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69" r:id="rId12"/>
    <p:sldId id="266" r:id="rId13"/>
    <p:sldId id="267" r:id="rId14"/>
    <p:sldId id="268" r:id="rId15"/>
    <p:sldId id="271" r:id="rId16"/>
    <p:sldId id="279" r:id="rId17"/>
    <p:sldId id="270" r:id="rId18"/>
    <p:sldId id="274" r:id="rId19"/>
    <p:sldId id="272" r:id="rId20"/>
    <p:sldId id="273" r:id="rId21"/>
    <p:sldId id="275" r:id="rId22"/>
    <p:sldId id="277" r:id="rId23"/>
    <p:sldId id="276" r:id="rId24"/>
    <p:sldId id="278" r:id="rId25"/>
    <p:sldId id="280" r:id="rId26"/>
    <p:sldId id="281" r:id="rId27"/>
    <p:sldId id="282" r:id="rId28"/>
    <p:sldId id="283" r:id="rId29"/>
    <p:sldId id="285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0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4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1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1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9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4F1CB-6B57-EC4D-8BF2-94285296537A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3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en.wikipedia.org/wiki/Stewart_Bran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1280"/>
            <a:ext cx="7772400" cy="2814319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A message for Parents: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"</a:t>
            </a:r>
            <a:r>
              <a:rPr lang="en-US" i="1" dirty="0"/>
              <a:t>Once a new technology rolls over you, if you're not part of the steamroller, you're part of the road"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hlinkClick r:id="rId2"/>
              </a:rPr>
              <a:t>Stewart Brand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3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 (2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1 Jumper wire and practice inserting and removing into/from one slot.</a:t>
            </a:r>
          </a:p>
          <a:p>
            <a:endParaRPr lang="en-US" dirty="0"/>
          </a:p>
          <a:p>
            <a:r>
              <a:rPr lang="en-US" dirty="0" smtClean="0"/>
              <a:t>Take 1 Resistor and practice inserting and removing </a:t>
            </a:r>
            <a:r>
              <a:rPr lang="en-US" dirty="0"/>
              <a:t>into/from one slot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8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Resistor resists the flow of electrical current.</a:t>
            </a:r>
          </a:p>
          <a:p>
            <a:endParaRPr lang="en-US" dirty="0"/>
          </a:p>
          <a:p>
            <a:r>
              <a:rPr lang="en-US" dirty="0" smtClean="0"/>
              <a:t>Resistance is measured in Ohms.</a:t>
            </a:r>
          </a:p>
          <a:p>
            <a:endParaRPr lang="en-US" dirty="0"/>
          </a:p>
          <a:p>
            <a:r>
              <a:rPr lang="en-US" dirty="0" smtClean="0"/>
              <a:t>Analogy: Water flowing through a thin pipe </a:t>
            </a:r>
            <a:r>
              <a:rPr lang="en-US" dirty="0" err="1" smtClean="0"/>
              <a:t>vs</a:t>
            </a:r>
            <a:r>
              <a:rPr lang="en-US" dirty="0" smtClean="0"/>
              <a:t> large 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2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</a:t>
            </a:r>
            <a:endParaRPr lang="en-US" dirty="0"/>
          </a:p>
        </p:txBody>
      </p:sp>
      <p:pic>
        <p:nvPicPr>
          <p:cNvPr id="7" name="Content Placeholder 6" descr="Resistors_color_cod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" b="1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319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 Color coding</a:t>
            </a:r>
            <a:endParaRPr lang="en-US" dirty="0"/>
          </a:p>
        </p:txBody>
      </p:sp>
      <p:pic>
        <p:nvPicPr>
          <p:cNvPr id="4" name="Content Placeholder 3" descr="resistor-color-code-all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099" r="-38099"/>
          <a:stretch>
            <a:fillRect/>
          </a:stretch>
        </p:blipFill>
        <p:spPr>
          <a:xfrm>
            <a:off x="457200" y="1417638"/>
            <a:ext cx="8229600" cy="4795324"/>
          </a:xfrm>
        </p:spPr>
      </p:pic>
    </p:spTree>
    <p:extLst>
      <p:ext uri="{BB962C8B-B14F-4D97-AF65-F5344CB8AC3E}">
        <p14:creationId xmlns:p14="http://schemas.microsoft.com/office/powerpoint/2010/main" val="89677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flow of electrical current in one direction only.</a:t>
            </a:r>
          </a:p>
          <a:p>
            <a:endParaRPr lang="en-US" dirty="0"/>
          </a:p>
          <a:p>
            <a:r>
              <a:rPr lang="en-US" dirty="0" smtClean="0"/>
              <a:t>Anode  is +</a:t>
            </a:r>
            <a:r>
              <a:rPr lang="en-US" dirty="0" err="1" smtClean="0"/>
              <a:t>ve</a:t>
            </a:r>
            <a:r>
              <a:rPr lang="en-US" dirty="0" smtClean="0"/>
              <a:t> the Long leg.</a:t>
            </a:r>
          </a:p>
          <a:p>
            <a:endParaRPr lang="en-US" dirty="0"/>
          </a:p>
          <a:p>
            <a:r>
              <a:rPr lang="en-US" dirty="0" smtClean="0"/>
              <a:t>Cathode is –</a:t>
            </a:r>
            <a:r>
              <a:rPr lang="en-US" dirty="0" err="1" smtClean="0"/>
              <a:t>ve</a:t>
            </a:r>
            <a:r>
              <a:rPr lang="en-US" dirty="0" smtClean="0"/>
              <a:t> the short leg.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4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Emitting Diode (LED)</a:t>
            </a:r>
            <a:endParaRPr lang="en-US" dirty="0"/>
          </a:p>
        </p:txBody>
      </p:sp>
      <p:pic>
        <p:nvPicPr>
          <p:cNvPr id="4" name="Content Placeholder 3" descr="L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85" b="-109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483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Disconnect USB cable when making changes to circuit. One wrong connection, you could make the component burn out.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Highly recommended to wear safety goggles.</a:t>
            </a:r>
          </a:p>
          <a:p>
            <a:endParaRPr lang="en-US" dirty="0"/>
          </a:p>
          <a:p>
            <a:r>
              <a:rPr lang="en-US" dirty="0" smtClean="0"/>
              <a:t>LEDs could burn out and emit gases.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– Check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your laptop</a:t>
            </a:r>
          </a:p>
          <a:p>
            <a:endParaRPr lang="en-US" dirty="0"/>
          </a:p>
          <a:p>
            <a:r>
              <a:rPr lang="en-US" dirty="0" smtClean="0"/>
              <a:t>Check to make sure </a:t>
            </a:r>
            <a:r>
              <a:rPr lang="en-US" dirty="0" err="1" smtClean="0"/>
              <a:t>Arduino</a:t>
            </a:r>
            <a:r>
              <a:rPr lang="en-US" dirty="0" smtClean="0"/>
              <a:t> IDE is installed.</a:t>
            </a:r>
          </a:p>
          <a:p>
            <a:endParaRPr lang="en-US" dirty="0" smtClean="0"/>
          </a:p>
          <a:p>
            <a:r>
              <a:rPr lang="en-US" dirty="0" err="1" smtClean="0"/>
              <a:t>Arduino</a:t>
            </a:r>
            <a:r>
              <a:rPr lang="en-US" dirty="0" smtClean="0"/>
              <a:t>, Breadboard, 100 Ohms resistor, 1 Red LED, Jumper wires, USB cable.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8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1A Circuit</a:t>
            </a:r>
            <a:endParaRPr lang="en-US" dirty="0"/>
          </a:p>
        </p:txBody>
      </p:sp>
      <p:pic>
        <p:nvPicPr>
          <p:cNvPr id="4" name="Content Placeholder 3" descr="Screen Shot 2014-07-04 at 1.04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9" r="-348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3726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 smtClean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led =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12;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setup() {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pinMode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(led, OUTPUT);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loop() {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(led, HIGH);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delay(1000);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(led, LOW);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delay(1000);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invented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Massimo </a:t>
            </a:r>
            <a:r>
              <a:rPr lang="en-US" dirty="0" err="1" smtClean="0"/>
              <a:t>Banzi</a:t>
            </a:r>
            <a:r>
              <a:rPr lang="en-US" dirty="0" smtClean="0"/>
              <a:t> made </a:t>
            </a:r>
            <a:r>
              <a:rPr lang="en-US" dirty="0" err="1" smtClean="0"/>
              <a:t>Arduino</a:t>
            </a:r>
            <a:r>
              <a:rPr lang="en-US" dirty="0" smtClean="0"/>
              <a:t> as a way to teach electronics to artists.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68663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520" y="3647440"/>
            <a:ext cx="3048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32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1B Circuit</a:t>
            </a:r>
            <a:endParaRPr lang="en-US" dirty="0"/>
          </a:p>
        </p:txBody>
      </p:sp>
      <p:pic>
        <p:nvPicPr>
          <p:cNvPr id="4" name="Content Placeholder 3" descr="Screen Shot 2014-07-04 at 12.57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65" r="-341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2851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pic>
        <p:nvPicPr>
          <p:cNvPr id="4" name="Content Placeholder 3" descr="Project2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079" r="-800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745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Fritzing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Fritzing</a:t>
            </a:r>
            <a:r>
              <a:rPr lang="en-US" dirty="0" smtClean="0"/>
              <a:t> for Project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99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pic>
        <p:nvPicPr>
          <p:cNvPr id="4" name="Content Placeholder 3" descr="Project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265" r="-442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5327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en-US" sz="1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en-US" sz="2000" dirty="0" smtClean="0">
              <a:cs typeface="American Typewriter"/>
            </a:endParaRPr>
          </a:p>
          <a:p>
            <a:pPr marL="0" indent="0">
              <a:buNone/>
            </a:pPr>
            <a:endParaRPr lang="en-US" sz="2000" dirty="0">
              <a:cs typeface="American Typewriter"/>
            </a:endParaRPr>
          </a:p>
          <a:p>
            <a:pPr marL="0" indent="0">
              <a:buNone/>
            </a:pPr>
            <a:endParaRPr lang="en-US" sz="2000" dirty="0" smtClean="0">
              <a:cs typeface="American Typewriter"/>
            </a:endParaRPr>
          </a:p>
          <a:p>
            <a:pPr marL="0" indent="0">
              <a:buNone/>
            </a:pPr>
            <a:r>
              <a:rPr lang="en-US" sz="2000" dirty="0">
                <a:cs typeface="American Typewriter"/>
              </a:rPr>
              <a:t>	</a:t>
            </a:r>
            <a:r>
              <a:rPr lang="en-US" sz="2000" dirty="0" smtClean="0">
                <a:cs typeface="American Typewriter"/>
              </a:rPr>
              <a:t>					</a:t>
            </a:r>
            <a:r>
              <a:rPr lang="en-US" sz="2000" dirty="0" err="1" smtClean="0">
                <a:cs typeface="American Typewriter"/>
              </a:rPr>
              <a:t>Github</a:t>
            </a:r>
            <a:r>
              <a:rPr lang="en-US" sz="2000" dirty="0" smtClean="0">
                <a:cs typeface="American Typewriter"/>
              </a:rPr>
              <a:t> link</a:t>
            </a:r>
            <a:endParaRPr lang="en-US" sz="2000" dirty="0"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8456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pic>
        <p:nvPicPr>
          <p:cNvPr id="6" name="Content Placeholder 5" descr="Project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63" r="-165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0959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9416" y="31236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5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dirty="0" err="1" smtClean="0"/>
              <a:t>PhotoResistor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arduino.cc</a:t>
            </a:r>
            <a:r>
              <a:rPr lang="en-US" dirty="0"/>
              <a:t>/en/Tutorial/</a:t>
            </a:r>
            <a:r>
              <a:rPr lang="en-US" dirty="0" err="1"/>
              <a:t>AnalogInput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43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dirty="0" smtClean="0"/>
              <a:t>Potentiometer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www.arduinoclassroom.com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/arduino-101/chapter-7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62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Making circuits with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Drawing circuit diagrams using </a:t>
            </a:r>
            <a:r>
              <a:rPr lang="en-US" dirty="0" err="1" smtClean="0"/>
              <a:t>Fritzing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Uploading sketches using </a:t>
            </a:r>
            <a:r>
              <a:rPr lang="en-US" dirty="0" err="1" smtClean="0"/>
              <a:t>Arduino</a:t>
            </a:r>
            <a:r>
              <a:rPr lang="en-US" dirty="0" smtClean="0"/>
              <a:t> IDE.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37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5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must have…..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Arduino</a:t>
            </a:r>
            <a:r>
              <a:rPr lang="en-US" dirty="0" smtClean="0"/>
              <a:t> Budget Pack or equivalent</a:t>
            </a:r>
          </a:p>
          <a:p>
            <a:endParaRPr lang="en-US" dirty="0" smtClean="0"/>
          </a:p>
          <a:p>
            <a:r>
              <a:rPr lang="en-US" dirty="0" smtClean="0"/>
              <a:t>Laptop</a:t>
            </a:r>
          </a:p>
          <a:p>
            <a:endParaRPr lang="en-US" dirty="0"/>
          </a:p>
          <a:p>
            <a:r>
              <a:rPr lang="en-US" dirty="0" smtClean="0"/>
              <a:t>Software (</a:t>
            </a:r>
            <a:r>
              <a:rPr lang="en-US" dirty="0" err="1" smtClean="0"/>
              <a:t>Arduino</a:t>
            </a:r>
            <a:r>
              <a:rPr lang="en-US" dirty="0" smtClean="0"/>
              <a:t> IDE and </a:t>
            </a:r>
            <a:r>
              <a:rPr lang="en-US" dirty="0" err="1" smtClean="0"/>
              <a:t>Fritzing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Budget 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	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Parts are very delicate handle with care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circuit board</a:t>
            </a:r>
          </a:p>
          <a:p>
            <a:r>
              <a:rPr lang="en-US" dirty="0" smtClean="0"/>
              <a:t>Breadboard</a:t>
            </a:r>
          </a:p>
          <a:p>
            <a:r>
              <a:rPr lang="en-US" dirty="0" smtClean="0"/>
              <a:t>Jumper cables</a:t>
            </a:r>
          </a:p>
          <a:p>
            <a:r>
              <a:rPr lang="en-US" dirty="0" smtClean="0"/>
              <a:t>Resistors, LEDs and sensor packet</a:t>
            </a:r>
          </a:p>
          <a:p>
            <a:r>
              <a:rPr lang="en-US" dirty="0" smtClean="0"/>
              <a:t>USB Cable</a:t>
            </a:r>
          </a:p>
          <a:p>
            <a:r>
              <a:rPr lang="en-US" dirty="0" smtClean="0"/>
              <a:t>LED Packet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Circuit Board</a:t>
            </a:r>
            <a:endParaRPr lang="en-US" dirty="0"/>
          </a:p>
        </p:txBody>
      </p:sp>
      <p:pic>
        <p:nvPicPr>
          <p:cNvPr id="8" name="Content Placeholder 7" descr="Figure 1 - Arduino Uno R3-40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68" r="-88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544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 Power rails</a:t>
            </a:r>
            <a:endParaRPr lang="en-US" dirty="0"/>
          </a:p>
        </p:txBody>
      </p:sp>
      <p:pic>
        <p:nvPicPr>
          <p:cNvPr id="6" name="Content Placeholder 5" descr="518c0b34ce395fea6200000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" b="88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137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Breadboard Rows, Columns, IC ravine</a:t>
            </a:r>
            <a:endParaRPr lang="en-US" dirty="0"/>
          </a:p>
        </p:txBody>
      </p:sp>
      <p:pic>
        <p:nvPicPr>
          <p:cNvPr id="4" name="Content Placeholder 3" descr="BreadboardRowsColum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3" b="8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025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 clips</a:t>
            </a:r>
            <a:endParaRPr lang="en-US" dirty="0"/>
          </a:p>
        </p:txBody>
      </p:sp>
      <p:pic>
        <p:nvPicPr>
          <p:cNvPr id="4" name="Content Placeholder 3" descr="513a1dfbce395fe6240000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" b="88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063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375</Words>
  <Application>Microsoft Macintosh PowerPoint</Application>
  <PresentationFormat>On-screen Show (4:3)</PresentationFormat>
  <Paragraphs>110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 message for Parents:  "Once a new technology rolls over you, if you're not part of the steamroller, you're part of the road" - Stewart Brand</vt:lpstr>
      <vt:lpstr>Who invented Arduino</vt:lpstr>
      <vt:lpstr>What are we going to learn?</vt:lpstr>
      <vt:lpstr>You must have…..</vt:lpstr>
      <vt:lpstr>Arduino Budget Pack</vt:lpstr>
      <vt:lpstr>Arduino Circuit Board</vt:lpstr>
      <vt:lpstr>Breadboard Power rails</vt:lpstr>
      <vt:lpstr>Breadboard Rows, Columns, IC ravine</vt:lpstr>
      <vt:lpstr>Breadboard clips</vt:lpstr>
      <vt:lpstr>Practice 1 (2 minutes)</vt:lpstr>
      <vt:lpstr>Resistor</vt:lpstr>
      <vt:lpstr>Resistor</vt:lpstr>
      <vt:lpstr>Resistor Color coding</vt:lpstr>
      <vt:lpstr>Diode</vt:lpstr>
      <vt:lpstr>Light Emitting Diode (LED)</vt:lpstr>
      <vt:lpstr>Precautions</vt:lpstr>
      <vt:lpstr>Project 1 – Check list</vt:lpstr>
      <vt:lpstr>Project 1A Circuit</vt:lpstr>
      <vt:lpstr>Project 1 Sketch</vt:lpstr>
      <vt:lpstr>Project 1B Circuit</vt:lpstr>
      <vt:lpstr>Project 2</vt:lpstr>
      <vt:lpstr>Fritzing</vt:lpstr>
      <vt:lpstr>Project 3</vt:lpstr>
      <vt:lpstr>Project 3 Sketch</vt:lpstr>
      <vt:lpstr>Project 4</vt:lpstr>
      <vt:lpstr>Project 4 Sketch</vt:lpstr>
      <vt:lpstr>Project 5</vt:lpstr>
      <vt:lpstr>Project 6</vt:lpstr>
      <vt:lpstr>Homework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message for Parents:  "Once a new technology rolls over you, if you're not part of the steamroller, you're part of the road" - Stewart Brand</dc:title>
  <dc:creator>Sambasiva Andaluri</dc:creator>
  <cp:lastModifiedBy>Sambasiva Andaluri</cp:lastModifiedBy>
  <cp:revision>33</cp:revision>
  <dcterms:created xsi:type="dcterms:W3CDTF">2014-06-28T12:27:13Z</dcterms:created>
  <dcterms:modified xsi:type="dcterms:W3CDTF">2014-07-04T21:14:07Z</dcterms:modified>
</cp:coreProperties>
</file>