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2" r:id="rId4"/>
    <p:sldId id="258" r:id="rId5"/>
    <p:sldId id="286" r:id="rId6"/>
    <p:sldId id="259" r:id="rId7"/>
    <p:sldId id="257" r:id="rId8"/>
    <p:sldId id="260" r:id="rId9"/>
    <p:sldId id="261" r:id="rId10"/>
    <p:sldId id="262" r:id="rId11"/>
    <p:sldId id="264" r:id="rId12"/>
    <p:sldId id="263" r:id="rId13"/>
    <p:sldId id="265" r:id="rId14"/>
    <p:sldId id="269" r:id="rId15"/>
    <p:sldId id="266" r:id="rId16"/>
    <p:sldId id="267" r:id="rId17"/>
    <p:sldId id="268" r:id="rId18"/>
    <p:sldId id="271" r:id="rId19"/>
    <p:sldId id="279" r:id="rId20"/>
    <p:sldId id="270" r:id="rId21"/>
    <p:sldId id="274" r:id="rId22"/>
    <p:sldId id="272" r:id="rId23"/>
    <p:sldId id="273" r:id="rId24"/>
    <p:sldId id="275" r:id="rId25"/>
    <p:sldId id="277" r:id="rId26"/>
    <p:sldId id="276" r:id="rId27"/>
    <p:sldId id="278" r:id="rId28"/>
    <p:sldId id="280" r:id="rId29"/>
    <p:sldId id="281" r:id="rId30"/>
    <p:sldId id="282" r:id="rId31"/>
    <p:sldId id="290" r:id="rId32"/>
    <p:sldId id="283" r:id="rId33"/>
    <p:sldId id="288" r:id="rId34"/>
    <p:sldId id="291" r:id="rId35"/>
    <p:sldId id="289" r:id="rId36"/>
    <p:sldId id="285" r:id="rId37"/>
    <p:sldId id="28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0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1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9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3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n.wikipedia.org/wiki/Stewart_Bran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youtube.com/watch?v=zYS9kdS56l8" TargetMode="External"/><Relationship Id="rId12" Type="http://schemas.openxmlformats.org/officeDocument/2006/relationships/hyperlink" Target="https://www.youtube.com/watch?v=6Zxp8lSdn8M" TargetMode="External"/><Relationship Id="rId13" Type="http://schemas.openxmlformats.org/officeDocument/2006/relationships/hyperlink" Target="https://itunes.apple.com/us/app/mhos-resistance/id785181044?mt=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8JS8BbrVOg" TargetMode="External"/><Relationship Id="rId3" Type="http://schemas.openxmlformats.org/officeDocument/2006/relationships/hyperlink" Target="https://www.youtube.com/watch?v=8gvJzrjwjds" TargetMode="External"/><Relationship Id="rId4" Type="http://schemas.openxmlformats.org/officeDocument/2006/relationships/hyperlink" Target="https://www.youtube.com/watch?v=exlRjDKHGRg" TargetMode="External"/><Relationship Id="rId5" Type="http://schemas.openxmlformats.org/officeDocument/2006/relationships/hyperlink" Target="https://www.youtube.com/watch?v=mzSnz6ZDkFE" TargetMode="External"/><Relationship Id="rId6" Type="http://schemas.openxmlformats.org/officeDocument/2006/relationships/hyperlink" Target="https://www.youtube.com/watch?v=VPVoY1QROMg" TargetMode="External"/><Relationship Id="rId7" Type="http://schemas.openxmlformats.org/officeDocument/2006/relationships/hyperlink" Target="https://www.youtube.com/watch?v=Gc1wVdbVI0E" TargetMode="External"/><Relationship Id="rId8" Type="http://schemas.openxmlformats.org/officeDocument/2006/relationships/hyperlink" Target="https://www.youtube.com/watch?v=sy_G1oYRQmM" TargetMode="External"/><Relationship Id="rId9" Type="http://schemas.openxmlformats.org/officeDocument/2006/relationships/hyperlink" Target="https://www.youtube.com/watch?v=ap7edIKkykA" TargetMode="External"/><Relationship Id="rId10" Type="http://schemas.openxmlformats.org/officeDocument/2006/relationships/hyperlink" Target="https://www.youtube.com/watch?v=WoN1nou5t1Q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" TargetMode="External"/><Relationship Id="rId4" Type="http://schemas.openxmlformats.org/officeDocument/2006/relationships/hyperlink" Target="https://www.radioshackdiy.com" TargetMode="External"/><Relationship Id="rId5" Type="http://schemas.openxmlformats.org/officeDocument/2006/relationships/hyperlink" Target="http://www.jameco.com/Jameco/workshop/techtip/techtip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.adafrui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arduino.cc/2013/08/12/ardusat-successfully-launched-in-space/" TargetMode="External"/><Relationship Id="rId3" Type="http://schemas.openxmlformats.org/officeDocument/2006/relationships/hyperlink" Target="http://blog.arduino.cc/2014/06/23/monitoring-glaciers-at-the-venice-14th-international-architecture-exhibi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dafruit.com/product/19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1280"/>
            <a:ext cx="7772400" cy="2814319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A message for Parents: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"</a:t>
            </a:r>
            <a:r>
              <a:rPr lang="en-US" i="1" dirty="0"/>
              <a:t>Once a new technology rolls over you, if you're not part of the steamroller, you're part of the road"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hlinkClick r:id="rId2"/>
              </a:rPr>
              <a:t>Stewart Brand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3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Power rails</a:t>
            </a:r>
            <a:endParaRPr lang="en-US" dirty="0"/>
          </a:p>
        </p:txBody>
      </p:sp>
      <p:pic>
        <p:nvPicPr>
          <p:cNvPr id="6" name="Content Placeholder 5" descr="518c0b34ce395fea620000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" b="8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137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Breadboard Rows, Columns, IC ravine</a:t>
            </a:r>
            <a:endParaRPr lang="en-US" dirty="0"/>
          </a:p>
        </p:txBody>
      </p:sp>
      <p:pic>
        <p:nvPicPr>
          <p:cNvPr id="4" name="Content Placeholder 3" descr="BreadboardRowsColum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025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clips</a:t>
            </a:r>
            <a:endParaRPr lang="en-US" dirty="0"/>
          </a:p>
        </p:txBody>
      </p:sp>
      <p:pic>
        <p:nvPicPr>
          <p:cNvPr id="4" name="Content Placeholder 3" descr="513a1dfbce395fe6240000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" b="8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063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 (2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1 Jumper wire and practice inserting and removing into/from one slot.</a:t>
            </a:r>
          </a:p>
          <a:p>
            <a:endParaRPr lang="en-US" dirty="0"/>
          </a:p>
          <a:p>
            <a:r>
              <a:rPr lang="en-US" dirty="0" smtClean="0"/>
              <a:t>Take 1 Resistor and practice inserting and removing </a:t>
            </a:r>
            <a:r>
              <a:rPr lang="en-US" dirty="0"/>
              <a:t>into/from one slot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8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Resistor resists the flow of electrical current.</a:t>
            </a:r>
          </a:p>
          <a:p>
            <a:endParaRPr lang="en-US" dirty="0"/>
          </a:p>
          <a:p>
            <a:r>
              <a:rPr lang="en-US" dirty="0" smtClean="0"/>
              <a:t>Resistance is measured in Ohms.</a:t>
            </a:r>
          </a:p>
          <a:p>
            <a:endParaRPr lang="en-US" dirty="0"/>
          </a:p>
          <a:p>
            <a:r>
              <a:rPr lang="en-US" dirty="0" smtClean="0"/>
              <a:t>Analogy: Water flowing through a thin pipe </a:t>
            </a:r>
            <a:r>
              <a:rPr lang="en-US" dirty="0" err="1" smtClean="0"/>
              <a:t>vs</a:t>
            </a:r>
            <a:r>
              <a:rPr lang="en-US" dirty="0" smtClean="0"/>
              <a:t> large 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2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pic>
        <p:nvPicPr>
          <p:cNvPr id="7" name="Content Placeholder 6" descr="Resistors_color_cod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" b="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319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 Color coding</a:t>
            </a:r>
            <a:endParaRPr lang="en-US" dirty="0"/>
          </a:p>
        </p:txBody>
      </p:sp>
      <p:pic>
        <p:nvPicPr>
          <p:cNvPr id="4" name="Content Placeholder 3" descr="resistor-color-code-all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99" r="-38099"/>
          <a:stretch>
            <a:fillRect/>
          </a:stretch>
        </p:blipFill>
        <p:spPr>
          <a:xfrm>
            <a:off x="457200" y="1417638"/>
            <a:ext cx="8229600" cy="4795324"/>
          </a:xfrm>
        </p:spPr>
      </p:pic>
    </p:spTree>
    <p:extLst>
      <p:ext uri="{BB962C8B-B14F-4D97-AF65-F5344CB8AC3E}">
        <p14:creationId xmlns:p14="http://schemas.microsoft.com/office/powerpoint/2010/main" val="89677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flow of electrical current in one direction only.</a:t>
            </a:r>
          </a:p>
          <a:p>
            <a:endParaRPr lang="en-US" dirty="0"/>
          </a:p>
          <a:p>
            <a:r>
              <a:rPr lang="en-US" dirty="0" smtClean="0"/>
              <a:t>Anode  is +</a:t>
            </a:r>
            <a:r>
              <a:rPr lang="en-US" dirty="0" err="1" smtClean="0"/>
              <a:t>ve</a:t>
            </a:r>
            <a:r>
              <a:rPr lang="en-US" dirty="0" smtClean="0"/>
              <a:t> the Long leg.</a:t>
            </a:r>
          </a:p>
          <a:p>
            <a:endParaRPr lang="en-US" dirty="0"/>
          </a:p>
          <a:p>
            <a:r>
              <a:rPr lang="en-US" dirty="0" smtClean="0"/>
              <a:t>Cathode is –</a:t>
            </a:r>
            <a:r>
              <a:rPr lang="en-US" dirty="0" err="1" smtClean="0"/>
              <a:t>ve</a:t>
            </a:r>
            <a:r>
              <a:rPr lang="en-US" dirty="0" smtClean="0"/>
              <a:t> the short 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4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Emitting Diode (LED)</a:t>
            </a:r>
            <a:endParaRPr lang="en-US" dirty="0"/>
          </a:p>
        </p:txBody>
      </p:sp>
      <p:pic>
        <p:nvPicPr>
          <p:cNvPr id="4" name="Content Placeholder 3" descr="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85" b="-109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483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Disconnect USB cable when making changes to circuit. One wrong connection, you could make the component burn out.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Highly recommended to wear safety goggles.</a:t>
            </a:r>
          </a:p>
          <a:p>
            <a:endParaRPr lang="en-US" dirty="0"/>
          </a:p>
          <a:p>
            <a:r>
              <a:rPr lang="en-US" dirty="0" smtClean="0"/>
              <a:t>LEDs could burn out and emit gases.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-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/>
              <a:t>Voltage and </a:t>
            </a:r>
            <a:r>
              <a:rPr lang="en-US" sz="4800" b="1" dirty="0" smtClean="0"/>
              <a:t>Current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2"/>
              </a:rPr>
              <a:t>https://www.youtube.com/watch?v=l8JS8BbrVOg</a:t>
            </a:r>
          </a:p>
          <a:p>
            <a:pPr marL="0" indent="0">
              <a:buNone/>
            </a:pPr>
            <a:r>
              <a:rPr lang="en-US" sz="4800" u="sng" dirty="0" smtClean="0">
                <a:hlinkClick r:id="rId3"/>
              </a:rPr>
              <a:t>https</a:t>
            </a:r>
            <a:r>
              <a:rPr lang="en-US" sz="4800" u="sng" dirty="0">
                <a:hlinkClick r:id="rId3"/>
              </a:rPr>
              <a:t>://www.youtube.com/watch?v=8gvJzrjwjds</a:t>
            </a:r>
          </a:p>
          <a:p>
            <a:pPr marL="0" indent="0">
              <a:buNone/>
            </a:pPr>
            <a:r>
              <a:rPr lang="en-US" sz="4800" u="sng" dirty="0" smtClean="0">
                <a:hlinkClick r:id="rId4"/>
              </a:rPr>
              <a:t>https</a:t>
            </a:r>
            <a:r>
              <a:rPr lang="en-US" sz="4800" u="sng" dirty="0">
                <a:hlinkClick r:id="rId4"/>
              </a:rPr>
              <a:t>://www.youtube.com/watch?v=exlRjDKHGRg</a:t>
            </a:r>
          </a:p>
          <a:p>
            <a:pPr marL="0" indent="0">
              <a:buNone/>
            </a:pPr>
            <a:r>
              <a:rPr lang="en-US" sz="4800" u="sng" dirty="0" smtClean="0">
                <a:hlinkClick r:id="rId5"/>
              </a:rPr>
              <a:t>https</a:t>
            </a:r>
            <a:r>
              <a:rPr lang="en-US" sz="4800" u="sng" dirty="0">
                <a:hlinkClick r:id="rId5"/>
              </a:rPr>
              <a:t>://www.youtube.com/watch?v=mzSnz6ZDkFE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Resistor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6"/>
              </a:rPr>
              <a:t>https://www.youtube.com/watch?v=VPVoY1QROMg</a:t>
            </a:r>
          </a:p>
          <a:p>
            <a:pPr marL="0" indent="0">
              <a:buNone/>
            </a:pPr>
            <a:r>
              <a:rPr lang="en-US" sz="4800" u="sng" dirty="0" smtClean="0">
                <a:hlinkClick r:id="rId7"/>
              </a:rPr>
              <a:t>https</a:t>
            </a:r>
            <a:r>
              <a:rPr lang="en-US" sz="4800" u="sng" dirty="0">
                <a:hlinkClick r:id="rId7"/>
              </a:rPr>
              <a:t>://www.youtube.com/watch?v=Gc1wVdbVI0E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Capacitor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8"/>
              </a:rPr>
              <a:t>https://www.youtube.com/watch?v=sy_G1oYRQmM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Diode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9"/>
              </a:rPr>
              <a:t>https://www.youtube.com/watch?v=ap7edIKkykA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Volts</a:t>
            </a:r>
            <a:r>
              <a:rPr lang="en-US" sz="4800" b="1" dirty="0"/>
              <a:t>, Amps and </a:t>
            </a:r>
            <a:r>
              <a:rPr lang="en-US" sz="4800" b="1" dirty="0" smtClean="0"/>
              <a:t>Ohms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10"/>
              </a:rPr>
              <a:t>https://www.youtube.com/watch?v=WoN1nou5t1Q</a:t>
            </a:r>
          </a:p>
          <a:p>
            <a:pPr marL="0" indent="0">
              <a:buNone/>
            </a:pPr>
            <a:r>
              <a:rPr lang="en-US" sz="4800" u="sng" dirty="0" smtClean="0">
                <a:hlinkClick r:id="rId11"/>
              </a:rPr>
              <a:t>https</a:t>
            </a:r>
            <a:r>
              <a:rPr lang="en-US" sz="4800" u="sng" dirty="0">
                <a:hlinkClick r:id="rId11"/>
              </a:rPr>
              <a:t>://www.youtube.com/watch?v=zYS9kdS56l8</a:t>
            </a:r>
          </a:p>
          <a:p>
            <a:pPr marL="0" indent="0">
              <a:buNone/>
            </a:pPr>
            <a:r>
              <a:rPr lang="en-US" sz="4800" u="sng" dirty="0" smtClean="0">
                <a:hlinkClick r:id="rId11"/>
              </a:rPr>
              <a:t>https</a:t>
            </a:r>
            <a:r>
              <a:rPr lang="en-US" sz="4800" u="sng" dirty="0">
                <a:hlinkClick r:id="rId11"/>
              </a:rPr>
              <a:t>://www.youtube.com/watch?v=zYS9kdS56l8</a:t>
            </a:r>
          </a:p>
          <a:p>
            <a:pPr marL="0" indent="0">
              <a:buNone/>
            </a:pPr>
            <a:r>
              <a:rPr lang="en-US" sz="4800" u="sng" dirty="0" smtClean="0">
                <a:hlinkClick r:id="rId12"/>
              </a:rPr>
              <a:t>https</a:t>
            </a:r>
            <a:r>
              <a:rPr lang="en-US" sz="4800" u="sng" dirty="0">
                <a:hlinkClick r:id="rId12"/>
              </a:rPr>
              <a:t>://www.youtube.com/watch?v=6Zxp8lSdn8M</a:t>
            </a:r>
          </a:p>
          <a:p>
            <a:pPr marL="0" indent="0">
              <a:buNone/>
            </a:pPr>
            <a:endParaRPr lang="en-US" sz="4800" b="1" dirty="0" smtClean="0"/>
          </a:p>
          <a:p>
            <a:pPr marL="0" indent="0">
              <a:buNone/>
            </a:pPr>
            <a:r>
              <a:rPr lang="en-US" sz="4800" b="1" dirty="0" smtClean="0"/>
              <a:t>Apps </a:t>
            </a:r>
            <a:r>
              <a:rPr lang="en-US" sz="4800" b="1" dirty="0"/>
              <a:t>(The app costs $1 )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 smtClean="0">
                <a:hlinkClick r:id="rId13"/>
              </a:rPr>
              <a:t>https</a:t>
            </a:r>
            <a:r>
              <a:rPr lang="en-US" sz="4800" u="sng" dirty="0">
                <a:hlinkClick r:id="rId13"/>
              </a:rPr>
              <a:t>://itunes.apple.com/us/app/mhos-r</a:t>
            </a:r>
            <a:r>
              <a:rPr lang="en-US" u="sng" dirty="0">
                <a:hlinkClick r:id="rId13"/>
              </a:rPr>
              <a:t>esistance/id785181044?mt=8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95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– 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your laptop</a:t>
            </a:r>
          </a:p>
          <a:p>
            <a:endParaRPr lang="en-US" dirty="0"/>
          </a:p>
          <a:p>
            <a:r>
              <a:rPr lang="en-US" dirty="0" smtClean="0"/>
              <a:t>Check to make sure </a:t>
            </a:r>
            <a:r>
              <a:rPr lang="en-US" dirty="0" err="1" smtClean="0"/>
              <a:t>Arduino</a:t>
            </a:r>
            <a:r>
              <a:rPr lang="en-US" dirty="0" smtClean="0"/>
              <a:t> IDE is installed.</a:t>
            </a:r>
          </a:p>
          <a:p>
            <a:endParaRPr lang="en-US" dirty="0" smtClean="0"/>
          </a:p>
          <a:p>
            <a:r>
              <a:rPr lang="en-US" dirty="0" err="1" smtClean="0"/>
              <a:t>Arduino</a:t>
            </a:r>
            <a:r>
              <a:rPr lang="en-US" dirty="0" smtClean="0"/>
              <a:t>, Breadboard, 100 Ohms resistor, 1 Red LED, Jumper wires, USB 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1A Circuit</a:t>
            </a:r>
            <a:endParaRPr lang="en-US" dirty="0"/>
          </a:p>
        </p:txBody>
      </p:sp>
      <p:pic>
        <p:nvPicPr>
          <p:cNvPr id="4" name="Content Placeholder 3" descr="Screen Shot 2014-07-04 at 1.04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9" r="-34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3726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 smtClean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led =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12;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setup() {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pinMode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OUTPUT);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loop() {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HIGH);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delay(1000);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LOW);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delay(1000);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1B Circuit</a:t>
            </a:r>
            <a:endParaRPr lang="en-US" dirty="0"/>
          </a:p>
        </p:txBody>
      </p:sp>
      <p:pic>
        <p:nvPicPr>
          <p:cNvPr id="4" name="Content Placeholder 3" descr="Screen Shot 2014-07-04 at 12.57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65" r="-34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285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pic>
        <p:nvPicPr>
          <p:cNvPr id="4" name="Content Placeholder 3" descr="Project2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079" r="-800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745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Fritzing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Fritzing</a:t>
            </a:r>
            <a:r>
              <a:rPr lang="en-US" dirty="0" smtClean="0"/>
              <a:t> for Project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99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pic>
        <p:nvPicPr>
          <p:cNvPr id="4" name="Content Placeholder 3" descr="Project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265" r="-44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532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en-US" sz="1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en-US" sz="2000" dirty="0" smtClean="0">
              <a:cs typeface="American Typewriter"/>
            </a:endParaRPr>
          </a:p>
          <a:p>
            <a:pPr marL="0" indent="0">
              <a:buNone/>
            </a:pPr>
            <a:endParaRPr lang="en-US" sz="2000" dirty="0">
              <a:cs typeface="American Typewriter"/>
            </a:endParaRPr>
          </a:p>
          <a:p>
            <a:pPr marL="0" indent="0">
              <a:buNone/>
            </a:pPr>
            <a:endParaRPr lang="en-US" sz="2000" dirty="0" smtClean="0">
              <a:cs typeface="American Typewriter"/>
            </a:endParaRPr>
          </a:p>
          <a:p>
            <a:pPr marL="0" indent="0" algn="ctr">
              <a:buNone/>
            </a:pPr>
            <a:r>
              <a:rPr lang="en-US" sz="2000" dirty="0">
                <a:cs typeface="American Typewriter"/>
              </a:rPr>
              <a:t>	</a:t>
            </a:r>
            <a:r>
              <a:rPr lang="en-US" sz="2000" dirty="0" smtClean="0">
                <a:cs typeface="American Typewriter"/>
              </a:rPr>
              <a:t>					Download Project 3 sketch from </a:t>
            </a:r>
            <a:r>
              <a:rPr lang="en-US" sz="2000" dirty="0" err="1" smtClean="0">
                <a:cs typeface="American Typewriter"/>
              </a:rPr>
              <a:t>Github</a:t>
            </a:r>
            <a:endParaRPr lang="en-US" sz="2000" dirty="0"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8456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pic>
        <p:nvPicPr>
          <p:cNvPr id="6" name="Content Placeholder 5" descr="Project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63" r="-165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0959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>
                <a:cs typeface="American Typewriter"/>
              </a:rPr>
              <a:t>Download Project </a:t>
            </a:r>
            <a:r>
              <a:rPr lang="en-US" dirty="0" smtClean="0">
                <a:cs typeface="American Typewriter"/>
              </a:rPr>
              <a:t>4 </a:t>
            </a:r>
            <a:r>
              <a:rPr lang="en-US" dirty="0">
                <a:cs typeface="American Typewriter"/>
              </a:rPr>
              <a:t>sketch from </a:t>
            </a:r>
            <a:r>
              <a:rPr lang="en-US" dirty="0" err="1">
                <a:cs typeface="American Typewriter"/>
              </a:rPr>
              <a:t>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9416" y="31236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- 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www.me.umn.edu</a:t>
            </a:r>
            <a:r>
              <a:rPr lang="en-US" dirty="0"/>
              <a:t>/courses/me2011/</a:t>
            </a:r>
            <a:r>
              <a:rPr lang="en-US" dirty="0" err="1"/>
              <a:t>arduino</a:t>
            </a:r>
            <a:r>
              <a:rPr lang="en-US" dirty="0"/>
              <a:t>/</a:t>
            </a:r>
            <a:r>
              <a:rPr lang="en-US" dirty="0" err="1"/>
              <a:t>arduinoGuide.pdf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36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5</a:t>
            </a:r>
            <a:endParaRPr lang="en-US" dirty="0"/>
          </a:p>
        </p:txBody>
      </p:sp>
      <p:pic>
        <p:nvPicPr>
          <p:cNvPr id="4" name="Content Placeholder 3" descr="Project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69" r="-80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4543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5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				</a:t>
            </a:r>
            <a:r>
              <a:rPr lang="en-US" dirty="0" smtClean="0">
                <a:cs typeface="American Typewriter"/>
              </a:rPr>
              <a:t>Download </a:t>
            </a:r>
            <a:r>
              <a:rPr lang="en-US" dirty="0">
                <a:cs typeface="American Typewriter"/>
              </a:rPr>
              <a:t>Project </a:t>
            </a:r>
            <a:r>
              <a:rPr lang="en-US" dirty="0" smtClean="0">
                <a:cs typeface="American Typewriter"/>
              </a:rPr>
              <a:t>5 </a:t>
            </a:r>
            <a:r>
              <a:rPr lang="en-US" dirty="0">
                <a:cs typeface="American Typewriter"/>
              </a:rPr>
              <a:t>sketch from </a:t>
            </a:r>
            <a:r>
              <a:rPr lang="en-US" dirty="0" err="1">
                <a:cs typeface="American Typewriter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4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</a:t>
            </a:r>
            <a:endParaRPr lang="en-US" dirty="0"/>
          </a:p>
        </p:txBody>
      </p:sp>
      <p:pic>
        <p:nvPicPr>
          <p:cNvPr id="4" name="Content Placeholder 3" descr="Potentiomet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5462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Voltage output</a:t>
            </a:r>
            <a:endParaRPr lang="en-US" dirty="0"/>
          </a:p>
        </p:txBody>
      </p:sp>
      <p:pic>
        <p:nvPicPr>
          <p:cNvPr id="4" name="Content Placeholder 3" descr="The pot wiper and volt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114" r="-1081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7148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</a:t>
            </a:r>
            <a:endParaRPr lang="en-US" dirty="0"/>
          </a:p>
        </p:txBody>
      </p:sp>
      <p:pic>
        <p:nvPicPr>
          <p:cNvPr id="4" name="Content Placeholder 3" descr="Project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97" r="-132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9976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cs typeface="American Typewriter"/>
            </a:endParaRPr>
          </a:p>
          <a:p>
            <a:endParaRPr lang="en-US" dirty="0">
              <a:cs typeface="American Typewriter"/>
            </a:endParaRPr>
          </a:p>
          <a:p>
            <a:endParaRPr lang="en-US" dirty="0" smtClean="0">
              <a:cs typeface="American Typewriter"/>
            </a:endParaRPr>
          </a:p>
          <a:p>
            <a:pPr algn="ctr"/>
            <a:r>
              <a:rPr lang="en-US" dirty="0" smtClean="0">
                <a:cs typeface="American Typewriter"/>
              </a:rPr>
              <a:t>Download </a:t>
            </a:r>
            <a:r>
              <a:rPr lang="en-US" dirty="0">
                <a:cs typeface="American Typewriter"/>
              </a:rPr>
              <a:t>Project </a:t>
            </a:r>
            <a:r>
              <a:rPr lang="en-US" dirty="0" smtClean="0">
                <a:cs typeface="American Typewriter"/>
              </a:rPr>
              <a:t>6 </a:t>
            </a:r>
            <a:r>
              <a:rPr lang="en-US" dirty="0">
                <a:cs typeface="American Typewriter"/>
              </a:rPr>
              <a:t>sketch from </a:t>
            </a:r>
            <a:r>
              <a:rPr lang="en-US" dirty="0" err="1">
                <a:cs typeface="American Typewriter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87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SOS Morse Code message using LEDs (Hint : Project 1)</a:t>
            </a:r>
          </a:p>
          <a:p>
            <a:endParaRPr lang="en-US" dirty="0" smtClean="0"/>
          </a:p>
          <a:p>
            <a:r>
              <a:rPr lang="en-US" dirty="0" smtClean="0"/>
              <a:t>Use LDR sensor to detect Sunrise and Sunset (Hint : Project 5)</a:t>
            </a:r>
          </a:p>
          <a:p>
            <a:endParaRPr lang="en-US" dirty="0"/>
          </a:p>
          <a:p>
            <a:r>
              <a:rPr lang="en-US" dirty="0" smtClean="0"/>
              <a:t>Write a research report on PWM (Pulse Width Modulation)</a:t>
            </a:r>
          </a:p>
        </p:txBody>
      </p:sp>
    </p:spTree>
    <p:extLst>
      <p:ext uri="{BB962C8B-B14F-4D97-AF65-F5344CB8AC3E}">
        <p14:creationId xmlns:p14="http://schemas.microsoft.com/office/powerpoint/2010/main" val="1969716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learn.adafruit.com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learn.sparkfun.com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www.radioshackdiy.com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http://www.jameco.com/Jameco/workshop/techtip/</a:t>
            </a:r>
            <a:r>
              <a:rPr lang="en-US" dirty="0" smtClean="0">
                <a:hlinkClick r:id="rId5"/>
              </a:rPr>
              <a:t>techtip.html</a:t>
            </a:r>
            <a:endParaRPr lang="en-US" dirty="0" smtClean="0"/>
          </a:p>
          <a:p>
            <a:r>
              <a:rPr lang="en-US" dirty="0">
                <a:hlinkClick r:id="rId2"/>
              </a:rPr>
              <a:t>http://arduino.cc/en/Tutorial/</a:t>
            </a:r>
            <a:r>
              <a:rPr lang="en-US" dirty="0" smtClean="0">
                <a:hlinkClick r:id="rId2"/>
              </a:rPr>
              <a:t>HomePage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>
                <a:hlinkClick r:id="rId2"/>
              </a:rPr>
              <a:t>www.arduinoclassroom.com</a:t>
            </a:r>
            <a:endParaRPr lang="en-US" dirty="0">
              <a:hlinkClick r:id="rId2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invented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Massimo </a:t>
            </a:r>
            <a:r>
              <a:rPr lang="en-US" dirty="0" err="1" smtClean="0"/>
              <a:t>Banzi</a:t>
            </a:r>
            <a:r>
              <a:rPr lang="en-US" dirty="0" smtClean="0"/>
              <a:t> made </a:t>
            </a:r>
            <a:r>
              <a:rPr lang="en-US" dirty="0" err="1" smtClean="0"/>
              <a:t>Arduino</a:t>
            </a:r>
            <a:r>
              <a:rPr lang="en-US" dirty="0" smtClean="0"/>
              <a:t> as a way to teach electronics to artists.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68663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20" y="3647440"/>
            <a:ext cx="3048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3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http://blog.arduino.cc/2013/08/12/ardusat-successfully-launched-in-space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http://blog.arduino.cc/2014/06/23/monitoring-glaciers-at-the-venice-14th-international-architecture-exhibition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makezine.com</a:t>
            </a:r>
            <a:r>
              <a:rPr lang="en-US" dirty="0"/>
              <a:t>/2011/02/10/why-the-</a:t>
            </a:r>
            <a:r>
              <a:rPr lang="en-US" dirty="0" err="1"/>
              <a:t>arduino</a:t>
            </a:r>
            <a:r>
              <a:rPr lang="en-US" dirty="0"/>
              <a:t>-won-and-why-its-here-to-stay/</a:t>
            </a:r>
          </a:p>
        </p:txBody>
      </p:sp>
    </p:spTree>
    <p:extLst>
      <p:ext uri="{BB962C8B-B14F-4D97-AF65-F5344CB8AC3E}">
        <p14:creationId xmlns:p14="http://schemas.microsoft.com/office/powerpoint/2010/main" val="31632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Making circuits with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Drawing circuit diagrams using </a:t>
            </a:r>
            <a:r>
              <a:rPr lang="en-US" dirty="0" err="1" smtClean="0"/>
              <a:t>Fritzing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Uploading sketches using </a:t>
            </a:r>
            <a:r>
              <a:rPr lang="en-US" dirty="0" err="1" smtClean="0"/>
              <a:t>Arduino</a:t>
            </a:r>
            <a:r>
              <a:rPr lang="en-US" dirty="0" smtClean="0"/>
              <a:t> IDE.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3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must have…..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Budget Pack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https://www.adafruit.com/product/</a:t>
            </a:r>
            <a:r>
              <a:rPr lang="en-US" dirty="0" smtClean="0">
                <a:hlinkClick r:id="rId2"/>
              </a:rPr>
              <a:t>193</a:t>
            </a:r>
            <a:r>
              <a:rPr lang="en-US" dirty="0" smtClean="0"/>
              <a:t>) or equivalent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Laptop</a:t>
            </a:r>
          </a:p>
          <a:p>
            <a:endParaRPr lang="en-US" dirty="0"/>
          </a:p>
          <a:p>
            <a:r>
              <a:rPr lang="en-US" dirty="0" smtClean="0"/>
              <a:t>Software (</a:t>
            </a:r>
            <a:r>
              <a:rPr lang="en-US" dirty="0" err="1" smtClean="0"/>
              <a:t>Arduino</a:t>
            </a:r>
            <a:r>
              <a:rPr lang="en-US" dirty="0" smtClean="0"/>
              <a:t> IDE and </a:t>
            </a:r>
            <a:r>
              <a:rPr lang="en-US" dirty="0" err="1" smtClean="0"/>
              <a:t>Fritzing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Budget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Parts are very delicate handle with care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circuit board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Jumper cables</a:t>
            </a:r>
          </a:p>
          <a:p>
            <a:r>
              <a:rPr lang="en-US" dirty="0" smtClean="0"/>
              <a:t>Resistors, LEDs and sensor packet</a:t>
            </a:r>
          </a:p>
          <a:p>
            <a:r>
              <a:rPr lang="en-US" dirty="0" smtClean="0"/>
              <a:t>USB Cable</a:t>
            </a:r>
          </a:p>
          <a:p>
            <a:r>
              <a:rPr lang="en-US" dirty="0" smtClean="0"/>
              <a:t>LED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Circuit Board</a:t>
            </a:r>
            <a:endParaRPr lang="en-US" dirty="0"/>
          </a:p>
        </p:txBody>
      </p:sp>
      <p:pic>
        <p:nvPicPr>
          <p:cNvPr id="8" name="Content Placeholder 7" descr="Figure 1 - Arduino Uno R3-40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68" r="-8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44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728</Words>
  <Application>Microsoft Macintosh PowerPoint</Application>
  <PresentationFormat>On-screen Show (4:3)</PresentationFormat>
  <Paragraphs>157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 message for Parents:  "Once a new technology rolls over you, if you're not part of the steamroller, you're part of the road" - Stewart Brand</vt:lpstr>
      <vt:lpstr>Basic Concepts - Videos</vt:lpstr>
      <vt:lpstr>Basic Concepts - Guides</vt:lpstr>
      <vt:lpstr>Who invented Arduino</vt:lpstr>
      <vt:lpstr>Applications of Arduino</vt:lpstr>
      <vt:lpstr>What are we going to learn?</vt:lpstr>
      <vt:lpstr>You must have…..</vt:lpstr>
      <vt:lpstr>Arduino Budget Pack</vt:lpstr>
      <vt:lpstr>Arduino Circuit Board</vt:lpstr>
      <vt:lpstr>Breadboard Power rails</vt:lpstr>
      <vt:lpstr>Breadboard Rows, Columns, IC ravine</vt:lpstr>
      <vt:lpstr>Breadboard clips</vt:lpstr>
      <vt:lpstr>Practice 1 (2 minutes)</vt:lpstr>
      <vt:lpstr>Resistor</vt:lpstr>
      <vt:lpstr>Resistor</vt:lpstr>
      <vt:lpstr>Resistor Color coding</vt:lpstr>
      <vt:lpstr>Diode</vt:lpstr>
      <vt:lpstr>Light Emitting Diode (LED)</vt:lpstr>
      <vt:lpstr>Precautions</vt:lpstr>
      <vt:lpstr>Project 1 – Check list</vt:lpstr>
      <vt:lpstr>Project 1A Circuit</vt:lpstr>
      <vt:lpstr>Project 1 Sketch</vt:lpstr>
      <vt:lpstr>Project 1B Circuit</vt:lpstr>
      <vt:lpstr>Project 2</vt:lpstr>
      <vt:lpstr>Fritzing</vt:lpstr>
      <vt:lpstr>Project 3</vt:lpstr>
      <vt:lpstr>Project 3 Sketch</vt:lpstr>
      <vt:lpstr>Project 4</vt:lpstr>
      <vt:lpstr>Project 4 Sketch</vt:lpstr>
      <vt:lpstr>Project 5</vt:lpstr>
      <vt:lpstr>Project 5 Sketch</vt:lpstr>
      <vt:lpstr>Project 6</vt:lpstr>
      <vt:lpstr>Potentiometer Voltage output</vt:lpstr>
      <vt:lpstr>Project 6</vt:lpstr>
      <vt:lpstr>Project 6 Sketch</vt:lpstr>
      <vt:lpstr>Homework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message for Parents:  "Once a new technology rolls over you, if you're not part of the steamroller, you're part of the road" - Stewart Brand</dc:title>
  <dc:creator>Sambasiva Andaluri</dc:creator>
  <cp:lastModifiedBy>Sambasiva Andaluri</cp:lastModifiedBy>
  <cp:revision>43</cp:revision>
  <dcterms:created xsi:type="dcterms:W3CDTF">2014-06-28T12:27:13Z</dcterms:created>
  <dcterms:modified xsi:type="dcterms:W3CDTF">2014-07-06T14:28:29Z</dcterms:modified>
</cp:coreProperties>
</file>