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it.ly/2sQcRr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Amatic SC"/>
                <a:ea typeface="Amatic SC"/>
                <a:cs typeface="Amatic SC"/>
                <a:sym typeface="Amatic SC"/>
              </a:rPr>
              <a:t>CLEAN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800">
                <a:latin typeface="Amatic SC"/>
                <a:ea typeface="Amatic SC"/>
                <a:cs typeface="Amatic SC"/>
                <a:sym typeface="Amatic SC"/>
              </a:rPr>
              <a:t>O QUE É CLEAN CODE?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495050"/>
            <a:ext cx="8520600" cy="307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2743200" rtl="0">
              <a:spcBef>
                <a:spcPts val="0"/>
              </a:spcBef>
              <a:buSzPct val="100000"/>
              <a:buFont typeface="Amatic SC"/>
            </a:pPr>
            <a:r>
              <a:rPr lang="pt-BR" sz="3600">
                <a:latin typeface="Amatic SC"/>
                <a:ea typeface="Amatic SC"/>
                <a:cs typeface="Amatic SC"/>
                <a:sym typeface="Amatic SC"/>
              </a:rPr>
              <a:t>LEITURA FÁCIL</a:t>
            </a:r>
          </a:p>
          <a:p>
            <a:pPr indent="-457200" lvl="0" marL="2743200">
              <a:spcBef>
                <a:spcPts val="0"/>
              </a:spcBef>
              <a:buSzPct val="100000"/>
              <a:buFont typeface="Amatic SC"/>
            </a:pPr>
            <a:r>
              <a:rPr lang="pt-BR" sz="3600">
                <a:latin typeface="Amatic SC"/>
                <a:ea typeface="Amatic SC"/>
                <a:cs typeface="Amatic SC"/>
                <a:sym typeface="Amatic SC"/>
              </a:rPr>
              <a:t>MODIFICAÇÃO FÁCIL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42150" y="632400"/>
            <a:ext cx="83568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$result2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mysql_query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id,dateTime,nome,status,dateTimeAltera,observacao,atendente,telefone,tipo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ligacao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status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'F'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order by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'cannot show columns from '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$table);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($statusA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!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$statusR){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  $result2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mysql_query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id,dateTime,nome,status,dateTimeAltera,observacao,atendente,telefone,tipo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ligacao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status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order by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'cannot show columns from '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$table);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($statusR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$statusA){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  $result2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mysql_query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id,dateTime,nome,status,dateTimeAltera,observacao,atendente,telefone,tipo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ligacao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status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'R'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order by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'cannot show columns from '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$table);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  $result2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mysql_query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id,dateTime,nome,status,dateTimeAltera,observacao,atendente,telefone,tipo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ligacao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order by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id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'cannot show columns from '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$table);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'&lt;table cellpadding="0" cellspacing="0" class="db-table"&gt;'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'&lt;tr&gt;&lt;th&gt;Altera &lt;input type="checkbox" onClick="toggle(this)"/&gt;&lt;/th&gt;&lt;th&gt;Data Criacao&lt;/th&gt;&lt;th&gt;Cliente&lt;/th&gt;&lt;th&gt;Status&lt;/th&gt;&lt;th&gt;Data Alteração&lt;/th&gt;&lt;th&gt;Observação&lt;/th&gt;&lt;th&gt;Atendente&lt;/th&gt;&lt;/tr&gt;'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93600" y="342475"/>
            <a:ext cx="83568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mysql_num_rows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($result2))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($row2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mysql_fetch_row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($result2))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'&lt;tr&gt;'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'R'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!=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$atendenteAtual){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 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'&lt;td&gt;&lt;input type="checkbox" name="desabilitado1" value="'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'" disabled/&gt;&lt;/td&gt;'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pt-BR" sz="90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//echo '&lt;td&gt;&lt;input type="checkbox" name="linhas[]" value="'.$row2[0].'"&gt;';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$atendenteAtual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!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($atendenteAtual)){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'&lt;td&gt;&lt;input type="checkbox" name="linhas[]" value="'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'"&gt;&lt;/td&gt;'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!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($atendenteAtual)){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 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'&lt;td&gt;&lt;input type="checkbox" name="desabilitado" value="'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'" disabled/&gt;'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 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'&lt;td&gt;&lt;/td&gt;'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$b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($row2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$key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'R'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$respondidos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($row2[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$abertos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7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600">
                <a:latin typeface="Amatic SC"/>
                <a:ea typeface="Amatic SC"/>
                <a:cs typeface="Amatic SC"/>
                <a:sym typeface="Amatic SC"/>
              </a:rPr>
              <a:t>O QUE FAZ ESSE CÓDIGO?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11625"/>
            <a:ext cx="8520600" cy="38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CC0000"/>
                </a:solidFill>
              </a:rPr>
              <a:t>while</a:t>
            </a:r>
            <a:r>
              <a:rPr lang="pt-BR"/>
              <a:t>(sptrans.</a:t>
            </a:r>
            <a:r>
              <a:rPr lang="pt-BR">
                <a:solidFill>
                  <a:srgbClr val="BF9000"/>
                </a:solidFill>
              </a:rPr>
              <a:t>isNotApproved</a:t>
            </a:r>
            <a:r>
              <a:rPr lang="pt-BR"/>
              <a:t>())</a:t>
            </a:r>
            <a:r>
              <a:rPr lang="pt-BR">
                <a:solidFill>
                  <a:srgbClr val="0B5394"/>
                </a:solidFill>
              </a:rPr>
              <a:t>{</a:t>
            </a:r>
            <a:br>
              <a:rPr lang="pt-BR"/>
            </a:br>
            <a:r>
              <a:rPr lang="pt-BR"/>
              <a:t>  magno.</a:t>
            </a:r>
            <a:r>
              <a:rPr lang="pt-BR">
                <a:solidFill>
                  <a:srgbClr val="BF9000"/>
                </a:solidFill>
              </a:rPr>
              <a:t>writesFormularioScripts</a:t>
            </a:r>
            <a:r>
              <a:rPr lang="pt-BR"/>
              <a:t>();</a:t>
            </a:r>
            <a:br>
              <a:rPr lang="pt-BR"/>
            </a:br>
            <a:r>
              <a:rPr lang="pt-BR"/>
              <a:t>  vagner.</a:t>
            </a:r>
            <a:r>
              <a:rPr lang="pt-BR">
                <a:solidFill>
                  <a:srgbClr val="BF9000"/>
                </a:solidFill>
              </a:rPr>
              <a:t>writesIonicCode</a:t>
            </a:r>
            <a:r>
              <a:rPr lang="pt-BR"/>
              <a:t>();</a:t>
            </a:r>
            <a:br>
              <a:rPr lang="pt-BR"/>
            </a:br>
            <a:r>
              <a:rPr lang="pt-BR"/>
              <a:t>  dayane.</a:t>
            </a:r>
            <a:r>
              <a:rPr lang="pt-BR">
                <a:solidFill>
                  <a:srgbClr val="BF9000"/>
                </a:solidFill>
              </a:rPr>
              <a:t>testsTheApplication</a:t>
            </a:r>
            <a:r>
              <a:rPr lang="pt-BR"/>
              <a:t>();</a:t>
            </a:r>
            <a:br>
              <a:rPr lang="pt-BR"/>
            </a:br>
            <a:r>
              <a:rPr lang="pt-BR"/>
              <a:t>  magno.</a:t>
            </a:r>
            <a:r>
              <a:rPr lang="pt-BR">
                <a:solidFill>
                  <a:srgbClr val="BF9000"/>
                </a:solidFill>
              </a:rPr>
              <a:t>eatsFini</a:t>
            </a:r>
            <a:r>
              <a:rPr lang="pt-BR"/>
              <a:t>():</a:t>
            </a:r>
            <a:br>
              <a:rPr lang="pt-BR"/>
            </a:br>
            <a:r>
              <a:rPr lang="pt-BR">
                <a:solidFill>
                  <a:srgbClr val="0B5394"/>
                </a:solidFill>
              </a:rPr>
              <a:t>}</a:t>
            </a:r>
            <a:br>
              <a:rPr lang="pt-BR"/>
            </a:br>
            <a:br>
              <a:rPr lang="pt-BR"/>
            </a:br>
            <a:r>
              <a:rPr lang="pt-BR">
                <a:solidFill>
                  <a:srgbClr val="990000"/>
                </a:solidFill>
              </a:rPr>
              <a:t>if</a:t>
            </a:r>
            <a:r>
              <a:rPr lang="pt-BR"/>
              <a:t>(renan.</a:t>
            </a:r>
            <a:r>
              <a:rPr lang="pt-BR">
                <a:solidFill>
                  <a:srgbClr val="BF9000"/>
                </a:solidFill>
              </a:rPr>
              <a:t>loosesOnMagic</a:t>
            </a:r>
            <a:r>
              <a:rPr lang="pt-BR"/>
              <a:t>())</a:t>
            </a:r>
            <a:r>
              <a:rPr lang="pt-BR">
                <a:solidFill>
                  <a:srgbClr val="0B5394"/>
                </a:solidFill>
              </a:rPr>
              <a:t>{</a:t>
            </a:r>
            <a:br>
              <a:rPr lang="pt-BR"/>
            </a:br>
            <a:r>
              <a:rPr lang="pt-BR"/>
              <a:t>  renan.</a:t>
            </a:r>
            <a:r>
              <a:rPr lang="pt-BR">
                <a:solidFill>
                  <a:srgbClr val="BF9000"/>
                </a:solidFill>
              </a:rPr>
              <a:t>buyCards</a:t>
            </a:r>
            <a:r>
              <a:rPr lang="pt-BR"/>
              <a:t>();</a:t>
            </a:r>
            <a:br>
              <a:rPr lang="pt-BR"/>
            </a:br>
            <a:r>
              <a:rPr lang="pt-BR">
                <a:solidFill>
                  <a:srgbClr val="0B5394"/>
                </a:solidFill>
              </a:rPr>
              <a:t>}</a:t>
            </a:r>
            <a:r>
              <a:rPr lang="pt-BR">
                <a:solidFill>
                  <a:srgbClr val="990000"/>
                </a:solidFill>
              </a:rPr>
              <a:t>else</a:t>
            </a:r>
            <a:r>
              <a:rPr lang="pt-BR">
                <a:solidFill>
                  <a:srgbClr val="0B5394"/>
                </a:solidFill>
              </a:rPr>
              <a:t>{</a:t>
            </a:r>
            <a:br>
              <a:rPr lang="pt-BR"/>
            </a:br>
            <a:r>
              <a:rPr lang="pt-BR"/>
              <a:t>  renan.</a:t>
            </a:r>
            <a:r>
              <a:rPr lang="pt-BR">
                <a:solidFill>
                  <a:srgbClr val="BF9000"/>
                </a:solidFill>
              </a:rPr>
              <a:t>saysItsBeenLucky</a:t>
            </a:r>
            <a:r>
              <a:rPr lang="pt-BR"/>
              <a:t>();</a:t>
            </a:r>
            <a:br>
              <a:rPr lang="pt-BR"/>
            </a:br>
            <a:r>
              <a:rPr lang="pt-BR">
                <a:solidFill>
                  <a:srgbClr val="1C4587"/>
                </a:solidFill>
              </a:rPr>
              <a:t>}</a:t>
            </a:r>
            <a:br>
              <a:rPr lang="pt-BR"/>
            </a:br>
            <a:br>
              <a:rPr lang="pt-BR"/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Amatic SC"/>
                <a:ea typeface="Amatic SC"/>
                <a:cs typeface="Amatic SC"/>
                <a:sym typeface="Amatic SC"/>
              </a:rPr>
              <a:t>10 dicas para manter seu código limpo*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SRP - Uma função deve fazer apenas uma coisa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Uma função não deve ter efeitos colaterais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Mantenha suas funções pequenas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Tenha nomes expressivos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Reduza o número de argumentos / </a:t>
            </a:r>
            <a:r>
              <a:rPr lang="pt-BR"/>
              <a:t>parâmetros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Evite argumentos booleanos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Não passe null como parâmetro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Não retorne null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pt-BR"/>
              <a:t>Primeiro faça funcionar, depois limpe </a:t>
            </a:r>
            <a:r>
              <a:rPr b="1" lang="pt-BR"/>
              <a:t>(MAS LIMPE!)</a:t>
            </a:r>
          </a:p>
          <a:p>
            <a:pPr indent="-228600" lvl="0" marL="914400">
              <a:spcBef>
                <a:spcPts val="0"/>
              </a:spcBef>
              <a:buAutoNum type="arabicPeriod"/>
            </a:pPr>
            <a:r>
              <a:rPr lang="pt-BR"/>
              <a:t>Um código nunca está limpo o suficiente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858550" y="4478125"/>
            <a:ext cx="28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http://bit.ly/2sQcRrO</a:t>
            </a:r>
            <a:r>
              <a:rPr lang="pt-BR"/>
              <a:t> -&gt; 6:18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835525"/>
            <a:ext cx="8520600" cy="336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rgbClr val="24292E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The Boy Scouts rule: "Always leave the campground cleaner than you found it."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