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73" r:id="rId3"/>
    <p:sldId id="272" r:id="rId4"/>
    <p:sldId id="280" r:id="rId5"/>
    <p:sldId id="281" r:id="rId6"/>
    <p:sldId id="282" r:id="rId7"/>
    <p:sldId id="288" r:id="rId8"/>
    <p:sldId id="287" r:id="rId9"/>
    <p:sldId id="286" r:id="rId10"/>
    <p:sldId id="310" r:id="rId11"/>
    <p:sldId id="311" r:id="rId12"/>
    <p:sldId id="298" r:id="rId13"/>
    <p:sldId id="284" r:id="rId14"/>
    <p:sldId id="291" r:id="rId15"/>
    <p:sldId id="316" r:id="rId16"/>
    <p:sldId id="308" r:id="rId17"/>
    <p:sldId id="309" r:id="rId18"/>
    <p:sldId id="317" r:id="rId19"/>
    <p:sldId id="314" r:id="rId20"/>
    <p:sldId id="312" r:id="rId21"/>
    <p:sldId id="313" r:id="rId22"/>
    <p:sldId id="315" r:id="rId23"/>
    <p:sldId id="299" r:id="rId24"/>
    <p:sldId id="301" r:id="rId25"/>
    <p:sldId id="271" r:id="rId2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92" d="100"/>
          <a:sy n="92" d="100"/>
        </p:scale>
        <p:origin x="-74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18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44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13F98-4EC8-4763-ACFD-1657F52E5F69}" type="datetimeFigureOut">
              <a:rPr lang="de-AT" smtClean="0"/>
              <a:pPr/>
              <a:t>25.03.2017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586E2-BD57-4371-914C-6173928AE508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#DEV224 - Mass Customization in SAP ERP with Rule Frameworks like BRFplus 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3EE-1579-440A-B6DF-9AAF4A444E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#DEV224 - Mass Customization in SAP ERP with Rule Frameworks like BRFplus 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3EE-1579-440A-B6DF-9AAF4A444E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#DEV224 - Mass Customization in SAP ERP with Rule Frameworks like BRFplus 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3EE-1579-440A-B6DF-9AAF4A444E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792088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0" y="98757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-108520" y="458797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5"/>
          <p:cNvSpPr txBox="1">
            <a:spLocks/>
          </p:cNvSpPr>
          <p:nvPr userDrawn="1"/>
        </p:nvSpPr>
        <p:spPr>
          <a:xfrm>
            <a:off x="7740352" y="4731990"/>
            <a:ext cx="9361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de-AT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sitFRA</a:t>
            </a:r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467544" y="4760865"/>
            <a:ext cx="9361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 </a:t>
            </a:r>
            <a:fld id="{BF35F3EE-1579-440A-B6DF-9AAF4A444E34}" type="slidenum">
              <a:rPr kumimoji="0" lang="de-AT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ußzeilenplatzhalter 4"/>
          <p:cNvSpPr txBox="1">
            <a:spLocks/>
          </p:cNvSpPr>
          <p:nvPr userDrawn="1"/>
        </p:nvSpPr>
        <p:spPr>
          <a:xfrm>
            <a:off x="1907704" y="4731990"/>
            <a:ext cx="50405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baseline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Connecting BRFplus to ABAP</a:t>
            </a:r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#DEV224 - Mass Customization in SAP ERP with Rule Frameworks like BRFplus 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3EE-1579-440A-B6DF-9AAF4A444E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#DEV224 - Mass Customization in SAP ERP with Rule Frameworks like BRFplus 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3EE-1579-440A-B6DF-9AAF4A444E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#DEV224 - Mass Customization in SAP ERP with Rule Frameworks like BRFplus </a:t>
            </a:r>
            <a:endParaRPr lang="de-AT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3EE-1579-440A-B6DF-9AAF4A444E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#DEV224 - Mass Customization in SAP ERP with Rule Frameworks like BRFplus 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3EE-1579-440A-B6DF-9AAF4A444E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#DEV224 - Mass Customization in SAP ERP with Rule Frameworks like BRFplus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3EE-1579-440A-B6DF-9AAF4A444E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#DEV224 - Mass Customization in SAP ERP with Rule Frameworks like BRFplus 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3EE-1579-440A-B6DF-9AAF4A444E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#DEV224 - Mass Customization in SAP ERP with Rule Frameworks like BRFplus 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3EE-1579-440A-B6DF-9AAF4A444E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#DEV224 - Mass Customization in SAP ERP with Rule Frameworks like BRFplus 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5F3EE-1579-440A-B6DF-9AAF4A444E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p.com/2015/01/29/brf-plus-a-real-time-example/" TargetMode="External"/><Relationship Id="rId2" Type="http://schemas.openxmlformats.org/officeDocument/2006/relationships/hyperlink" Target="https://www.youtube.com/watch?v=2ouhJeH02H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ap-press.com/brfplus-business-rule-management-for-abap-applications_2106" TargetMode="External"/><Relationship Id="rId4" Type="http://schemas.openxmlformats.org/officeDocument/2006/relationships/hyperlink" Target="https://www.sap.com/documents/2015/08/fc926820-577c-0010-82c7-eda71af511fa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3600" b="1" dirty="0" smtClean="0"/>
              <a:t>Connecting BRFplus to </a:t>
            </a:r>
            <a:r>
              <a:rPr lang="de-AT" sz="3600" b="1" dirty="0" smtClean="0"/>
              <a:t>ABAP</a:t>
            </a:r>
            <a:endParaRPr lang="en-GB" sz="27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3723878"/>
            <a:ext cx="8136904" cy="864096"/>
          </a:xfrm>
        </p:spPr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pPr algn="l"/>
            <a:r>
              <a:rPr lang="en-GB" dirty="0" smtClean="0"/>
              <a:t>Andreas Gautsch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Template for function call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25803"/>
          <a:stretch>
            <a:fillRect/>
          </a:stretch>
        </p:blipFill>
        <p:spPr bwMode="auto">
          <a:xfrm>
            <a:off x="899592" y="771550"/>
            <a:ext cx="4608512" cy="3046835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b="17148"/>
          <a:stretch>
            <a:fillRect/>
          </a:stretch>
        </p:blipFill>
        <p:spPr bwMode="auto">
          <a:xfrm>
            <a:off x="1547664" y="1779663"/>
            <a:ext cx="4752528" cy="2808312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2067694"/>
            <a:ext cx="6379890" cy="2304256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5" name="Rechteck 24"/>
          <p:cNvSpPr/>
          <p:nvPr/>
        </p:nvSpPr>
        <p:spPr>
          <a:xfrm>
            <a:off x="5292080" y="1491630"/>
            <a:ext cx="37444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Generation with ABAP report:</a:t>
            </a:r>
            <a:r>
              <a:rPr lang="de-AT" dirty="0" smtClean="0">
                <a:solidFill>
                  <a:schemeClr val="tx1"/>
                </a:solidFill>
              </a:rPr>
              <a:t/>
            </a:r>
            <a:br>
              <a:rPr lang="de-AT" dirty="0" smtClean="0">
                <a:solidFill>
                  <a:schemeClr val="tx1"/>
                </a:solidFill>
              </a:rPr>
            </a:br>
            <a:r>
              <a:rPr lang="de-AT" dirty="0" smtClean="0">
                <a:solidFill>
                  <a:schemeClr val="tx1"/>
                </a:solidFill>
              </a:rPr>
              <a:t> FDT_TEMPLATE_FUNCTION_PROCESS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10495" b="44613"/>
          <a:stretch>
            <a:fillRect/>
          </a:stretch>
        </p:blipFill>
        <p:spPr bwMode="auto">
          <a:xfrm>
            <a:off x="755576" y="1635646"/>
            <a:ext cx="800100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Extraction of function metadata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t="15158" r="4675" b="12843"/>
          <a:stretch>
            <a:fillRect/>
          </a:stretch>
        </p:blipFill>
        <p:spPr bwMode="auto">
          <a:xfrm>
            <a:off x="755576" y="1635646"/>
            <a:ext cx="727280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l="9900" t="53592" b="30247"/>
          <a:stretch>
            <a:fillRect/>
          </a:stretch>
        </p:blipFill>
        <p:spPr bwMode="auto">
          <a:xfrm>
            <a:off x="755576" y="1059582"/>
            <a:ext cx="720891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Extraction of context metadata</a:t>
            </a:r>
            <a:endParaRPr lang="en-GB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 t="16435" b="6323"/>
          <a:stretch>
            <a:fillRect/>
          </a:stretch>
        </p:blipFill>
        <p:spPr bwMode="auto">
          <a:xfrm>
            <a:off x="665931" y="1059582"/>
            <a:ext cx="801052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Content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Short introduction into BRFplus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Connecting BRFplus and ABAP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Example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Get a coffee </a:t>
            </a:r>
            <a:endParaRPr lang="en-Z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ZW" dirty="0" smtClean="0"/>
          </a:p>
          <a:p>
            <a:endParaRPr lang="en-ZW" dirty="0" smtClean="0"/>
          </a:p>
          <a:p>
            <a:endParaRPr lang="en-Z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Sample application – business case</a:t>
            </a:r>
            <a:endParaRPr lang="en-GB" dirty="0"/>
          </a:p>
        </p:txBody>
      </p:sp>
      <p:sp>
        <p:nvSpPr>
          <p:cNvPr id="46" name="Fußzeilenplatzhalter 4"/>
          <p:cNvSpPr txBox="1">
            <a:spLocks/>
          </p:cNvSpPr>
          <p:nvPr/>
        </p:nvSpPr>
        <p:spPr>
          <a:xfrm>
            <a:off x="1763688" y="4767263"/>
            <a:ext cx="5040560" cy="273844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600" dirty="0" smtClean="0"/>
              <a:t>	Think of a machine in your production company. This machine has a lot of sensors and modernization continuously comes around to say hello and adds some new sensors. The maintenance people have a status monitor in the SAP ERP system where machine problems together with ERP information (e.g. the needed spare parts and their current location in the storage) are visualized.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>
              <a:buNone/>
            </a:pPr>
            <a:endParaRPr lang="en-US" sz="1200" dirty="0" smtClean="0">
              <a:sym typeface="Wingdings" pitchFamily="2" charset="2"/>
            </a:endParaRPr>
          </a:p>
          <a:p>
            <a:pPr algn="ctr">
              <a:buNone/>
            </a:pPr>
            <a:r>
              <a:rPr lang="en-US" sz="2600" dirty="0" smtClean="0">
                <a:sym typeface="Wingdings" pitchFamily="2" charset="2"/>
              </a:rPr>
              <a:t> but to keep it simple lets use a simplified machine</a:t>
            </a:r>
            <a:r>
              <a:rPr lang="en-US" sz="2600" dirty="0" smtClean="0"/>
              <a:t> </a:t>
            </a:r>
            <a:endParaRPr lang="en-ZW" sz="2600" dirty="0" smtClean="0"/>
          </a:p>
          <a:p>
            <a:pPr>
              <a:buNone/>
            </a:pPr>
            <a:endParaRPr lang="en-ZW" dirty="0" smtClean="0"/>
          </a:p>
          <a:p>
            <a:endParaRPr lang="en-Z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707904" y="3191829"/>
            <a:ext cx="1512168" cy="8640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491880" y="1419622"/>
            <a:ext cx="1872208" cy="273630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SAP ERP</a:t>
            </a:r>
          </a:p>
          <a:p>
            <a:pPr algn="ctr"/>
            <a:endParaRPr lang="en-GB" b="1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r>
              <a:rPr lang="en-GB" sz="1200" dirty="0" smtClean="0"/>
              <a:t>bean suppliers</a:t>
            </a:r>
          </a:p>
          <a:p>
            <a:pPr algn="ctr"/>
            <a:endParaRPr lang="en-GB" sz="1200" dirty="0" smtClean="0"/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show due maintenance tasks</a:t>
            </a:r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algn="ctr"/>
            <a:endParaRPr lang="en-GB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Sample IoT maintenance application</a:t>
            </a:r>
            <a:endParaRPr lang="en-GB" dirty="0"/>
          </a:p>
        </p:txBody>
      </p:sp>
      <p:sp>
        <p:nvSpPr>
          <p:cNvPr id="46" name="Fußzeilenplatzhalter 4"/>
          <p:cNvSpPr txBox="1">
            <a:spLocks/>
          </p:cNvSpPr>
          <p:nvPr/>
        </p:nvSpPr>
        <p:spPr>
          <a:xfrm>
            <a:off x="1763688" y="4767263"/>
            <a:ext cx="5040560" cy="273844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55576" y="1419622"/>
            <a:ext cx="1152128" cy="2736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coffee-machine</a:t>
            </a:r>
          </a:p>
          <a:p>
            <a:pPr algn="ctr"/>
            <a:endParaRPr lang="en-GB" dirty="0" smtClean="0"/>
          </a:p>
          <a:p>
            <a:pPr algn="ctr"/>
            <a:endParaRPr lang="en-GB" sz="1200" dirty="0" smtClean="0"/>
          </a:p>
          <a:p>
            <a:pPr algn="ctr"/>
            <a:r>
              <a:rPr lang="en-GB" sz="1200" dirty="0" smtClean="0"/>
              <a:t>sensors: </a:t>
            </a:r>
          </a:p>
          <a:p>
            <a:pPr algn="ctr"/>
            <a:endParaRPr lang="en-GB" sz="1200" dirty="0" smtClean="0"/>
          </a:p>
          <a:p>
            <a:pPr algn="ctr"/>
            <a:r>
              <a:rPr lang="en-GB" sz="1200" dirty="0" smtClean="0"/>
              <a:t>Water</a:t>
            </a:r>
          </a:p>
          <a:p>
            <a:pPr algn="ctr"/>
            <a:r>
              <a:rPr lang="en-GB" sz="1200" dirty="0" smtClean="0"/>
              <a:t>Beans</a:t>
            </a:r>
          </a:p>
          <a:p>
            <a:pPr algn="ctr"/>
            <a:r>
              <a:rPr lang="en-GB" sz="1200" dirty="0" smtClean="0"/>
              <a:t>Trash</a:t>
            </a:r>
          </a:p>
        </p:txBody>
      </p:sp>
      <p:sp>
        <p:nvSpPr>
          <p:cNvPr id="8" name="Rechteck 7"/>
          <p:cNvSpPr/>
          <p:nvPr/>
        </p:nvSpPr>
        <p:spPr>
          <a:xfrm>
            <a:off x="7236296" y="1419622"/>
            <a:ext cx="1296144" cy="2736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BRFplus</a:t>
            </a:r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sz="1200" dirty="0" smtClean="0"/>
          </a:p>
          <a:p>
            <a:pPr algn="ctr"/>
            <a:r>
              <a:rPr lang="en-GB" sz="1200" dirty="0" smtClean="0"/>
              <a:t>calculating function</a:t>
            </a:r>
          </a:p>
          <a:p>
            <a:pPr algn="ctr"/>
            <a:r>
              <a:rPr lang="en-GB" sz="1200" dirty="0" smtClean="0"/>
              <a:t>and returning result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979712" y="1995686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907704" y="174233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Sending sensor data</a:t>
            </a:r>
            <a:endParaRPr lang="en-GB" sz="1200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5508104" y="2580461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508104" y="213970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Calling function</a:t>
            </a:r>
          </a:p>
          <a:p>
            <a:pPr algn="ctr"/>
            <a:r>
              <a:rPr lang="en-GB" sz="1200" dirty="0" smtClean="0"/>
              <a:t>with sensor data </a:t>
            </a:r>
            <a:endParaRPr lang="en-GB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5364088" y="290217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selecting preferred bean supplier</a:t>
            </a:r>
            <a:endParaRPr lang="en-GB" sz="1200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473420" y="4065256"/>
            <a:ext cx="1656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364088" y="357986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returning tasks with supplier info</a:t>
            </a:r>
            <a:endParaRPr lang="en-GB" sz="1200" dirty="0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5508104" y="1851670"/>
            <a:ext cx="1656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508104" y="141962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Extraction of context data</a:t>
            </a:r>
            <a:endParaRPr lang="en-GB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5508104" y="3363838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BRFplus function – signature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9196" b="3304"/>
          <a:stretch>
            <a:fillRect/>
          </a:stretch>
        </p:blipFill>
        <p:spPr bwMode="auto">
          <a:xfrm>
            <a:off x="1180933" y="1012927"/>
            <a:ext cx="655272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BRFplus function - rules</a:t>
            </a:r>
            <a:endParaRPr lang="en-GB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694" y="1200150"/>
            <a:ext cx="6992612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BRFplus function – decision table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8369" y="1059582"/>
            <a:ext cx="6249975" cy="347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AutoShape 2" descr="https://tools.gmx.net/thumbnails/dT1hSFIwY0Rvdkx6TmpMV2R0ZUMxc2FYWmxMbk5sY25abGNpNXNZVzR2YldGcGJDOWpiR2xsYm5RdmFXNTBaWEp1WVd3dllYUjBZV05vYldWdWRDOWtiM2R1Ykc5aFpDOTBZWFIwTUY4eExTMHRkRzFoYVRFMFlXVmpaR05tWlRBME5tUTNNVFk3YW5ObGMzTnBiMjVwWkQwM09URXpSa1UyTWtRNU5UVTNPRVl3T1ROQk9VVXdSVEpDTkRFME5VVTROaTF1TkM1aWN6WXpZUV9fJnc9ODAwJmg9NjAwJnE9NzUmdD0xNDkwNDc0NDg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8196" name="Picture 4" descr="https://tools.gmx.net/thumbnails/dT1hSFIwY0Rvdkx6TmpMV2R0ZUMxc2FYWmxMbk5sY25abGNpNXNZVzR2YldGcGJDOWpiR2xsYm5RdmFXNTBaWEp1WVd3dllYUjBZV05vYldWdWRDOWtiM2R1Ykc5aFpDOTBZWFIwTUY4eExTMHRkRzFoYVRFMFlXVmpaR05tWlRBME5tUTNNVFk3YW5ObGMzTnBiMjVwWkQwM09URXpSa1UyTWtRNU5UVTNPRVl3T1ROQk9VVXdSVEpDTkRFME5VVTROaTF1TkM1aWN6WXpZUV9fJnc9ODAwJmg9NjAwJnE9NzUmdD0xNDkwNDc0NDg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635646"/>
            <a:ext cx="6352584" cy="31683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BRFplus function – table access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9213" r="2453" b="3559"/>
          <a:stretch>
            <a:fillRect/>
          </a:stretch>
        </p:blipFill>
        <p:spPr bwMode="auto">
          <a:xfrm>
            <a:off x="1074241" y="1022258"/>
            <a:ext cx="6768752" cy="370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Content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Short introduction into BRFplus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Connecting BRFplus and ABAP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Example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Get a coffee </a:t>
            </a:r>
            <a:endParaRPr lang="en-ZW" sz="2400" dirty="0" smtClean="0"/>
          </a:p>
          <a:p>
            <a:endParaRPr lang="en-ZW" dirty="0" smtClean="0"/>
          </a:p>
          <a:p>
            <a:endParaRPr lang="en-ZW" dirty="0" smtClean="0"/>
          </a:p>
          <a:p>
            <a:endParaRPr lang="en-Z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Coffee machine – Digital twin </a:t>
            </a:r>
            <a:r>
              <a:rPr lang="de-AT" dirty="0" smtClean="0">
                <a:sym typeface="Wingdings" pitchFamily="2" charset="2"/>
              </a:rPr>
              <a:t></a:t>
            </a:r>
            <a:endParaRPr lang="de-A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31590"/>
            <a:ext cx="6155618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635646"/>
            <a:ext cx="53625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Backend processing of sensor data in ABAP</a:t>
            </a:r>
            <a:endParaRPr lang="de-A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31590"/>
            <a:ext cx="6401696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067694"/>
            <a:ext cx="57150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GB" sz="2600" dirty="0" smtClean="0"/>
          </a:p>
          <a:p>
            <a:pPr algn="ctr">
              <a:buNone/>
            </a:pPr>
            <a:endParaRPr lang="en-GB" sz="2600" dirty="0" smtClean="0"/>
          </a:p>
          <a:p>
            <a:pPr algn="ctr">
              <a:buNone/>
            </a:pPr>
            <a:r>
              <a:rPr lang="en-GB" sz="3400" dirty="0" smtClean="0"/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Content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Short introduction into BRFplus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Connecting BRFplus and ABAP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Example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Get a coffee </a:t>
            </a:r>
            <a:endParaRPr lang="en-Z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ZW" dirty="0" smtClean="0"/>
          </a:p>
          <a:p>
            <a:endParaRPr lang="en-ZW" dirty="0" smtClean="0"/>
          </a:p>
          <a:p>
            <a:endParaRPr lang="en-Z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BRFplus – SAPs rule engine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Targets of rule engines: </a:t>
            </a:r>
          </a:p>
          <a:p>
            <a:endParaRPr lang="en-GB" sz="2400" dirty="0" smtClean="0"/>
          </a:p>
          <a:p>
            <a:pPr lvl="1">
              <a:buFont typeface="Arial" pitchFamily="34" charset="0"/>
              <a:buChar char="+"/>
            </a:pPr>
            <a:r>
              <a:rPr lang="en-GB" sz="2000" dirty="0" smtClean="0"/>
              <a:t>Separation of  rules and process </a:t>
            </a:r>
          </a:p>
          <a:p>
            <a:pPr lvl="1">
              <a:buFont typeface="Arial" pitchFamily="34" charset="0"/>
              <a:buChar char="+"/>
            </a:pPr>
            <a:r>
              <a:rPr lang="en-GB" sz="2000" dirty="0" smtClean="0"/>
              <a:t>Configuration or validation with a “natural language”</a:t>
            </a:r>
          </a:p>
          <a:p>
            <a:pPr lvl="1">
              <a:buFont typeface="Arial" pitchFamily="34" charset="0"/>
              <a:buChar char="+"/>
            </a:pPr>
            <a:r>
              <a:rPr lang="en-GB" sz="2000" dirty="0" smtClean="0"/>
              <a:t>Transparent and easy adaptable systems </a:t>
            </a:r>
          </a:p>
          <a:p>
            <a:pPr lvl="1">
              <a:buFont typeface="Arial" pitchFamily="34" charset="0"/>
              <a:buChar char="+"/>
            </a:pPr>
            <a:endParaRPr lang="en-GB" sz="2000" dirty="0" smtClean="0"/>
          </a:p>
          <a:p>
            <a:pPr lvl="1" algn="r">
              <a:buNone/>
            </a:pPr>
            <a:endParaRPr lang="en-GB" sz="2000" dirty="0" smtClean="0"/>
          </a:p>
          <a:p>
            <a:pPr lvl="1" algn="r">
              <a:buNone/>
            </a:pPr>
            <a:r>
              <a:rPr lang="en-GB" sz="2000" dirty="0" smtClean="0"/>
              <a:t>@</a:t>
            </a:r>
            <a:r>
              <a:rPr lang="en-GB" sz="2000" dirty="0" err="1" smtClean="0"/>
              <a:t>andreas_gautsch</a:t>
            </a:r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Appendix – Useful Resources BRFplus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GB" sz="2400" dirty="0" smtClean="0"/>
          </a:p>
          <a:p>
            <a:r>
              <a:rPr lang="en-GB" sz="2400" dirty="0" err="1" smtClean="0"/>
              <a:t>Github</a:t>
            </a:r>
            <a:r>
              <a:rPr lang="en-GB" sz="2400" dirty="0" smtClean="0"/>
              <a:t> Project – Use ABAPGIT from </a:t>
            </a:r>
            <a:r>
              <a:rPr lang="de-AT" sz="2400" dirty="0" smtClean="0"/>
              <a:t>Lars </a:t>
            </a:r>
            <a:r>
              <a:rPr lang="de-AT" sz="2400" dirty="0" err="1" smtClean="0"/>
              <a:t>Hvam</a:t>
            </a:r>
            <a:r>
              <a:rPr lang="de-AT" sz="2400" dirty="0" smtClean="0"/>
              <a:t> </a:t>
            </a:r>
            <a:r>
              <a:rPr lang="en-GB" sz="2400" dirty="0" smtClean="0"/>
              <a:t>to download </a:t>
            </a:r>
            <a:br>
              <a:rPr lang="en-GB" sz="2400" dirty="0" smtClean="0"/>
            </a:br>
            <a:r>
              <a:rPr lang="de-AT" sz="2400" dirty="0" smtClean="0">
                <a:hlinkClick r:id="rId2"/>
              </a:rPr>
              <a:t>https://github.com/andau/zsitfra </a:t>
            </a: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r>
              <a:rPr lang="en-GB" sz="2400" dirty="0" smtClean="0"/>
              <a:t>Business Rule Framework – Youtube Video </a:t>
            </a:r>
            <a:r>
              <a:rPr lang="en-GB" sz="2300" dirty="0" smtClean="0"/>
              <a:t/>
            </a:r>
            <a:br>
              <a:rPr lang="en-GB" sz="2300" dirty="0" smtClean="0"/>
            </a:br>
            <a:r>
              <a:rPr lang="en-GB" sz="2300" dirty="0" smtClean="0">
                <a:hlinkClick r:id="rId2"/>
              </a:rPr>
              <a:t>https://www.youtube.com/watch?v=2ouhJeH02HU</a:t>
            </a:r>
            <a:endParaRPr lang="en-GB" sz="2300" dirty="0" smtClean="0"/>
          </a:p>
          <a:p>
            <a:pPr>
              <a:buNone/>
            </a:pPr>
            <a:endParaRPr lang="en-GB" sz="2300" dirty="0" smtClean="0"/>
          </a:p>
          <a:p>
            <a:r>
              <a:rPr lang="en-GB" sz="2400" dirty="0" smtClean="0"/>
              <a:t>Business Rule Framework plus – An example implementation:</a:t>
            </a:r>
            <a:r>
              <a:rPr lang="en-GB" sz="2300" dirty="0" smtClean="0"/>
              <a:t/>
            </a:r>
            <a:br>
              <a:rPr lang="en-GB" sz="2300" dirty="0" smtClean="0"/>
            </a:br>
            <a:r>
              <a:rPr lang="en-GB" sz="2300" dirty="0" smtClean="0">
                <a:hlinkClick r:id="rId3"/>
              </a:rPr>
              <a:t>https://blogs.sap.com/2015/01/29/brf-plus-a-real-time-example/</a:t>
            </a:r>
            <a:endParaRPr lang="en-GB" sz="2300" dirty="0" smtClean="0"/>
          </a:p>
          <a:p>
            <a:endParaRPr lang="en-GB" sz="2300" b="1" dirty="0" smtClean="0"/>
          </a:p>
          <a:p>
            <a:r>
              <a:rPr lang="en-US" sz="2400" dirty="0" smtClean="0"/>
              <a:t>Business Rule Framework plus C-Level Sales Pitch</a:t>
            </a:r>
            <a:r>
              <a:rPr lang="en-GB" sz="2300" dirty="0" smtClean="0"/>
              <a:t/>
            </a:r>
            <a:br>
              <a:rPr lang="en-GB" sz="2300" dirty="0" smtClean="0"/>
            </a:br>
            <a:r>
              <a:rPr lang="en-GB" sz="2300" dirty="0" smtClean="0"/>
              <a:t> </a:t>
            </a:r>
            <a:r>
              <a:rPr lang="en-GB" sz="2300" dirty="0" smtClean="0">
                <a:hlinkClick r:id="rId4"/>
              </a:rPr>
              <a:t>https://www.sap.com/documents/2015/08/fc926820-577c-0010-82c7-eda71af511fa.html</a:t>
            </a:r>
            <a:endParaRPr lang="en-GB" sz="2300" dirty="0" smtClean="0"/>
          </a:p>
          <a:p>
            <a:endParaRPr lang="en-GB" sz="2300" dirty="0" smtClean="0"/>
          </a:p>
          <a:p>
            <a:r>
              <a:rPr lang="en-GB" sz="2400" b="1" dirty="0" smtClean="0"/>
              <a:t>Book: </a:t>
            </a:r>
            <a:r>
              <a:rPr lang="en-GB" sz="2400" dirty="0" smtClean="0"/>
              <a:t>BRFplus – Business Rule Management for ABAP Applications </a:t>
            </a:r>
            <a:r>
              <a:rPr lang="en-GB" sz="2300" dirty="0" smtClean="0"/>
              <a:t/>
            </a:r>
            <a:br>
              <a:rPr lang="en-GB" sz="2300" dirty="0" smtClean="0"/>
            </a:br>
            <a:r>
              <a:rPr lang="en-GB" sz="2300" dirty="0" smtClean="0">
                <a:hlinkClick r:id="rId5"/>
              </a:rPr>
              <a:t>https://www.sap-press.com/brfplus-business-rule-management-for-abap-applications_2106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Short introduction into BRFplus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Connecting BRFplus and ABAP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Example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Get a coffee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BRFplus – SAPs rule engine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Targets of rule engines: </a:t>
            </a:r>
          </a:p>
          <a:p>
            <a:endParaRPr lang="en-GB" sz="2400" dirty="0" smtClean="0"/>
          </a:p>
          <a:p>
            <a:pPr lvl="1">
              <a:buFont typeface="Arial" pitchFamily="34" charset="0"/>
              <a:buChar char="+"/>
            </a:pPr>
            <a:r>
              <a:rPr lang="en-GB" sz="2000" dirty="0" smtClean="0"/>
              <a:t>Separation of rules and process </a:t>
            </a:r>
          </a:p>
          <a:p>
            <a:pPr lvl="1">
              <a:buFont typeface="Arial" pitchFamily="34" charset="0"/>
              <a:buChar char="+"/>
            </a:pPr>
            <a:r>
              <a:rPr lang="en-GB" sz="2000" dirty="0" smtClean="0"/>
              <a:t>Configuration or validation with a “natural language”</a:t>
            </a:r>
          </a:p>
          <a:p>
            <a:pPr lvl="1">
              <a:buFont typeface="Arial" pitchFamily="34" charset="0"/>
              <a:buChar char="+"/>
            </a:pPr>
            <a:r>
              <a:rPr lang="en-GB" sz="2000" dirty="0" smtClean="0"/>
              <a:t>Transparent and easy adaptable systems </a:t>
            </a:r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of BRFplus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Minimize custom code and fasten release processes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pPr>
              <a:buNone/>
            </a:pPr>
            <a:r>
              <a:rPr lang="en-GB" sz="1200" dirty="0" smtClean="0"/>
              <a:t>Even if its not realistic that you get to this state, each step in this direction is mostly worth the effort. </a:t>
            </a:r>
            <a:endParaRPr lang="en-GB" sz="1200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1475656" y="2499742"/>
            <a:ext cx="1368152" cy="432048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Design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Eingekerbter Richtungspfeil 14"/>
          <p:cNvSpPr/>
          <p:nvPr/>
        </p:nvSpPr>
        <p:spPr>
          <a:xfrm>
            <a:off x="2771800" y="2499742"/>
            <a:ext cx="1728192" cy="4320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Change </a:t>
            </a:r>
            <a:br>
              <a:rPr lang="en-GB" sz="1200" dirty="0" smtClean="0">
                <a:solidFill>
                  <a:schemeClr val="tx1"/>
                </a:solidFill>
              </a:rPr>
            </a:br>
            <a:r>
              <a:rPr lang="en-GB" sz="1200" dirty="0" smtClean="0">
                <a:solidFill>
                  <a:schemeClr val="tx1"/>
                </a:solidFill>
              </a:rPr>
              <a:t>custom code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" name="Eingekerbter Richtungspfeil 15"/>
          <p:cNvSpPr/>
          <p:nvPr/>
        </p:nvSpPr>
        <p:spPr>
          <a:xfrm>
            <a:off x="4499992" y="2499742"/>
            <a:ext cx="1656184" cy="4320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Release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Eingekerbter Richtungspfeil 16"/>
          <p:cNvSpPr/>
          <p:nvPr/>
        </p:nvSpPr>
        <p:spPr>
          <a:xfrm>
            <a:off x="6156176" y="2499742"/>
            <a:ext cx="1656184" cy="432048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Configure</a:t>
            </a:r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6" name="Gruppieren 26"/>
          <p:cNvGrpSpPr/>
          <p:nvPr/>
        </p:nvGrpSpPr>
        <p:grpSpPr>
          <a:xfrm>
            <a:off x="3168416" y="2261990"/>
            <a:ext cx="2642592" cy="914400"/>
            <a:chOff x="3131840" y="2283718"/>
            <a:chExt cx="2642592" cy="914400"/>
          </a:xfrm>
        </p:grpSpPr>
        <p:sp>
          <p:nvSpPr>
            <p:cNvPr id="20" name="Multiplizieren 19"/>
            <p:cNvSpPr/>
            <p:nvPr/>
          </p:nvSpPr>
          <p:spPr>
            <a:xfrm>
              <a:off x="3131840" y="2283718"/>
              <a:ext cx="914400" cy="9144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Multiplizieren 20"/>
            <p:cNvSpPr/>
            <p:nvPr/>
          </p:nvSpPr>
          <p:spPr>
            <a:xfrm>
              <a:off x="4860032" y="2283718"/>
              <a:ext cx="914400" cy="9144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Eingekerbter Richtungspfeil 21"/>
          <p:cNvSpPr/>
          <p:nvPr/>
        </p:nvSpPr>
        <p:spPr>
          <a:xfrm>
            <a:off x="4572000" y="3435846"/>
            <a:ext cx="720080" cy="216024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364088" y="3363838"/>
            <a:ext cx="247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Business analyst needed</a:t>
            </a:r>
            <a:endParaRPr lang="en-GB" dirty="0"/>
          </a:p>
        </p:txBody>
      </p:sp>
      <p:sp>
        <p:nvSpPr>
          <p:cNvPr id="25" name="Eingekerbter Richtungspfeil 24"/>
          <p:cNvSpPr/>
          <p:nvPr/>
        </p:nvSpPr>
        <p:spPr>
          <a:xfrm>
            <a:off x="4572000" y="3723878"/>
            <a:ext cx="720080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364088" y="3651870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Developer needed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62223"/>
            <a:ext cx="6734522" cy="345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Userinterface of BRFplus</a:t>
            </a:r>
            <a:endParaRPr lang="de-AT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6516216" y="1275606"/>
            <a:ext cx="2160240" cy="3024336"/>
            <a:chOff x="6516216" y="1275606"/>
            <a:chExt cx="2160240" cy="3024336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6516216" y="1275606"/>
              <a:ext cx="2123728" cy="2016224"/>
              <a:chOff x="6516216" y="1275606"/>
              <a:chExt cx="2123728" cy="2016224"/>
            </a:xfrm>
          </p:grpSpPr>
          <p:sp>
            <p:nvSpPr>
              <p:cNvPr id="14" name="Gleichschenkliges Dreieck 13"/>
              <p:cNvSpPr/>
              <p:nvPr/>
            </p:nvSpPr>
            <p:spPr>
              <a:xfrm rot="10800000">
                <a:off x="6516216" y="1275606"/>
                <a:ext cx="2123728" cy="20162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6911752" y="1347614"/>
                <a:ext cx="1245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Application</a:t>
                </a:r>
                <a:endParaRPr lang="en-GB" dirty="0"/>
              </a:p>
            </p:txBody>
          </p:sp>
          <p:sp>
            <p:nvSpPr>
              <p:cNvPr id="11" name="Textfeld 10"/>
              <p:cNvSpPr txBox="1"/>
              <p:nvPr/>
            </p:nvSpPr>
            <p:spPr>
              <a:xfrm>
                <a:off x="7055768" y="1707654"/>
                <a:ext cx="1005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Function</a:t>
                </a:r>
              </a:p>
            </p:txBody>
          </p:sp>
          <p:sp>
            <p:nvSpPr>
              <p:cNvPr id="12" name="Textfeld 11"/>
              <p:cNvSpPr txBox="1"/>
              <p:nvPr/>
            </p:nvSpPr>
            <p:spPr>
              <a:xfrm>
                <a:off x="7127776" y="2067694"/>
                <a:ext cx="880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Ruleset</a:t>
                </a:r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7271792" y="2427734"/>
                <a:ext cx="599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Rule</a:t>
                </a:r>
                <a:endParaRPr lang="en-GB" dirty="0"/>
              </a:p>
            </p:txBody>
          </p:sp>
        </p:grpSp>
        <p:sp>
          <p:nvSpPr>
            <p:cNvPr id="17" name="Rechteck 16"/>
            <p:cNvSpPr/>
            <p:nvPr/>
          </p:nvSpPr>
          <p:spPr>
            <a:xfrm>
              <a:off x="6516216" y="3507854"/>
              <a:ext cx="216024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AT" dirty="0" smtClean="0">
                  <a:solidFill>
                    <a:schemeClr val="tx1"/>
                  </a:solidFill>
                </a:rPr>
                <a:t>Transaction: BRFplus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Capabilities of BRFplus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2400" dirty="0" smtClean="0"/>
              <a:t>Wide range of numeric and string functions</a:t>
            </a:r>
          </a:p>
          <a:p>
            <a:pPr marL="457200" indent="-457200"/>
            <a:r>
              <a:rPr lang="en-GB" sz="2400" dirty="0" smtClean="0"/>
              <a:t>Usage of ABAP Dictionary elements	</a:t>
            </a:r>
          </a:p>
          <a:p>
            <a:pPr marL="457200" indent="-457200"/>
            <a:r>
              <a:rPr lang="en-GB" sz="2400" dirty="0" smtClean="0"/>
              <a:t>Lookup ABAP Database tables</a:t>
            </a:r>
          </a:p>
          <a:p>
            <a:pPr marL="457200" indent="-457200"/>
            <a:r>
              <a:rPr lang="en-GB" sz="2400" dirty="0" smtClean="0"/>
              <a:t>Decision tables with Excel up- and download </a:t>
            </a:r>
          </a:p>
          <a:p>
            <a:pPr marL="457200" indent="-457200"/>
            <a:r>
              <a:rPr lang="en-GB" sz="2400" dirty="0" smtClean="0"/>
              <a:t>Simulation and Tracing </a:t>
            </a:r>
          </a:p>
          <a:p>
            <a:pPr marL="457200" indent="-457200"/>
            <a:r>
              <a:rPr lang="en-GB" sz="2400" dirty="0" smtClean="0"/>
              <a:t>Integration into SAP transport management system</a:t>
            </a:r>
          </a:p>
          <a:p>
            <a:pPr marL="457200" indent="-457200"/>
            <a:r>
              <a:rPr lang="en-GB" sz="2400" dirty="0" smtClean="0"/>
              <a:t>Generation of ABAP code to call BRFplus function</a:t>
            </a:r>
          </a:p>
          <a:p>
            <a:pPr marL="457200" indent="-457200"/>
            <a:endParaRPr lang="en-Z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ZW" dirty="0" smtClean="0"/>
          </a:p>
          <a:p>
            <a:endParaRPr lang="en-ZW" dirty="0" smtClean="0"/>
          </a:p>
          <a:p>
            <a:endParaRPr lang="en-Z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Content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Short introduction into BRFplus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Connecting BRFplus and ABAP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Example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Get a coffee </a:t>
            </a:r>
            <a:endParaRPr lang="en-Z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ZW" dirty="0" smtClean="0"/>
          </a:p>
          <a:p>
            <a:endParaRPr lang="en-ZW" dirty="0" smtClean="0"/>
          </a:p>
          <a:p>
            <a:endParaRPr lang="en-Z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exchange of BRFplus and ABAP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/>
          <a:lstStyle/>
          <a:p>
            <a:endParaRPr lang="en-ZW" dirty="0" smtClean="0"/>
          </a:p>
          <a:p>
            <a:endParaRPr lang="en-ZW" dirty="0"/>
          </a:p>
        </p:txBody>
      </p:sp>
      <p:sp>
        <p:nvSpPr>
          <p:cNvPr id="8" name="Rechteck 7"/>
          <p:cNvSpPr/>
          <p:nvPr/>
        </p:nvSpPr>
        <p:spPr>
          <a:xfrm>
            <a:off x="1979712" y="1419622"/>
            <a:ext cx="1152128" cy="2736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ABAP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(Program,</a:t>
            </a:r>
          </a:p>
          <a:p>
            <a:pPr algn="ctr"/>
            <a:r>
              <a:rPr lang="en-GB" dirty="0" smtClean="0"/>
              <a:t>Userexit, </a:t>
            </a:r>
          </a:p>
          <a:p>
            <a:pPr algn="ctr"/>
            <a:r>
              <a:rPr lang="en-GB" dirty="0" smtClean="0"/>
              <a:t>Class, ...)</a:t>
            </a:r>
          </a:p>
          <a:p>
            <a:pPr algn="ctr"/>
            <a:endParaRPr lang="en-GB" dirty="0" smtClean="0"/>
          </a:p>
        </p:txBody>
      </p:sp>
      <p:sp>
        <p:nvSpPr>
          <p:cNvPr id="9" name="Rechteck 8"/>
          <p:cNvSpPr/>
          <p:nvPr/>
        </p:nvSpPr>
        <p:spPr>
          <a:xfrm>
            <a:off x="5796136" y="1491630"/>
            <a:ext cx="1152128" cy="2736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BRFplus</a:t>
            </a:r>
            <a:r>
              <a:rPr lang="en-GB" dirty="0" smtClean="0"/>
              <a:t> 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function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419872" y="2211710"/>
            <a:ext cx="223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131840" y="157475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Calling function</a:t>
            </a:r>
            <a:br>
              <a:rPr lang="en-GB" dirty="0" smtClean="0"/>
            </a:br>
            <a:r>
              <a:rPr lang="en-GB" dirty="0" smtClean="0"/>
              <a:t>(with input parameters)</a:t>
            </a:r>
            <a:endParaRPr lang="en-GB" dirty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3313358" y="3003798"/>
            <a:ext cx="2266754" cy="29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131840" y="264375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Selecting table entries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3347864" y="3939902"/>
            <a:ext cx="22322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131840" y="3291830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Returning result </a:t>
            </a:r>
          </a:p>
          <a:p>
            <a:pPr algn="ctr"/>
            <a:r>
              <a:rPr lang="en-GB" dirty="0" smtClean="0"/>
              <a:t>(any type and exceptions)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Bildschirmpräsentation (16:9)</PresentationFormat>
  <Paragraphs>159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Larissa-Design</vt:lpstr>
      <vt:lpstr>Connecting BRFplus to ABAP</vt:lpstr>
      <vt:lpstr>Content</vt:lpstr>
      <vt:lpstr>Content</vt:lpstr>
      <vt:lpstr>BRFplus – SAPs rule engine</vt:lpstr>
      <vt:lpstr>Target of BRFplus</vt:lpstr>
      <vt:lpstr>Userinterface of BRFplus</vt:lpstr>
      <vt:lpstr>Capabilities of BRFplus</vt:lpstr>
      <vt:lpstr>Content</vt:lpstr>
      <vt:lpstr>Data exchange of BRFplus and ABAP</vt:lpstr>
      <vt:lpstr>Template for function call</vt:lpstr>
      <vt:lpstr>Extraction of function metadata</vt:lpstr>
      <vt:lpstr>Extraction of context metadata</vt:lpstr>
      <vt:lpstr>Content</vt:lpstr>
      <vt:lpstr>Sample application – business case</vt:lpstr>
      <vt:lpstr>Sample IoT maintenance application</vt:lpstr>
      <vt:lpstr>BRFplus function – signature</vt:lpstr>
      <vt:lpstr>BRFplus function - rules</vt:lpstr>
      <vt:lpstr>BRFplus function – decision table</vt:lpstr>
      <vt:lpstr>BRFplus function – table access</vt:lpstr>
      <vt:lpstr>Coffee machine – Digital twin </vt:lpstr>
      <vt:lpstr>Backend processing of sensor data in ABAP</vt:lpstr>
      <vt:lpstr> </vt:lpstr>
      <vt:lpstr>Content</vt:lpstr>
      <vt:lpstr>BRFplus – SAPs rule engine</vt:lpstr>
      <vt:lpstr>Appendix – Useful Resources BRFplus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#DEV224 - Mass Customization in SAP ERP with Rule Frameworks like BRFplus</dc:title>
  <dc:creator>Rosi</dc:creator>
  <cp:lastModifiedBy>Rosi</cp:lastModifiedBy>
  <cp:revision>310</cp:revision>
  <dcterms:created xsi:type="dcterms:W3CDTF">2016-10-01T08:02:03Z</dcterms:created>
  <dcterms:modified xsi:type="dcterms:W3CDTF">2017-03-25T13:44:18Z</dcterms:modified>
</cp:coreProperties>
</file>