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nva Sans Bold" panose="020B0604020202020204" charset="0"/>
      <p:regular r:id="rId11"/>
    </p:embeddedFont>
    <p:embeddedFont>
      <p:font typeface="DM Sans" pitchFamily="2" charset="0"/>
      <p:regular r:id="rId12"/>
    </p:embeddedFont>
    <p:embeddedFont>
      <p:font typeface="Montserrat Bold" panose="020B0604020202020204" charset="0"/>
      <p:regular r:id="rId13"/>
    </p:embeddedFont>
    <p:embeddedFont>
      <p:font typeface="Montserrat Bold Italics" panose="020B0604020202020204" charset="0"/>
      <p:regular r:id="rId14"/>
    </p:embeddedFont>
    <p:embeddedFont>
      <p:font typeface="Now" panose="020B0604020202020204" charset="0"/>
      <p:regular r:id="rId15"/>
    </p:embeddedFont>
    <p:embeddedFont>
      <p:font typeface="Now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ood-recipe-dapp-qbki.vercel.ap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ndavarapulikith/FOOD-RECIPE-DAPP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223819">
            <a:off x="10318869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8" y="0"/>
                </a:lnTo>
                <a:lnTo>
                  <a:pt x="12596878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92105" y="3434890"/>
            <a:ext cx="8098653" cy="192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587"/>
              </a:lnSpc>
            </a:pPr>
            <a:r>
              <a:rPr lang="en-US" sz="11377">
                <a:solidFill>
                  <a:srgbClr val="B100E8"/>
                </a:solidFill>
                <a:latin typeface="Now Bold"/>
              </a:rPr>
              <a:t>DAPP</a:t>
            </a:r>
          </a:p>
        </p:txBody>
      </p:sp>
      <p:sp>
        <p:nvSpPr>
          <p:cNvPr id="6" name="Freeform 6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92105" y="2114100"/>
            <a:ext cx="8547187" cy="150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35"/>
              </a:lnSpc>
            </a:pPr>
            <a:r>
              <a:rPr lang="en-US" sz="8658">
                <a:solidFill>
                  <a:srgbClr val="048AFF"/>
                </a:solidFill>
                <a:latin typeface="Now Bold"/>
              </a:rPr>
              <a:t>FOOD RECIPE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2074" y="6738930"/>
            <a:ext cx="10112245" cy="3226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9"/>
              </a:lnSpc>
            </a:pPr>
            <a:r>
              <a:rPr lang="en-US" sz="3154">
                <a:solidFill>
                  <a:srgbClr val="048AFF"/>
                </a:solidFill>
                <a:latin typeface="Montserrat Bold"/>
              </a:rPr>
              <a:t>Github Link</a:t>
            </a:r>
            <a:r>
              <a:rPr lang="en-US" sz="3154">
                <a:solidFill>
                  <a:srgbClr val="FFFAEB"/>
                </a:solidFill>
                <a:latin typeface="Montserrat Bold Italics"/>
              </a:rPr>
              <a:t> : </a:t>
            </a:r>
          </a:p>
          <a:p>
            <a:pPr>
              <a:lnSpc>
                <a:spcPts val="3633"/>
              </a:lnSpc>
            </a:pPr>
            <a:r>
              <a:rPr lang="en-US" sz="2954" u="sng">
                <a:solidFill>
                  <a:srgbClr val="FFFAEB"/>
                </a:solidFill>
                <a:latin typeface="DM Sans"/>
                <a:hlinkClick r:id="rId6" tooltip="https://github.com/andavarapulikith/FOOD-RECIPE-DAPP"/>
              </a:rPr>
              <a:t>https://github.com/andavarapulikith/FOOD-RECIPE-DAPP</a:t>
            </a:r>
            <a:r>
              <a:rPr lang="en-US" sz="2954">
                <a:solidFill>
                  <a:srgbClr val="FFFAEB"/>
                </a:solidFill>
                <a:latin typeface="DM Sans"/>
              </a:rPr>
              <a:t> </a:t>
            </a:r>
          </a:p>
          <a:p>
            <a:pPr>
              <a:lnSpc>
                <a:spcPts val="3633"/>
              </a:lnSpc>
            </a:pPr>
            <a:r>
              <a:rPr lang="en-US" sz="2954">
                <a:solidFill>
                  <a:srgbClr val="FFFAEB"/>
                </a:solidFill>
                <a:latin typeface="DM Sans"/>
              </a:rPr>
              <a:t>  </a:t>
            </a:r>
          </a:p>
          <a:p>
            <a:pPr>
              <a:lnSpc>
                <a:spcPts val="3633"/>
              </a:lnSpc>
            </a:pPr>
            <a:r>
              <a:rPr lang="en-US" sz="2954">
                <a:solidFill>
                  <a:srgbClr val="048AFF"/>
                </a:solidFill>
                <a:latin typeface="Montserrat Bold"/>
              </a:rPr>
              <a:t>Deployment Link</a:t>
            </a:r>
            <a:r>
              <a:rPr lang="en-US" sz="2954">
                <a:solidFill>
                  <a:srgbClr val="FFFAEB"/>
                </a:solidFill>
                <a:latin typeface="Montserrat Bold"/>
              </a:rPr>
              <a:t>:</a:t>
            </a:r>
          </a:p>
          <a:p>
            <a:pPr>
              <a:lnSpc>
                <a:spcPts val="3633"/>
              </a:lnSpc>
            </a:pPr>
            <a:r>
              <a:rPr lang="en-US" sz="2954" u="sng">
                <a:solidFill>
                  <a:srgbClr val="FFFAEB"/>
                </a:solidFill>
                <a:latin typeface="DM Sans"/>
                <a:hlinkClick r:id="rId7" tooltip="https://food-recipe-dapp-qbki.vercel.app"/>
              </a:rPr>
              <a:t>https://food-recipe-dapp-qbki.vercel.app/</a:t>
            </a:r>
          </a:p>
          <a:p>
            <a:pPr>
              <a:lnSpc>
                <a:spcPts val="3633"/>
              </a:lnSpc>
            </a:pPr>
            <a:endParaRPr lang="en-US" sz="2954" u="sng">
              <a:solidFill>
                <a:srgbClr val="FFFAEB"/>
              </a:solidFill>
              <a:latin typeface="DM Sans"/>
              <a:hlinkClick r:id="rId7" tooltip="https://food-recipe-dapp-qbki.vercel.app"/>
            </a:endParaRPr>
          </a:p>
          <a:p>
            <a:pPr marL="0" lvl="0" indent="0" algn="l">
              <a:lnSpc>
                <a:spcPts val="3633"/>
              </a:lnSpc>
              <a:spcBef>
                <a:spcPct val="0"/>
              </a:spcBef>
            </a:pPr>
            <a:endParaRPr lang="en-US" sz="2954" u="sng">
              <a:solidFill>
                <a:srgbClr val="FFFAEB"/>
              </a:solidFill>
              <a:latin typeface="DM Sans"/>
              <a:hlinkClick r:id="rId7" tooltip="https://food-recipe-dapp-qbki.vercel.app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6921" y="5865912"/>
            <a:ext cx="6774875" cy="1466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6"/>
              </a:lnSpc>
            </a:pPr>
            <a:r>
              <a:rPr lang="en-US" sz="4245">
                <a:solidFill>
                  <a:srgbClr val="B100E8"/>
                </a:solidFill>
                <a:latin typeface="Now Bold"/>
              </a:rPr>
              <a:t>LIKITH ANDAVARAPU</a:t>
            </a:r>
          </a:p>
          <a:p>
            <a:pPr>
              <a:lnSpc>
                <a:spcPts val="5816"/>
              </a:lnSpc>
            </a:pPr>
            <a:r>
              <a:rPr lang="en-US" sz="4245">
                <a:solidFill>
                  <a:srgbClr val="B100E8"/>
                </a:solidFill>
                <a:latin typeface="Now Bold"/>
              </a:rPr>
              <a:t>S20210010018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29643" y="6244472"/>
            <a:ext cx="8403333" cy="8403333"/>
          </a:xfrm>
          <a:custGeom>
            <a:avLst/>
            <a:gdLst/>
            <a:ahLst/>
            <a:cxnLst/>
            <a:rect l="l" t="t" r="r" b="b"/>
            <a:pathLst>
              <a:path w="8403333" h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181484" y="2224203"/>
            <a:ext cx="1699646" cy="1648638"/>
          </a:xfrm>
          <a:custGeom>
            <a:avLst/>
            <a:gdLst/>
            <a:ahLst/>
            <a:cxnLst/>
            <a:rect l="l" t="t" r="r" b="b"/>
            <a:pathLst>
              <a:path w="1699646" h="1648638">
                <a:moveTo>
                  <a:pt x="0" y="0"/>
                </a:moveTo>
                <a:lnTo>
                  <a:pt x="1699646" y="0"/>
                </a:lnTo>
                <a:lnTo>
                  <a:pt x="1699646" y="1648638"/>
                </a:lnTo>
                <a:lnTo>
                  <a:pt x="0" y="1648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546" b="-154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31999" y="2224203"/>
            <a:ext cx="1682188" cy="1565328"/>
          </a:xfrm>
          <a:custGeom>
            <a:avLst/>
            <a:gdLst/>
            <a:ahLst/>
            <a:cxnLst/>
            <a:rect l="l" t="t" r="r" b="b"/>
            <a:pathLst>
              <a:path w="1682188" h="1565328">
                <a:moveTo>
                  <a:pt x="0" y="0"/>
                </a:moveTo>
                <a:lnTo>
                  <a:pt x="1682188" y="0"/>
                </a:lnTo>
                <a:lnTo>
                  <a:pt x="1682188" y="1565328"/>
                </a:lnTo>
                <a:lnTo>
                  <a:pt x="0" y="15653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746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181484" y="4575472"/>
            <a:ext cx="1306464" cy="1136056"/>
          </a:xfrm>
          <a:custGeom>
            <a:avLst/>
            <a:gdLst/>
            <a:ahLst/>
            <a:cxnLst/>
            <a:rect l="l" t="t" r="r" b="b"/>
            <a:pathLst>
              <a:path w="1306464" h="1136056">
                <a:moveTo>
                  <a:pt x="0" y="0"/>
                </a:moveTo>
                <a:lnTo>
                  <a:pt x="1306465" y="0"/>
                </a:lnTo>
                <a:lnTo>
                  <a:pt x="1306465" y="1136056"/>
                </a:lnTo>
                <a:lnTo>
                  <a:pt x="0" y="11360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37699" y="4319565"/>
            <a:ext cx="1391963" cy="1391963"/>
          </a:xfrm>
          <a:custGeom>
            <a:avLst/>
            <a:gdLst/>
            <a:ahLst/>
            <a:cxnLst/>
            <a:rect l="l" t="t" r="r" b="b"/>
            <a:pathLst>
              <a:path w="1391963" h="1391963">
                <a:moveTo>
                  <a:pt x="0" y="0"/>
                </a:moveTo>
                <a:lnTo>
                  <a:pt x="1391963" y="0"/>
                </a:lnTo>
                <a:lnTo>
                  <a:pt x="1391963" y="1391963"/>
                </a:lnTo>
                <a:lnTo>
                  <a:pt x="0" y="13919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537699" y="6261464"/>
            <a:ext cx="1439243" cy="1439243"/>
          </a:xfrm>
          <a:custGeom>
            <a:avLst/>
            <a:gdLst/>
            <a:ahLst/>
            <a:cxnLst/>
            <a:rect l="l" t="t" r="r" b="b"/>
            <a:pathLst>
              <a:path w="1439243" h="1439243">
                <a:moveTo>
                  <a:pt x="0" y="0"/>
                </a:moveTo>
                <a:lnTo>
                  <a:pt x="1439243" y="0"/>
                </a:lnTo>
                <a:lnTo>
                  <a:pt x="1439243" y="1439243"/>
                </a:lnTo>
                <a:lnTo>
                  <a:pt x="0" y="14392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81484" y="6130628"/>
            <a:ext cx="1700914" cy="1700914"/>
          </a:xfrm>
          <a:custGeom>
            <a:avLst/>
            <a:gdLst/>
            <a:ahLst/>
            <a:cxnLst/>
            <a:rect l="l" t="t" r="r" b="b"/>
            <a:pathLst>
              <a:path w="1700914" h="1700914">
                <a:moveTo>
                  <a:pt x="0" y="0"/>
                </a:moveTo>
                <a:lnTo>
                  <a:pt x="1700914" y="0"/>
                </a:lnTo>
                <a:lnTo>
                  <a:pt x="1700914" y="1700914"/>
                </a:lnTo>
                <a:lnTo>
                  <a:pt x="0" y="17009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5713" y="2015909"/>
            <a:ext cx="10653402" cy="6737585"/>
          </a:xfrm>
          <a:custGeom>
            <a:avLst/>
            <a:gdLst/>
            <a:ahLst/>
            <a:cxnLst/>
            <a:rect l="l" t="t" r="r" b="b"/>
            <a:pathLst>
              <a:path w="10653402" h="6737585">
                <a:moveTo>
                  <a:pt x="0" y="0"/>
                </a:moveTo>
                <a:lnTo>
                  <a:pt x="10653403" y="0"/>
                </a:lnTo>
                <a:lnTo>
                  <a:pt x="10653403" y="6737584"/>
                </a:lnTo>
                <a:lnTo>
                  <a:pt x="0" y="673758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188" b="-118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487949" y="7831542"/>
            <a:ext cx="1505758" cy="1505758"/>
          </a:xfrm>
          <a:custGeom>
            <a:avLst/>
            <a:gdLst/>
            <a:ahLst/>
            <a:cxnLst/>
            <a:rect l="l" t="t" r="r" b="b"/>
            <a:pathLst>
              <a:path w="1505758" h="1505758">
                <a:moveTo>
                  <a:pt x="0" y="0"/>
                </a:moveTo>
                <a:lnTo>
                  <a:pt x="1505757" y="0"/>
                </a:lnTo>
                <a:lnTo>
                  <a:pt x="1505757" y="1505758"/>
                </a:lnTo>
                <a:lnTo>
                  <a:pt x="0" y="15057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72023" y="933450"/>
            <a:ext cx="6174250" cy="84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4952">
                <a:solidFill>
                  <a:srgbClr val="048AFF"/>
                </a:solidFill>
                <a:latin typeface="Now Bold"/>
              </a:rPr>
              <a:t>Architecture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92868" y="923925"/>
            <a:ext cx="6976525" cy="880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1"/>
              </a:lnSpc>
            </a:pPr>
            <a:r>
              <a:rPr lang="en-US" sz="5094">
                <a:solidFill>
                  <a:srgbClr val="048AFF"/>
                </a:solidFill>
                <a:latin typeface="Canva Sans Bold"/>
              </a:rPr>
              <a:t>Tech stack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535132" y="1912509"/>
          <a:ext cx="17217736" cy="7575867"/>
        </p:xfrm>
        <a:graphic>
          <a:graphicData uri="http://schemas.openxmlformats.org/drawingml/2006/table">
            <a:tbl>
              <a:tblPr/>
              <a:tblGrid>
                <a:gridCol w="360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3837">
                <a:tc>
                  <a:txBody>
                    <a:bodyPr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B100E8"/>
                          </a:solidFill>
                          <a:latin typeface="Now Bold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B100E8"/>
                          </a:solidFill>
                          <a:latin typeface="Now Bold"/>
                        </a:rPr>
                        <a:t>Implementation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19"/>
                        </a:lnSpc>
                        <a:defRPr/>
                      </a:pPr>
                      <a:r>
                        <a:rPr lang="en-US" sz="4799">
                          <a:solidFill>
                            <a:srgbClr val="B100E8"/>
                          </a:solidFill>
                          <a:latin typeface="Now Bold"/>
                        </a:rPr>
                        <a:t>Use case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948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Now"/>
                        </a:rPr>
                        <a:t>IPFS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Now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Now"/>
                        </a:rPr>
                        <a:t>utilized IPFS through Pinata to store food recipe data, obtain a URL, and associate it with a unique token ID for the NFT.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655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Now"/>
                        </a:rPr>
                        <a:t>NFTs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Now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Submitted food recipes are transformed into NFTs, granting ownership and blockchain-based traceability.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49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Now"/>
                        </a:rPr>
                        <a:t>Marketplace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Now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Now"/>
                        </a:rPr>
                        <a:t>established a marketplace where users can access and purchase food recipes, facilitating the transfer of NFT ownership upon each transaction.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78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Now"/>
                        </a:rPr>
                        <a:t>Rating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Now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Now"/>
                        </a:rPr>
                        <a:t>integrated a user rating system for recipes, allowing users to provide feedback and ratings on the culinary creations within the NFT marketplace.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14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Now"/>
                        </a:rPr>
                        <a:t>Favourites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Now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Now"/>
                        </a:rPr>
                        <a:t>introduced a 'Favorites' feature, enabling users to curate and save their preferred recipes within the NFT platform.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2704856" y="310838"/>
            <a:ext cx="12878287" cy="1292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FFFFFF"/>
                </a:solidFill>
                <a:latin typeface="Canva Sans Bold"/>
              </a:rPr>
              <a:t>Implemented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041088" y="0"/>
            <a:ext cx="4055038" cy="10287000"/>
            <a:chOff x="0" y="0"/>
            <a:chExt cx="1067994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67994" cy="2709333"/>
            </a:xfrm>
            <a:custGeom>
              <a:avLst/>
              <a:gdLst/>
              <a:ahLst/>
              <a:cxnLst/>
              <a:rect l="l" t="t" r="r" b="b"/>
              <a:pathLst>
                <a:path w="1067994" h="2709333">
                  <a:moveTo>
                    <a:pt x="0" y="0"/>
                  </a:moveTo>
                  <a:lnTo>
                    <a:pt x="1067994" y="0"/>
                  </a:lnTo>
                  <a:lnTo>
                    <a:pt x="1067994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67994" cy="2718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1973881">
            <a:off x="12869941" y="-1899995"/>
            <a:ext cx="3391326" cy="3387087"/>
          </a:xfrm>
          <a:custGeom>
            <a:avLst/>
            <a:gdLst/>
            <a:ahLst/>
            <a:cxnLst/>
            <a:rect l="l" t="t" r="r" b="b"/>
            <a:pathLst>
              <a:path w="3391326" h="3387087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04238" y="569675"/>
            <a:ext cx="5339762" cy="1127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Uniqueness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76192" y="1649908"/>
            <a:ext cx="14004497" cy="7792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23"/>
              </a:lnSpc>
            </a:pPr>
            <a:endParaRPr dirty="0"/>
          </a:p>
          <a:p>
            <a:pPr>
              <a:lnSpc>
                <a:spcPts val="3823"/>
              </a:lnSpc>
            </a:pPr>
            <a:r>
              <a:rPr lang="en-US" sz="2790" dirty="0">
                <a:solidFill>
                  <a:srgbClr val="FFFFFF"/>
                </a:solidFill>
                <a:latin typeface="Now Bold"/>
              </a:rPr>
              <a:t>   1. </a:t>
            </a:r>
            <a:r>
              <a:rPr lang="en-US" sz="2790" dirty="0">
                <a:solidFill>
                  <a:srgbClr val="048AFF"/>
                </a:solidFill>
                <a:latin typeface="Now Bold"/>
              </a:rPr>
              <a:t>IPFS Integration</a:t>
            </a:r>
          </a:p>
          <a:p>
            <a:pPr algn="ctr">
              <a:lnSpc>
                <a:spcPts val="3435"/>
              </a:lnSpc>
            </a:pPr>
            <a:r>
              <a:rPr lang="en-US" sz="2507" dirty="0">
                <a:solidFill>
                  <a:srgbClr val="FFFFFF"/>
                </a:solidFill>
                <a:latin typeface="Now Bold"/>
              </a:rPr>
              <a:t>       </a:t>
            </a:r>
            <a:r>
              <a:rPr lang="en-US" sz="2507" dirty="0">
                <a:solidFill>
                  <a:srgbClr val="FFFFFF"/>
                </a:solidFill>
                <a:latin typeface="Now"/>
              </a:rPr>
              <a:t>Storing recipe data on IPFS for decentralized, secure, and efficient data storage.</a:t>
            </a:r>
          </a:p>
          <a:p>
            <a:pPr algn="ctr">
              <a:lnSpc>
                <a:spcPts val="3048"/>
              </a:lnSpc>
            </a:pPr>
            <a:endParaRPr lang="en-US" sz="2507" dirty="0">
              <a:solidFill>
                <a:srgbClr val="FFFFFF"/>
              </a:solidFill>
              <a:latin typeface="Now"/>
            </a:endParaRPr>
          </a:p>
          <a:p>
            <a:pPr>
              <a:lnSpc>
                <a:spcPts val="3565"/>
              </a:lnSpc>
            </a:pPr>
            <a:r>
              <a:rPr lang="en-US" sz="2602" dirty="0">
                <a:solidFill>
                  <a:srgbClr val="FFFFFF"/>
                </a:solidFill>
                <a:latin typeface="Now"/>
              </a:rPr>
              <a:t>    </a:t>
            </a:r>
            <a:r>
              <a:rPr lang="en-US" sz="2602" dirty="0">
                <a:solidFill>
                  <a:srgbClr val="FFFFFF"/>
                </a:solidFill>
                <a:latin typeface="Now Bold"/>
              </a:rPr>
              <a:t>2. </a:t>
            </a:r>
            <a:r>
              <a:rPr lang="en-US" sz="2602" dirty="0">
                <a:solidFill>
                  <a:srgbClr val="048AFF"/>
                </a:solidFill>
                <a:latin typeface="Now Bold"/>
              </a:rPr>
              <a:t>NFTs for Recipes</a:t>
            </a:r>
          </a:p>
          <a:p>
            <a:pPr algn="ctr">
              <a:lnSpc>
                <a:spcPts val="3823"/>
              </a:lnSpc>
            </a:pPr>
            <a:r>
              <a:rPr lang="en-US" sz="2790" dirty="0">
                <a:solidFill>
                  <a:srgbClr val="FFFFFF"/>
                </a:solidFill>
                <a:latin typeface="Now"/>
              </a:rPr>
              <a:t>Converting recipes into NFTs, ensuring provenance and uniqueness.</a:t>
            </a:r>
          </a:p>
          <a:p>
            <a:pPr>
              <a:lnSpc>
                <a:spcPts val="3823"/>
              </a:lnSpc>
            </a:pPr>
            <a:endParaRPr lang="en-US" sz="2790" dirty="0">
              <a:solidFill>
                <a:srgbClr val="FFFFFF"/>
              </a:solidFill>
              <a:latin typeface="Now"/>
            </a:endParaRPr>
          </a:p>
          <a:p>
            <a:pPr>
              <a:lnSpc>
                <a:spcPts val="3823"/>
              </a:lnSpc>
            </a:pPr>
            <a:r>
              <a:rPr lang="en-US" sz="2790" dirty="0">
                <a:solidFill>
                  <a:srgbClr val="FFFFFF"/>
                </a:solidFill>
                <a:latin typeface="Now"/>
              </a:rPr>
              <a:t>    </a:t>
            </a:r>
            <a:r>
              <a:rPr lang="en-US" sz="2790" dirty="0">
                <a:solidFill>
                  <a:srgbClr val="FFFFFF"/>
                </a:solidFill>
                <a:latin typeface="Now Bold"/>
              </a:rPr>
              <a:t>3. </a:t>
            </a:r>
            <a:r>
              <a:rPr lang="en-US" sz="2790" dirty="0">
                <a:solidFill>
                  <a:srgbClr val="048AFF"/>
                </a:solidFill>
                <a:latin typeface="Now Bold"/>
              </a:rPr>
              <a:t>Marketplace</a:t>
            </a:r>
          </a:p>
          <a:p>
            <a:pPr>
              <a:lnSpc>
                <a:spcPts val="3694"/>
              </a:lnSpc>
            </a:pPr>
            <a:r>
              <a:rPr lang="en-US" sz="2696" dirty="0">
                <a:solidFill>
                  <a:srgbClr val="FFFFFF"/>
                </a:solidFill>
                <a:latin typeface="Now Bold"/>
              </a:rPr>
              <a:t>        </a:t>
            </a:r>
            <a:r>
              <a:rPr lang="en-US" sz="2696" dirty="0">
                <a:solidFill>
                  <a:srgbClr val="FFFFFF"/>
                </a:solidFill>
                <a:latin typeface="Now"/>
              </a:rPr>
              <a:t>Providing a platform for users to buy and sell recipe NFTs.</a:t>
            </a:r>
          </a:p>
          <a:p>
            <a:pPr algn="ctr">
              <a:lnSpc>
                <a:spcPts val="3048"/>
              </a:lnSpc>
            </a:pPr>
            <a:endParaRPr lang="en-US" sz="2696" dirty="0">
              <a:solidFill>
                <a:srgbClr val="FFFFFF"/>
              </a:solidFill>
              <a:latin typeface="Now"/>
            </a:endParaRPr>
          </a:p>
          <a:p>
            <a:pPr>
              <a:lnSpc>
                <a:spcPts val="3435"/>
              </a:lnSpc>
            </a:pPr>
            <a:r>
              <a:rPr lang="en-US" sz="2507" dirty="0">
                <a:solidFill>
                  <a:srgbClr val="048AFF"/>
                </a:solidFill>
                <a:latin typeface="Now"/>
              </a:rPr>
              <a:t>    </a:t>
            </a:r>
            <a:r>
              <a:rPr lang="en-US" sz="2507" dirty="0">
                <a:solidFill>
                  <a:srgbClr val="FFFFFF"/>
                </a:solidFill>
                <a:latin typeface="Now"/>
              </a:rPr>
              <a:t>4</a:t>
            </a:r>
            <a:r>
              <a:rPr lang="en-US" sz="2507" dirty="0">
                <a:solidFill>
                  <a:srgbClr val="FFFFFF"/>
                </a:solidFill>
                <a:latin typeface="Now Bold"/>
              </a:rPr>
              <a:t>.</a:t>
            </a:r>
            <a:r>
              <a:rPr lang="en-US" sz="2507" dirty="0">
                <a:solidFill>
                  <a:srgbClr val="048AFF"/>
                </a:solidFill>
                <a:latin typeface="Now Bold"/>
              </a:rPr>
              <a:t> User Interaction:</a:t>
            </a:r>
          </a:p>
          <a:p>
            <a:pPr>
              <a:lnSpc>
                <a:spcPts val="3694"/>
              </a:lnSpc>
            </a:pPr>
            <a:r>
              <a:rPr lang="en-US" sz="2696" dirty="0">
                <a:solidFill>
                  <a:srgbClr val="FFFFFF"/>
                </a:solidFill>
                <a:latin typeface="Now Bold"/>
              </a:rPr>
              <a:t>         </a:t>
            </a:r>
            <a:r>
              <a:rPr lang="en-US" sz="2696" dirty="0">
                <a:solidFill>
                  <a:srgbClr val="FFFFFF"/>
                </a:solidFill>
                <a:latin typeface="Now"/>
              </a:rPr>
              <a:t> Allowing users to rate, add to favorites, and view their own recipes.</a:t>
            </a:r>
          </a:p>
          <a:p>
            <a:pPr algn="ctr">
              <a:lnSpc>
                <a:spcPts val="3048"/>
              </a:lnSpc>
            </a:pPr>
            <a:endParaRPr lang="en-US" sz="2696" dirty="0">
              <a:solidFill>
                <a:srgbClr val="FFFFFF"/>
              </a:solidFill>
              <a:latin typeface="Now"/>
            </a:endParaRPr>
          </a:p>
          <a:p>
            <a:pPr>
              <a:lnSpc>
                <a:spcPts val="3733"/>
              </a:lnSpc>
            </a:pPr>
            <a:r>
              <a:rPr lang="en-US" sz="2724" dirty="0">
                <a:solidFill>
                  <a:srgbClr val="FFFFFF"/>
                </a:solidFill>
                <a:latin typeface="Now"/>
              </a:rPr>
              <a:t>    </a:t>
            </a:r>
            <a:r>
              <a:rPr lang="en-US" sz="2724" dirty="0">
                <a:solidFill>
                  <a:srgbClr val="FFFFFF"/>
                </a:solidFill>
                <a:latin typeface="Now Bold"/>
              </a:rPr>
              <a:t>5.</a:t>
            </a:r>
            <a:r>
              <a:rPr lang="en-US" sz="2724" dirty="0">
                <a:solidFill>
                  <a:srgbClr val="048AFF"/>
                </a:solidFill>
                <a:latin typeface="Now Bold"/>
              </a:rPr>
              <a:t>Metamask Integration:</a:t>
            </a:r>
            <a:r>
              <a:rPr lang="en-US" sz="2724" dirty="0">
                <a:solidFill>
                  <a:srgbClr val="FFFFFF"/>
                </a:solidFill>
                <a:latin typeface="Now Bold"/>
              </a:rPr>
              <a:t> </a:t>
            </a:r>
          </a:p>
          <a:p>
            <a:pPr algn="ctr">
              <a:lnSpc>
                <a:spcPts val="4007"/>
              </a:lnSpc>
            </a:pPr>
            <a:r>
              <a:rPr lang="en-US" sz="2924" dirty="0">
                <a:solidFill>
                  <a:srgbClr val="FFFFFF"/>
                </a:solidFill>
                <a:latin typeface="Now Bold"/>
              </a:rPr>
              <a:t>     </a:t>
            </a:r>
            <a:r>
              <a:rPr lang="en-US" sz="2924" dirty="0">
                <a:solidFill>
                  <a:srgbClr val="FFFFFF"/>
                </a:solidFill>
                <a:latin typeface="Now"/>
              </a:rPr>
              <a:t> Enabling secure and user-friendly transactions through the </a:t>
            </a:r>
            <a:r>
              <a:rPr lang="en-US" sz="2924" dirty="0" err="1">
                <a:solidFill>
                  <a:srgbClr val="FFFFFF"/>
                </a:solidFill>
                <a:latin typeface="Now"/>
              </a:rPr>
              <a:t>Metamask</a:t>
            </a:r>
            <a:r>
              <a:rPr lang="en-US" sz="2924" dirty="0">
                <a:solidFill>
                  <a:srgbClr val="FFFFFF"/>
                </a:solidFill>
                <a:latin typeface="Now"/>
              </a:rPr>
              <a:t> wallet</a:t>
            </a:r>
          </a:p>
          <a:p>
            <a:pPr algn="ctr">
              <a:lnSpc>
                <a:spcPts val="3172"/>
              </a:lnSpc>
              <a:spcBef>
                <a:spcPct val="0"/>
              </a:spcBef>
            </a:pPr>
            <a:endParaRPr lang="en-US" sz="2924" dirty="0">
              <a:solidFill>
                <a:srgbClr val="FFFFFF"/>
              </a:solidFill>
              <a:latin typeface="N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6001244">
            <a:off x="10917706" y="7049713"/>
            <a:ext cx="14283863" cy="12962606"/>
          </a:xfrm>
          <a:custGeom>
            <a:avLst/>
            <a:gdLst/>
            <a:ahLst/>
            <a:cxnLst/>
            <a:rect l="l" t="t" r="r" b="b"/>
            <a:pathLst>
              <a:path w="14283863" h="12962606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84654">
            <a:off x="-6628924" y="-8283079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45481" y="-69377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74944" y="4375039"/>
            <a:ext cx="11370537" cy="138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251</Words>
  <Application>Microsoft Office PowerPoint</Application>
  <PresentationFormat>Custom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Montserrat Bold</vt:lpstr>
      <vt:lpstr>Now</vt:lpstr>
      <vt:lpstr>Now Bold</vt:lpstr>
      <vt:lpstr>DM Sans</vt:lpstr>
      <vt:lpstr>Arial</vt:lpstr>
      <vt:lpstr>Calibri</vt:lpstr>
      <vt:lpstr>Montserrat Bold Italics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Blue Professional Technology Business Project Presentation</dc:title>
  <cp:lastModifiedBy>Iikith andavarapu</cp:lastModifiedBy>
  <cp:revision>2</cp:revision>
  <dcterms:created xsi:type="dcterms:W3CDTF">2006-08-16T00:00:00Z</dcterms:created>
  <dcterms:modified xsi:type="dcterms:W3CDTF">2023-11-06T16:05:32Z</dcterms:modified>
  <dc:identifier>DAFzXWi3I1w</dc:identifier>
</cp:coreProperties>
</file>