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5023080"/>
            <a:ext cx="822924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563760"/>
            <a:ext cx="8229240" cy="3009240"/>
          </a:xfrm>
          <a:prstGeom prst="rect">
            <a:avLst/>
          </a:prstGeom>
        </p:spPr>
        <p:txBody>
          <a:bodyPr tIns="91440" bIns="91440"/>
          <a:p>
            <a:r>
              <a:rPr lang="en-US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457200" y="411480"/>
            <a:ext cx="822924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57200" y="3633480"/>
            <a:ext cx="822924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929F335-4665-45C9-9EF5-647151868DDD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5023080"/>
            <a:ext cx="822924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457200" y="1143000"/>
            <a:ext cx="8229240" cy="360"/>
          </a:xfrm>
          <a:prstGeom prst="straightConnector1">
            <a:avLst/>
          </a:prstGeom>
          <a:noFill/>
          <a:ln w="50760">
            <a:solidFill>
              <a:srgbClr val="da0002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FF86A6B-2679-40C7-AB47-3269F04E7734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72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9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29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36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36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36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36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60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360" cy="354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600"/>
          </a:xfrm>
          <a:prstGeom prst="rect">
            <a:avLst/>
          </a:prstGeom>
        </p:spPr>
        <p:txBody>
          <a:bodyPr lIns="0" rIns="0" tIns="0" bIns="0"/>
          <a:p>
            <a:pPr algn="r"/>
            <a:fld id="{93B63AE1-EA71-4F02-916D-8AE4545F97D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563760"/>
            <a:ext cx="8229240" cy="30092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7200">
                <a:solidFill>
                  <a:srgbClr val="000000"/>
                </a:solidFill>
                <a:latin typeface="Arial"/>
                <a:ea typeface="Arial"/>
              </a:rPr>
              <a:t>Working </a:t>
            </a:r>
            <a:r>
              <a:rPr lang="en-US" sz="72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7200">
                <a:solidFill>
                  <a:srgbClr val="000000"/>
                </a:solidFill>
                <a:latin typeface="Arial"/>
                <a:ea typeface="Arial"/>
              </a:rPr>
              <a:t>Title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3716280"/>
            <a:ext cx="8229240" cy="1232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5b595a"/>
                </a:solidFill>
                <a:latin typeface="Arial"/>
                <a:ea typeface="Arial"/>
              </a:rPr>
              <a:t>Andrew Banman</a:t>
            </a:r>
            <a:endParaRPr/>
          </a:p>
        </p:txBody>
      </p:sp>
      <p:pic>
        <p:nvPicPr>
          <p:cNvPr id="120" name="Shape 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16000" y="1770120"/>
            <a:ext cx="1702800" cy="170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Limitations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Coordinate space not theoretically justified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Statistical significance (examine difference in means)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Slow as Canadian molasses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Ask a sociologist 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Acknowledgment &amp; References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Gapminder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 u="sng">
                <a:solidFill>
                  <a:srgbClr val="144c72"/>
                </a:solidFill>
                <a:latin typeface="Arial"/>
                <a:ea typeface="Arial"/>
              </a:rPr>
              <a:t>http://www.statmethods.net/advstats/cluster.html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 (clustering)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 u="sng">
                <a:solidFill>
                  <a:srgbClr val="144c72"/>
                </a:solidFill>
                <a:latin typeface="Arial"/>
                <a:ea typeface="Arial"/>
              </a:rPr>
              <a:t>http://earthobservatory.nasa.gov/IOTD/view.php?id=885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 (Earth Image)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Wikipedia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WolframMathWorld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Ghrist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Carlson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Topology textbook (Crossley)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Thank you...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Lori Zeigelmeir &amp; topology class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MSCS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y'all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720">
                <a:latin typeface="Arial"/>
              </a:rPr>
              <a:t>Homotopy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203480"/>
            <a:ext cx="8229240" cy="1539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Two functions (loops or paths) are </a:t>
            </a:r>
            <a:r>
              <a:rPr i="1" lang="en-US" sz="2180">
                <a:latin typeface="Arial"/>
              </a:rPr>
              <a:t>homotopic</a:t>
            </a:r>
            <a:r>
              <a:rPr lang="en-US" sz="2180">
                <a:latin typeface="Arial"/>
              </a:rPr>
              <a:t> if there is a </a:t>
            </a:r>
            <a:r>
              <a:rPr i="1" lang="en-US" sz="2180">
                <a:latin typeface="Arial"/>
              </a:rPr>
              <a:t>continuous deformation</a:t>
            </a:r>
            <a:r>
              <a:rPr lang="en-US" sz="2180">
                <a:latin typeface="Arial"/>
              </a:rPr>
              <a:t> from one to the other.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The </a:t>
            </a:r>
            <a:r>
              <a:rPr b="1" lang="en-US" sz="2180">
                <a:latin typeface="Arial"/>
              </a:rPr>
              <a:t>homotopy </a:t>
            </a:r>
            <a:r>
              <a:rPr lang="en-US" sz="2180">
                <a:latin typeface="Arial"/>
              </a:rPr>
              <a:t> is the </a:t>
            </a:r>
            <a:r>
              <a:rPr lang="en-US" sz="2180">
                <a:latin typeface="Arial"/>
              </a:rPr>
              <a:t>function that ''does the deforming</a:t>
            </a:r>
            <a:r>
              <a:rPr lang="en-US" sz="2180">
                <a:latin typeface="Arial"/>
              </a:rPr>
              <a:t>.''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Group functions into homotopy </a:t>
            </a:r>
            <a:r>
              <a:rPr i="1" lang="en-US" sz="2180">
                <a:latin typeface="Arial"/>
              </a:rPr>
              <a:t>equivalence classes</a:t>
            </a:r>
            <a:r>
              <a:rPr lang="en-US" sz="2180">
                <a:latin typeface="Arial"/>
              </a:rPr>
              <a:t> → can count the number of “holes.”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48640" y="11545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Understanding B</a:t>
            </a:r>
            <a:r>
              <a:rPr lang="en-US" sz="3600" baseline="-25000">
                <a:solidFill>
                  <a:srgbClr val="da0002"/>
                </a:solidFill>
                <a:latin typeface="Arial"/>
                <a:ea typeface="Arial"/>
              </a:rPr>
              <a:t>0</a:t>
            </a: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 with clustering</a:t>
            </a: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
</a:t>
            </a: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(cluster slides to be replaced w/ improved bettir 0 anlysis)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172880"/>
            <a:ext cx="291888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Can we use persistent homology as a clustering algorithm? 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Slow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Sensitive to outliers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Bridges collapse clusters 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Preprocessing algorithms required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In the meantime we’ll use k-mean.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A k-means to an end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5667120" y="3260160"/>
            <a:ext cx="2999520" cy="1531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4a86e8"/>
                </a:solidFill>
                <a:latin typeface="Arial"/>
                <a:ea typeface="Arial"/>
              </a:rPr>
              <a:t>Voronoi Diagram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</a:rPr>
              <a:t>The partitioning of a plane with points into</a:t>
            </a:r>
            <a:r>
              <a:rPr i="1" lang="en-US" sz="1100" u="sng">
                <a:solidFill>
                  <a:srgbClr val="144c72"/>
                </a:solidFill>
                <a:latin typeface="Arial"/>
                <a:ea typeface="Arial"/>
              </a:rPr>
              <a:t> </a:t>
            </a:r>
            <a:r>
              <a:rPr i="1" lang="en-US" sz="1100" u="sng">
                <a:solidFill>
                  <a:srgbClr val="144c72"/>
                </a:solidFill>
                <a:latin typeface="Arial"/>
                <a:ea typeface="Arial"/>
              </a:rPr>
              <a:t>convex polygons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</a:rPr>
              <a:t> such that each</a:t>
            </a:r>
            <a:r>
              <a:rPr i="1" lang="en-US" sz="1100" u="sng">
                <a:solidFill>
                  <a:srgbClr val="144c72"/>
                </a:solidFill>
                <a:latin typeface="Arial"/>
                <a:ea typeface="Arial"/>
              </a:rPr>
              <a:t> </a:t>
            </a:r>
            <a:r>
              <a:rPr i="1" lang="en-US" sz="1100" u="sng">
                <a:solidFill>
                  <a:srgbClr val="144c72"/>
                </a:solidFill>
                <a:latin typeface="Arial"/>
                <a:ea typeface="Arial"/>
              </a:rPr>
              <a:t>polygon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</a:rPr>
              <a:t> contains</a:t>
            </a:r>
            <a:r>
              <a:rPr i="1" lang="en-US" sz="1100" u="sng">
                <a:solidFill>
                  <a:srgbClr val="144c72"/>
                </a:solidFill>
                <a:latin typeface="Arial"/>
                <a:ea typeface="Arial"/>
              </a:rPr>
              <a:t> </a:t>
            </a:r>
            <a:r>
              <a:rPr i="1" lang="en-US" sz="1100" u="sng">
                <a:solidFill>
                  <a:srgbClr val="144c72"/>
                </a:solidFill>
                <a:latin typeface="Arial"/>
                <a:ea typeface="Arial"/>
              </a:rPr>
              <a:t>exactly one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</a:rPr>
              <a:t> generating point and every point in a given polygon is closer to its generating point than to any other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</a:rPr>
              <a:t>-WolframMathWolrd</a:t>
            </a:r>
            <a:endParaRPr/>
          </a:p>
        </p:txBody>
      </p:sp>
      <p:pic>
        <p:nvPicPr>
          <p:cNvPr id="177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080" y="1294560"/>
            <a:ext cx="8691840" cy="181908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175680" y="3260160"/>
            <a:ext cx="2598840" cy="159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Initialize cluster centers.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Generate Voronoi Diagram for each center.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Let the centroid of each region be the new center.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 flipH="1">
            <a:off x="2883960" y="3278520"/>
            <a:ext cx="18000" cy="1559160"/>
          </a:xfrm>
          <a:prstGeom prst="straightConnector1">
            <a:avLst/>
          </a:prstGeom>
          <a:noFill/>
          <a:ln w="9360">
            <a:solidFill>
              <a:srgbClr val="5b595a"/>
            </a:solidFill>
            <a:round/>
          </a:ln>
        </p:spPr>
      </p:sp>
      <p:sp>
        <p:nvSpPr>
          <p:cNvPr id="180" name="CustomShape 5"/>
          <p:cNvSpPr/>
          <p:nvPr/>
        </p:nvSpPr>
        <p:spPr>
          <a:xfrm>
            <a:off x="3030120" y="3260160"/>
            <a:ext cx="2509200" cy="1531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Requires choice of </a:t>
            </a:r>
            <a:r>
              <a:rPr i="1" lang="en-US" sz="1400">
                <a:solidFill>
                  <a:srgbClr val="000000"/>
                </a:solidFill>
                <a:latin typeface="Arial"/>
                <a:ea typeface="Arial"/>
              </a:rPr>
              <a:t>k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Fast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Global solution NP-hard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Heuristic Algorithm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9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81540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82" name="Shape 9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160" y="81540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83" name="Shape 9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87000" y="815400"/>
            <a:ext cx="2899440" cy="289944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457200" y="3075120"/>
            <a:ext cx="2667600" cy="189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</a:rPr>
              <a:t>k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= 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Clusters based on geographic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data only. 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3124800" y="3075120"/>
            <a:ext cx="2667600" cy="189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=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Clusters based on Income per person and Life Expectancy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458280" y="186840"/>
            <a:ext cx="8228160" cy="48312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CustomShape 4"/>
          <p:cNvSpPr/>
          <p:nvPr/>
        </p:nvSpPr>
        <p:spPr>
          <a:xfrm>
            <a:off x="5787000" y="3075120"/>
            <a:ext cx="2667600" cy="189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= 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Combined Geographic,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Life expectancy, Income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704520" y="378360"/>
            <a:ext cx="5252760" cy="61272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TextShape 6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Geographic and social clusters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534240" y="4446000"/>
            <a:ext cx="525276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  <a:ea typeface="Source Code Pro"/>
              </a:rPr>
              <a:t>pamk()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Source Code Pro"/>
                <a:ea typeface="Source Code Pro"/>
              </a:rPr>
              <a:t>{fpc package}</a:t>
            </a:r>
            <a:endParaRPr/>
          </a:p>
        </p:txBody>
      </p:sp>
      <p:sp>
        <p:nvSpPr>
          <p:cNvPr id="191" name="CustomShape 8"/>
          <p:cNvSpPr/>
          <p:nvPr/>
        </p:nvSpPr>
        <p:spPr>
          <a:xfrm>
            <a:off x="3184920" y="2023920"/>
            <a:ext cx="291600" cy="48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+</a:t>
            </a:r>
            <a:endParaRPr/>
          </a:p>
        </p:txBody>
      </p:sp>
      <p:sp>
        <p:nvSpPr>
          <p:cNvPr id="192" name="CustomShape 9"/>
          <p:cNvSpPr/>
          <p:nvPr/>
        </p:nvSpPr>
        <p:spPr>
          <a:xfrm>
            <a:off x="5787000" y="1959120"/>
            <a:ext cx="3553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=</a:t>
            </a:r>
            <a:endParaRPr/>
          </a:p>
        </p:txBody>
      </p:sp>
      <p:sp>
        <p:nvSpPr>
          <p:cNvPr id="193" name="CustomShape 10"/>
          <p:cNvSpPr/>
          <p:nvPr/>
        </p:nvSpPr>
        <p:spPr>
          <a:xfrm>
            <a:off x="5787000" y="3944160"/>
            <a:ext cx="525276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0.45, -0.74 Europe/Eurasia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0.60. -0.58 Asia/South Pacific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-0.38, -0.94 Africa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0.53, -0.78 Americas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720">
                <a:latin typeface="Arial"/>
              </a:rPr>
              <a:t>Outline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720">
                <a:latin typeface="Arial"/>
              </a:rPr>
              <a:t>What is topology?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3480"/>
            <a:ext cx="8229240" cy="373428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i="1" lang="en-US" sz="2180">
                <a:latin typeface="Arial"/>
              </a:rPr>
              <a:t>“</a:t>
            </a:r>
            <a:r>
              <a:rPr i="1" lang="en-US" sz="2180">
                <a:latin typeface="Arial"/>
              </a:rPr>
              <a:t>...a topologist is someone who cannot tell the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i="1" lang="en-US" sz="2180">
                <a:latin typeface="Arial"/>
              </a:rPr>
              <a:t>difference between a tea cup and a doughnut.” -</a:t>
            </a:r>
            <a:r>
              <a:rPr lang="en-US" sz="2180">
                <a:latin typeface="Arial"/>
              </a:rPr>
              <a:t>Crossley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Notions of equivalence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900">
                <a:latin typeface="Arial"/>
              </a:rPr>
              <a:t>ex) 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x = y ,               =        ,                 = 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Study of continuous functions.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900">
                <a:latin typeface="Arial"/>
              </a:rPr>
              <a:t>ex) continuous integer-valued function on the real line must be constant. What matters is the topology of </a:t>
            </a:r>
            <a:r>
              <a:rPr b="1" lang="en-US" sz="1900">
                <a:latin typeface="Arial"/>
              </a:rPr>
              <a:t>R </a:t>
            </a:r>
            <a:r>
              <a:rPr lang="en-US" sz="1900">
                <a:latin typeface="Arial"/>
              </a:rPr>
              <a:t>and </a:t>
            </a:r>
            <a:r>
              <a:rPr b="1" lang="en-US" sz="1900">
                <a:latin typeface="Arial"/>
              </a:rPr>
              <a:t>Z. 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047760" y="2926080"/>
            <a:ext cx="2743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6" name="CustomShape 4"/>
          <p:cNvSpPr/>
          <p:nvPr/>
        </p:nvSpPr>
        <p:spPr>
          <a:xfrm>
            <a:off x="3687840" y="2926080"/>
            <a:ext cx="3657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7" name="CustomShape 5"/>
          <p:cNvSpPr/>
          <p:nvPr/>
        </p:nvSpPr>
        <p:spPr>
          <a:xfrm>
            <a:off x="4785120" y="2926080"/>
            <a:ext cx="182880" cy="182880"/>
          </a:xfrm>
          <a:prstGeom prst="ellipse">
            <a:avLst/>
          </a:prstGeom>
          <a:solidFill>
            <a:srgbClr val="33ff99"/>
          </a:solidFill>
          <a:ln>
            <a:solidFill>
              <a:srgbClr val="3465a4"/>
            </a:solidFill>
          </a:ln>
        </p:spPr>
      </p:sp>
      <p:sp>
        <p:nvSpPr>
          <p:cNvPr id="128" name="CustomShape 6"/>
          <p:cNvSpPr/>
          <p:nvPr/>
        </p:nvSpPr>
        <p:spPr>
          <a:xfrm>
            <a:off x="5829480" y="2926440"/>
            <a:ext cx="182880" cy="182880"/>
          </a:xfrm>
          <a:prstGeom prst="ellipse">
            <a:avLst/>
          </a:prstGeom>
          <a:solidFill>
            <a:srgbClr val="33ff99"/>
          </a:solidFill>
          <a:ln>
            <a:solidFill>
              <a:srgbClr val="3465a4"/>
            </a:solidFill>
          </a:ln>
        </p:spPr>
      </p:sp>
      <p:sp>
        <p:nvSpPr>
          <p:cNvPr id="129" name="CustomShape 7"/>
          <p:cNvSpPr/>
          <p:nvPr/>
        </p:nvSpPr>
        <p:spPr>
          <a:xfrm>
            <a:off x="4600800" y="3011760"/>
            <a:ext cx="91440" cy="9144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130" name="CustomShape 8"/>
          <p:cNvSpPr/>
          <p:nvPr/>
        </p:nvSpPr>
        <p:spPr>
          <a:xfrm>
            <a:off x="5681160" y="3012120"/>
            <a:ext cx="91440" cy="9144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131" name="Line 9"/>
          <p:cNvSpPr/>
          <p:nvPr/>
        </p:nvSpPr>
        <p:spPr>
          <a:xfrm flipH="1">
            <a:off x="5369760" y="292608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720">
                <a:latin typeface="Arial"/>
              </a:rPr>
              <a:t>Homeomorphisms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3017520"/>
            <a:ext cx="8229240" cy="1168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TODO: Add coffee donut animation!!!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000080"/>
            <a:ext cx="7260840" cy="17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720">
                <a:latin typeface="Arial"/>
              </a:rPr>
              <a:t>Simplicial Complexes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Simplex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900">
                <a:latin typeface="Arial"/>
              </a:rPr>
              <a:t>k=0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k=1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k=2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 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	</a:t>
            </a:r>
            <a:r>
              <a:rPr lang="en-US" sz="1900">
                <a:latin typeface="Arial"/>
              </a:rPr>
              <a:t>k=3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Simplicial complex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900">
                <a:latin typeface="Arial"/>
              </a:rPr>
              <a:t>Formal def: if sigma &lt; Sigma, and tau &lt; sigma, then tau &lt; Sigma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37" name="Line 3"/>
          <p:cNvSpPr/>
          <p:nvPr/>
        </p:nvSpPr>
        <p:spPr>
          <a:xfrm>
            <a:off x="3521880" y="1792800"/>
            <a:ext cx="457200" cy="0"/>
          </a:xfrm>
          <a:prstGeom prst="line">
            <a:avLst/>
          </a:prstGeom>
          <a:ln w="29160">
            <a:solidFill>
              <a:srgbClr val="006699"/>
            </a:solidFill>
            <a:round/>
          </a:ln>
        </p:spPr>
      </p:sp>
      <p:sp>
        <p:nvSpPr>
          <p:cNvPr id="138" name="CustomShape 4"/>
          <p:cNvSpPr/>
          <p:nvPr/>
        </p:nvSpPr>
        <p:spPr>
          <a:xfrm>
            <a:off x="5379840" y="1535040"/>
            <a:ext cx="548640" cy="365760"/>
          </a:xfrm>
          <a:prstGeom prst="triangle">
            <a:avLst>
              <a:gd name="adj" fmla="val 1080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</p:spPr>
      </p:sp>
      <p:sp>
        <p:nvSpPr>
          <p:cNvPr id="139" name="CustomShape 5"/>
          <p:cNvSpPr/>
          <p:nvPr/>
        </p:nvSpPr>
        <p:spPr>
          <a:xfrm>
            <a:off x="7315200" y="1463040"/>
            <a:ext cx="548640" cy="457200"/>
          </a:xfrm>
          <a:prstGeom prst="triangle">
            <a:avLst>
              <a:gd name="adj" fmla="val 1080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</p:spPr>
      </p:sp>
      <p:sp>
        <p:nvSpPr>
          <p:cNvPr id="140" name="CustomShape 6"/>
          <p:cNvSpPr/>
          <p:nvPr/>
        </p:nvSpPr>
        <p:spPr>
          <a:xfrm>
            <a:off x="2117520" y="1743120"/>
            <a:ext cx="91440" cy="91440"/>
          </a:xfrm>
          <a:prstGeom prst="ellipse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3383280"/>
            <a:ext cx="2468880" cy="15634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67720" y="3201480"/>
            <a:ext cx="2247480" cy="16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720">
                <a:latin typeface="Arial"/>
              </a:rPr>
              <a:t>Point Clouds: enter the data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Persistent homology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Sample the torus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Show the barcodes / persistence diagram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Mind the gap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653040" y="1181880"/>
            <a:ext cx="4232160" cy="857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Indicators</a:t>
            </a:r>
            <a:endParaRPr/>
          </a:p>
        </p:txBody>
      </p:sp>
      <p:pic>
        <p:nvPicPr>
          <p:cNvPr id="147" name="Shape 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3480" y="1889640"/>
            <a:ext cx="3253680" cy="3028320"/>
          </a:xfrm>
          <a:prstGeom prst="rect">
            <a:avLst/>
          </a:prstGeom>
          <a:ln>
            <a:noFill/>
          </a:ln>
        </p:spPr>
      </p:pic>
      <p:pic>
        <p:nvPicPr>
          <p:cNvPr id="148" name="Shape 58" descr=""/>
          <p:cNvPicPr/>
          <p:nvPr/>
        </p:nvPicPr>
        <p:blipFill>
          <a:blip r:embed="rId2"/>
          <a:srcRect l="0" t="38166" r="37796" b="36388"/>
          <a:stretch>
            <a:fillRect/>
          </a:stretch>
        </p:blipFill>
        <p:spPr>
          <a:xfrm>
            <a:off x="4333320" y="1253880"/>
            <a:ext cx="4651560" cy="3620160"/>
          </a:xfrm>
          <a:prstGeom prst="rect">
            <a:avLst/>
          </a:prstGeom>
          <a:ln>
            <a:noFill/>
          </a:ln>
        </p:spPr>
      </p:pic>
      <p:pic>
        <p:nvPicPr>
          <p:cNvPr id="149" name="Shape 5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98360" y="3456720"/>
            <a:ext cx="1586520" cy="107748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759240" y="2822400"/>
            <a:ext cx="3218760" cy="428400"/>
          </a:xfrm>
          <a:prstGeom prst="rect">
            <a:avLst/>
          </a:prstGeom>
          <a:noFill/>
          <a:ln w="9360">
            <a:solidFill>
              <a:srgbClr val="4a86e8"/>
            </a:solidFill>
            <a:round/>
          </a:ln>
        </p:spPr>
      </p:sp>
      <p:sp>
        <p:nvSpPr>
          <p:cNvPr id="151" name="CustomShape 4"/>
          <p:cNvSpPr/>
          <p:nvPr/>
        </p:nvSpPr>
        <p:spPr>
          <a:xfrm>
            <a:off x="770760" y="3834720"/>
            <a:ext cx="3218760" cy="327960"/>
          </a:xfrm>
          <a:prstGeom prst="rect">
            <a:avLst/>
          </a:prstGeom>
          <a:noFill/>
          <a:ln w="9360">
            <a:solidFill>
              <a:srgbClr val="4a86e8"/>
            </a:solidFill>
            <a:round/>
          </a:ln>
        </p:spPr>
      </p:sp>
      <p:sp>
        <p:nvSpPr>
          <p:cNvPr id="152" name="CustomShape 5"/>
          <p:cNvSpPr/>
          <p:nvPr/>
        </p:nvSpPr>
        <p:spPr>
          <a:xfrm>
            <a:off x="3978360" y="3036960"/>
            <a:ext cx="776520" cy="1809360"/>
          </a:xfrm>
          <a:prstGeom prst="straightConnector1">
            <a:avLst/>
          </a:prstGeom>
          <a:noFill/>
          <a:ln w="19080">
            <a:solidFill>
              <a:srgbClr val="4a86e8"/>
            </a:solidFill>
            <a:round/>
          </a:ln>
        </p:spPr>
      </p:sp>
      <p:sp>
        <p:nvSpPr>
          <p:cNvPr id="153" name="CustomShape 6"/>
          <p:cNvSpPr/>
          <p:nvPr/>
        </p:nvSpPr>
        <p:spPr>
          <a:xfrm flipH="1" rot="10800000">
            <a:off x="3990600" y="3064320"/>
            <a:ext cx="342720" cy="934560"/>
          </a:xfrm>
          <a:prstGeom prst="straightConnector1">
            <a:avLst/>
          </a:prstGeom>
          <a:noFill/>
          <a:ln w="19080">
            <a:solidFill>
              <a:srgbClr val="4a86e8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05920"/>
            <a:ext cx="40773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Geography</a:t>
            </a:r>
            <a:endParaRPr/>
          </a:p>
        </p:txBody>
      </p:sp>
      <p:pic>
        <p:nvPicPr>
          <p:cNvPr id="155" name="Shape 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3400" y="1240920"/>
            <a:ext cx="3657240" cy="36572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1014480" y="1240920"/>
            <a:ext cx="106668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Country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Centroids</a:t>
            </a:r>
            <a:endParaRPr/>
          </a:p>
        </p:txBody>
      </p:sp>
      <p:pic>
        <p:nvPicPr>
          <p:cNvPr id="157" name="Shape 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4920" y="17028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293400" y="4400280"/>
            <a:ext cx="383076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  <a:ea typeface="Source Code Pro"/>
              </a:rPr>
              <a:t>scatter3D()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Source Code Pro"/>
                <a:ea typeface="Source Code Pro"/>
              </a:rPr>
              <a:t>{plot3D}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5525280" y="4400280"/>
            <a:ext cx="25837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ource Code Pro"/>
                <a:ea typeface="Source Code Pro"/>
              </a:rPr>
              <a:t>pHom()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Source Code Pro"/>
                <a:ea typeface="Source Code Pro"/>
              </a:rPr>
              <a:t>{phom}</a:t>
            </a:r>
            <a:endParaRPr/>
          </a:p>
        </p:txBody>
      </p:sp>
      <p:sp>
        <p:nvSpPr>
          <p:cNvPr id="160" name="TextShape 5"/>
          <p:cNvSpPr txBox="1"/>
          <p:nvPr/>
        </p:nvSpPr>
        <p:spPr>
          <a:xfrm>
            <a:off x="2011680" y="1188720"/>
            <a:ext cx="5120640" cy="28220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4800">
                <a:latin typeface="Arial"/>
              </a:rPr>
              <a:t>TODO: make graph of geopoints colored by continent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6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33440" y="1219320"/>
            <a:ext cx="2821320" cy="2821320"/>
          </a:xfrm>
          <a:prstGeom prst="rect">
            <a:avLst/>
          </a:prstGeom>
          <a:ln>
            <a:noFill/>
          </a:ln>
        </p:spPr>
      </p:pic>
      <p:pic>
        <p:nvPicPr>
          <p:cNvPr id="162" name="Shape 6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22320" y="1219320"/>
            <a:ext cx="2821320" cy="2821320"/>
          </a:xfrm>
          <a:prstGeom prst="rect">
            <a:avLst/>
          </a:prstGeom>
          <a:ln>
            <a:noFill/>
          </a:ln>
        </p:spPr>
      </p:pic>
      <p:pic>
        <p:nvPicPr>
          <p:cNvPr id="163" name="Shape 7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82960"/>
            <a:ext cx="3960360" cy="396036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457200" y="205920"/>
            <a:ext cx="8254080" cy="9018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da0002"/>
                </a:solidFill>
                <a:latin typeface="Arial"/>
                <a:ea typeface="Arial"/>
              </a:rPr>
              <a:t>Adding social dimensions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233960" y="3952440"/>
            <a:ext cx="4614120" cy="102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Income per person “pulls” the countries into two distinct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geographic groups. Life expectancy is not strong enough to pull them back together.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