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80" r:id="rId2"/>
    <p:sldMasterId id="2147483694" r:id="rId3"/>
    <p:sldMasterId id="2147483708" r:id="rId4"/>
    <p:sldMasterId id="2147483751" r:id="rId5"/>
  </p:sldMasterIdLst>
  <p:notesMasterIdLst>
    <p:notesMasterId r:id="rId42"/>
  </p:notesMasterIdLst>
  <p:sldIdLst>
    <p:sldId id="422" r:id="rId6"/>
    <p:sldId id="339" r:id="rId7"/>
    <p:sldId id="400" r:id="rId8"/>
    <p:sldId id="517" r:id="rId9"/>
    <p:sldId id="341" r:id="rId10"/>
    <p:sldId id="473" r:id="rId11"/>
    <p:sldId id="402" r:id="rId12"/>
    <p:sldId id="471" r:id="rId13"/>
    <p:sldId id="450" r:id="rId14"/>
    <p:sldId id="490" r:id="rId15"/>
    <p:sldId id="492" r:id="rId16"/>
    <p:sldId id="493" r:id="rId17"/>
    <p:sldId id="569" r:id="rId18"/>
    <p:sldId id="519" r:id="rId19"/>
    <p:sldId id="520" r:id="rId20"/>
    <p:sldId id="521" r:id="rId21"/>
    <p:sldId id="522" r:id="rId22"/>
    <p:sldId id="523" r:id="rId23"/>
    <p:sldId id="524" r:id="rId24"/>
    <p:sldId id="525" r:id="rId25"/>
    <p:sldId id="526" r:id="rId26"/>
    <p:sldId id="527" r:id="rId27"/>
    <p:sldId id="477" r:id="rId28"/>
    <p:sldId id="494" r:id="rId29"/>
    <p:sldId id="474" r:id="rId30"/>
    <p:sldId id="507" r:id="rId31"/>
    <p:sldId id="508" r:id="rId32"/>
    <p:sldId id="528" r:id="rId33"/>
    <p:sldId id="571" r:id="rId34"/>
    <p:sldId id="573" r:id="rId35"/>
    <p:sldId id="515" r:id="rId36"/>
    <p:sldId id="516" r:id="rId37"/>
    <p:sldId id="478" r:id="rId38"/>
    <p:sldId id="479" r:id="rId39"/>
    <p:sldId id="482" r:id="rId40"/>
    <p:sldId id="563"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6" autoAdjust="0"/>
    <p:restoredTop sz="99846" autoAdjust="0"/>
  </p:normalViewPr>
  <p:slideViewPr>
    <p:cSldViewPr snapToGrid="0" snapToObjects="1">
      <p:cViewPr>
        <p:scale>
          <a:sx n="75" d="100"/>
          <a:sy n="75" d="100"/>
        </p:scale>
        <p:origin x="-768" y="-8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130"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5FFA208-1A88-470C-9671-33CF67A37965}" type="slidenum">
              <a:rPr lang="en-US"/>
              <a:pPr/>
              <a:t>‹#›</a:t>
            </a:fld>
            <a:endParaRPr lang="en-US"/>
          </a:p>
        </p:txBody>
      </p:sp>
    </p:spTree>
    <p:extLst>
      <p:ext uri="{BB962C8B-B14F-4D97-AF65-F5344CB8AC3E}">
        <p14:creationId xmlns:p14="http://schemas.microsoft.com/office/powerpoint/2010/main" val="21344644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6AF57-8C84-4CDA-82FF-3639612CE258}" type="slidenum">
              <a:rPr lang="en-US"/>
              <a:pPr/>
              <a:t>1</a:t>
            </a:fld>
            <a:endParaRPr lang="en-US"/>
          </a:p>
        </p:txBody>
      </p:sp>
      <p:sp>
        <p:nvSpPr>
          <p:cNvPr id="351234" name="Rectangle 2"/>
          <p:cNvSpPr>
            <a:spLocks noGrp="1" noRot="1" noChangeAspect="1" noChangeArrowheads="1" noTextEdit="1"/>
          </p:cNvSpPr>
          <p:nvPr>
            <p:ph type="sldImg"/>
          </p:nvPr>
        </p:nvSpPr>
        <p:spPr>
          <a:xfrm>
            <a:off x="1144588" y="685800"/>
            <a:ext cx="4572000" cy="3429000"/>
          </a:xfrm>
          <a:ln/>
        </p:spPr>
      </p:sp>
      <p:sp>
        <p:nvSpPr>
          <p:cNvPr id="351235" name="Rectangle 3"/>
          <p:cNvSpPr>
            <a:spLocks noGrp="1" noChangeArrowheads="1"/>
          </p:cNvSpPr>
          <p:nvPr>
            <p:ph type="body" idx="1"/>
          </p:nvPr>
        </p:nvSpPr>
        <p:spPr>
          <a:xfrm>
            <a:off x="685800" y="4344988"/>
            <a:ext cx="5486400" cy="4113212"/>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5EF2F-C4A7-48CD-B7B6-30EBE2EAA3E3}" type="slidenum">
              <a:rPr lang="en-US"/>
              <a:pPr/>
              <a:t>10</a:t>
            </a:fld>
            <a:endParaRPr lang="en-US"/>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CE083-91EB-4C9F-8CDA-DD63452922EB}" type="slidenum">
              <a:rPr lang="en-US"/>
              <a:pPr/>
              <a:t>11</a:t>
            </a:fld>
            <a:endParaRPr lang="en-US"/>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r>
              <a:rPr lang="en-US" dirty="0" smtClean="0"/>
              <a:t>Estimated</a:t>
            </a:r>
            <a:r>
              <a:rPr lang="en-US" baseline="0" dirty="0" smtClean="0"/>
              <a:t> parameter variance in the complete data set = within-imputation variance = squared average parameter standard error estimate (averaged across m imputations)</a:t>
            </a:r>
          </a:p>
          <a:p>
            <a:endParaRPr lang="en-US" baseline="0" dirty="0" smtClean="0"/>
          </a:p>
          <a:p>
            <a:r>
              <a:rPr lang="en-US" baseline="0" dirty="0" smtClean="0"/>
              <a:t>Total parameter variance taking into account missingness = between-imputation variance + within-imputation variances </a:t>
            </a:r>
          </a:p>
          <a:p>
            <a:endParaRPr lang="en-US" baseline="0" dirty="0" smtClean="0"/>
          </a:p>
          <a:p>
            <a:r>
              <a:rPr lang="en-US" baseline="0" dirty="0" smtClean="0"/>
              <a:t>These formulae are asymptotically correct (i.e., as m </a:t>
            </a:r>
            <a:r>
              <a:rPr lang="en-US" baseline="0" dirty="0" smtClean="0">
                <a:sym typeface="Wingdings" pitchFamily="2" charset="2"/>
              </a:rPr>
              <a:t> infinity). With fewer imputations, small-sample corrections exist. E.g., see Schafer, 1997, or </a:t>
            </a:r>
            <a:r>
              <a:rPr lang="en-US" baseline="0" dirty="0" err="1" smtClean="0">
                <a:sym typeface="Wingdings" pitchFamily="2" charset="2"/>
              </a:rPr>
              <a:t>Bodner</a:t>
            </a:r>
            <a:r>
              <a:rPr lang="en-US" baseline="0" dirty="0" smtClean="0">
                <a:sym typeface="Wingdings" pitchFamily="2" charset="2"/>
              </a:rPr>
              <a:t>, 2008. </a:t>
            </a:r>
            <a:endParaRPr lang="en-US" baseline="0"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CE083-91EB-4C9F-8CDA-DD63452922EB}" type="slidenum">
              <a:rPr lang="en-US"/>
              <a:pPr/>
              <a:t>12</a:t>
            </a:fld>
            <a:endParaRPr lang="en-US"/>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r>
              <a:rPr lang="en-US" dirty="0" smtClean="0"/>
              <a:t>Estimated</a:t>
            </a:r>
            <a:r>
              <a:rPr lang="en-US" baseline="0" dirty="0" smtClean="0"/>
              <a:t> parameter variance in the complete data set = within-imputation variance = squared average parameter standard error estimate (averaged across m imputations)</a:t>
            </a:r>
          </a:p>
          <a:p>
            <a:endParaRPr lang="en-US" baseline="0" dirty="0" smtClean="0"/>
          </a:p>
          <a:p>
            <a:r>
              <a:rPr lang="en-US" baseline="0" dirty="0" smtClean="0"/>
              <a:t>Total parameter variance taking into account missingness = between-imputation variance + within-imputation variances </a:t>
            </a:r>
          </a:p>
          <a:p>
            <a:endParaRPr lang="en-US" baseline="0" dirty="0" smtClean="0"/>
          </a:p>
          <a:p>
            <a:r>
              <a:rPr lang="en-US" baseline="0" dirty="0" smtClean="0"/>
              <a:t>These formulae are asymptotically correct (i.e., as m </a:t>
            </a:r>
            <a:r>
              <a:rPr lang="en-US" baseline="0" dirty="0" smtClean="0">
                <a:sym typeface="Wingdings" pitchFamily="2" charset="2"/>
              </a:rPr>
              <a:t> infinity). With fewer imputations, small-sample corrections exist. E.g., see Schafer, 1997, or </a:t>
            </a:r>
            <a:r>
              <a:rPr lang="en-US" baseline="0" dirty="0" err="1" smtClean="0">
                <a:sym typeface="Wingdings" pitchFamily="2" charset="2"/>
              </a:rPr>
              <a:t>Bodner</a:t>
            </a:r>
            <a:r>
              <a:rPr lang="en-US" baseline="0" dirty="0" smtClean="0">
                <a:sym typeface="Wingdings" pitchFamily="2" charset="2"/>
              </a:rPr>
              <a:t>, 2008. </a:t>
            </a:r>
            <a:endParaRPr lang="en-US" baseline="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9579">
              <a:defRPr/>
            </a:pPr>
            <a:r>
              <a:rPr lang="en-CA" baseline="0" dirty="0" smtClean="0"/>
              <a:t>What goes in the common set? </a:t>
            </a:r>
          </a:p>
          <a:p>
            <a:pPr defTabSz="929579">
              <a:defRPr/>
            </a:pPr>
            <a:r>
              <a:rPr lang="en-CA" baseline="0" dirty="0" smtClean="0"/>
              <a:t>	- Items of central importance (e.g., the main dependent variable you want to assess)</a:t>
            </a:r>
          </a:p>
          <a:p>
            <a:pPr defTabSz="929579">
              <a:defRPr/>
            </a:pPr>
            <a:r>
              <a:rPr lang="en-CA" baseline="0" dirty="0" smtClean="0"/>
              <a:t>	- Items related to hypotheses that may otherwise lack power (e.g., if you suspect a subtle effect of something) </a:t>
            </a:r>
          </a:p>
          <a:p>
            <a:pPr defTabSz="929579">
              <a:defRPr/>
            </a:pPr>
            <a:r>
              <a:rPr lang="en-CA" baseline="0" dirty="0" smtClean="0"/>
              <a:t>	- Auxiliary variables, to reduce the effects of unplanned missingness, i.e., turn MNAR data into MAR data. </a:t>
            </a:r>
            <a:endParaRPr lang="en-CA" dirty="0" smtClean="0"/>
          </a:p>
          <a:p>
            <a:endParaRPr lang="en-CA" dirty="0"/>
          </a:p>
        </p:txBody>
      </p:sp>
      <p:sp>
        <p:nvSpPr>
          <p:cNvPr id="4" name="Slide Number Placeholder 3"/>
          <p:cNvSpPr>
            <a:spLocks noGrp="1"/>
          </p:cNvSpPr>
          <p:nvPr>
            <p:ph type="sldNum" sz="quarter" idx="10"/>
          </p:nvPr>
        </p:nvSpPr>
        <p:spPr/>
        <p:txBody>
          <a:bodyPr/>
          <a:lstStyle/>
          <a:p>
            <a:fld id="{8DDDBEA7-D6E8-48E0-9581-6EF17FC7B9D6}" type="slidenum">
              <a:rPr lang="en-CA" smtClean="0">
                <a:solidFill>
                  <a:prstClr val="black"/>
                </a:solidFill>
              </a:rPr>
              <a:pPr/>
              <a:t>14</a:t>
            </a:fld>
            <a:endParaRPr lang="en-CA">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we choose which items we want in the common set. We’ll put all the demographic items in there, because these might help us to recover the other items better later.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15</a:t>
            </a:fld>
            <a:endParaRPr lang="en-CA">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we choose which items we want in the common set. We’ll put all the demographic items in there, because these might help us to recover the other items better later.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16</a:t>
            </a:fld>
            <a:endParaRPr lang="en-CA">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Second we’ll put all of the</a:t>
            </a:r>
            <a:r>
              <a:rPr lang="en-US" baseline="0" dirty="0" smtClean="0"/>
              <a:t> musical taste items in the common set, because there are the question we’re really interested in. Our key variables are most important to us, so we don’t want to introduce missingness there if we don’t have to.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17</a:t>
            </a:fld>
            <a:endParaRPr lang="en-CA">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Second we’ll put all of the</a:t>
            </a:r>
            <a:r>
              <a:rPr lang="en-US" baseline="0" dirty="0" smtClean="0"/>
              <a:t> musical taste items in the common set, because there are the question we’re really interested in. Our key variables are most important to us, so we don’t want to introduce missingness there if we don’t have to.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18</a:t>
            </a:fld>
            <a:endParaRPr lang="en-CA">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Second we’ll put all of the</a:t>
            </a:r>
            <a:r>
              <a:rPr lang="en-US" baseline="0" dirty="0" smtClean="0"/>
              <a:t> musical taste items in the common set, because there are the question we’re really interested in. Our key variables are most important to us, so we don’t want to introduce missingness there if we don’t have to.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19</a:t>
            </a:fld>
            <a:endParaRPr lang="en-CA">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Second we’ll put all of the</a:t>
            </a:r>
            <a:r>
              <a:rPr lang="en-US" baseline="0" dirty="0" smtClean="0"/>
              <a:t> musical taste items in the common set, because there are the question we’re really interested in. Our key variables are most important to us, so we don’t want to introduce missingness there if we don’t have to.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20</a:t>
            </a:fld>
            <a:endParaRPr lang="en-CA">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D0DEA-308C-4C0A-90A2-291298CB8D19}" type="slidenum">
              <a:rPr lang="en-US"/>
              <a:pPr/>
              <a:t>2</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the 21-item questionnaire is shortened to 16 items. Every participant gets 2/3 items for each personality trait.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21</a:t>
            </a:fld>
            <a:endParaRPr lang="en-CA">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3 forms can be expanded to 10 (or any</a:t>
            </a:r>
            <a:r>
              <a:rPr lang="en-CA" baseline="0" dirty="0" smtClean="0"/>
              <a:t> number of) </a:t>
            </a:r>
            <a:r>
              <a:rPr lang="en-CA" dirty="0" smtClean="0"/>
              <a:t>forms, and you can have more than one set missing for</a:t>
            </a:r>
            <a:r>
              <a:rPr lang="en-CA" baseline="0" dirty="0" smtClean="0"/>
              <a:t> any group. You can also move around the order of item sets if you’re worried about order effects. In short, you can do pretty much anything with this, as long as participants are randomly assigned to forms, and as long as there is a sufficient amount of overlap between people who get each item set (e.g., if all the people who get item set B do not get item set C and vice versa, then there will be no way to estimate the correlations between the items in B and C. </a:t>
            </a:r>
            <a:endParaRPr lang="en-CA" dirty="0"/>
          </a:p>
        </p:txBody>
      </p:sp>
      <p:sp>
        <p:nvSpPr>
          <p:cNvPr id="4" name="Slide Number Placeholder 3"/>
          <p:cNvSpPr>
            <a:spLocks noGrp="1"/>
          </p:cNvSpPr>
          <p:nvPr>
            <p:ph type="sldNum" sz="quarter" idx="10"/>
          </p:nvPr>
        </p:nvSpPr>
        <p:spPr/>
        <p:txBody>
          <a:bodyPr/>
          <a:lstStyle/>
          <a:p>
            <a:fld id="{8DDDBEA7-D6E8-48E0-9581-6EF17FC7B9D6}" type="slidenum">
              <a:rPr lang="en-CA" smtClean="0"/>
              <a:pPr/>
              <a:t>23</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3 forms can be expanded to 10 (or any</a:t>
            </a:r>
            <a:r>
              <a:rPr lang="en-CA" baseline="0" dirty="0" smtClean="0"/>
              <a:t> number of) </a:t>
            </a:r>
            <a:r>
              <a:rPr lang="en-CA" dirty="0" smtClean="0"/>
              <a:t>forms, and you can have more than one set missing for</a:t>
            </a:r>
            <a:r>
              <a:rPr lang="en-CA" baseline="0" dirty="0" smtClean="0"/>
              <a:t> any group. You can also move around the order of item sets if you’re worried about order effects. In short, you can do pretty much anything with this, as long as participants are randomly assigned to forms, and as long as there is a sufficient amount of overlap between people who get each item set (e.g., if all the people who get item set B do not get item set C and vice versa, then there will be no way to estimate the correlations between the items in B and C. </a:t>
            </a:r>
            <a:endParaRPr lang="en-CA" dirty="0"/>
          </a:p>
        </p:txBody>
      </p:sp>
      <p:sp>
        <p:nvSpPr>
          <p:cNvPr id="4" name="Slide Number Placeholder 3"/>
          <p:cNvSpPr>
            <a:spLocks noGrp="1"/>
          </p:cNvSpPr>
          <p:nvPr>
            <p:ph type="sldNum" sz="quarter" idx="10"/>
          </p:nvPr>
        </p:nvSpPr>
        <p:spPr/>
        <p:txBody>
          <a:bodyPr/>
          <a:lstStyle/>
          <a:p>
            <a:fld id="{8DDDBEA7-D6E8-48E0-9581-6EF17FC7B9D6}" type="slidenum">
              <a:rPr lang="en-CA" smtClean="0"/>
              <a:pPr/>
              <a:t>24</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E8FFE-5886-44FD-80CE-15D97F70EA7F}" type="slidenum">
              <a:rPr lang="en-US"/>
              <a:pPr/>
              <a:t>25</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8DDDBEA7-D6E8-48E0-9581-6EF17FC7B9D6}" type="slidenum">
              <a:rPr lang="en-CA" smtClean="0"/>
              <a:pPr/>
              <a:t>26</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analysis of this design is based on a latent</a:t>
            </a:r>
            <a:r>
              <a:rPr lang="en-US" baseline="0" dirty="0" smtClean="0"/>
              <a:t> variable model, where the construct that you’re interested in , in this case Smoking, is indicated by both the inexpensive and the expensive measures. The inexpensive measures are then allowed to correlate to remove the self-report bias. Having the expensive measures in the model allows us to model the self-report bias, which makes our model better and our findings more </a:t>
            </a:r>
            <a:r>
              <a:rPr lang="en-US" baseline="0" dirty="0" err="1" smtClean="0"/>
              <a:t>generalizable</a:t>
            </a:r>
            <a:r>
              <a:rPr lang="en-US" baseline="0" dirty="0" smtClean="0"/>
              <a:t>. Having the cheap measures allows us to include more participants than we could otherwise do, allowing for more power.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28</a:t>
            </a:fld>
            <a:endParaRPr lang="en-CA">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analysis of this design is based on a latent</a:t>
            </a:r>
            <a:r>
              <a:rPr lang="en-US" baseline="0" dirty="0" smtClean="0"/>
              <a:t> variable model, where the construct that you’re interested in , in this case Smoking, is indicated by both the inexpensive and the expensive measures. The inexpensive measures are then allowed to correlate to remove the self-report bias. Having the expensive measures in the model allows us to model the self-report bias, which makes our model better and our findings more </a:t>
            </a:r>
            <a:r>
              <a:rPr lang="en-US" baseline="0" dirty="0" err="1" smtClean="0"/>
              <a:t>generalizable</a:t>
            </a:r>
            <a:r>
              <a:rPr lang="en-US" baseline="0" dirty="0" smtClean="0"/>
              <a:t>. Having the cheap measures allows us to include more participants than we could otherwise do, allowing for more power.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29</a:t>
            </a:fld>
            <a:endParaRPr lang="en-CA">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analysis of this design is based on a latent</a:t>
            </a:r>
            <a:r>
              <a:rPr lang="en-US" baseline="0" dirty="0" smtClean="0"/>
              <a:t> variable model, where the construct that you’re interested in , in this case Smoking, is indicated by both the inexpensive and the expensive measures. The inexpensive measures are then allowed to correlate to remove the self-report bias. Having the expensive measures in the model allows us to model the self-report bias, which makes our model better and our findings more </a:t>
            </a:r>
            <a:r>
              <a:rPr lang="en-US" baseline="0" dirty="0" err="1" smtClean="0"/>
              <a:t>generalizable</a:t>
            </a:r>
            <a:r>
              <a:rPr lang="en-US" baseline="0" dirty="0" smtClean="0"/>
              <a:t>. Having the cheap measures allows us to include more participants than we could otherwise do, allowing for more power. </a:t>
            </a:r>
            <a:endParaRPr lang="en-US" dirty="0"/>
          </a:p>
        </p:txBody>
      </p:sp>
      <p:sp>
        <p:nvSpPr>
          <p:cNvPr id="4" name="Slide Number Placeholder 3"/>
          <p:cNvSpPr>
            <a:spLocks noGrp="1"/>
          </p:cNvSpPr>
          <p:nvPr>
            <p:ph type="sldNum" sz="quarter" idx="10"/>
          </p:nvPr>
        </p:nvSpPr>
        <p:spPr/>
        <p:txBody>
          <a:bodyPr/>
          <a:lstStyle/>
          <a:p>
            <a:fld id="{792318D6-88A2-4FFF-8D2B-A44B11355C52}" type="slidenum">
              <a:rPr lang="en-CA" smtClean="0">
                <a:solidFill>
                  <a:prstClr val="black"/>
                </a:solidFill>
              </a:rPr>
              <a:pPr/>
              <a:t>30</a:t>
            </a:fld>
            <a:endParaRPr lang="en-CA">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defTabSz="914334">
              <a:defRPr/>
            </a:pPr>
            <a:r>
              <a:rPr lang="en-CA" baseline="0" dirty="0" smtClean="0"/>
              <a:t>Here’s an example of a longitudinal planned missing design, from Graham, Taylor, &amp; </a:t>
            </a:r>
            <a:r>
              <a:rPr lang="en-CA" baseline="0" dirty="0" err="1" smtClean="0"/>
              <a:t>Cumsille</a:t>
            </a:r>
            <a:r>
              <a:rPr lang="en-CA" baseline="0" dirty="0" smtClean="0"/>
              <a:t> (2001). Here, one group of participants is measured at 5 measurement occasions, and each of 5 other groups are missing one occasion each.  For example, suppose you are interested in measuring math ability on 5 consecutive weeks of an intensive math-training program. Instead of testing all participants at all weeks, you could employ a planned missing design like this one to selectively omit one group of students at each interval. </a:t>
            </a:r>
          </a:p>
          <a:p>
            <a:pPr defTabSz="914334">
              <a:defRPr/>
            </a:pPr>
            <a:endParaRPr lang="en-CA" baseline="0" dirty="0" smtClean="0"/>
          </a:p>
          <a:p>
            <a:pPr defTabSz="914334">
              <a:defRPr/>
            </a:pPr>
            <a:r>
              <a:rPr lang="en-CA" baseline="0" dirty="0" smtClean="0"/>
              <a:t>One benefit of this design, like the 3-form design, is that it requires measuring people fewer times, making the study a little cheaper and easier to complete. A more important benefit, unique to </a:t>
            </a:r>
            <a:r>
              <a:rPr lang="en-CA" i="1" baseline="0" dirty="0" smtClean="0"/>
              <a:t>longitudinal </a:t>
            </a:r>
            <a:r>
              <a:rPr lang="en-CA" baseline="0" dirty="0" smtClean="0"/>
              <a:t>planned-missing designs, is that practice effects may be reduced. Having fewer time points allows each participant a little less practice, thus resulting in less slightly less biased results near the end of the study. Even more importantly, this design allows the researcher to </a:t>
            </a:r>
            <a:r>
              <a:rPr lang="en-CA" i="1" baseline="0" dirty="0" smtClean="0"/>
              <a:t>estimate </a:t>
            </a:r>
            <a:r>
              <a:rPr lang="en-CA" baseline="0" dirty="0" smtClean="0"/>
              <a:t>practice effects. By comparing group 6 with groups 1-4 on their performance at Time 2, group 6 would be expected to do worse than groups 1-4 to the extent that the other groups were helped by having been tested on a prior occasion. Similarly, at Time 3, groups 5 and 6 would have less practice than groups 1-3. In this way, the effect of having a prior testing occasion, or multiple testing occasions can be estimated and accounted for. </a:t>
            </a:r>
          </a:p>
          <a:p>
            <a:pPr defTabSz="914334">
              <a:defRPr/>
            </a:pPr>
            <a:endParaRPr lang="en-CA" baseline="0" dirty="0" smtClean="0"/>
          </a:p>
          <a:p>
            <a:pPr defTabSz="914334">
              <a:defRPr/>
            </a:pPr>
            <a:r>
              <a:rPr lang="en-CA" baseline="0" dirty="0" smtClean="0"/>
              <a:t>[Graham et al. note that the advantage of having one group measured at every time point is that it makes it easier to estimate “higher-order partial correlations” – I don’t know what they mean by this but perhaps it makes sense to you.]</a:t>
            </a:r>
          </a:p>
          <a:p>
            <a:pPr defTabSz="914334">
              <a:defRPr/>
            </a:pPr>
            <a:endParaRPr lang="en-CA" dirty="0"/>
          </a:p>
        </p:txBody>
      </p:sp>
      <p:sp>
        <p:nvSpPr>
          <p:cNvPr id="4" name="Slide Number Placeholder 3"/>
          <p:cNvSpPr>
            <a:spLocks noGrp="1"/>
          </p:cNvSpPr>
          <p:nvPr>
            <p:ph type="sldNum" sz="quarter" idx="10"/>
          </p:nvPr>
        </p:nvSpPr>
        <p:spPr/>
        <p:txBody>
          <a:bodyPr/>
          <a:lstStyle/>
          <a:p>
            <a:fld id="{8DDDBEA7-D6E8-48E0-9581-6EF17FC7B9D6}" type="slidenum">
              <a:rPr lang="en-CA" smtClean="0"/>
              <a:pPr/>
              <a:t>33</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34">
              <a:defRPr/>
            </a:pPr>
            <a:r>
              <a:rPr lang="en-CA" dirty="0" smtClean="0"/>
              <a:t>Here is another more elaborate version of the previous design.</a:t>
            </a:r>
            <a:r>
              <a:rPr lang="en-CA" baseline="0" dirty="0" smtClean="0"/>
              <a:t> Here we have all combinations of two missing time points. This design allows the researcher to collect even fewer data but still have sufficient power to estimate trends across time. </a:t>
            </a:r>
            <a:endParaRPr lang="en-CA" dirty="0" smtClean="0"/>
          </a:p>
          <a:p>
            <a:pPr defTabSz="914334">
              <a:defRPr/>
            </a:pPr>
            <a:endParaRPr lang="en-CA" dirty="0" smtClean="0"/>
          </a:p>
          <a:p>
            <a:pPr defTabSz="914334">
              <a:defRPr/>
            </a:pPr>
            <a:r>
              <a:rPr lang="en-CA" dirty="0" smtClean="0"/>
              <a:t>Frequently, we are interested in estimating</a:t>
            </a:r>
            <a:r>
              <a:rPr lang="en-CA" baseline="0" dirty="0" smtClean="0"/>
              <a:t> a linear trend over time. When this is the case, it may be helpful to have more data at the first and last testing occasions than during the middle, to more accurately estimate the slope of the linear trend. In this case, the researcher can choose to weight more heavily those groups where the first and last time points are not missing by having relatively few participants in those groups. You could even go so far as removing those groups entirely, leaving only missing data at the middle time points. </a:t>
            </a:r>
            <a:endParaRPr lang="en-CA" dirty="0"/>
          </a:p>
        </p:txBody>
      </p:sp>
      <p:sp>
        <p:nvSpPr>
          <p:cNvPr id="4" name="Slide Number Placeholder 3"/>
          <p:cNvSpPr>
            <a:spLocks noGrp="1"/>
          </p:cNvSpPr>
          <p:nvPr>
            <p:ph type="sldNum" sz="quarter" idx="10"/>
          </p:nvPr>
        </p:nvSpPr>
        <p:spPr/>
        <p:txBody>
          <a:bodyPr/>
          <a:lstStyle/>
          <a:p>
            <a:fld id="{8DDDBEA7-D6E8-48E0-9581-6EF17FC7B9D6}" type="slidenum">
              <a:rPr lang="en-CA" smtClean="0"/>
              <a:pPr/>
              <a:t>34</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1788F-EC3C-4922-8870-13744E5146A5}" type="slidenum">
              <a:rPr lang="en-US"/>
              <a:pPr/>
              <a:t>3</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34">
              <a:defRPr/>
            </a:pPr>
            <a:r>
              <a:rPr lang="en-CA" dirty="0" smtClean="0"/>
              <a:t>If</a:t>
            </a:r>
            <a:r>
              <a:rPr lang="en-CA" baseline="0" dirty="0" smtClean="0"/>
              <a:t> you get rid of these 7 groups, you’re left with all combinations of 2 of the middle 3 timepoints missing, as well as one group with complete data on all five time points. This design allows quite accurate estimation of a linear slope, but it would not allow great estimation of, say, a quadratic slope where the middle part of the time window would have to be very accurately estimated. </a:t>
            </a:r>
          </a:p>
        </p:txBody>
      </p:sp>
      <p:sp>
        <p:nvSpPr>
          <p:cNvPr id="4" name="Slide Number Placeholder 3"/>
          <p:cNvSpPr>
            <a:spLocks noGrp="1"/>
          </p:cNvSpPr>
          <p:nvPr>
            <p:ph type="sldNum" sz="quarter" idx="10"/>
          </p:nvPr>
        </p:nvSpPr>
        <p:spPr/>
        <p:txBody>
          <a:bodyPr/>
          <a:lstStyle/>
          <a:p>
            <a:fld id="{8DDDBEA7-D6E8-48E0-9581-6EF17FC7B9D6}" type="slidenum">
              <a:rPr lang="en-CA" smtClean="0"/>
              <a:pPr/>
              <a:t>35</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6AF57-8C84-4CDA-82FF-3639612CE258}" type="slidenum">
              <a:rPr lang="en-US">
                <a:solidFill>
                  <a:prstClr val="black"/>
                </a:solidFill>
              </a:rPr>
              <a:pPr/>
              <a:t>36</a:t>
            </a:fld>
            <a:endParaRPr lang="en-US">
              <a:solidFill>
                <a:prstClr val="black"/>
              </a:solidFill>
            </a:endParaRPr>
          </a:p>
        </p:txBody>
      </p:sp>
      <p:sp>
        <p:nvSpPr>
          <p:cNvPr id="351234" name="Rectangle 2"/>
          <p:cNvSpPr>
            <a:spLocks noGrp="1" noRot="1" noChangeAspect="1" noChangeArrowheads="1" noTextEdit="1"/>
          </p:cNvSpPr>
          <p:nvPr>
            <p:ph type="sldImg"/>
          </p:nvPr>
        </p:nvSpPr>
        <p:spPr>
          <a:xfrm>
            <a:off x="1144588" y="685800"/>
            <a:ext cx="4572000" cy="3429000"/>
          </a:xfrm>
          <a:ln/>
        </p:spPr>
      </p:sp>
      <p:sp>
        <p:nvSpPr>
          <p:cNvPr id="351235" name="Rectangle 3"/>
          <p:cNvSpPr>
            <a:spLocks noGrp="1" noChangeArrowheads="1"/>
          </p:cNvSpPr>
          <p:nvPr>
            <p:ph type="body" idx="1"/>
          </p:nvPr>
        </p:nvSpPr>
        <p:spPr>
          <a:xfrm>
            <a:off x="685800" y="4344988"/>
            <a:ext cx="5486400" cy="4113212"/>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05F12-4DCD-40B3-AFCC-F889CBC232B3}" type="slidenum">
              <a:rPr lang="en-US"/>
              <a:pPr/>
              <a:t>4</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5576A-71BB-4215-ADED-FBEEA99ECCF8}" type="slidenum">
              <a:rPr lang="en-US"/>
              <a:pPr/>
              <a:t>5</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05F12-4DCD-40B3-AFCC-F889CBC232B3}" type="slidenum">
              <a:rPr lang="en-US"/>
              <a:pPr/>
              <a:t>6</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AA8BD2-DC47-4500-AFCA-5559B71E9A01}" type="slidenum">
              <a:rPr lang="en-US"/>
              <a:pPr/>
              <a:t>7</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9D88C-BBE5-479C-8093-AC89D5B79C20}" type="slidenum">
              <a:rPr lang="en-US">
                <a:solidFill>
                  <a:prstClr val="black"/>
                </a:solidFill>
              </a:rPr>
              <a:pPr/>
              <a:t>8</a:t>
            </a:fld>
            <a:endParaRPr lang="en-US">
              <a:solidFill>
                <a:prstClr val="black"/>
              </a:solidFill>
            </a:endParaRPr>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CA1440-1765-41CD-84C1-7F1C7D682DE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AD142DE0-6762-4E9B-852B-973FB945D1B7}"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1FAF9E9-4ED7-4E37-B241-9942C7DC9705}"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111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111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F474FE5-158B-4852-9F80-D53B5FD86486}"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Slide Number Placeholder 3"/>
          <p:cNvSpPr>
            <a:spLocks noGrp="1"/>
          </p:cNvSpPr>
          <p:nvPr>
            <p:ph type="sldNum" sz="quarter" idx="10"/>
          </p:nvPr>
        </p:nvSpPr>
        <p:spPr>
          <a:xfrm>
            <a:off x="8796338" y="6651625"/>
            <a:ext cx="427037" cy="211138"/>
          </a:xfrm>
        </p:spPr>
        <p:txBody>
          <a:bodyPr/>
          <a:lstStyle>
            <a:lvl1pPr>
              <a:defRPr/>
            </a:lvl1pPr>
          </a:lstStyle>
          <a:p>
            <a:fld id="{66ED4EBD-69B2-4D16-9412-FC2B28879A19}" type="slidenum">
              <a:rPr lang="en-US"/>
              <a:pPr/>
              <a:t>‹#›</a:t>
            </a:fld>
            <a:endParaRPr lang="en-US"/>
          </a:p>
        </p:txBody>
      </p:sp>
      <p:sp>
        <p:nvSpPr>
          <p:cNvPr id="5" name="Footer Placeholder 4"/>
          <p:cNvSpPr>
            <a:spLocks noGrp="1"/>
          </p:cNvSpPr>
          <p:nvPr>
            <p:ph type="ftr" sz="quarter" idx="11"/>
          </p:nvPr>
        </p:nvSpPr>
        <p:spPr>
          <a:xfrm>
            <a:off x="3368675" y="6651625"/>
            <a:ext cx="2895600" cy="185738"/>
          </a:xfrm>
        </p:spPr>
        <p:txBody>
          <a:bodyPr/>
          <a:lstStyle>
            <a:lvl1pPr>
              <a:defRPr/>
            </a:lvl1pPr>
          </a:lstStyle>
          <a:p>
            <a:r>
              <a:rPr lang="en-US"/>
              <a:t>www.Quant.KU.edu</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796338" y="6651625"/>
            <a:ext cx="428625" cy="211138"/>
          </a:xfrm>
        </p:spPr>
        <p:txBody>
          <a:bodyPr/>
          <a:lstStyle>
            <a:lvl1pPr>
              <a:defRPr/>
            </a:lvl1pPr>
          </a:lstStyle>
          <a:p>
            <a:fld id="{92851FEC-5B89-4D6B-9781-E0DAC45B4BEA}" type="slidenum">
              <a:rPr lang="en-US"/>
              <a:pPr/>
              <a:t>‹#›</a:t>
            </a:fld>
            <a:endParaRPr lang="en-US"/>
          </a:p>
        </p:txBody>
      </p:sp>
      <p:sp>
        <p:nvSpPr>
          <p:cNvPr id="7" name="Footer Placeholder 6"/>
          <p:cNvSpPr>
            <a:spLocks noGrp="1"/>
          </p:cNvSpPr>
          <p:nvPr>
            <p:ph type="ftr" sz="quarter" idx="11"/>
          </p:nvPr>
        </p:nvSpPr>
        <p:spPr>
          <a:xfrm>
            <a:off x="3370263" y="6651625"/>
            <a:ext cx="2895600" cy="185738"/>
          </a:xfrm>
        </p:spPr>
        <p:txBody>
          <a:bodyPr/>
          <a:lstStyle>
            <a:lvl1pPr>
              <a:defRPr/>
            </a:lvl1pPr>
          </a:lstStyle>
          <a:p>
            <a:r>
              <a:rPr lang="en-US"/>
              <a:t>www.Quant.KU.edu</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AD142DE0-6762-4E9B-852B-973FB945D1B7}"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798ED55-18FB-4589-BCF0-26823859F5CA}"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F3E3185-C144-4855-8BBE-FADB1120830A}"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2B459D2-1CD0-4F45-B28D-243BBBBF83AC}"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1BF0D79-B001-4A88-A2DB-5199DD58810F}" type="slidenum">
              <a:rPr lang="en-US">
                <a:solidFill>
                  <a:srgbClr val="000000"/>
                </a:solidFill>
              </a:rPr>
              <a:pPr/>
              <a:t>‹#›</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7BAF39B-0D72-49BA-A961-0EA60A76194D}" type="slidenum">
              <a:rPr lang="en-US">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798ED55-18FB-4589-BCF0-26823859F5CA}"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3916AF9-40AB-4079-B00F-01DFFE37398D}"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AF316BB-1192-494D-B517-47187A4CDDFB}"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8B3FB9F-B684-4841-9001-0458B631B900}"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1FAF9E9-4ED7-4E37-B241-9942C7DC9705}"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111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111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F474FE5-158B-4852-9F80-D53B5FD86486}"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Slide Number Placeholder 3"/>
          <p:cNvSpPr>
            <a:spLocks noGrp="1"/>
          </p:cNvSpPr>
          <p:nvPr>
            <p:ph type="sldNum" sz="quarter" idx="10"/>
          </p:nvPr>
        </p:nvSpPr>
        <p:spPr>
          <a:xfrm>
            <a:off x="8796338" y="6651625"/>
            <a:ext cx="427037" cy="211138"/>
          </a:xfrm>
        </p:spPr>
        <p:txBody>
          <a:bodyPr/>
          <a:lstStyle>
            <a:lvl1pPr>
              <a:defRPr/>
            </a:lvl1pPr>
          </a:lstStyle>
          <a:p>
            <a:fld id="{66ED4EBD-69B2-4D16-9412-FC2B28879A19}"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a:xfrm>
            <a:off x="3368675" y="6651625"/>
            <a:ext cx="2895600" cy="185738"/>
          </a:xfrm>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796338" y="6651625"/>
            <a:ext cx="428625" cy="211138"/>
          </a:xfrm>
        </p:spPr>
        <p:txBody>
          <a:bodyPr/>
          <a:lstStyle>
            <a:lvl1pPr>
              <a:defRPr/>
            </a:lvl1pPr>
          </a:lstStyle>
          <a:p>
            <a:fld id="{92851FEC-5B89-4D6B-9781-E0DAC45B4BEA}" type="slidenum">
              <a:rPr lang="en-US">
                <a:solidFill>
                  <a:srgbClr val="000000"/>
                </a:solidFill>
              </a:rPr>
              <a:pPr/>
              <a:t>‹#›</a:t>
            </a:fld>
            <a:endParaRPr lang="en-US">
              <a:solidFill>
                <a:srgbClr val="000000"/>
              </a:solidFill>
            </a:endParaRPr>
          </a:p>
        </p:txBody>
      </p:sp>
      <p:sp>
        <p:nvSpPr>
          <p:cNvPr id="7" name="Footer Placeholder 6"/>
          <p:cNvSpPr>
            <a:spLocks noGrp="1"/>
          </p:cNvSpPr>
          <p:nvPr>
            <p:ph type="ftr" sz="quarter" idx="11"/>
          </p:nvPr>
        </p:nvSpPr>
        <p:spPr>
          <a:xfrm>
            <a:off x="3370263" y="6651625"/>
            <a:ext cx="2895600" cy="185738"/>
          </a:xfrm>
        </p:spPr>
        <p:txBody>
          <a:bodyPr/>
          <a:lstStyle>
            <a:lvl1pPr>
              <a:defRPr/>
            </a:lvl1pPr>
          </a:lstStyle>
          <a:p>
            <a:r>
              <a:rPr lang="en-US">
                <a:solidFill>
                  <a:srgbClr val="000000"/>
                </a:solidFill>
              </a:rPr>
              <a:t>www.Quant.KU.edu</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AD142DE0-6762-4E9B-852B-973FB945D1B7}"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798ED55-18FB-4589-BCF0-26823859F5CA}"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F3E3185-C144-4855-8BBE-FADB1120830A}"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F3E3185-C144-4855-8BBE-FADB1120830A}"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2B459D2-1CD0-4F45-B28D-243BBBBF83AC}"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1BF0D79-B001-4A88-A2DB-5199DD58810F}" type="slidenum">
              <a:rPr lang="en-US">
                <a:solidFill>
                  <a:srgbClr val="000000"/>
                </a:solidFill>
              </a:rPr>
              <a:pPr/>
              <a:t>‹#›</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7BAF39B-0D72-49BA-A961-0EA60A76194D}" type="slidenum">
              <a:rPr lang="en-US">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3916AF9-40AB-4079-B00F-01DFFE37398D}"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AF316BB-1192-494D-B517-47187A4CDDFB}"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8B3FB9F-B684-4841-9001-0458B631B900}"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1FAF9E9-4ED7-4E37-B241-9942C7DC9705}"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111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111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F474FE5-158B-4852-9F80-D53B5FD86486}"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Slide Number Placeholder 3"/>
          <p:cNvSpPr>
            <a:spLocks noGrp="1"/>
          </p:cNvSpPr>
          <p:nvPr>
            <p:ph type="sldNum" sz="quarter" idx="10"/>
          </p:nvPr>
        </p:nvSpPr>
        <p:spPr>
          <a:xfrm>
            <a:off x="8796338" y="6651625"/>
            <a:ext cx="427037" cy="211138"/>
          </a:xfrm>
        </p:spPr>
        <p:txBody>
          <a:bodyPr/>
          <a:lstStyle>
            <a:lvl1pPr>
              <a:defRPr/>
            </a:lvl1pPr>
          </a:lstStyle>
          <a:p>
            <a:fld id="{66ED4EBD-69B2-4D16-9412-FC2B28879A19}"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a:xfrm>
            <a:off x="3368675" y="6651625"/>
            <a:ext cx="2895600" cy="185738"/>
          </a:xfrm>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AD142DE0-6762-4E9B-852B-973FB945D1B7}"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2B459D2-1CD0-4F45-B28D-243BBBBF83AC}"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798ED55-18FB-4589-BCF0-26823859F5CA}"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F3E3185-C144-4855-8BBE-FADB1120830A}"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2B459D2-1CD0-4F45-B28D-243BBBBF83AC}"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1BF0D79-B001-4A88-A2DB-5199DD58810F}" type="slidenum">
              <a:rPr lang="en-US">
                <a:solidFill>
                  <a:srgbClr val="000000"/>
                </a:solidFill>
              </a:rPr>
              <a:pPr/>
              <a:t>‹#›</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7BAF39B-0D72-49BA-A961-0EA60A76194D}" type="slidenum">
              <a:rPr lang="en-US">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3916AF9-40AB-4079-B00F-01DFFE37398D}"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AF316BB-1192-494D-B517-47187A4CDDFB}"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8B3FB9F-B684-4841-9001-0458B631B900}"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1FAF9E9-4ED7-4E37-B241-9942C7DC9705}"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111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111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F474FE5-158B-4852-9F80-D53B5FD86486}"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1BF0D79-B001-4A88-A2DB-5199DD58810F}" type="slidenum">
              <a:rPr lang="en-US"/>
              <a:pPr/>
              <a:t>‹#›</a:t>
            </a:fld>
            <a:endParaRPr lang="en-US"/>
          </a:p>
        </p:txBody>
      </p:sp>
      <p:sp>
        <p:nvSpPr>
          <p:cNvPr id="8" name="Footer Placeholder 7"/>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Slide Number Placeholder 3"/>
          <p:cNvSpPr>
            <a:spLocks noGrp="1"/>
          </p:cNvSpPr>
          <p:nvPr>
            <p:ph type="sldNum" sz="quarter" idx="10"/>
          </p:nvPr>
        </p:nvSpPr>
        <p:spPr>
          <a:xfrm>
            <a:off x="8796338" y="6651625"/>
            <a:ext cx="427037" cy="211138"/>
          </a:xfrm>
        </p:spPr>
        <p:txBody>
          <a:bodyPr/>
          <a:lstStyle>
            <a:lvl1pPr>
              <a:defRPr/>
            </a:lvl1pPr>
          </a:lstStyle>
          <a:p>
            <a:fld id="{66ED4EBD-69B2-4D16-9412-FC2B28879A19}"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a:xfrm>
            <a:off x="3368675" y="6651625"/>
            <a:ext cx="2895600" cy="185738"/>
          </a:xfrm>
        </p:spPr>
        <p:txBody>
          <a:bodyPr/>
          <a:lstStyle>
            <a:lvl1pPr>
              <a:defRPr/>
            </a:lvl1pPr>
          </a:lstStyle>
          <a:p>
            <a:r>
              <a:rPr lang="en-US">
                <a:solidFill>
                  <a:srgbClr val="000000"/>
                </a:solidFill>
              </a:rPr>
              <a:t>www.Quant.KU.edu</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796338" y="6651625"/>
            <a:ext cx="428625" cy="211138"/>
          </a:xfrm>
        </p:spPr>
        <p:txBody>
          <a:bodyPr/>
          <a:lstStyle>
            <a:lvl1pPr>
              <a:defRPr/>
            </a:lvl1pPr>
          </a:lstStyle>
          <a:p>
            <a:fld id="{92851FEC-5B89-4D6B-9781-E0DAC45B4BEA}" type="slidenum">
              <a:rPr lang="en-US">
                <a:solidFill>
                  <a:srgbClr val="000000"/>
                </a:solidFill>
              </a:rPr>
              <a:pPr/>
              <a:t>‹#›</a:t>
            </a:fld>
            <a:endParaRPr lang="en-US">
              <a:solidFill>
                <a:srgbClr val="000000"/>
              </a:solidFill>
            </a:endParaRPr>
          </a:p>
        </p:txBody>
      </p:sp>
      <p:sp>
        <p:nvSpPr>
          <p:cNvPr id="7" name="Footer Placeholder 6"/>
          <p:cNvSpPr>
            <a:spLocks noGrp="1"/>
          </p:cNvSpPr>
          <p:nvPr>
            <p:ph type="ftr" sz="quarter" idx="11"/>
          </p:nvPr>
        </p:nvSpPr>
        <p:spPr>
          <a:xfrm>
            <a:off x="3370263" y="6651625"/>
            <a:ext cx="2895600" cy="185738"/>
          </a:xfrm>
        </p:spPr>
        <p:txBody>
          <a:bodyPr/>
          <a:lstStyle>
            <a:lvl1pPr>
              <a:defRPr/>
            </a:lvl1pPr>
          </a:lstStyle>
          <a:p>
            <a:r>
              <a:rPr lang="en-US">
                <a:solidFill>
                  <a:srgbClr val="000000"/>
                </a:solidFill>
              </a:rPr>
              <a:t>www.Quant.KU.edu</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AD142DE0-6762-4E9B-852B-973FB945D1B7}"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147069678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798ED55-18FB-4589-BCF0-26823859F5CA}"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183244826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F3E3185-C144-4855-8BBE-FADB1120830A}"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292902524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2B459D2-1CD0-4F45-B28D-243BBBBF83AC}"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82418388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1BF0D79-B001-4A88-A2DB-5199DD58810F}" type="slidenum">
              <a:rPr lang="en-US">
                <a:solidFill>
                  <a:srgbClr val="000000"/>
                </a:solidFill>
              </a:rPr>
              <a:pPr/>
              <a:t>‹#›</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392813964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7BAF39B-0D72-49BA-A961-0EA60A76194D}" type="slidenum">
              <a:rPr lang="en-US">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391298476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3916AF9-40AB-4079-B00F-01DFFE37398D}"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156539699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AF316BB-1192-494D-B517-47187A4CDDFB}"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3526705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7BAF39B-0D72-49BA-A961-0EA60A76194D}" type="slidenum">
              <a:rPr lang="en-US"/>
              <a:pPr/>
              <a:t>‹#›</a:t>
            </a:fld>
            <a:endParaRPr lang="en-US"/>
          </a:p>
        </p:txBody>
      </p:sp>
      <p:sp>
        <p:nvSpPr>
          <p:cNvPr id="4" name="Footer Placeholder 3"/>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8B3FB9F-B684-4841-9001-0458B631B900}"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4089061533"/>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1FAF9E9-4ED7-4E37-B241-9942C7DC9705}"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248377742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111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111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F474FE5-158B-4852-9F80-D53B5FD86486}"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2682677563"/>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Slide Number Placeholder 3"/>
          <p:cNvSpPr>
            <a:spLocks noGrp="1"/>
          </p:cNvSpPr>
          <p:nvPr>
            <p:ph type="sldNum" sz="quarter" idx="10"/>
          </p:nvPr>
        </p:nvSpPr>
        <p:spPr>
          <a:xfrm>
            <a:off x="8796338" y="6651625"/>
            <a:ext cx="427037" cy="211138"/>
          </a:xfrm>
        </p:spPr>
        <p:txBody>
          <a:bodyPr/>
          <a:lstStyle>
            <a:lvl1pPr>
              <a:defRPr/>
            </a:lvl1pPr>
          </a:lstStyle>
          <a:p>
            <a:fld id="{66ED4EBD-69B2-4D16-9412-FC2B28879A19}" type="slidenum">
              <a:rPr lang="en-US">
                <a:solidFill>
                  <a:srgbClr val="000000"/>
                </a:solidFill>
              </a:rPr>
              <a:pPr/>
              <a:t>‹#›</a:t>
            </a:fld>
            <a:endParaRPr lang="en-US">
              <a:solidFill>
                <a:srgbClr val="000000"/>
              </a:solidFill>
            </a:endParaRPr>
          </a:p>
        </p:txBody>
      </p:sp>
      <p:sp>
        <p:nvSpPr>
          <p:cNvPr id="5" name="Footer Placeholder 4"/>
          <p:cNvSpPr>
            <a:spLocks noGrp="1"/>
          </p:cNvSpPr>
          <p:nvPr>
            <p:ph type="ftr" sz="quarter" idx="11"/>
          </p:nvPr>
        </p:nvSpPr>
        <p:spPr>
          <a:xfrm>
            <a:off x="3368675" y="6651625"/>
            <a:ext cx="2895600" cy="185738"/>
          </a:xfrm>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3608048542"/>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796338" y="6651625"/>
            <a:ext cx="428625" cy="211138"/>
          </a:xfrm>
        </p:spPr>
        <p:txBody>
          <a:bodyPr/>
          <a:lstStyle>
            <a:lvl1pPr>
              <a:defRPr/>
            </a:lvl1pPr>
          </a:lstStyle>
          <a:p>
            <a:fld id="{92851FEC-5B89-4D6B-9781-E0DAC45B4BEA}" type="slidenum">
              <a:rPr lang="en-US">
                <a:solidFill>
                  <a:srgbClr val="000000"/>
                </a:solidFill>
              </a:rPr>
              <a:pPr/>
              <a:t>‹#›</a:t>
            </a:fld>
            <a:endParaRPr lang="en-US">
              <a:solidFill>
                <a:srgbClr val="000000"/>
              </a:solidFill>
            </a:endParaRPr>
          </a:p>
        </p:txBody>
      </p:sp>
      <p:sp>
        <p:nvSpPr>
          <p:cNvPr id="7" name="Footer Placeholder 6"/>
          <p:cNvSpPr>
            <a:spLocks noGrp="1"/>
          </p:cNvSpPr>
          <p:nvPr>
            <p:ph type="ftr" sz="quarter" idx="11"/>
          </p:nvPr>
        </p:nvSpPr>
        <p:spPr>
          <a:xfrm>
            <a:off x="3370263" y="6651625"/>
            <a:ext cx="2895600" cy="185738"/>
          </a:xfrm>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16117499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796338" y="6651625"/>
            <a:ext cx="428625" cy="211138"/>
          </a:xfrm>
        </p:spPr>
        <p:txBody>
          <a:bodyPr/>
          <a:lstStyle>
            <a:lvl1pPr>
              <a:defRPr/>
            </a:lvl1pPr>
          </a:lstStyle>
          <a:p>
            <a:fld id="{A907C676-7092-49E0-B60E-DC78B6CF6125}" type="slidenum">
              <a:rPr lang="en-US">
                <a:solidFill>
                  <a:srgbClr val="000000"/>
                </a:solidFill>
              </a:rPr>
              <a:pPr/>
              <a:t>‹#›</a:t>
            </a:fld>
            <a:endParaRPr lang="en-US">
              <a:solidFill>
                <a:srgbClr val="000000"/>
              </a:solidFill>
            </a:endParaRPr>
          </a:p>
        </p:txBody>
      </p:sp>
      <p:sp>
        <p:nvSpPr>
          <p:cNvPr id="6" name="Footer Placeholder 5"/>
          <p:cNvSpPr>
            <a:spLocks noGrp="1"/>
          </p:cNvSpPr>
          <p:nvPr>
            <p:ph type="ftr" sz="quarter" idx="11"/>
          </p:nvPr>
        </p:nvSpPr>
        <p:spPr>
          <a:xfrm>
            <a:off x="3370263" y="6651625"/>
            <a:ext cx="2895600" cy="185738"/>
          </a:xfrm>
        </p:spPr>
        <p:txBody>
          <a:bodyPr/>
          <a:lstStyle>
            <a:lvl1pPr>
              <a:defRPr/>
            </a:lvl1pPr>
          </a:lstStyle>
          <a:p>
            <a:r>
              <a:rPr lang="en-US">
                <a:solidFill>
                  <a:srgbClr val="000000"/>
                </a:solidFill>
              </a:rPr>
              <a:t>www.Quant.KU.edu</a:t>
            </a:r>
          </a:p>
        </p:txBody>
      </p:sp>
    </p:spTree>
    <p:extLst>
      <p:ext uri="{BB962C8B-B14F-4D97-AF65-F5344CB8AC3E}">
        <p14:creationId xmlns:p14="http://schemas.microsoft.com/office/powerpoint/2010/main" val="299322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3916AF9-40AB-4079-B00F-01DFFE37398D}" type="slidenum">
              <a:rPr lang="en-US"/>
              <a:pPr/>
              <a:t>‹#›</a:t>
            </a:fld>
            <a:endParaRPr lang="en-US"/>
          </a:p>
        </p:txBody>
      </p:sp>
      <p:sp>
        <p:nvSpPr>
          <p:cNvPr id="3" name="Footer Placeholder 2"/>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AF316BB-1192-494D-B517-47187A4CDDFB}"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8B3FB9F-B684-4841-9001-0458B631B900}"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www.Quant.KU.edu</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image" Target="../media/image1.png"/><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44066" name="Picture 7" descr="masthead_3color_bar"/>
          <p:cNvPicPr>
            <a:picLocks noChangeAspect="1" noChangeArrowheads="1"/>
          </p:cNvPicPr>
          <p:nvPr userDrawn="1"/>
        </p:nvPicPr>
        <p:blipFill>
          <a:blip r:embed="rId15" cstate="print"/>
          <a:srcRect b="39999"/>
          <a:stretch>
            <a:fillRect/>
          </a:stretch>
        </p:blipFill>
        <p:spPr bwMode="auto">
          <a:xfrm>
            <a:off x="0" y="6705600"/>
            <a:ext cx="9144000" cy="152400"/>
          </a:xfrm>
          <a:prstGeom prst="rect">
            <a:avLst/>
          </a:prstGeom>
          <a:noFill/>
          <a:ln w="9525">
            <a:noFill/>
            <a:miter lim="800000"/>
            <a:headEnd/>
            <a:tailEnd/>
          </a:ln>
        </p:spPr>
      </p:pic>
      <p:sp>
        <p:nvSpPr>
          <p:cNvPr id="344067" name="Rectangle 3"/>
          <p:cNvSpPr>
            <a:spLocks noGrp="1" noChangeArrowheads="1"/>
          </p:cNvSpPr>
          <p:nvPr>
            <p:ph type="title"/>
          </p:nvPr>
        </p:nvSpPr>
        <p:spPr bwMode="auto">
          <a:xfrm>
            <a:off x="457200" y="211138"/>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406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4069" name="Rectangle 5"/>
          <p:cNvSpPr>
            <a:spLocks noGrp="1" noChangeArrowheads="1"/>
          </p:cNvSpPr>
          <p:nvPr>
            <p:ph type="sldNum" sz="quarter" idx="4"/>
          </p:nvPr>
        </p:nvSpPr>
        <p:spPr bwMode="auto">
          <a:xfrm>
            <a:off x="8796338" y="6651625"/>
            <a:ext cx="427037"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fld id="{6B27BE05-A0BA-47B8-AC65-72A1D1EEB327}" type="slidenum">
              <a:rPr lang="en-US"/>
              <a:pPr/>
              <a:t>‹#›</a:t>
            </a:fld>
            <a:endParaRPr lang="en-US"/>
          </a:p>
        </p:txBody>
      </p:sp>
      <p:sp>
        <p:nvSpPr>
          <p:cNvPr id="344070" name="Rectangle 6"/>
          <p:cNvSpPr>
            <a:spLocks noGrp="1" noChangeArrowheads="1"/>
          </p:cNvSpPr>
          <p:nvPr>
            <p:ph type="ftr" sz="quarter" idx="3"/>
          </p:nvPr>
        </p:nvSpPr>
        <p:spPr bwMode="auto">
          <a:xfrm>
            <a:off x="3368675" y="6651625"/>
            <a:ext cx="2895600" cy="185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r>
              <a:rPr lang="en-US"/>
              <a:t>www.Quant.KU.edu</a:t>
            </a:r>
          </a:p>
        </p:txBody>
      </p:sp>
      <p:pic>
        <p:nvPicPr>
          <p:cNvPr id="344071" name="Picture 4" descr="masthead_3color_bar"/>
          <p:cNvPicPr preferRelativeResize="0">
            <a:picLocks noChangeArrowheads="1"/>
          </p:cNvPicPr>
          <p:nvPr userDrawn="1"/>
        </p:nvPicPr>
        <p:blipFill>
          <a:blip r:embed="rId15" cstate="print"/>
          <a:srcRect b="36000"/>
          <a:stretch>
            <a:fillRect/>
          </a:stretch>
        </p:blipFill>
        <p:spPr bwMode="auto">
          <a:xfrm>
            <a:off x="0" y="-9525"/>
            <a:ext cx="9144000" cy="555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76" r:id="rId12"/>
    <p:sldLayoutId id="2147483679" r:id="rId13"/>
  </p:sldLayoutIdLst>
  <p:transition/>
  <p:hf hdr="0" dt="0"/>
  <p:txStyles>
    <p:titleStyle>
      <a:lvl1pPr algn="ctr" rtl="0" fontAlgn="base">
        <a:spcBef>
          <a:spcPct val="0"/>
        </a:spcBef>
        <a:spcAft>
          <a:spcPct val="0"/>
        </a:spcAft>
        <a:defRPr sz="4400" b="1">
          <a:solidFill>
            <a:schemeClr val="accent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2pPr>
      <a:lvl3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3pPr>
      <a:lvl4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4pPr>
      <a:lvl5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5pPr>
      <a:lvl6pPr marL="4572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6pPr>
      <a:lvl7pPr marL="9144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7pPr>
      <a:lvl8pPr marL="13716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8pPr>
      <a:lvl9pPr marL="18288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9pPr>
    </p:titleStyle>
    <p:bodyStyle>
      <a:lvl1pPr marL="342900" indent="-342900" algn="l" rtl="0" fontAlgn="base">
        <a:spcBef>
          <a:spcPct val="20000"/>
        </a:spcBef>
        <a:spcAft>
          <a:spcPct val="0"/>
        </a:spcAft>
        <a:buClr>
          <a:schemeClr val="accent2"/>
        </a:buClr>
        <a:buSzPct val="125000"/>
        <a:buChar char="•"/>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SzPct val="125000"/>
        <a:buChar char="•"/>
        <a:defRPr sz="2800" b="1">
          <a:solidFill>
            <a:schemeClr val="tx1"/>
          </a:solidFill>
          <a:latin typeface="+mn-lt"/>
        </a:defRPr>
      </a:lvl2pPr>
      <a:lvl3pPr marL="1143000" indent="-228600" algn="l" rtl="0" fontAlgn="base">
        <a:spcBef>
          <a:spcPct val="20000"/>
        </a:spcBef>
        <a:spcAft>
          <a:spcPct val="0"/>
        </a:spcAft>
        <a:buClr>
          <a:schemeClr val="accent2"/>
        </a:buClr>
        <a:buSzPct val="125000"/>
        <a:buChar char="•"/>
        <a:defRPr sz="2400" b="1">
          <a:solidFill>
            <a:schemeClr val="tx1"/>
          </a:solidFill>
          <a:latin typeface="+mn-lt"/>
        </a:defRPr>
      </a:lvl3pPr>
      <a:lvl4pPr marL="1600200" indent="-228600" algn="l" rtl="0" fontAlgn="base">
        <a:spcBef>
          <a:spcPct val="20000"/>
        </a:spcBef>
        <a:spcAft>
          <a:spcPct val="0"/>
        </a:spcAft>
        <a:buClr>
          <a:schemeClr val="accent2"/>
        </a:buClr>
        <a:buSzPct val="125000"/>
        <a:buChar char="•"/>
        <a:defRPr sz="2000" b="1">
          <a:solidFill>
            <a:schemeClr val="tx1"/>
          </a:solidFill>
          <a:latin typeface="+mn-lt"/>
        </a:defRPr>
      </a:lvl4pPr>
      <a:lvl5pPr marL="2057400" indent="-228600" algn="l" rtl="0" fontAlgn="base">
        <a:spcBef>
          <a:spcPct val="20000"/>
        </a:spcBef>
        <a:spcAft>
          <a:spcPct val="0"/>
        </a:spcAft>
        <a:buClr>
          <a:schemeClr val="accent2"/>
        </a:buClr>
        <a:buSzPct val="125000"/>
        <a:buChar char="•"/>
        <a:defRPr sz="2000" b="1">
          <a:solidFill>
            <a:schemeClr val="tx1"/>
          </a:solidFill>
          <a:latin typeface="+mn-lt"/>
        </a:defRPr>
      </a:lvl5pPr>
      <a:lvl6pPr marL="2514600" indent="-228600" algn="l" rtl="0" fontAlgn="base">
        <a:spcBef>
          <a:spcPct val="20000"/>
        </a:spcBef>
        <a:spcAft>
          <a:spcPct val="0"/>
        </a:spcAft>
        <a:buClr>
          <a:schemeClr val="accent2"/>
        </a:buClr>
        <a:buSzPct val="125000"/>
        <a:buChar char="•"/>
        <a:defRPr sz="2000" b="1">
          <a:solidFill>
            <a:schemeClr val="tx1"/>
          </a:solidFill>
          <a:latin typeface="+mn-lt"/>
        </a:defRPr>
      </a:lvl6pPr>
      <a:lvl7pPr marL="2971800" indent="-228600" algn="l" rtl="0" fontAlgn="base">
        <a:spcBef>
          <a:spcPct val="20000"/>
        </a:spcBef>
        <a:spcAft>
          <a:spcPct val="0"/>
        </a:spcAft>
        <a:buClr>
          <a:schemeClr val="accent2"/>
        </a:buClr>
        <a:buSzPct val="125000"/>
        <a:buChar char="•"/>
        <a:defRPr sz="2000" b="1">
          <a:solidFill>
            <a:schemeClr val="tx1"/>
          </a:solidFill>
          <a:latin typeface="+mn-lt"/>
        </a:defRPr>
      </a:lvl7pPr>
      <a:lvl8pPr marL="3429000" indent="-228600" algn="l" rtl="0" fontAlgn="base">
        <a:spcBef>
          <a:spcPct val="20000"/>
        </a:spcBef>
        <a:spcAft>
          <a:spcPct val="0"/>
        </a:spcAft>
        <a:buClr>
          <a:schemeClr val="accent2"/>
        </a:buClr>
        <a:buSzPct val="125000"/>
        <a:buChar char="•"/>
        <a:defRPr sz="2000" b="1">
          <a:solidFill>
            <a:schemeClr val="tx1"/>
          </a:solidFill>
          <a:latin typeface="+mn-lt"/>
        </a:defRPr>
      </a:lvl8pPr>
      <a:lvl9pPr marL="3886200" indent="-228600" algn="l" rtl="0" fontAlgn="base">
        <a:spcBef>
          <a:spcPct val="20000"/>
        </a:spcBef>
        <a:spcAft>
          <a:spcPct val="0"/>
        </a:spcAft>
        <a:buClr>
          <a:schemeClr val="accent2"/>
        </a:buClr>
        <a:buSzPct val="125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44066" name="Picture 7" descr="masthead_3color_bar"/>
          <p:cNvPicPr>
            <a:picLocks noChangeAspect="1" noChangeArrowheads="1"/>
          </p:cNvPicPr>
          <p:nvPr userDrawn="1"/>
        </p:nvPicPr>
        <p:blipFill>
          <a:blip r:embed="rId15" cstate="print"/>
          <a:srcRect b="39999"/>
          <a:stretch>
            <a:fillRect/>
          </a:stretch>
        </p:blipFill>
        <p:spPr bwMode="auto">
          <a:xfrm>
            <a:off x="0" y="6705600"/>
            <a:ext cx="9144000" cy="152400"/>
          </a:xfrm>
          <a:prstGeom prst="rect">
            <a:avLst/>
          </a:prstGeom>
          <a:noFill/>
          <a:ln w="9525">
            <a:noFill/>
            <a:miter lim="800000"/>
            <a:headEnd/>
            <a:tailEnd/>
          </a:ln>
        </p:spPr>
      </p:pic>
      <p:sp>
        <p:nvSpPr>
          <p:cNvPr id="344067" name="Rectangle 3"/>
          <p:cNvSpPr>
            <a:spLocks noGrp="1" noChangeArrowheads="1"/>
          </p:cNvSpPr>
          <p:nvPr>
            <p:ph type="title"/>
          </p:nvPr>
        </p:nvSpPr>
        <p:spPr bwMode="auto">
          <a:xfrm>
            <a:off x="457200" y="211138"/>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406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4069" name="Rectangle 5"/>
          <p:cNvSpPr>
            <a:spLocks noGrp="1" noChangeArrowheads="1"/>
          </p:cNvSpPr>
          <p:nvPr>
            <p:ph type="sldNum" sz="quarter" idx="4"/>
          </p:nvPr>
        </p:nvSpPr>
        <p:spPr bwMode="auto">
          <a:xfrm>
            <a:off x="8796338" y="6651625"/>
            <a:ext cx="427037"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fld id="{6B27BE05-A0BA-47B8-AC65-72A1D1EEB327}" type="slidenum">
              <a:rPr lang="en-US">
                <a:solidFill>
                  <a:srgbClr val="000000"/>
                </a:solidFill>
              </a:rPr>
              <a:pPr/>
              <a:t>‹#›</a:t>
            </a:fld>
            <a:endParaRPr lang="en-US">
              <a:solidFill>
                <a:srgbClr val="000000"/>
              </a:solidFill>
            </a:endParaRPr>
          </a:p>
        </p:txBody>
      </p:sp>
      <p:sp>
        <p:nvSpPr>
          <p:cNvPr id="344070" name="Rectangle 6"/>
          <p:cNvSpPr>
            <a:spLocks noGrp="1" noChangeArrowheads="1"/>
          </p:cNvSpPr>
          <p:nvPr>
            <p:ph type="ftr" sz="quarter" idx="3"/>
          </p:nvPr>
        </p:nvSpPr>
        <p:spPr bwMode="auto">
          <a:xfrm>
            <a:off x="3368675" y="6651625"/>
            <a:ext cx="2895600" cy="185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r>
              <a:rPr lang="en-US">
                <a:solidFill>
                  <a:srgbClr val="000000"/>
                </a:solidFill>
              </a:rPr>
              <a:t>www.Quant.KU.edu</a:t>
            </a:r>
          </a:p>
        </p:txBody>
      </p:sp>
      <p:pic>
        <p:nvPicPr>
          <p:cNvPr id="344071" name="Picture 4" descr="masthead_3color_bar"/>
          <p:cNvPicPr preferRelativeResize="0">
            <a:picLocks noChangeArrowheads="1"/>
          </p:cNvPicPr>
          <p:nvPr userDrawn="1"/>
        </p:nvPicPr>
        <p:blipFill>
          <a:blip r:embed="rId15" cstate="print"/>
          <a:srcRect b="36000"/>
          <a:stretch>
            <a:fillRect/>
          </a:stretch>
        </p:blipFill>
        <p:spPr bwMode="auto">
          <a:xfrm>
            <a:off x="0" y="-9525"/>
            <a:ext cx="9144000" cy="555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ransition/>
  <p:hf hdr="0" dt="0"/>
  <p:txStyles>
    <p:titleStyle>
      <a:lvl1pPr algn="ctr" rtl="0" fontAlgn="base">
        <a:spcBef>
          <a:spcPct val="0"/>
        </a:spcBef>
        <a:spcAft>
          <a:spcPct val="0"/>
        </a:spcAft>
        <a:defRPr sz="4400" b="1">
          <a:solidFill>
            <a:schemeClr val="accent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2pPr>
      <a:lvl3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3pPr>
      <a:lvl4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4pPr>
      <a:lvl5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5pPr>
      <a:lvl6pPr marL="4572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6pPr>
      <a:lvl7pPr marL="9144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7pPr>
      <a:lvl8pPr marL="13716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8pPr>
      <a:lvl9pPr marL="18288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9pPr>
    </p:titleStyle>
    <p:bodyStyle>
      <a:lvl1pPr marL="342900" indent="-342900" algn="l" rtl="0" fontAlgn="base">
        <a:spcBef>
          <a:spcPct val="20000"/>
        </a:spcBef>
        <a:spcAft>
          <a:spcPct val="0"/>
        </a:spcAft>
        <a:buClr>
          <a:schemeClr val="accent2"/>
        </a:buClr>
        <a:buSzPct val="125000"/>
        <a:buChar char="•"/>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SzPct val="125000"/>
        <a:buChar char="•"/>
        <a:defRPr sz="2800" b="1">
          <a:solidFill>
            <a:schemeClr val="tx1"/>
          </a:solidFill>
          <a:latin typeface="+mn-lt"/>
        </a:defRPr>
      </a:lvl2pPr>
      <a:lvl3pPr marL="1143000" indent="-228600" algn="l" rtl="0" fontAlgn="base">
        <a:spcBef>
          <a:spcPct val="20000"/>
        </a:spcBef>
        <a:spcAft>
          <a:spcPct val="0"/>
        </a:spcAft>
        <a:buClr>
          <a:schemeClr val="accent2"/>
        </a:buClr>
        <a:buSzPct val="125000"/>
        <a:buChar char="•"/>
        <a:defRPr sz="2400" b="1">
          <a:solidFill>
            <a:schemeClr val="tx1"/>
          </a:solidFill>
          <a:latin typeface="+mn-lt"/>
        </a:defRPr>
      </a:lvl3pPr>
      <a:lvl4pPr marL="1600200" indent="-228600" algn="l" rtl="0" fontAlgn="base">
        <a:spcBef>
          <a:spcPct val="20000"/>
        </a:spcBef>
        <a:spcAft>
          <a:spcPct val="0"/>
        </a:spcAft>
        <a:buClr>
          <a:schemeClr val="accent2"/>
        </a:buClr>
        <a:buSzPct val="125000"/>
        <a:buChar char="•"/>
        <a:defRPr sz="2000" b="1">
          <a:solidFill>
            <a:schemeClr val="tx1"/>
          </a:solidFill>
          <a:latin typeface="+mn-lt"/>
        </a:defRPr>
      </a:lvl4pPr>
      <a:lvl5pPr marL="2057400" indent="-228600" algn="l" rtl="0" fontAlgn="base">
        <a:spcBef>
          <a:spcPct val="20000"/>
        </a:spcBef>
        <a:spcAft>
          <a:spcPct val="0"/>
        </a:spcAft>
        <a:buClr>
          <a:schemeClr val="accent2"/>
        </a:buClr>
        <a:buSzPct val="125000"/>
        <a:buChar char="•"/>
        <a:defRPr sz="2000" b="1">
          <a:solidFill>
            <a:schemeClr val="tx1"/>
          </a:solidFill>
          <a:latin typeface="+mn-lt"/>
        </a:defRPr>
      </a:lvl5pPr>
      <a:lvl6pPr marL="2514600" indent="-228600" algn="l" rtl="0" fontAlgn="base">
        <a:spcBef>
          <a:spcPct val="20000"/>
        </a:spcBef>
        <a:spcAft>
          <a:spcPct val="0"/>
        </a:spcAft>
        <a:buClr>
          <a:schemeClr val="accent2"/>
        </a:buClr>
        <a:buSzPct val="125000"/>
        <a:buChar char="•"/>
        <a:defRPr sz="2000" b="1">
          <a:solidFill>
            <a:schemeClr val="tx1"/>
          </a:solidFill>
          <a:latin typeface="+mn-lt"/>
        </a:defRPr>
      </a:lvl6pPr>
      <a:lvl7pPr marL="2971800" indent="-228600" algn="l" rtl="0" fontAlgn="base">
        <a:spcBef>
          <a:spcPct val="20000"/>
        </a:spcBef>
        <a:spcAft>
          <a:spcPct val="0"/>
        </a:spcAft>
        <a:buClr>
          <a:schemeClr val="accent2"/>
        </a:buClr>
        <a:buSzPct val="125000"/>
        <a:buChar char="•"/>
        <a:defRPr sz="2000" b="1">
          <a:solidFill>
            <a:schemeClr val="tx1"/>
          </a:solidFill>
          <a:latin typeface="+mn-lt"/>
        </a:defRPr>
      </a:lvl7pPr>
      <a:lvl8pPr marL="3429000" indent="-228600" algn="l" rtl="0" fontAlgn="base">
        <a:spcBef>
          <a:spcPct val="20000"/>
        </a:spcBef>
        <a:spcAft>
          <a:spcPct val="0"/>
        </a:spcAft>
        <a:buClr>
          <a:schemeClr val="accent2"/>
        </a:buClr>
        <a:buSzPct val="125000"/>
        <a:buChar char="•"/>
        <a:defRPr sz="2000" b="1">
          <a:solidFill>
            <a:schemeClr val="tx1"/>
          </a:solidFill>
          <a:latin typeface="+mn-lt"/>
        </a:defRPr>
      </a:lvl8pPr>
      <a:lvl9pPr marL="3886200" indent="-228600" algn="l" rtl="0" fontAlgn="base">
        <a:spcBef>
          <a:spcPct val="20000"/>
        </a:spcBef>
        <a:spcAft>
          <a:spcPct val="0"/>
        </a:spcAft>
        <a:buClr>
          <a:schemeClr val="accent2"/>
        </a:buClr>
        <a:buSzPct val="125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44066" name="Picture 7" descr="masthead_3color_bar"/>
          <p:cNvPicPr>
            <a:picLocks noChangeAspect="1" noChangeArrowheads="1"/>
          </p:cNvPicPr>
          <p:nvPr userDrawn="1"/>
        </p:nvPicPr>
        <p:blipFill>
          <a:blip r:embed="rId14" cstate="print"/>
          <a:srcRect b="39999"/>
          <a:stretch>
            <a:fillRect/>
          </a:stretch>
        </p:blipFill>
        <p:spPr bwMode="auto">
          <a:xfrm>
            <a:off x="0" y="6705600"/>
            <a:ext cx="9144000" cy="152400"/>
          </a:xfrm>
          <a:prstGeom prst="rect">
            <a:avLst/>
          </a:prstGeom>
          <a:noFill/>
          <a:ln w="9525">
            <a:noFill/>
            <a:miter lim="800000"/>
            <a:headEnd/>
            <a:tailEnd/>
          </a:ln>
        </p:spPr>
      </p:pic>
      <p:sp>
        <p:nvSpPr>
          <p:cNvPr id="344067" name="Rectangle 3"/>
          <p:cNvSpPr>
            <a:spLocks noGrp="1" noChangeArrowheads="1"/>
          </p:cNvSpPr>
          <p:nvPr>
            <p:ph type="title"/>
          </p:nvPr>
        </p:nvSpPr>
        <p:spPr bwMode="auto">
          <a:xfrm>
            <a:off x="457200" y="211138"/>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406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4069" name="Rectangle 5"/>
          <p:cNvSpPr>
            <a:spLocks noGrp="1" noChangeArrowheads="1"/>
          </p:cNvSpPr>
          <p:nvPr>
            <p:ph type="sldNum" sz="quarter" idx="4"/>
          </p:nvPr>
        </p:nvSpPr>
        <p:spPr bwMode="auto">
          <a:xfrm>
            <a:off x="8796338" y="6651625"/>
            <a:ext cx="427037"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fld id="{6B27BE05-A0BA-47B8-AC65-72A1D1EEB327}" type="slidenum">
              <a:rPr lang="en-US">
                <a:solidFill>
                  <a:srgbClr val="000000"/>
                </a:solidFill>
              </a:rPr>
              <a:pPr/>
              <a:t>‹#›</a:t>
            </a:fld>
            <a:endParaRPr lang="en-US">
              <a:solidFill>
                <a:srgbClr val="000000"/>
              </a:solidFill>
            </a:endParaRPr>
          </a:p>
        </p:txBody>
      </p:sp>
      <p:sp>
        <p:nvSpPr>
          <p:cNvPr id="344070" name="Rectangle 6"/>
          <p:cNvSpPr>
            <a:spLocks noGrp="1" noChangeArrowheads="1"/>
          </p:cNvSpPr>
          <p:nvPr>
            <p:ph type="ftr" sz="quarter" idx="3"/>
          </p:nvPr>
        </p:nvSpPr>
        <p:spPr bwMode="auto">
          <a:xfrm>
            <a:off x="3368675" y="6651625"/>
            <a:ext cx="2895600" cy="185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r>
              <a:rPr lang="en-US">
                <a:solidFill>
                  <a:srgbClr val="000000"/>
                </a:solidFill>
              </a:rPr>
              <a:t>www.Quant.KU.edu</a:t>
            </a:r>
          </a:p>
        </p:txBody>
      </p:sp>
      <p:pic>
        <p:nvPicPr>
          <p:cNvPr id="344071" name="Picture 4" descr="masthead_3color_bar"/>
          <p:cNvPicPr preferRelativeResize="0">
            <a:picLocks noChangeArrowheads="1"/>
          </p:cNvPicPr>
          <p:nvPr userDrawn="1"/>
        </p:nvPicPr>
        <p:blipFill>
          <a:blip r:embed="rId14" cstate="print"/>
          <a:srcRect b="36000"/>
          <a:stretch>
            <a:fillRect/>
          </a:stretch>
        </p:blipFill>
        <p:spPr bwMode="auto">
          <a:xfrm>
            <a:off x="0" y="-9525"/>
            <a:ext cx="9144000" cy="555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hf hdr="0" dt="0"/>
  <p:txStyles>
    <p:titleStyle>
      <a:lvl1pPr algn="ctr" rtl="0" fontAlgn="base">
        <a:spcBef>
          <a:spcPct val="0"/>
        </a:spcBef>
        <a:spcAft>
          <a:spcPct val="0"/>
        </a:spcAft>
        <a:defRPr sz="4400" b="1">
          <a:solidFill>
            <a:schemeClr val="accent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2pPr>
      <a:lvl3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3pPr>
      <a:lvl4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4pPr>
      <a:lvl5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5pPr>
      <a:lvl6pPr marL="4572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6pPr>
      <a:lvl7pPr marL="9144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7pPr>
      <a:lvl8pPr marL="13716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8pPr>
      <a:lvl9pPr marL="18288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9pPr>
    </p:titleStyle>
    <p:bodyStyle>
      <a:lvl1pPr marL="342900" indent="-342900" algn="l" rtl="0" fontAlgn="base">
        <a:spcBef>
          <a:spcPct val="20000"/>
        </a:spcBef>
        <a:spcAft>
          <a:spcPct val="0"/>
        </a:spcAft>
        <a:buClr>
          <a:schemeClr val="accent2"/>
        </a:buClr>
        <a:buSzPct val="125000"/>
        <a:buChar char="•"/>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SzPct val="125000"/>
        <a:buChar char="•"/>
        <a:defRPr sz="2800" b="1">
          <a:solidFill>
            <a:schemeClr val="tx1"/>
          </a:solidFill>
          <a:latin typeface="+mn-lt"/>
        </a:defRPr>
      </a:lvl2pPr>
      <a:lvl3pPr marL="1143000" indent="-228600" algn="l" rtl="0" fontAlgn="base">
        <a:spcBef>
          <a:spcPct val="20000"/>
        </a:spcBef>
        <a:spcAft>
          <a:spcPct val="0"/>
        </a:spcAft>
        <a:buClr>
          <a:schemeClr val="accent2"/>
        </a:buClr>
        <a:buSzPct val="125000"/>
        <a:buChar char="•"/>
        <a:defRPr sz="2400" b="1">
          <a:solidFill>
            <a:schemeClr val="tx1"/>
          </a:solidFill>
          <a:latin typeface="+mn-lt"/>
        </a:defRPr>
      </a:lvl3pPr>
      <a:lvl4pPr marL="1600200" indent="-228600" algn="l" rtl="0" fontAlgn="base">
        <a:spcBef>
          <a:spcPct val="20000"/>
        </a:spcBef>
        <a:spcAft>
          <a:spcPct val="0"/>
        </a:spcAft>
        <a:buClr>
          <a:schemeClr val="accent2"/>
        </a:buClr>
        <a:buSzPct val="125000"/>
        <a:buChar char="•"/>
        <a:defRPr sz="2000" b="1">
          <a:solidFill>
            <a:schemeClr val="tx1"/>
          </a:solidFill>
          <a:latin typeface="+mn-lt"/>
        </a:defRPr>
      </a:lvl4pPr>
      <a:lvl5pPr marL="2057400" indent="-228600" algn="l" rtl="0" fontAlgn="base">
        <a:spcBef>
          <a:spcPct val="20000"/>
        </a:spcBef>
        <a:spcAft>
          <a:spcPct val="0"/>
        </a:spcAft>
        <a:buClr>
          <a:schemeClr val="accent2"/>
        </a:buClr>
        <a:buSzPct val="125000"/>
        <a:buChar char="•"/>
        <a:defRPr sz="2000" b="1">
          <a:solidFill>
            <a:schemeClr val="tx1"/>
          </a:solidFill>
          <a:latin typeface="+mn-lt"/>
        </a:defRPr>
      </a:lvl5pPr>
      <a:lvl6pPr marL="2514600" indent="-228600" algn="l" rtl="0" fontAlgn="base">
        <a:spcBef>
          <a:spcPct val="20000"/>
        </a:spcBef>
        <a:spcAft>
          <a:spcPct val="0"/>
        </a:spcAft>
        <a:buClr>
          <a:schemeClr val="accent2"/>
        </a:buClr>
        <a:buSzPct val="125000"/>
        <a:buChar char="•"/>
        <a:defRPr sz="2000" b="1">
          <a:solidFill>
            <a:schemeClr val="tx1"/>
          </a:solidFill>
          <a:latin typeface="+mn-lt"/>
        </a:defRPr>
      </a:lvl6pPr>
      <a:lvl7pPr marL="2971800" indent="-228600" algn="l" rtl="0" fontAlgn="base">
        <a:spcBef>
          <a:spcPct val="20000"/>
        </a:spcBef>
        <a:spcAft>
          <a:spcPct val="0"/>
        </a:spcAft>
        <a:buClr>
          <a:schemeClr val="accent2"/>
        </a:buClr>
        <a:buSzPct val="125000"/>
        <a:buChar char="•"/>
        <a:defRPr sz="2000" b="1">
          <a:solidFill>
            <a:schemeClr val="tx1"/>
          </a:solidFill>
          <a:latin typeface="+mn-lt"/>
        </a:defRPr>
      </a:lvl7pPr>
      <a:lvl8pPr marL="3429000" indent="-228600" algn="l" rtl="0" fontAlgn="base">
        <a:spcBef>
          <a:spcPct val="20000"/>
        </a:spcBef>
        <a:spcAft>
          <a:spcPct val="0"/>
        </a:spcAft>
        <a:buClr>
          <a:schemeClr val="accent2"/>
        </a:buClr>
        <a:buSzPct val="125000"/>
        <a:buChar char="•"/>
        <a:defRPr sz="2000" b="1">
          <a:solidFill>
            <a:schemeClr val="tx1"/>
          </a:solidFill>
          <a:latin typeface="+mn-lt"/>
        </a:defRPr>
      </a:lvl8pPr>
      <a:lvl9pPr marL="3886200" indent="-228600" algn="l" rtl="0" fontAlgn="base">
        <a:spcBef>
          <a:spcPct val="20000"/>
        </a:spcBef>
        <a:spcAft>
          <a:spcPct val="0"/>
        </a:spcAft>
        <a:buClr>
          <a:schemeClr val="accent2"/>
        </a:buClr>
        <a:buSzPct val="125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44066" name="Picture 7" descr="masthead_3color_bar"/>
          <p:cNvPicPr>
            <a:picLocks noChangeAspect="1" noChangeArrowheads="1"/>
          </p:cNvPicPr>
          <p:nvPr userDrawn="1"/>
        </p:nvPicPr>
        <p:blipFill>
          <a:blip r:embed="rId15" cstate="print"/>
          <a:srcRect b="39999"/>
          <a:stretch>
            <a:fillRect/>
          </a:stretch>
        </p:blipFill>
        <p:spPr bwMode="auto">
          <a:xfrm>
            <a:off x="0" y="6705600"/>
            <a:ext cx="9144000" cy="152400"/>
          </a:xfrm>
          <a:prstGeom prst="rect">
            <a:avLst/>
          </a:prstGeom>
          <a:noFill/>
          <a:ln w="9525">
            <a:noFill/>
            <a:miter lim="800000"/>
            <a:headEnd/>
            <a:tailEnd/>
          </a:ln>
        </p:spPr>
      </p:pic>
      <p:sp>
        <p:nvSpPr>
          <p:cNvPr id="344067" name="Rectangle 3"/>
          <p:cNvSpPr>
            <a:spLocks noGrp="1" noChangeArrowheads="1"/>
          </p:cNvSpPr>
          <p:nvPr>
            <p:ph type="title"/>
          </p:nvPr>
        </p:nvSpPr>
        <p:spPr bwMode="auto">
          <a:xfrm>
            <a:off x="457200" y="211138"/>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406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4069" name="Rectangle 5"/>
          <p:cNvSpPr>
            <a:spLocks noGrp="1" noChangeArrowheads="1"/>
          </p:cNvSpPr>
          <p:nvPr>
            <p:ph type="sldNum" sz="quarter" idx="4"/>
          </p:nvPr>
        </p:nvSpPr>
        <p:spPr bwMode="auto">
          <a:xfrm>
            <a:off x="8796338" y="6651625"/>
            <a:ext cx="427037"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fld id="{6B27BE05-A0BA-47B8-AC65-72A1D1EEB327}" type="slidenum">
              <a:rPr lang="en-US">
                <a:solidFill>
                  <a:srgbClr val="000000"/>
                </a:solidFill>
              </a:rPr>
              <a:pPr/>
              <a:t>‹#›</a:t>
            </a:fld>
            <a:endParaRPr lang="en-US">
              <a:solidFill>
                <a:srgbClr val="000000"/>
              </a:solidFill>
            </a:endParaRPr>
          </a:p>
        </p:txBody>
      </p:sp>
      <p:sp>
        <p:nvSpPr>
          <p:cNvPr id="344070" name="Rectangle 6"/>
          <p:cNvSpPr>
            <a:spLocks noGrp="1" noChangeArrowheads="1"/>
          </p:cNvSpPr>
          <p:nvPr>
            <p:ph type="ftr" sz="quarter" idx="3"/>
          </p:nvPr>
        </p:nvSpPr>
        <p:spPr bwMode="auto">
          <a:xfrm>
            <a:off x="3368675" y="6651625"/>
            <a:ext cx="2895600" cy="185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r>
              <a:rPr lang="en-US">
                <a:solidFill>
                  <a:srgbClr val="000000"/>
                </a:solidFill>
              </a:rPr>
              <a:t>www.Quant.KU.edu</a:t>
            </a:r>
          </a:p>
        </p:txBody>
      </p:sp>
      <p:pic>
        <p:nvPicPr>
          <p:cNvPr id="344071" name="Picture 4" descr="masthead_3color_bar"/>
          <p:cNvPicPr preferRelativeResize="0">
            <a:picLocks noChangeArrowheads="1"/>
          </p:cNvPicPr>
          <p:nvPr userDrawn="1"/>
        </p:nvPicPr>
        <p:blipFill>
          <a:blip r:embed="rId15" cstate="print"/>
          <a:srcRect b="36000"/>
          <a:stretch>
            <a:fillRect/>
          </a:stretch>
        </p:blipFill>
        <p:spPr bwMode="auto">
          <a:xfrm>
            <a:off x="0" y="-9525"/>
            <a:ext cx="9144000" cy="555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ransition/>
  <p:hf hdr="0" dt="0"/>
  <p:txStyles>
    <p:titleStyle>
      <a:lvl1pPr algn="ctr" rtl="0" fontAlgn="base">
        <a:spcBef>
          <a:spcPct val="0"/>
        </a:spcBef>
        <a:spcAft>
          <a:spcPct val="0"/>
        </a:spcAft>
        <a:defRPr sz="4400" b="1">
          <a:solidFill>
            <a:schemeClr val="accent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2pPr>
      <a:lvl3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3pPr>
      <a:lvl4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4pPr>
      <a:lvl5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5pPr>
      <a:lvl6pPr marL="4572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6pPr>
      <a:lvl7pPr marL="9144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7pPr>
      <a:lvl8pPr marL="13716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8pPr>
      <a:lvl9pPr marL="18288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9pPr>
    </p:titleStyle>
    <p:bodyStyle>
      <a:lvl1pPr marL="342900" indent="-342900" algn="l" rtl="0" fontAlgn="base">
        <a:spcBef>
          <a:spcPct val="20000"/>
        </a:spcBef>
        <a:spcAft>
          <a:spcPct val="0"/>
        </a:spcAft>
        <a:buClr>
          <a:schemeClr val="accent2"/>
        </a:buClr>
        <a:buSzPct val="125000"/>
        <a:buChar char="•"/>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SzPct val="125000"/>
        <a:buChar char="•"/>
        <a:defRPr sz="2800" b="1">
          <a:solidFill>
            <a:schemeClr val="tx1"/>
          </a:solidFill>
          <a:latin typeface="+mn-lt"/>
        </a:defRPr>
      </a:lvl2pPr>
      <a:lvl3pPr marL="1143000" indent="-228600" algn="l" rtl="0" fontAlgn="base">
        <a:spcBef>
          <a:spcPct val="20000"/>
        </a:spcBef>
        <a:spcAft>
          <a:spcPct val="0"/>
        </a:spcAft>
        <a:buClr>
          <a:schemeClr val="accent2"/>
        </a:buClr>
        <a:buSzPct val="125000"/>
        <a:buChar char="•"/>
        <a:defRPr sz="2400" b="1">
          <a:solidFill>
            <a:schemeClr val="tx1"/>
          </a:solidFill>
          <a:latin typeface="+mn-lt"/>
        </a:defRPr>
      </a:lvl3pPr>
      <a:lvl4pPr marL="1600200" indent="-228600" algn="l" rtl="0" fontAlgn="base">
        <a:spcBef>
          <a:spcPct val="20000"/>
        </a:spcBef>
        <a:spcAft>
          <a:spcPct val="0"/>
        </a:spcAft>
        <a:buClr>
          <a:schemeClr val="accent2"/>
        </a:buClr>
        <a:buSzPct val="125000"/>
        <a:buChar char="•"/>
        <a:defRPr sz="2000" b="1">
          <a:solidFill>
            <a:schemeClr val="tx1"/>
          </a:solidFill>
          <a:latin typeface="+mn-lt"/>
        </a:defRPr>
      </a:lvl4pPr>
      <a:lvl5pPr marL="2057400" indent="-228600" algn="l" rtl="0" fontAlgn="base">
        <a:spcBef>
          <a:spcPct val="20000"/>
        </a:spcBef>
        <a:spcAft>
          <a:spcPct val="0"/>
        </a:spcAft>
        <a:buClr>
          <a:schemeClr val="accent2"/>
        </a:buClr>
        <a:buSzPct val="125000"/>
        <a:buChar char="•"/>
        <a:defRPr sz="2000" b="1">
          <a:solidFill>
            <a:schemeClr val="tx1"/>
          </a:solidFill>
          <a:latin typeface="+mn-lt"/>
        </a:defRPr>
      </a:lvl5pPr>
      <a:lvl6pPr marL="2514600" indent="-228600" algn="l" rtl="0" fontAlgn="base">
        <a:spcBef>
          <a:spcPct val="20000"/>
        </a:spcBef>
        <a:spcAft>
          <a:spcPct val="0"/>
        </a:spcAft>
        <a:buClr>
          <a:schemeClr val="accent2"/>
        </a:buClr>
        <a:buSzPct val="125000"/>
        <a:buChar char="•"/>
        <a:defRPr sz="2000" b="1">
          <a:solidFill>
            <a:schemeClr val="tx1"/>
          </a:solidFill>
          <a:latin typeface="+mn-lt"/>
        </a:defRPr>
      </a:lvl6pPr>
      <a:lvl7pPr marL="2971800" indent="-228600" algn="l" rtl="0" fontAlgn="base">
        <a:spcBef>
          <a:spcPct val="20000"/>
        </a:spcBef>
        <a:spcAft>
          <a:spcPct val="0"/>
        </a:spcAft>
        <a:buClr>
          <a:schemeClr val="accent2"/>
        </a:buClr>
        <a:buSzPct val="125000"/>
        <a:buChar char="•"/>
        <a:defRPr sz="2000" b="1">
          <a:solidFill>
            <a:schemeClr val="tx1"/>
          </a:solidFill>
          <a:latin typeface="+mn-lt"/>
        </a:defRPr>
      </a:lvl7pPr>
      <a:lvl8pPr marL="3429000" indent="-228600" algn="l" rtl="0" fontAlgn="base">
        <a:spcBef>
          <a:spcPct val="20000"/>
        </a:spcBef>
        <a:spcAft>
          <a:spcPct val="0"/>
        </a:spcAft>
        <a:buClr>
          <a:schemeClr val="accent2"/>
        </a:buClr>
        <a:buSzPct val="125000"/>
        <a:buChar char="•"/>
        <a:defRPr sz="2000" b="1">
          <a:solidFill>
            <a:schemeClr val="tx1"/>
          </a:solidFill>
          <a:latin typeface="+mn-lt"/>
        </a:defRPr>
      </a:lvl8pPr>
      <a:lvl9pPr marL="3886200" indent="-228600" algn="l" rtl="0" fontAlgn="base">
        <a:spcBef>
          <a:spcPct val="20000"/>
        </a:spcBef>
        <a:spcAft>
          <a:spcPct val="0"/>
        </a:spcAft>
        <a:buClr>
          <a:schemeClr val="accent2"/>
        </a:buClr>
        <a:buSzPct val="125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44066" name="Picture 7" descr="masthead_3color_bar"/>
          <p:cNvPicPr>
            <a:picLocks noChangeAspect="1" noChangeArrowheads="1"/>
          </p:cNvPicPr>
          <p:nvPr userDrawn="1"/>
        </p:nvPicPr>
        <p:blipFill>
          <a:blip r:embed="rId16" cstate="print"/>
          <a:srcRect b="39999"/>
          <a:stretch>
            <a:fillRect/>
          </a:stretch>
        </p:blipFill>
        <p:spPr bwMode="auto">
          <a:xfrm>
            <a:off x="0" y="6705600"/>
            <a:ext cx="9144000" cy="152400"/>
          </a:xfrm>
          <a:prstGeom prst="rect">
            <a:avLst/>
          </a:prstGeom>
          <a:noFill/>
          <a:ln w="9525">
            <a:noFill/>
            <a:miter lim="800000"/>
            <a:headEnd/>
            <a:tailEnd/>
          </a:ln>
        </p:spPr>
      </p:pic>
      <p:sp>
        <p:nvSpPr>
          <p:cNvPr id="344067" name="Rectangle 3"/>
          <p:cNvSpPr>
            <a:spLocks noGrp="1" noChangeArrowheads="1"/>
          </p:cNvSpPr>
          <p:nvPr>
            <p:ph type="title"/>
          </p:nvPr>
        </p:nvSpPr>
        <p:spPr bwMode="auto">
          <a:xfrm>
            <a:off x="457200" y="211138"/>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406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4069" name="Rectangle 5"/>
          <p:cNvSpPr>
            <a:spLocks noGrp="1" noChangeArrowheads="1"/>
          </p:cNvSpPr>
          <p:nvPr>
            <p:ph type="sldNum" sz="quarter" idx="4"/>
          </p:nvPr>
        </p:nvSpPr>
        <p:spPr bwMode="auto">
          <a:xfrm>
            <a:off x="8796338" y="6651625"/>
            <a:ext cx="427037"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fld id="{6B27BE05-A0BA-47B8-AC65-72A1D1EEB327}" type="slidenum">
              <a:rPr lang="en-US">
                <a:solidFill>
                  <a:srgbClr val="000000"/>
                </a:solidFill>
              </a:rPr>
              <a:pPr/>
              <a:t>‹#›</a:t>
            </a:fld>
            <a:endParaRPr lang="en-US">
              <a:solidFill>
                <a:srgbClr val="000000"/>
              </a:solidFill>
            </a:endParaRPr>
          </a:p>
        </p:txBody>
      </p:sp>
      <p:sp>
        <p:nvSpPr>
          <p:cNvPr id="344070" name="Rectangle 6"/>
          <p:cNvSpPr>
            <a:spLocks noGrp="1" noChangeArrowheads="1"/>
          </p:cNvSpPr>
          <p:nvPr>
            <p:ph type="ftr" sz="quarter" idx="3"/>
          </p:nvPr>
        </p:nvSpPr>
        <p:spPr bwMode="auto">
          <a:xfrm>
            <a:off x="3368675" y="6651625"/>
            <a:ext cx="2895600" cy="185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r>
              <a:rPr lang="en-US">
                <a:solidFill>
                  <a:srgbClr val="000000"/>
                </a:solidFill>
              </a:rPr>
              <a:t>www.Quant.KU.edu</a:t>
            </a:r>
          </a:p>
        </p:txBody>
      </p:sp>
      <p:pic>
        <p:nvPicPr>
          <p:cNvPr id="344071" name="Picture 4" descr="masthead_3color_bar"/>
          <p:cNvPicPr preferRelativeResize="0">
            <a:picLocks noChangeArrowheads="1"/>
          </p:cNvPicPr>
          <p:nvPr userDrawn="1"/>
        </p:nvPicPr>
        <p:blipFill>
          <a:blip r:embed="rId16" cstate="print"/>
          <a:srcRect b="36000"/>
          <a:stretch>
            <a:fillRect/>
          </a:stretch>
        </p:blipFill>
        <p:spPr bwMode="auto">
          <a:xfrm>
            <a:off x="0" y="-9525"/>
            <a:ext cx="9144000" cy="55563"/>
          </a:xfrm>
          <a:prstGeom prst="rect">
            <a:avLst/>
          </a:prstGeom>
          <a:noFill/>
          <a:ln w="9525">
            <a:noFill/>
            <a:miter lim="800000"/>
            <a:headEnd/>
            <a:tailEnd/>
          </a:ln>
        </p:spPr>
      </p:pic>
    </p:spTree>
    <p:extLst>
      <p:ext uri="{BB962C8B-B14F-4D97-AF65-F5344CB8AC3E}">
        <p14:creationId xmlns:p14="http://schemas.microsoft.com/office/powerpoint/2010/main" val="407125698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Lst>
  <p:transition/>
  <p:hf hdr="0" dt="0"/>
  <p:txStyles>
    <p:titleStyle>
      <a:lvl1pPr algn="ctr" rtl="0" fontAlgn="base">
        <a:spcBef>
          <a:spcPct val="0"/>
        </a:spcBef>
        <a:spcAft>
          <a:spcPct val="0"/>
        </a:spcAft>
        <a:defRPr sz="4400" b="1">
          <a:solidFill>
            <a:schemeClr val="accent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2pPr>
      <a:lvl3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3pPr>
      <a:lvl4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4pPr>
      <a:lvl5pPr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5pPr>
      <a:lvl6pPr marL="4572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6pPr>
      <a:lvl7pPr marL="9144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7pPr>
      <a:lvl8pPr marL="13716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8pPr>
      <a:lvl9pPr marL="1828800" algn="ctr" rtl="0" fontAlgn="base">
        <a:spcBef>
          <a:spcPct val="0"/>
        </a:spcBef>
        <a:spcAft>
          <a:spcPct val="0"/>
        </a:spcAft>
        <a:defRPr sz="4400" b="1">
          <a:solidFill>
            <a:schemeClr val="accent2"/>
          </a:solidFill>
          <a:effectLst>
            <a:outerShdw blurRad="38100" dist="38100" dir="2700000" algn="tl">
              <a:srgbClr val="C0C0C0"/>
            </a:outerShdw>
          </a:effectLst>
          <a:latin typeface="Times New Roman" pitchFamily="18" charset="0"/>
        </a:defRPr>
      </a:lvl9pPr>
    </p:titleStyle>
    <p:bodyStyle>
      <a:lvl1pPr marL="342900" indent="-342900" algn="l" rtl="0" fontAlgn="base">
        <a:spcBef>
          <a:spcPct val="20000"/>
        </a:spcBef>
        <a:spcAft>
          <a:spcPct val="0"/>
        </a:spcAft>
        <a:buClr>
          <a:schemeClr val="accent2"/>
        </a:buClr>
        <a:buSzPct val="125000"/>
        <a:buChar char="•"/>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SzPct val="125000"/>
        <a:buChar char="•"/>
        <a:defRPr sz="2800" b="1">
          <a:solidFill>
            <a:schemeClr val="tx1"/>
          </a:solidFill>
          <a:latin typeface="+mn-lt"/>
        </a:defRPr>
      </a:lvl2pPr>
      <a:lvl3pPr marL="1143000" indent="-228600" algn="l" rtl="0" fontAlgn="base">
        <a:spcBef>
          <a:spcPct val="20000"/>
        </a:spcBef>
        <a:spcAft>
          <a:spcPct val="0"/>
        </a:spcAft>
        <a:buClr>
          <a:schemeClr val="accent2"/>
        </a:buClr>
        <a:buSzPct val="125000"/>
        <a:buChar char="•"/>
        <a:defRPr sz="2400" b="1">
          <a:solidFill>
            <a:schemeClr val="tx1"/>
          </a:solidFill>
          <a:latin typeface="+mn-lt"/>
        </a:defRPr>
      </a:lvl3pPr>
      <a:lvl4pPr marL="1600200" indent="-228600" algn="l" rtl="0" fontAlgn="base">
        <a:spcBef>
          <a:spcPct val="20000"/>
        </a:spcBef>
        <a:spcAft>
          <a:spcPct val="0"/>
        </a:spcAft>
        <a:buClr>
          <a:schemeClr val="accent2"/>
        </a:buClr>
        <a:buSzPct val="125000"/>
        <a:buChar char="•"/>
        <a:defRPr sz="2000" b="1">
          <a:solidFill>
            <a:schemeClr val="tx1"/>
          </a:solidFill>
          <a:latin typeface="+mn-lt"/>
        </a:defRPr>
      </a:lvl4pPr>
      <a:lvl5pPr marL="2057400" indent="-228600" algn="l" rtl="0" fontAlgn="base">
        <a:spcBef>
          <a:spcPct val="20000"/>
        </a:spcBef>
        <a:spcAft>
          <a:spcPct val="0"/>
        </a:spcAft>
        <a:buClr>
          <a:schemeClr val="accent2"/>
        </a:buClr>
        <a:buSzPct val="125000"/>
        <a:buChar char="•"/>
        <a:defRPr sz="2000" b="1">
          <a:solidFill>
            <a:schemeClr val="tx1"/>
          </a:solidFill>
          <a:latin typeface="+mn-lt"/>
        </a:defRPr>
      </a:lvl5pPr>
      <a:lvl6pPr marL="2514600" indent="-228600" algn="l" rtl="0" fontAlgn="base">
        <a:spcBef>
          <a:spcPct val="20000"/>
        </a:spcBef>
        <a:spcAft>
          <a:spcPct val="0"/>
        </a:spcAft>
        <a:buClr>
          <a:schemeClr val="accent2"/>
        </a:buClr>
        <a:buSzPct val="125000"/>
        <a:buChar char="•"/>
        <a:defRPr sz="2000" b="1">
          <a:solidFill>
            <a:schemeClr val="tx1"/>
          </a:solidFill>
          <a:latin typeface="+mn-lt"/>
        </a:defRPr>
      </a:lvl6pPr>
      <a:lvl7pPr marL="2971800" indent="-228600" algn="l" rtl="0" fontAlgn="base">
        <a:spcBef>
          <a:spcPct val="20000"/>
        </a:spcBef>
        <a:spcAft>
          <a:spcPct val="0"/>
        </a:spcAft>
        <a:buClr>
          <a:schemeClr val="accent2"/>
        </a:buClr>
        <a:buSzPct val="125000"/>
        <a:buChar char="•"/>
        <a:defRPr sz="2000" b="1">
          <a:solidFill>
            <a:schemeClr val="tx1"/>
          </a:solidFill>
          <a:latin typeface="+mn-lt"/>
        </a:defRPr>
      </a:lvl7pPr>
      <a:lvl8pPr marL="3429000" indent="-228600" algn="l" rtl="0" fontAlgn="base">
        <a:spcBef>
          <a:spcPct val="20000"/>
        </a:spcBef>
        <a:spcAft>
          <a:spcPct val="0"/>
        </a:spcAft>
        <a:buClr>
          <a:schemeClr val="accent2"/>
        </a:buClr>
        <a:buSzPct val="125000"/>
        <a:buChar char="•"/>
        <a:defRPr sz="2000" b="1">
          <a:solidFill>
            <a:schemeClr val="tx1"/>
          </a:solidFill>
          <a:latin typeface="+mn-lt"/>
        </a:defRPr>
      </a:lvl8pPr>
      <a:lvl9pPr marL="3886200" indent="-228600" algn="l" rtl="0" fontAlgn="base">
        <a:spcBef>
          <a:spcPct val="20000"/>
        </a:spcBef>
        <a:spcAft>
          <a:spcPct val="0"/>
        </a:spcAft>
        <a:buClr>
          <a:schemeClr val="accent2"/>
        </a:buClr>
        <a:buSzPct val="125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DF13CDD-6269-4D84-A723-24B4B5713DD7}" type="slidenum">
              <a:rPr lang="en-US"/>
              <a:pPr/>
              <a:t>1</a:t>
            </a:fld>
            <a:endParaRPr lang="en-US"/>
          </a:p>
        </p:txBody>
      </p:sp>
      <p:sp>
        <p:nvSpPr>
          <p:cNvPr id="6" name="Footer Placeholder 4"/>
          <p:cNvSpPr>
            <a:spLocks noGrp="1"/>
          </p:cNvSpPr>
          <p:nvPr>
            <p:ph type="ftr" sz="quarter" idx="11"/>
          </p:nvPr>
        </p:nvSpPr>
        <p:spPr/>
        <p:txBody>
          <a:bodyPr/>
          <a:lstStyle/>
          <a:p>
            <a:r>
              <a:rPr lang="en-US" dirty="0" smtClean="0">
                <a:solidFill>
                  <a:schemeClr val="bg1"/>
                </a:solidFill>
              </a:rPr>
              <a:t>crmda.KU.edu</a:t>
            </a:r>
            <a:endParaRPr lang="en-US" dirty="0">
              <a:solidFill>
                <a:schemeClr val="bg1"/>
              </a:solidFill>
            </a:endParaRPr>
          </a:p>
        </p:txBody>
      </p:sp>
      <p:sp>
        <p:nvSpPr>
          <p:cNvPr id="350211" name="Rectangle 3"/>
          <p:cNvSpPr>
            <a:spLocks noGrp="1" noChangeArrowheads="1"/>
          </p:cNvSpPr>
          <p:nvPr>
            <p:ph type="subTitle" idx="1"/>
          </p:nvPr>
        </p:nvSpPr>
        <p:spPr>
          <a:xfrm>
            <a:off x="571817" y="2897664"/>
            <a:ext cx="7987665" cy="3766661"/>
          </a:xfrm>
        </p:spPr>
        <p:txBody>
          <a:bodyPr/>
          <a:lstStyle/>
          <a:p>
            <a:pPr>
              <a:lnSpc>
                <a:spcPct val="80000"/>
              </a:lnSpc>
            </a:pPr>
            <a:r>
              <a:rPr lang="en-US" dirty="0">
                <a:solidFill>
                  <a:srgbClr val="800000"/>
                </a:solidFill>
                <a:effectLst>
                  <a:outerShdw blurRad="38100" dist="38100" dir="2700000" algn="tl">
                    <a:srgbClr val="C0C0C0"/>
                  </a:outerShdw>
                </a:effectLst>
              </a:rPr>
              <a:t>Todd D. Little</a:t>
            </a:r>
          </a:p>
          <a:p>
            <a:pPr>
              <a:lnSpc>
                <a:spcPct val="80000"/>
              </a:lnSpc>
            </a:pPr>
            <a:r>
              <a:rPr lang="en-US" dirty="0">
                <a:solidFill>
                  <a:srgbClr val="800000"/>
                </a:solidFill>
                <a:effectLst>
                  <a:outerShdw blurRad="38100" dist="38100" dir="2700000" algn="tl">
                    <a:srgbClr val="C0C0C0"/>
                  </a:outerShdw>
                </a:effectLst>
              </a:rPr>
              <a:t>University of Kansas</a:t>
            </a:r>
          </a:p>
          <a:p>
            <a:pPr>
              <a:lnSpc>
                <a:spcPct val="80000"/>
              </a:lnSpc>
            </a:pPr>
            <a:r>
              <a:rPr lang="en-US" sz="1100" dirty="0">
                <a:solidFill>
                  <a:srgbClr val="800000"/>
                </a:solidFill>
                <a:effectLst>
                  <a:outerShdw blurRad="38100" dist="38100" dir="2700000" algn="tl">
                    <a:srgbClr val="C0C0C0"/>
                  </a:outerShdw>
                </a:effectLst>
              </a:rPr>
              <a:t>Director, Quantitative Training Program</a:t>
            </a:r>
          </a:p>
          <a:p>
            <a:pPr>
              <a:lnSpc>
                <a:spcPct val="80000"/>
              </a:lnSpc>
            </a:pPr>
            <a:r>
              <a:rPr lang="en-US" sz="1100" dirty="0">
                <a:solidFill>
                  <a:srgbClr val="800000"/>
                </a:solidFill>
                <a:effectLst>
                  <a:outerShdw blurRad="38100" dist="38100" dir="2700000" algn="tl">
                    <a:srgbClr val="C0C0C0"/>
                  </a:outerShdw>
                </a:effectLst>
              </a:rPr>
              <a:t>Director, Center for Research Methods and Data Analysis</a:t>
            </a:r>
          </a:p>
          <a:p>
            <a:pPr>
              <a:lnSpc>
                <a:spcPct val="80000"/>
              </a:lnSpc>
            </a:pPr>
            <a:r>
              <a:rPr lang="en-US" sz="1100" dirty="0">
                <a:solidFill>
                  <a:srgbClr val="800000"/>
                </a:solidFill>
                <a:effectLst>
                  <a:outerShdw blurRad="38100" dist="38100" dir="2700000" algn="tl">
                    <a:srgbClr val="C0C0C0"/>
                  </a:outerShdw>
                </a:effectLst>
              </a:rPr>
              <a:t>Director, Undergraduate </a:t>
            </a:r>
            <a:r>
              <a:rPr lang="en-US" sz="1100" dirty="0" smtClean="0">
                <a:solidFill>
                  <a:srgbClr val="800000"/>
                </a:solidFill>
                <a:effectLst>
                  <a:outerShdw blurRad="38100" dist="38100" dir="2700000" algn="tl">
                    <a:srgbClr val="C0C0C0"/>
                  </a:outerShdw>
                </a:effectLst>
              </a:rPr>
              <a:t>Social and Behavioral Sciences Methodology Minor</a:t>
            </a:r>
            <a:endParaRPr lang="en-US" sz="1100" dirty="0">
              <a:solidFill>
                <a:srgbClr val="800000"/>
              </a:solidFill>
              <a:effectLst>
                <a:outerShdw blurRad="38100" dist="38100" dir="2700000" algn="tl">
                  <a:srgbClr val="C0C0C0"/>
                </a:outerShdw>
              </a:effectLst>
            </a:endParaRPr>
          </a:p>
          <a:p>
            <a:pPr>
              <a:lnSpc>
                <a:spcPct val="80000"/>
              </a:lnSpc>
            </a:pPr>
            <a:r>
              <a:rPr lang="en-US" sz="1100" dirty="0">
                <a:solidFill>
                  <a:srgbClr val="800000"/>
                </a:solidFill>
                <a:effectLst>
                  <a:outerShdw blurRad="38100" dist="38100" dir="2700000" algn="tl">
                    <a:srgbClr val="C0C0C0"/>
                  </a:outerShdw>
                </a:effectLst>
              </a:rPr>
              <a:t>Member, Developmental Psychology Training Program</a:t>
            </a:r>
          </a:p>
          <a:p>
            <a:pPr>
              <a:lnSpc>
                <a:spcPct val="80000"/>
              </a:lnSpc>
            </a:pPr>
            <a:endParaRPr lang="en-US" sz="1100" dirty="0">
              <a:solidFill>
                <a:srgbClr val="800000"/>
              </a:solidFill>
              <a:effectLst>
                <a:outerShdw blurRad="38100" dist="38100" dir="2700000" algn="tl">
                  <a:srgbClr val="C0C0C0"/>
                </a:outerShdw>
              </a:effectLst>
            </a:endParaRPr>
          </a:p>
          <a:p>
            <a:pPr>
              <a:lnSpc>
                <a:spcPct val="80000"/>
              </a:lnSpc>
            </a:pPr>
            <a:r>
              <a:rPr lang="en-US" sz="4000" dirty="0" smtClean="0">
                <a:solidFill>
                  <a:srgbClr val="990033"/>
                </a:solidFill>
                <a:effectLst>
                  <a:outerShdw blurRad="38100" dist="38100" dir="2700000" algn="tl">
                    <a:srgbClr val="C0C0C0"/>
                  </a:outerShdw>
                </a:effectLst>
              </a:rPr>
              <a:t>crmda.</a:t>
            </a:r>
            <a:r>
              <a:rPr lang="en-US" sz="4000" dirty="0" smtClean="0">
                <a:solidFill>
                  <a:srgbClr val="990033"/>
                </a:solidFill>
                <a:effectLst>
                  <a:outerShdw blurRad="38100" dist="38100" dir="2700000" algn="tl">
                    <a:srgbClr val="C0C0C0"/>
                  </a:outerShdw>
                </a:effectLst>
                <a:latin typeface="Trajan Pro" pitchFamily="18" charset="0"/>
              </a:rPr>
              <a:t>KU</a:t>
            </a:r>
            <a:r>
              <a:rPr lang="en-US" sz="4000" dirty="0" smtClean="0">
                <a:solidFill>
                  <a:srgbClr val="990033"/>
                </a:solidFill>
                <a:effectLst>
                  <a:outerShdw blurRad="38100" dist="38100" dir="2700000" algn="tl">
                    <a:srgbClr val="C0C0C0"/>
                  </a:outerShdw>
                </a:effectLst>
              </a:rPr>
              <a:t>.edu</a:t>
            </a:r>
            <a:endParaRPr lang="en-US" sz="4800" dirty="0">
              <a:solidFill>
                <a:srgbClr val="990033"/>
              </a:solidFill>
              <a:effectLst>
                <a:outerShdw blurRad="38100" dist="38100" dir="2700000" algn="tl">
                  <a:srgbClr val="C0C0C0"/>
                </a:outerShdw>
              </a:effectLst>
            </a:endParaRPr>
          </a:p>
          <a:p>
            <a:pPr>
              <a:lnSpc>
                <a:spcPct val="80000"/>
              </a:lnSpc>
            </a:pPr>
            <a:endParaRPr lang="en-US" sz="1050" dirty="0">
              <a:solidFill>
                <a:schemeClr val="accent2"/>
              </a:solidFill>
              <a:effectLst>
                <a:outerShdw blurRad="38100" dist="38100" dir="2700000" algn="tl">
                  <a:srgbClr val="C0C0C0"/>
                </a:outerShdw>
              </a:effectLst>
            </a:endParaRPr>
          </a:p>
          <a:p>
            <a:pPr>
              <a:lnSpc>
                <a:spcPct val="80000"/>
              </a:lnSpc>
            </a:pPr>
            <a:r>
              <a:rPr lang="en-US" sz="1800" dirty="0" smtClean="0">
                <a:solidFill>
                  <a:schemeClr val="accent2"/>
                </a:solidFill>
                <a:effectLst>
                  <a:outerShdw blurRad="38100" dist="38100" dir="2700000" algn="tl">
                    <a:srgbClr val="C0C0C0"/>
                  </a:outerShdw>
                </a:effectLst>
              </a:rPr>
              <a:t>Colloquium presented 4-13-2012 @</a:t>
            </a:r>
          </a:p>
          <a:p>
            <a:pPr>
              <a:lnSpc>
                <a:spcPct val="80000"/>
              </a:lnSpc>
            </a:pPr>
            <a:r>
              <a:rPr lang="en-US" sz="1800" dirty="0" smtClean="0">
                <a:solidFill>
                  <a:schemeClr val="accent2"/>
                </a:solidFill>
                <a:effectLst>
                  <a:outerShdw blurRad="38100" dist="38100" dir="2700000" algn="tl">
                    <a:srgbClr val="C0C0C0"/>
                  </a:outerShdw>
                </a:effectLst>
              </a:rPr>
              <a:t>School of Business, University of Kansas</a:t>
            </a:r>
          </a:p>
          <a:p>
            <a:pPr>
              <a:lnSpc>
                <a:spcPct val="80000"/>
              </a:lnSpc>
            </a:pPr>
            <a:endParaRPr lang="en-US" sz="1800" dirty="0" smtClean="0">
              <a:solidFill>
                <a:schemeClr val="accent2"/>
              </a:solidFill>
              <a:effectLst>
                <a:outerShdw blurRad="38100" dist="38100" dir="2700000" algn="tl">
                  <a:srgbClr val="C0C0C0"/>
                </a:outerShdw>
              </a:effectLst>
            </a:endParaRPr>
          </a:p>
          <a:p>
            <a:pPr>
              <a:lnSpc>
                <a:spcPct val="80000"/>
              </a:lnSpc>
            </a:pPr>
            <a:r>
              <a:rPr lang="en-US" sz="1800" dirty="0" smtClean="0">
                <a:solidFill>
                  <a:schemeClr val="accent2"/>
                </a:solidFill>
                <a:effectLst>
                  <a:outerShdw blurRad="38100" dist="38100" dir="2700000" algn="tl">
                    <a:srgbClr val="C0C0C0"/>
                  </a:outerShdw>
                </a:effectLst>
              </a:rPr>
              <a:t>Special Thanks to: Mijke Rhemtulla &amp; Wei Wu</a:t>
            </a:r>
            <a:endParaRPr lang="en-US" sz="1800" dirty="0">
              <a:solidFill>
                <a:schemeClr val="accent2"/>
              </a:solidFill>
              <a:effectLst>
                <a:outerShdw blurRad="38100" dist="38100" dir="2700000" algn="tl">
                  <a:srgbClr val="C0C0C0"/>
                </a:outerShdw>
              </a:effectLst>
            </a:endParaRPr>
          </a:p>
        </p:txBody>
      </p:sp>
      <p:sp>
        <p:nvSpPr>
          <p:cNvPr id="350212" name="Text Box 4"/>
          <p:cNvSpPr txBox="1">
            <a:spLocks noChangeArrowheads="1"/>
          </p:cNvSpPr>
          <p:nvPr/>
        </p:nvSpPr>
        <p:spPr bwMode="auto">
          <a:xfrm>
            <a:off x="8391525" y="6297613"/>
            <a:ext cx="752475"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3" name="Rounded Rectangle 2"/>
          <p:cNvSpPr/>
          <p:nvPr/>
        </p:nvSpPr>
        <p:spPr>
          <a:xfrm>
            <a:off x="114300" y="165100"/>
            <a:ext cx="8902700" cy="2334260"/>
          </a:xfrm>
          <a:prstGeom prst="round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4000" b="1" dirty="0"/>
              <a:t>On the Merits of Planning and Planning for Missing Data* </a:t>
            </a:r>
            <a:endParaRPr lang="en-US" sz="4000" b="1" dirty="0" smtClean="0"/>
          </a:p>
          <a:p>
            <a:pPr lvl="0" algn="ctr"/>
            <a:r>
              <a:rPr lang="en-US" sz="4000" b="1" dirty="0" smtClean="0"/>
              <a:t>*You’re </a:t>
            </a:r>
            <a:r>
              <a:rPr lang="en-US" sz="4000" b="1" dirty="0"/>
              <a:t>a fool for not using planned missing data design</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4BDE134-A17B-4946-B223-03773A7E0A60}" type="slidenum">
              <a:rPr lang="en-US"/>
              <a:pPr/>
              <a:t>10</a:t>
            </a:fld>
            <a:endParaRPr lang="en-US"/>
          </a:p>
        </p:txBody>
      </p:sp>
      <p:sp>
        <p:nvSpPr>
          <p:cNvPr id="6" name="Footer Placeholder 4"/>
          <p:cNvSpPr>
            <a:spLocks noGrp="1"/>
          </p:cNvSpPr>
          <p:nvPr>
            <p:ph type="ftr" sz="quarter" idx="11"/>
          </p:nvPr>
        </p:nvSpPr>
        <p:spPr/>
        <p:txBody>
          <a:bodyPr/>
          <a:lstStyle/>
          <a:p>
            <a:r>
              <a:rPr lang="en-US" smtClean="0">
                <a:solidFill>
                  <a:schemeClr val="bg1"/>
                </a:solidFill>
              </a:rPr>
              <a:t>crmda.KU.edu</a:t>
            </a:r>
            <a:endParaRPr lang="en-US" dirty="0">
              <a:solidFill>
                <a:schemeClr val="bg1"/>
              </a:solidFill>
            </a:endParaRPr>
          </a:p>
        </p:txBody>
      </p:sp>
      <p:sp>
        <p:nvSpPr>
          <p:cNvPr id="372738" name="Rectangle 2"/>
          <p:cNvSpPr>
            <a:spLocks noGrp="1" noChangeArrowheads="1"/>
          </p:cNvSpPr>
          <p:nvPr>
            <p:ph type="title"/>
          </p:nvPr>
        </p:nvSpPr>
        <p:spPr>
          <a:xfrm>
            <a:off x="457200" y="0"/>
            <a:ext cx="8229600" cy="792163"/>
          </a:xfrm>
        </p:spPr>
        <p:txBody>
          <a:bodyPr/>
          <a:lstStyle/>
          <a:p>
            <a:r>
              <a:rPr lang="en-US" b="1"/>
              <a:t>Multiple Imputation</a:t>
            </a:r>
          </a:p>
        </p:txBody>
      </p:sp>
      <p:sp>
        <p:nvSpPr>
          <p:cNvPr id="372739" name="Rectangle 3"/>
          <p:cNvSpPr>
            <a:spLocks noGrp="1" noChangeArrowheads="1"/>
          </p:cNvSpPr>
          <p:nvPr>
            <p:ph type="body" idx="1"/>
          </p:nvPr>
        </p:nvSpPr>
        <p:spPr>
          <a:xfrm>
            <a:off x="419100" y="1173164"/>
            <a:ext cx="8229600" cy="5478462"/>
          </a:xfrm>
        </p:spPr>
        <p:txBody>
          <a:bodyPr/>
          <a:lstStyle/>
          <a:p>
            <a:pPr>
              <a:lnSpc>
                <a:spcPct val="80000"/>
              </a:lnSpc>
              <a:spcBef>
                <a:spcPct val="10000"/>
              </a:spcBef>
              <a:buSzPct val="130000"/>
            </a:pPr>
            <a:r>
              <a:rPr lang="en-US" sz="2200" b="1" dirty="0">
                <a:solidFill>
                  <a:srgbClr val="800000"/>
                </a:solidFill>
              </a:rPr>
              <a:t>Multiple imputation involves generating </a:t>
            </a:r>
            <a:r>
              <a:rPr lang="en-US" sz="2200" b="1" i="1" dirty="0">
                <a:solidFill>
                  <a:srgbClr val="800000"/>
                </a:solidFill>
              </a:rPr>
              <a:t>m</a:t>
            </a:r>
            <a:r>
              <a:rPr lang="en-US" sz="2200" b="1" dirty="0">
                <a:solidFill>
                  <a:srgbClr val="800000"/>
                </a:solidFill>
              </a:rPr>
              <a:t> imputed datasets (usually between 20 and 100), running the analysis model on each of these datasets, and combining the </a:t>
            </a:r>
            <a:r>
              <a:rPr lang="en-US" sz="2200" b="1" i="1" dirty="0">
                <a:solidFill>
                  <a:srgbClr val="800000"/>
                </a:solidFill>
              </a:rPr>
              <a:t>m</a:t>
            </a:r>
            <a:r>
              <a:rPr lang="en-US" sz="2200" b="1" dirty="0">
                <a:solidFill>
                  <a:srgbClr val="800000"/>
                </a:solidFill>
              </a:rPr>
              <a:t> sets of results to make inferences.</a:t>
            </a:r>
          </a:p>
          <a:p>
            <a:pPr lvl="1">
              <a:lnSpc>
                <a:spcPct val="80000"/>
              </a:lnSpc>
              <a:spcBef>
                <a:spcPct val="10000"/>
              </a:spcBef>
              <a:buSzPct val="130000"/>
            </a:pPr>
            <a:r>
              <a:rPr lang="en-US" sz="2000" b="1" dirty="0">
                <a:solidFill>
                  <a:schemeClr val="accent2"/>
                </a:solidFill>
              </a:rPr>
              <a:t>By filling in </a:t>
            </a:r>
            <a:r>
              <a:rPr lang="en-US" sz="2000" b="1" i="1" dirty="0">
                <a:solidFill>
                  <a:schemeClr val="accent2"/>
                </a:solidFill>
              </a:rPr>
              <a:t>m</a:t>
            </a:r>
            <a:r>
              <a:rPr lang="en-US" sz="2000" b="1" dirty="0">
                <a:solidFill>
                  <a:schemeClr val="accent2"/>
                </a:solidFill>
              </a:rPr>
              <a:t> separate estimates for each missing value we can account for the uncertainty in that datum’s true population value.</a:t>
            </a:r>
          </a:p>
          <a:p>
            <a:pPr lvl="1">
              <a:lnSpc>
                <a:spcPct val="80000"/>
              </a:lnSpc>
              <a:spcBef>
                <a:spcPct val="10000"/>
              </a:spcBef>
              <a:buSzPct val="130000"/>
              <a:buFontTx/>
              <a:buNone/>
            </a:pPr>
            <a:endParaRPr lang="en-US" sz="2000" b="1" dirty="0">
              <a:solidFill>
                <a:schemeClr val="accent2"/>
              </a:solidFill>
            </a:endParaRPr>
          </a:p>
          <a:p>
            <a:pPr>
              <a:lnSpc>
                <a:spcPct val="80000"/>
              </a:lnSpc>
              <a:spcBef>
                <a:spcPct val="10000"/>
              </a:spcBef>
              <a:buSzPct val="130000"/>
            </a:pPr>
            <a:r>
              <a:rPr lang="en-US" sz="2200" b="1" dirty="0">
                <a:solidFill>
                  <a:srgbClr val="800000"/>
                </a:solidFill>
              </a:rPr>
              <a:t>Data sets can be generated in a number of ways, but the two most common approaches are through an MCMC simulation technique such as Tanner &amp; Wong’s (1987) </a:t>
            </a:r>
            <a:r>
              <a:rPr lang="en-US" sz="2200" b="1" i="1" dirty="0">
                <a:solidFill>
                  <a:srgbClr val="800000"/>
                </a:solidFill>
              </a:rPr>
              <a:t>Data Augmentation</a:t>
            </a:r>
            <a:r>
              <a:rPr lang="en-US" sz="2200" b="1" dirty="0">
                <a:solidFill>
                  <a:srgbClr val="800000"/>
                </a:solidFill>
              </a:rPr>
              <a:t> algorithm or through bootstrapping likelihood estimates, such as the </a:t>
            </a:r>
            <a:r>
              <a:rPr lang="en-US" sz="2200" b="1" i="1" dirty="0">
                <a:solidFill>
                  <a:srgbClr val="800000"/>
                </a:solidFill>
              </a:rPr>
              <a:t>bootstrapped EM</a:t>
            </a:r>
            <a:r>
              <a:rPr lang="en-US" sz="2200" b="1" dirty="0">
                <a:solidFill>
                  <a:srgbClr val="800000"/>
                </a:solidFill>
              </a:rPr>
              <a:t> algorithm used by </a:t>
            </a:r>
            <a:r>
              <a:rPr lang="en-US" sz="2200" b="1" i="1" dirty="0">
                <a:solidFill>
                  <a:srgbClr val="800000"/>
                </a:solidFill>
              </a:rPr>
              <a:t>Amelia II.</a:t>
            </a:r>
          </a:p>
          <a:p>
            <a:pPr lvl="1">
              <a:lnSpc>
                <a:spcPct val="80000"/>
              </a:lnSpc>
              <a:spcBef>
                <a:spcPct val="10000"/>
              </a:spcBef>
              <a:buSzPct val="130000"/>
            </a:pPr>
            <a:r>
              <a:rPr lang="en-US" sz="2000" b="1" dirty="0">
                <a:solidFill>
                  <a:schemeClr val="accent2"/>
                </a:solidFill>
              </a:rPr>
              <a:t>SAS uses data augmentation to pull random draws from a specified posterior distribution (i.e., stationary distribution of EM estimates).  </a:t>
            </a:r>
            <a:endParaRPr lang="en-US" sz="2000" b="1" i="1" dirty="0">
              <a:solidFill>
                <a:srgbClr val="800000"/>
              </a:solidFill>
            </a:endParaRPr>
          </a:p>
          <a:p>
            <a:pPr>
              <a:lnSpc>
                <a:spcPct val="80000"/>
              </a:lnSpc>
              <a:spcBef>
                <a:spcPct val="10000"/>
              </a:spcBef>
              <a:buSzPct val="130000"/>
            </a:pPr>
            <a:endParaRPr lang="en-US" sz="2000" b="1" dirty="0">
              <a:solidFill>
                <a:srgbClr val="800000"/>
              </a:solidFill>
            </a:endParaRPr>
          </a:p>
          <a:p>
            <a:pPr>
              <a:lnSpc>
                <a:spcPct val="80000"/>
              </a:lnSpc>
              <a:spcBef>
                <a:spcPct val="10000"/>
              </a:spcBef>
              <a:buSzPct val="130000"/>
            </a:pPr>
            <a:r>
              <a:rPr lang="en-US" sz="2200" b="1" dirty="0">
                <a:solidFill>
                  <a:srgbClr val="800000"/>
                </a:solidFill>
              </a:rPr>
              <a:t>After </a:t>
            </a:r>
            <a:r>
              <a:rPr lang="en-US" sz="2200" b="1" i="1" dirty="0">
                <a:solidFill>
                  <a:srgbClr val="800000"/>
                </a:solidFill>
              </a:rPr>
              <a:t>m</a:t>
            </a:r>
            <a:r>
              <a:rPr lang="en-US" sz="2200" b="1" dirty="0">
                <a:solidFill>
                  <a:srgbClr val="800000"/>
                </a:solidFill>
              </a:rPr>
              <a:t> data sets have been created and the analysis model has been run on each separately, the resulting estimates are </a:t>
            </a:r>
            <a:r>
              <a:rPr lang="en-US" sz="2200" b="1" dirty="0" smtClean="0">
                <a:solidFill>
                  <a:srgbClr val="800000"/>
                </a:solidFill>
              </a:rPr>
              <a:t>commonly combined </a:t>
            </a:r>
            <a:r>
              <a:rPr lang="en-US" sz="2200" b="1" dirty="0">
                <a:solidFill>
                  <a:srgbClr val="800000"/>
                </a:solidFill>
              </a:rPr>
              <a:t>with </a:t>
            </a:r>
            <a:r>
              <a:rPr lang="en-US" sz="2200" b="1" i="1" dirty="0">
                <a:solidFill>
                  <a:srgbClr val="800000"/>
                </a:solidFill>
              </a:rPr>
              <a:t>Rubin’s Rules</a:t>
            </a:r>
            <a:r>
              <a:rPr lang="en-US" sz="2200" b="1" dirty="0">
                <a:solidFill>
                  <a:srgbClr val="800000"/>
                </a:solidFill>
              </a:rPr>
              <a:t> (Rubin, 1987).</a:t>
            </a:r>
            <a:endParaRPr lang="en-US" sz="2200" b="1" dirty="0">
              <a:solidFill>
                <a:schemeClr val="accent2"/>
              </a:solidFill>
            </a:endParaRPr>
          </a:p>
          <a:p>
            <a:pPr>
              <a:lnSpc>
                <a:spcPct val="80000"/>
              </a:lnSpc>
            </a:pPr>
            <a:endParaRPr lang="en-US" sz="2200" dirty="0"/>
          </a:p>
        </p:txBody>
      </p:sp>
      <p:sp>
        <p:nvSpPr>
          <p:cNvPr id="372740" name="Line 4"/>
          <p:cNvSpPr>
            <a:spLocks noChangeShapeType="1"/>
          </p:cNvSpPr>
          <p:nvPr/>
        </p:nvSpPr>
        <p:spPr bwMode="auto">
          <a:xfrm>
            <a:off x="250825" y="804863"/>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extLst>
      <p:ext uri="{BB962C8B-B14F-4D97-AF65-F5344CB8AC3E}">
        <p14:creationId xmlns:p14="http://schemas.microsoft.com/office/powerpoint/2010/main" val="37610193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457200" y="116138"/>
            <a:ext cx="8229600" cy="792162"/>
          </a:xfrm>
        </p:spPr>
        <p:txBody>
          <a:bodyPr/>
          <a:lstStyle/>
          <a:p>
            <a:r>
              <a:rPr lang="en-US" b="1" dirty="0"/>
              <a:t>Fraction </a:t>
            </a:r>
            <a:r>
              <a:rPr lang="en-US" b="1" dirty="0" smtClean="0"/>
              <a:t>Missing</a:t>
            </a:r>
            <a:endParaRPr lang="en-US" b="1" dirty="0"/>
          </a:p>
        </p:txBody>
      </p:sp>
      <p:sp>
        <p:nvSpPr>
          <p:cNvPr id="393219" name="Rectangle 3"/>
          <p:cNvSpPr>
            <a:spLocks noGrp="1" noChangeArrowheads="1"/>
          </p:cNvSpPr>
          <p:nvPr>
            <p:ph type="body" sz="half" idx="1"/>
          </p:nvPr>
        </p:nvSpPr>
        <p:spPr>
          <a:xfrm>
            <a:off x="263526" y="1090613"/>
            <a:ext cx="8643938" cy="5561012"/>
          </a:xfrm>
        </p:spPr>
        <p:txBody>
          <a:bodyPr/>
          <a:lstStyle/>
          <a:p>
            <a:pPr>
              <a:spcBef>
                <a:spcPct val="10000"/>
              </a:spcBef>
              <a:buSzPct val="130000"/>
            </a:pPr>
            <a:r>
              <a:rPr lang="en-US" sz="2400" b="1" i="1" dirty="0">
                <a:solidFill>
                  <a:srgbClr val="800000"/>
                </a:solidFill>
              </a:rPr>
              <a:t>Fraction Missing</a:t>
            </a:r>
            <a:r>
              <a:rPr lang="en-US" sz="2400" b="1" dirty="0">
                <a:solidFill>
                  <a:srgbClr val="800000"/>
                </a:solidFill>
              </a:rPr>
              <a:t> is a measure of </a:t>
            </a:r>
            <a:r>
              <a:rPr lang="en-US" sz="2400" b="1" dirty="0" smtClean="0">
                <a:solidFill>
                  <a:srgbClr val="800000"/>
                </a:solidFill>
              </a:rPr>
              <a:t>efficiency lost due to missing data. It is the extent to which parameter estimates have greater standard errors than they would have had, had all the data been observed.</a:t>
            </a:r>
          </a:p>
          <a:p>
            <a:pPr>
              <a:spcBef>
                <a:spcPct val="10000"/>
              </a:spcBef>
              <a:buSzPct val="130000"/>
            </a:pPr>
            <a:r>
              <a:rPr lang="en-US" sz="2400" b="1" dirty="0" smtClean="0">
                <a:solidFill>
                  <a:srgbClr val="800000"/>
                </a:solidFill>
              </a:rPr>
              <a:t>It is a ratio of variances:</a:t>
            </a:r>
          </a:p>
          <a:p>
            <a:pPr>
              <a:spcBef>
                <a:spcPct val="10000"/>
              </a:spcBef>
              <a:buSzPct val="130000"/>
              <a:buNone/>
            </a:pPr>
            <a:endParaRPr lang="en-US" sz="2400" b="1" dirty="0" smtClean="0">
              <a:solidFill>
                <a:srgbClr val="800000"/>
              </a:solidFill>
            </a:endParaRPr>
          </a:p>
          <a:p>
            <a:pPr lvl="1">
              <a:spcBef>
                <a:spcPct val="10000"/>
              </a:spcBef>
              <a:buSzPct val="130000"/>
            </a:pPr>
            <a:endParaRPr lang="en-US" sz="2000" b="1" dirty="0" smtClean="0">
              <a:solidFill>
                <a:srgbClr val="800000"/>
              </a:solidFill>
            </a:endParaRPr>
          </a:p>
          <a:p>
            <a:pPr lvl="1">
              <a:spcBef>
                <a:spcPct val="10000"/>
              </a:spcBef>
              <a:buSzPct val="130000"/>
            </a:pPr>
            <a:endParaRPr lang="en-US" sz="2000" b="1" dirty="0" smtClean="0">
              <a:solidFill>
                <a:srgbClr val="800000"/>
              </a:solidFill>
            </a:endParaRPr>
          </a:p>
          <a:p>
            <a:pPr lvl="1">
              <a:spcBef>
                <a:spcPct val="10000"/>
              </a:spcBef>
              <a:buSzPct val="130000"/>
              <a:buNone/>
            </a:pPr>
            <a:r>
              <a:rPr lang="en-US" sz="2000" b="1" dirty="0" smtClean="0">
                <a:solidFill>
                  <a:srgbClr val="800000"/>
                </a:solidFill>
              </a:rPr>
              <a:t>Estimated parameter variance in the complete data set</a:t>
            </a:r>
          </a:p>
          <a:p>
            <a:pPr lvl="1">
              <a:spcBef>
                <a:spcPct val="10000"/>
              </a:spcBef>
              <a:buSzPct val="130000"/>
            </a:pPr>
            <a:endParaRPr lang="en-US" sz="2000" b="1" dirty="0" smtClean="0">
              <a:solidFill>
                <a:srgbClr val="800000"/>
              </a:solidFill>
            </a:endParaRPr>
          </a:p>
          <a:p>
            <a:pPr lvl="1">
              <a:spcBef>
                <a:spcPct val="10000"/>
              </a:spcBef>
              <a:buSzPct val="130000"/>
            </a:pPr>
            <a:endParaRPr lang="en-US" sz="2000" b="1" dirty="0" smtClean="0">
              <a:solidFill>
                <a:srgbClr val="800000"/>
              </a:solidFill>
            </a:endParaRPr>
          </a:p>
          <a:p>
            <a:pPr lvl="1">
              <a:spcBef>
                <a:spcPct val="10000"/>
              </a:spcBef>
              <a:buSzPct val="130000"/>
              <a:buNone/>
            </a:pPr>
            <a:endParaRPr lang="en-US" sz="2000" b="1" dirty="0" smtClean="0">
              <a:solidFill>
                <a:srgbClr val="800000"/>
              </a:solidFill>
            </a:endParaRPr>
          </a:p>
          <a:p>
            <a:pPr lvl="1">
              <a:spcBef>
                <a:spcPct val="10000"/>
              </a:spcBef>
              <a:buSzPct val="130000"/>
              <a:buNone/>
            </a:pPr>
            <a:r>
              <a:rPr lang="en-US" sz="2000" b="1" dirty="0" smtClean="0">
                <a:solidFill>
                  <a:srgbClr val="800000"/>
                </a:solidFill>
              </a:rPr>
              <a:t>Between-imputation variance</a:t>
            </a:r>
          </a:p>
          <a:p>
            <a:pPr lvl="1">
              <a:spcBef>
                <a:spcPct val="10000"/>
              </a:spcBef>
              <a:buSzPct val="130000"/>
            </a:pPr>
            <a:endParaRPr lang="en-US" sz="2000" b="1" dirty="0" smtClean="0">
              <a:solidFill>
                <a:srgbClr val="800000"/>
              </a:solidFill>
            </a:endParaRPr>
          </a:p>
          <a:p>
            <a:pPr>
              <a:spcBef>
                <a:spcPct val="10000"/>
              </a:spcBef>
              <a:buSzPct val="130000"/>
              <a:buNone/>
            </a:pPr>
            <a:endParaRPr lang="en-US" sz="2400" b="1" dirty="0">
              <a:solidFill>
                <a:schemeClr val="accent2"/>
              </a:solidFill>
            </a:endParaRPr>
          </a:p>
          <a:p>
            <a:pPr>
              <a:spcBef>
                <a:spcPct val="10000"/>
              </a:spcBef>
              <a:buSzPct val="130000"/>
              <a:buFontTx/>
              <a:buNone/>
            </a:pPr>
            <a:endParaRPr lang="en-US" sz="2400" b="1" dirty="0">
              <a:solidFill>
                <a:srgbClr val="800000"/>
              </a:solidFill>
            </a:endParaRPr>
          </a:p>
          <a:p>
            <a:pPr>
              <a:spcBef>
                <a:spcPct val="10000"/>
              </a:spcBef>
              <a:buSzPct val="130000"/>
              <a:buFontTx/>
              <a:buNone/>
            </a:pPr>
            <a:endParaRPr lang="en-US" sz="2400" dirty="0"/>
          </a:p>
        </p:txBody>
      </p:sp>
      <p:sp>
        <p:nvSpPr>
          <p:cNvPr id="393221" name="Line 5"/>
          <p:cNvSpPr>
            <a:spLocks noChangeShapeType="1"/>
          </p:cNvSpPr>
          <p:nvPr/>
        </p:nvSpPr>
        <p:spPr bwMode="auto">
          <a:xfrm>
            <a:off x="263525" y="91440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graphicFrame>
        <p:nvGraphicFramePr>
          <p:cNvPr id="11" name="Table 10"/>
          <p:cNvGraphicFramePr>
            <a:graphicFrameLocks noGrp="1"/>
          </p:cNvGraphicFramePr>
          <p:nvPr/>
        </p:nvGraphicFramePr>
        <p:xfrm>
          <a:off x="1043390" y="3117825"/>
          <a:ext cx="7515137" cy="741680"/>
        </p:xfrm>
        <a:graphic>
          <a:graphicData uri="http://schemas.openxmlformats.org/drawingml/2006/table">
            <a:tbl>
              <a:tblPr firstRow="1" bandRow="1">
                <a:tableStyleId>{2D5ABB26-0587-4C30-8999-92F81FD0307C}</a:tableStyleId>
              </a:tblPr>
              <a:tblGrid>
                <a:gridCol w="1802943"/>
                <a:gridCol w="5712194"/>
              </a:tblGrid>
              <a:tr h="370840">
                <a:tc rowSpan="2">
                  <a:txBody>
                    <a:bodyPr/>
                    <a:lstStyle/>
                    <a:p>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estimated parameter variance in the complete data set</a:t>
                      </a:r>
                      <a:endParaRPr lang="en-US" sz="1800" b="0" dirty="0" smtClean="0">
                        <a:solidFill>
                          <a:schemeClr val="tx1"/>
                        </a:solidFill>
                      </a:endParaRPr>
                    </a:p>
                  </a:txBody>
                  <a:tcPr>
                    <a:lnB w="12700" cap="flat" cmpd="sng" algn="ctr">
                      <a:solidFill>
                        <a:schemeClr val="tx1"/>
                      </a:solidFill>
                      <a:prstDash val="solid"/>
                      <a:round/>
                      <a:headEnd type="none" w="med" len="med"/>
                      <a:tailEnd type="none" w="med" len="med"/>
                    </a:lnB>
                  </a:tcPr>
                </a:tc>
              </a:tr>
              <a:tr h="370840">
                <a:tc vMerge="1">
                  <a:txBody>
                    <a:bodyPr/>
                    <a:lstStyle/>
                    <a:p>
                      <a:endParaRPr lang="en-CA" dirty="0"/>
                    </a:p>
                  </a:txBody>
                  <a:tcPr/>
                </a:tc>
                <a:tc>
                  <a:txBody>
                    <a:bodyPr/>
                    <a:lstStyle/>
                    <a:p>
                      <a:pPr algn="ctr"/>
                      <a:r>
                        <a:rPr lang="en-CA" dirty="0" smtClean="0"/>
                        <a:t>total</a:t>
                      </a:r>
                      <a:r>
                        <a:rPr lang="en-CA" baseline="0" dirty="0" smtClean="0"/>
                        <a:t> parameter variance taking into account missingness</a:t>
                      </a:r>
                      <a:endParaRPr lang="en-CA" dirty="0">
                        <a:solidFill>
                          <a:schemeClr val="tx1"/>
                        </a:solidFill>
                      </a:endParaRPr>
                    </a:p>
                  </a:txBody>
                  <a:tcPr>
                    <a:lnT w="12700" cap="flat" cmpd="sng" algn="ctr">
                      <a:solidFill>
                        <a:schemeClr val="tx1"/>
                      </a:solidFill>
                      <a:prstDash val="solid"/>
                      <a:round/>
                      <a:headEnd type="none" w="med" len="med"/>
                      <a:tailEnd type="none" w="med" len="med"/>
                    </a:lnT>
                  </a:tcPr>
                </a:tc>
              </a:tr>
            </a:tbl>
          </a:graphicData>
        </a:graphic>
      </p:graphicFrame>
      <p:graphicFrame>
        <p:nvGraphicFramePr>
          <p:cNvPr id="12" name="Object 11"/>
          <p:cNvGraphicFramePr>
            <a:graphicFrameLocks noChangeAspect="1"/>
          </p:cNvGraphicFramePr>
          <p:nvPr/>
        </p:nvGraphicFramePr>
        <p:xfrm>
          <a:off x="1454150" y="3195711"/>
          <a:ext cx="1296988" cy="630238"/>
        </p:xfrm>
        <a:graphic>
          <a:graphicData uri="http://schemas.openxmlformats.org/presentationml/2006/ole">
            <mc:AlternateContent xmlns:mc="http://schemas.openxmlformats.org/markup-compatibility/2006">
              <mc:Choice xmlns:v="urn:schemas-microsoft-com:vml" Requires="v">
                <p:oleObj spid="_x0000_s741534" name="Equation" r:id="rId4" imgW="495000" imgH="241200" progId="Equation.DSMT4">
                  <p:embed/>
                </p:oleObj>
              </mc:Choice>
              <mc:Fallback>
                <p:oleObj name="Equation" r:id="rId4" imgW="49500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150" y="3195711"/>
                        <a:ext cx="1296988"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19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721925" name="Object 5"/>
          <p:cNvGraphicFramePr>
            <a:graphicFrameLocks noChangeAspect="1"/>
          </p:cNvGraphicFramePr>
          <p:nvPr/>
        </p:nvGraphicFramePr>
        <p:xfrm>
          <a:off x="1671638" y="4324642"/>
          <a:ext cx="1682750" cy="855663"/>
        </p:xfrm>
        <a:graphic>
          <a:graphicData uri="http://schemas.openxmlformats.org/presentationml/2006/ole">
            <mc:AlternateContent xmlns:mc="http://schemas.openxmlformats.org/markup-compatibility/2006">
              <mc:Choice xmlns:v="urn:schemas-microsoft-com:vml" Requires="v">
                <p:oleObj spid="_x0000_s741535" name="Equation" r:id="rId6" imgW="850680" imgH="431640" progId="Equation.DSMT4">
                  <p:embed/>
                </p:oleObj>
              </mc:Choice>
              <mc:Fallback>
                <p:oleObj name="Equation" r:id="rId6" imgW="85068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1638" y="4324642"/>
                        <a:ext cx="168275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1927" name="Rectangle 7"/>
          <p:cNvSpPr>
            <a:spLocks noChangeArrowheads="1"/>
          </p:cNvSpPr>
          <p:nvPr/>
        </p:nvSpPr>
        <p:spPr bwMode="auto">
          <a:xfrm>
            <a:off x="0" y="390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sp>
        <p:nvSpPr>
          <p:cNvPr id="72192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721928" name="Object 8"/>
          <p:cNvGraphicFramePr>
            <a:graphicFrameLocks noChangeAspect="1"/>
          </p:cNvGraphicFramePr>
          <p:nvPr/>
        </p:nvGraphicFramePr>
        <p:xfrm>
          <a:off x="1621304" y="5704180"/>
          <a:ext cx="3338512" cy="860425"/>
        </p:xfrm>
        <a:graphic>
          <a:graphicData uri="http://schemas.openxmlformats.org/presentationml/2006/ole">
            <mc:AlternateContent xmlns:mc="http://schemas.openxmlformats.org/markup-compatibility/2006">
              <mc:Choice xmlns:v="urn:schemas-microsoft-com:vml" Requires="v">
                <p:oleObj spid="_x0000_s741536" name="Equation" r:id="rId8" imgW="1663560" imgH="431640" progId="Equation.DSMT4">
                  <p:embed/>
                </p:oleObj>
              </mc:Choice>
              <mc:Fallback>
                <p:oleObj name="Equation" r:id="rId8" imgW="166356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1304" y="5704180"/>
                        <a:ext cx="333851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1930" name="Rectangle 10"/>
          <p:cNvSpPr>
            <a:spLocks noChangeArrowheads="1"/>
          </p:cNvSpPr>
          <p:nvPr/>
        </p:nvSpPr>
        <p:spPr bwMode="auto">
          <a:xfrm>
            <a:off x="0" y="390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sp>
        <p:nvSpPr>
          <p:cNvPr id="25" name="Slide Number Placeholder 5"/>
          <p:cNvSpPr>
            <a:spLocks noGrp="1"/>
          </p:cNvSpPr>
          <p:nvPr>
            <p:ph type="sldNum" sz="quarter" idx="10"/>
          </p:nvPr>
        </p:nvSpPr>
        <p:spPr>
          <a:xfrm>
            <a:off x="8796338" y="6651625"/>
            <a:ext cx="428625" cy="211138"/>
          </a:xfrm>
        </p:spPr>
        <p:txBody>
          <a:bodyPr/>
          <a:lstStyle/>
          <a:p>
            <a:fld id="{8217F294-EB83-49D6-9137-64FBBF0EB90A}" type="slidenum">
              <a:rPr lang="en-US"/>
              <a:pPr/>
              <a:t>11</a:t>
            </a:fld>
            <a:endParaRPr lang="en-US"/>
          </a:p>
        </p:txBody>
      </p:sp>
      <p:sp>
        <p:nvSpPr>
          <p:cNvPr id="26" name="Footer Placeholder 6"/>
          <p:cNvSpPr>
            <a:spLocks noGrp="1"/>
          </p:cNvSpPr>
          <p:nvPr>
            <p:ph type="ftr" sz="quarter" idx="11"/>
          </p:nvPr>
        </p:nvSpPr>
        <p:spPr>
          <a:xfrm>
            <a:off x="3370263" y="6651625"/>
            <a:ext cx="2895600" cy="185738"/>
          </a:xfrm>
        </p:spPr>
        <p:txBody>
          <a:bodyPr/>
          <a:lstStyle/>
          <a:p>
            <a:r>
              <a:rPr lang="en-US" dirty="0" smtClean="0">
                <a:solidFill>
                  <a:schemeClr val="bg1"/>
                </a:solidFill>
              </a:rPr>
              <a:t>crmda.KU.edu</a:t>
            </a:r>
            <a:endParaRPr lang="en-US" dirty="0">
              <a:solidFill>
                <a:schemeClr val="bg1"/>
              </a:solidFill>
            </a:endParaRPr>
          </a:p>
        </p:txBody>
      </p:sp>
    </p:spTree>
    <p:extLst>
      <p:ext uri="{BB962C8B-B14F-4D97-AF65-F5344CB8AC3E}">
        <p14:creationId xmlns:p14="http://schemas.microsoft.com/office/powerpoint/2010/main" val="686300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0"/>
          </p:nvPr>
        </p:nvSpPr>
        <p:spPr/>
        <p:txBody>
          <a:bodyPr/>
          <a:lstStyle/>
          <a:p>
            <a:fld id="{8217F294-EB83-49D6-9137-64FBBF0EB90A}" type="slidenum">
              <a:rPr lang="en-US"/>
              <a:pPr/>
              <a:t>12</a:t>
            </a:fld>
            <a:endParaRPr lang="en-US"/>
          </a:p>
        </p:txBody>
      </p:sp>
      <p:sp>
        <p:nvSpPr>
          <p:cNvPr id="393218" name="Rectangle 2"/>
          <p:cNvSpPr>
            <a:spLocks noGrp="1" noChangeArrowheads="1"/>
          </p:cNvSpPr>
          <p:nvPr>
            <p:ph type="title"/>
          </p:nvPr>
        </p:nvSpPr>
        <p:spPr>
          <a:xfrm>
            <a:off x="457200" y="116138"/>
            <a:ext cx="8229600" cy="792162"/>
          </a:xfrm>
        </p:spPr>
        <p:txBody>
          <a:bodyPr/>
          <a:lstStyle/>
          <a:p>
            <a:r>
              <a:rPr lang="en-US" b="1" dirty="0"/>
              <a:t>Fraction </a:t>
            </a:r>
            <a:r>
              <a:rPr lang="en-US" b="1" dirty="0" smtClean="0"/>
              <a:t>Missing</a:t>
            </a:r>
            <a:endParaRPr lang="en-US" b="1" dirty="0"/>
          </a:p>
        </p:txBody>
      </p:sp>
      <p:sp>
        <p:nvSpPr>
          <p:cNvPr id="393219" name="Rectangle 3"/>
          <p:cNvSpPr>
            <a:spLocks noGrp="1" noChangeArrowheads="1"/>
          </p:cNvSpPr>
          <p:nvPr>
            <p:ph type="body" sz="half" idx="1"/>
          </p:nvPr>
        </p:nvSpPr>
        <p:spPr>
          <a:xfrm>
            <a:off x="431800" y="1090613"/>
            <a:ext cx="8475663" cy="4639068"/>
          </a:xfrm>
        </p:spPr>
        <p:txBody>
          <a:bodyPr/>
          <a:lstStyle/>
          <a:p>
            <a:pPr>
              <a:spcBef>
                <a:spcPct val="10000"/>
              </a:spcBef>
              <a:buSzPct val="130000"/>
            </a:pPr>
            <a:r>
              <a:rPr lang="en-US" sz="2400" b="1" dirty="0">
                <a:solidFill>
                  <a:srgbClr val="800000"/>
                </a:solidFill>
              </a:rPr>
              <a:t>Fraction </a:t>
            </a:r>
            <a:r>
              <a:rPr lang="en-US" sz="2400" b="1" dirty="0" smtClean="0">
                <a:solidFill>
                  <a:srgbClr val="800000"/>
                </a:solidFill>
              </a:rPr>
              <a:t>of Missing Information (asymptotic formula)</a:t>
            </a:r>
          </a:p>
          <a:p>
            <a:pPr>
              <a:spcBef>
                <a:spcPct val="10000"/>
              </a:spcBef>
              <a:buSzPct val="130000"/>
            </a:pPr>
            <a:endParaRPr lang="en-US" sz="2400" b="1" dirty="0" smtClean="0">
              <a:solidFill>
                <a:srgbClr val="800000"/>
              </a:solidFill>
            </a:endParaRPr>
          </a:p>
          <a:p>
            <a:pPr>
              <a:spcBef>
                <a:spcPct val="10000"/>
              </a:spcBef>
              <a:buSzPct val="130000"/>
            </a:pPr>
            <a:endParaRPr lang="en-US" sz="2400" b="1" dirty="0" smtClean="0">
              <a:solidFill>
                <a:srgbClr val="800000"/>
              </a:solidFill>
            </a:endParaRPr>
          </a:p>
          <a:p>
            <a:pPr>
              <a:spcBef>
                <a:spcPct val="10000"/>
              </a:spcBef>
              <a:buSzPct val="130000"/>
            </a:pPr>
            <a:endParaRPr lang="en-US" sz="2400" b="1" dirty="0" smtClean="0">
              <a:solidFill>
                <a:srgbClr val="800000"/>
              </a:solidFill>
            </a:endParaRPr>
          </a:p>
          <a:p>
            <a:pPr>
              <a:spcBef>
                <a:spcPct val="10000"/>
              </a:spcBef>
              <a:buSzPct val="130000"/>
            </a:pPr>
            <a:endParaRPr lang="en-US" sz="2400" b="1" dirty="0" smtClean="0">
              <a:solidFill>
                <a:srgbClr val="800000"/>
              </a:solidFill>
            </a:endParaRPr>
          </a:p>
          <a:p>
            <a:pPr>
              <a:spcBef>
                <a:spcPct val="10000"/>
              </a:spcBef>
              <a:buSzPct val="130000"/>
            </a:pPr>
            <a:r>
              <a:rPr lang="en-US" sz="2400" b="1" dirty="0" smtClean="0">
                <a:solidFill>
                  <a:srgbClr val="800000"/>
                </a:solidFill>
              </a:rPr>
              <a:t>Varies by parameter in the model</a:t>
            </a:r>
          </a:p>
          <a:p>
            <a:pPr>
              <a:spcBef>
                <a:spcPct val="10000"/>
              </a:spcBef>
              <a:buSzPct val="130000"/>
            </a:pPr>
            <a:r>
              <a:rPr lang="en-US" sz="2400" b="1" dirty="0" smtClean="0">
                <a:solidFill>
                  <a:srgbClr val="800000"/>
                </a:solidFill>
              </a:rPr>
              <a:t>Is typically smaller for MCAR than MAR data</a:t>
            </a:r>
          </a:p>
          <a:p>
            <a:pPr marL="342900" lvl="1" indent="-342900">
              <a:spcBef>
                <a:spcPct val="10000"/>
              </a:spcBef>
              <a:buSzPct val="130000"/>
              <a:buNone/>
            </a:pPr>
            <a:r>
              <a:rPr lang="en-US" sz="2000" b="1" dirty="0" smtClean="0">
                <a:solidFill>
                  <a:srgbClr val="800000"/>
                </a:solidFill>
              </a:rPr>
              <a:t>	</a:t>
            </a:r>
          </a:p>
          <a:p>
            <a:pPr marL="342900" lvl="1" indent="-342900">
              <a:spcBef>
                <a:spcPct val="10000"/>
              </a:spcBef>
              <a:buSzPct val="130000"/>
              <a:buNone/>
            </a:pPr>
            <a:endParaRPr lang="en-US" sz="2000" b="1" dirty="0" smtClean="0">
              <a:solidFill>
                <a:srgbClr val="800000"/>
              </a:solidFill>
            </a:endParaRPr>
          </a:p>
          <a:p>
            <a:pPr marL="342900" lvl="1" indent="-342900">
              <a:spcBef>
                <a:spcPct val="10000"/>
              </a:spcBef>
              <a:buSzPct val="130000"/>
              <a:buNone/>
            </a:pPr>
            <a:endParaRPr lang="en-US" sz="2000" b="1" dirty="0" smtClean="0">
              <a:solidFill>
                <a:srgbClr val="800000"/>
              </a:solidFill>
            </a:endParaRPr>
          </a:p>
          <a:p>
            <a:pPr marL="342900" lvl="1" indent="-342900">
              <a:spcBef>
                <a:spcPct val="10000"/>
              </a:spcBef>
              <a:buSzPct val="130000"/>
              <a:buNone/>
            </a:pPr>
            <a:endParaRPr lang="en-US" sz="2000" b="1" dirty="0" smtClean="0">
              <a:solidFill>
                <a:srgbClr val="800000"/>
              </a:solidFill>
            </a:endParaRPr>
          </a:p>
          <a:p>
            <a:pPr marL="342900" lvl="1" indent="-342900">
              <a:spcBef>
                <a:spcPct val="10000"/>
              </a:spcBef>
              <a:buSzPct val="130000"/>
              <a:buNone/>
            </a:pPr>
            <a:endParaRPr lang="en-US" sz="2400" dirty="0"/>
          </a:p>
        </p:txBody>
      </p:sp>
      <p:sp>
        <p:nvSpPr>
          <p:cNvPr id="393221" name="Line 5"/>
          <p:cNvSpPr>
            <a:spLocks noChangeShapeType="1"/>
          </p:cNvSpPr>
          <p:nvPr/>
        </p:nvSpPr>
        <p:spPr bwMode="auto">
          <a:xfrm>
            <a:off x="263525" y="91440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
        <p:nvSpPr>
          <p:cNvPr id="7219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sp>
        <p:nvSpPr>
          <p:cNvPr id="721927" name="Rectangle 7"/>
          <p:cNvSpPr>
            <a:spLocks noChangeArrowheads="1"/>
          </p:cNvSpPr>
          <p:nvPr/>
        </p:nvSpPr>
        <p:spPr bwMode="auto">
          <a:xfrm>
            <a:off x="0" y="390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sp>
        <p:nvSpPr>
          <p:cNvPr id="72192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sp>
        <p:nvSpPr>
          <p:cNvPr id="721930" name="Rectangle 10"/>
          <p:cNvSpPr>
            <a:spLocks noChangeArrowheads="1"/>
          </p:cNvSpPr>
          <p:nvPr/>
        </p:nvSpPr>
        <p:spPr bwMode="auto">
          <a:xfrm>
            <a:off x="0" y="390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736262" name="Object 6"/>
          <p:cNvGraphicFramePr>
            <a:graphicFrameLocks noChangeAspect="1"/>
          </p:cNvGraphicFramePr>
          <p:nvPr/>
        </p:nvGraphicFramePr>
        <p:xfrm>
          <a:off x="1042988" y="1627464"/>
          <a:ext cx="2528887" cy="1292225"/>
        </p:xfrm>
        <a:graphic>
          <a:graphicData uri="http://schemas.openxmlformats.org/presentationml/2006/ole">
            <mc:AlternateContent xmlns:mc="http://schemas.openxmlformats.org/markup-compatibility/2006">
              <mc:Choice xmlns:v="urn:schemas-microsoft-com:vml" Requires="v">
                <p:oleObj spid="_x0000_s742453" name="Equation" r:id="rId4" imgW="965160" imgH="495000" progId="Equation.DSMT4">
                  <p:embed/>
                </p:oleObj>
              </mc:Choice>
              <mc:Fallback>
                <p:oleObj name="Equation" r:id="rId4" imgW="965160" imgH="495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627464"/>
                        <a:ext cx="2528887"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4"/>
          <p:cNvSpPr>
            <a:spLocks noGrp="1"/>
          </p:cNvSpPr>
          <p:nvPr>
            <p:ph type="ftr" sz="quarter" idx="11"/>
          </p:nvPr>
        </p:nvSpPr>
        <p:spPr>
          <a:xfrm>
            <a:off x="3368675" y="6651625"/>
            <a:ext cx="2895600" cy="185738"/>
          </a:xfrm>
        </p:spPr>
        <p:txBody>
          <a:bodyPr/>
          <a:lstStyle/>
          <a:p>
            <a:r>
              <a:rPr lang="en-US" dirty="0" smtClean="0">
                <a:solidFill>
                  <a:schemeClr val="bg1"/>
                </a:solidFill>
              </a:rPr>
              <a:t>crmda.KU.edu</a:t>
            </a:r>
            <a:endParaRPr lang="en-US" dirty="0">
              <a:solidFill>
                <a:schemeClr val="bg1"/>
              </a:solidFill>
            </a:endParaRPr>
          </a:p>
        </p:txBody>
      </p:sp>
    </p:spTree>
    <p:extLst>
      <p:ext uri="{BB962C8B-B14F-4D97-AF65-F5344CB8AC3E}">
        <p14:creationId xmlns:p14="http://schemas.microsoft.com/office/powerpoint/2010/main" val="3915667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81000" y="838200"/>
            <a:ext cx="8512730" cy="4425633"/>
          </a:xfrm>
          <a:prstGeom prst="rect">
            <a:avLst/>
          </a:prstGeom>
          <a:ln>
            <a:noFill/>
          </a:ln>
          <a:effectLst>
            <a:outerShdw blurRad="292100" dist="139700" dir="2700000" algn="tl" rotWithShape="0">
              <a:srgbClr val="333333">
                <a:alpha val="65000"/>
              </a:srgbClr>
            </a:outerShdw>
          </a:effectLst>
        </p:spPr>
      </p:pic>
      <p:sp>
        <p:nvSpPr>
          <p:cNvPr id="9" name="Text Placeholder 2"/>
          <p:cNvSpPr txBox="1">
            <a:spLocks/>
          </p:cNvSpPr>
          <p:nvPr/>
        </p:nvSpPr>
        <p:spPr>
          <a:xfrm>
            <a:off x="838200" y="5410200"/>
            <a:ext cx="8055530" cy="838200"/>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i="1" dirty="0" smtClean="0"/>
              <a:t>Figure 7. </a:t>
            </a:r>
            <a:r>
              <a:rPr lang="en-US" dirty="0" smtClean="0"/>
              <a:t>Simulation results showing XY </a:t>
            </a:r>
            <a:r>
              <a:rPr lang="en-US" dirty="0"/>
              <a:t>c</a:t>
            </a:r>
            <a:r>
              <a:rPr lang="en-US" dirty="0" smtClean="0"/>
              <a:t>orrelation </a:t>
            </a:r>
            <a:r>
              <a:rPr lang="en-US" dirty="0"/>
              <a:t>e</a:t>
            </a:r>
            <a:r>
              <a:rPr lang="en-US" dirty="0" smtClean="0"/>
              <a:t>stimates (with 95 and 99% confidence intervals) associated with a 60% MAR Situation and 1 PCA auxiliary variable. </a:t>
            </a:r>
            <a:endParaRPr lang="en-US" dirty="0"/>
          </a:p>
        </p:txBody>
      </p:sp>
      <p:sp>
        <p:nvSpPr>
          <p:cNvPr id="10" name="Text Placeholder 2"/>
          <p:cNvSpPr>
            <a:spLocks noGrp="1"/>
          </p:cNvSpPr>
          <p:nvPr>
            <p:ph type="body" idx="1"/>
          </p:nvPr>
        </p:nvSpPr>
        <p:spPr>
          <a:xfrm>
            <a:off x="1311830" y="152400"/>
            <a:ext cx="6651070" cy="721767"/>
          </a:xfrm>
        </p:spPr>
        <p:txBody>
          <a:bodyPr>
            <a:noAutofit/>
          </a:bodyPr>
          <a:lstStyle/>
          <a:p>
            <a:pPr algn="ctr"/>
            <a:r>
              <a:rPr lang="en-US" sz="2400" dirty="0" smtClean="0"/>
              <a:t>60% MAR correlation estimates with 1 PCA auxiliary variable (</a:t>
            </a:r>
            <a:r>
              <a:rPr lang="en-US" sz="2400" i="1" dirty="0" smtClean="0"/>
              <a:t>r</a:t>
            </a:r>
            <a:r>
              <a:rPr lang="en-US" sz="2400" dirty="0" smtClean="0"/>
              <a:t> = .60)</a:t>
            </a:r>
            <a:endParaRPr lang="en-US" sz="2400" dirty="0"/>
          </a:p>
        </p:txBody>
      </p:sp>
      <p:sp>
        <p:nvSpPr>
          <p:cNvPr id="5" name="Slide Number Placeholder 4"/>
          <p:cNvSpPr txBox="1">
            <a:spLocks/>
          </p:cNvSpPr>
          <p:nvPr/>
        </p:nvSpPr>
        <p:spPr bwMode="auto">
          <a:xfrm>
            <a:off x="8796338" y="6651625"/>
            <a:ext cx="427037"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E90F8B70-A95D-40BB-978E-E1295B971C9A}" type="slidenum">
              <a:rPr lang="en-US" smtClean="0"/>
              <a:pPr/>
              <a:t>13</a:t>
            </a:fld>
            <a:endParaRPr lang="en-US" dirty="0"/>
          </a:p>
        </p:txBody>
      </p:sp>
      <p:sp>
        <p:nvSpPr>
          <p:cNvPr id="7" name="Footer Placeholder 4"/>
          <p:cNvSpPr txBox="1">
            <a:spLocks/>
          </p:cNvSpPr>
          <p:nvPr/>
        </p:nvSpPr>
        <p:spPr bwMode="auto">
          <a:xfrm>
            <a:off x="3124200" y="6641465"/>
            <a:ext cx="2895600" cy="185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solidFill>
                  <a:schemeClr val="bg1"/>
                </a:solidFill>
              </a:rPr>
              <a:t>crmda.KU.edu</a:t>
            </a:r>
            <a:endParaRPr lang="en-US" dirty="0">
              <a:solidFill>
                <a:schemeClr val="bg1"/>
              </a:solidFill>
            </a:endParaRPr>
          </a:p>
        </p:txBody>
      </p:sp>
    </p:spTree>
    <p:extLst>
      <p:ext uri="{BB962C8B-B14F-4D97-AF65-F5344CB8AC3E}">
        <p14:creationId xmlns:p14="http://schemas.microsoft.com/office/powerpoint/2010/main" val="15530964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700808"/>
            <a:ext cx="8407400" cy="4406900"/>
          </a:xfrm>
        </p:spPr>
        <p:txBody>
          <a:bodyPr>
            <a:normAutofit/>
          </a:bodyPr>
          <a:lstStyle/>
          <a:p>
            <a:r>
              <a:rPr lang="en-US" sz="2200" dirty="0" smtClean="0"/>
              <a:t>What goes in the Common Set? </a:t>
            </a:r>
            <a:endParaRPr lang="en-US" sz="2200" dirty="0"/>
          </a:p>
        </p:txBody>
      </p:sp>
      <p:sp>
        <p:nvSpPr>
          <p:cNvPr id="2" name="Title 1"/>
          <p:cNvSpPr>
            <a:spLocks noGrp="1"/>
          </p:cNvSpPr>
          <p:nvPr>
            <p:ph type="title"/>
          </p:nvPr>
        </p:nvSpPr>
        <p:spPr/>
        <p:txBody>
          <a:bodyPr/>
          <a:lstStyle/>
          <a:p>
            <a:r>
              <a:rPr lang="en-CA" dirty="0" smtClean="0"/>
              <a:t>Three-form design</a:t>
            </a:r>
            <a:endParaRPr lang="en-CA" dirty="0"/>
          </a:p>
        </p:txBody>
      </p:sp>
      <p:graphicFrame>
        <p:nvGraphicFramePr>
          <p:cNvPr id="4" name="Content Placeholder 4"/>
          <p:cNvGraphicFramePr>
            <a:graphicFrameLocks/>
          </p:cNvGraphicFramePr>
          <p:nvPr/>
        </p:nvGraphicFramePr>
        <p:xfrm>
          <a:off x="467544" y="3097768"/>
          <a:ext cx="8229600" cy="1752600"/>
        </p:xfrm>
        <a:graphic>
          <a:graphicData uri="http://schemas.openxmlformats.org/drawingml/2006/table">
            <a:tbl>
              <a:tblPr firstRow="1" bandRow="1">
                <a:tableStyleId>{00A15C55-8517-42AA-B614-E9B94910E393}</a:tableStyleId>
              </a:tblPr>
              <a:tblGrid>
                <a:gridCol w="1645920"/>
                <a:gridCol w="1645920"/>
                <a:gridCol w="1645920"/>
                <a:gridCol w="1645920"/>
                <a:gridCol w="1645920"/>
              </a:tblGrid>
              <a:tr h="370840">
                <a:tc>
                  <a:txBody>
                    <a:bodyPr/>
                    <a:lstStyle/>
                    <a:p>
                      <a:pPr algn="ctr"/>
                      <a:r>
                        <a:rPr lang="en-CA" dirty="0" smtClean="0"/>
                        <a:t>Form</a:t>
                      </a:r>
                      <a:endParaRPr lang="en-CA" dirty="0"/>
                    </a:p>
                  </a:txBody>
                  <a:tcPr/>
                </a:tc>
                <a:tc>
                  <a:txBody>
                    <a:bodyPr/>
                    <a:lstStyle/>
                    <a:p>
                      <a:pPr algn="ctr"/>
                      <a:r>
                        <a:rPr lang="en-CA" dirty="0" smtClean="0"/>
                        <a:t>Common Set X</a:t>
                      </a:r>
                      <a:endParaRPr lang="en-CA" dirty="0"/>
                    </a:p>
                  </a:txBody>
                  <a:tcPr/>
                </a:tc>
                <a:tc>
                  <a:txBody>
                    <a:bodyPr/>
                    <a:lstStyle/>
                    <a:p>
                      <a:pPr algn="ctr"/>
                      <a:r>
                        <a:rPr lang="en-CA" dirty="0" smtClean="0"/>
                        <a:t>Variable Set A</a:t>
                      </a:r>
                      <a:endParaRPr lang="en-CA" dirty="0"/>
                    </a:p>
                  </a:txBody>
                  <a:tcPr/>
                </a:tc>
                <a:tc>
                  <a:txBody>
                    <a:bodyPr/>
                    <a:lstStyle/>
                    <a:p>
                      <a:pPr algn="ctr"/>
                      <a:r>
                        <a:rPr lang="en-CA" dirty="0" smtClean="0"/>
                        <a:t>Variable</a:t>
                      </a:r>
                      <a:r>
                        <a:rPr lang="en-CA" baseline="0" dirty="0" smtClean="0"/>
                        <a:t> Set B</a:t>
                      </a:r>
                      <a:endParaRPr lang="en-CA" dirty="0"/>
                    </a:p>
                  </a:txBody>
                  <a:tcPr/>
                </a:tc>
                <a:tc>
                  <a:txBody>
                    <a:bodyPr/>
                    <a:lstStyle/>
                    <a:p>
                      <a:pPr algn="ctr"/>
                      <a:r>
                        <a:rPr lang="en-CA" dirty="0" smtClean="0"/>
                        <a:t>Variable Set C</a:t>
                      </a:r>
                      <a:endParaRPr lang="en-CA" dirty="0"/>
                    </a:p>
                  </a:txBody>
                  <a:tcPr/>
                </a:tc>
              </a:tr>
              <a:tr h="370840">
                <a:tc>
                  <a:txBody>
                    <a:bodyPr/>
                    <a:lstStyle/>
                    <a:p>
                      <a:pPr algn="ctr"/>
                      <a:r>
                        <a:rPr lang="en-CA" dirty="0" smtClean="0"/>
                        <a:t>1</a:t>
                      </a:r>
                      <a:endParaRPr lang="en-CA" dirty="0"/>
                    </a:p>
                  </a:txBody>
                  <a:tcPr/>
                </a:tc>
                <a:tc>
                  <a:txBody>
                    <a:bodyPr/>
                    <a:lstStyle/>
                    <a:p>
                      <a:pPr algn="ctr"/>
                      <a:r>
                        <a:rPr lang="en-CA" dirty="0" smtClean="0">
                          <a:solidFill>
                            <a:srgbClr val="C00000"/>
                          </a:solidFill>
                        </a:rPr>
                        <a:t>¼ of items</a:t>
                      </a:r>
                      <a:endParaRPr lang="en-CA" dirty="0">
                        <a:solidFill>
                          <a:srgbClr val="C00000"/>
                        </a:solidFill>
                      </a:endParaRPr>
                    </a:p>
                  </a:txBody>
                  <a:tcPr/>
                </a:tc>
                <a:tc>
                  <a:txBody>
                    <a:bodyPr/>
                    <a:lstStyle/>
                    <a:p>
                      <a:pPr algn="ctr"/>
                      <a:r>
                        <a:rPr lang="en-CA" dirty="0" smtClean="0"/>
                        <a:t>¼ of items</a:t>
                      </a:r>
                      <a:endParaRPr lang="en-CA" dirty="0"/>
                    </a:p>
                  </a:txBody>
                  <a:tcPr/>
                </a:tc>
                <a:tc>
                  <a:txBody>
                    <a:bodyPr/>
                    <a:lstStyle/>
                    <a:p>
                      <a:pPr algn="ctr"/>
                      <a:r>
                        <a:rPr lang="en-CA" dirty="0" smtClean="0"/>
                        <a:t>¼ of items</a:t>
                      </a:r>
                      <a:endParaRPr lang="en-CA" dirty="0"/>
                    </a:p>
                  </a:txBody>
                  <a:tcPr/>
                </a:tc>
                <a:tc>
                  <a:txBody>
                    <a:bodyPr/>
                    <a:lstStyle/>
                    <a:p>
                      <a:pPr algn="ctr"/>
                      <a:r>
                        <a:rPr lang="en-CA" dirty="0" smtClean="0"/>
                        <a:t>missing</a:t>
                      </a:r>
                      <a:endParaRPr lang="en-CA" dirty="0"/>
                    </a:p>
                  </a:txBody>
                  <a:tcPr/>
                </a:tc>
              </a:tr>
              <a:tr h="370840">
                <a:tc>
                  <a:txBody>
                    <a:bodyPr/>
                    <a:lstStyle/>
                    <a:p>
                      <a:pPr algn="ctr"/>
                      <a:r>
                        <a:rPr lang="en-CA" dirty="0" smtClean="0"/>
                        <a:t>2</a:t>
                      </a:r>
                      <a:endParaRPr lang="en-CA" dirty="0"/>
                    </a:p>
                  </a:txBody>
                  <a:tcPr/>
                </a:tc>
                <a:tc>
                  <a:txBody>
                    <a:bodyPr/>
                    <a:lstStyle/>
                    <a:p>
                      <a:pPr algn="ctr"/>
                      <a:r>
                        <a:rPr lang="en-CA" dirty="0" smtClean="0">
                          <a:solidFill>
                            <a:srgbClr val="C00000"/>
                          </a:solidFill>
                        </a:rPr>
                        <a:t>¼ of items</a:t>
                      </a:r>
                      <a:endParaRPr lang="en-CA" dirty="0">
                        <a:solidFill>
                          <a:srgbClr val="C00000"/>
                        </a:solidFill>
                      </a:endParaRPr>
                    </a:p>
                  </a:txBody>
                  <a:tcPr/>
                </a:tc>
                <a:tc>
                  <a:txBody>
                    <a:bodyPr/>
                    <a:lstStyle/>
                    <a:p>
                      <a:pPr algn="ctr"/>
                      <a:r>
                        <a:rPr lang="en-CA" dirty="0" smtClean="0"/>
                        <a:t>¼ of items</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¼ of items</a:t>
                      </a:r>
                      <a:endParaRPr lang="en-CA" dirty="0"/>
                    </a:p>
                  </a:txBody>
                  <a:tcPr/>
                </a:tc>
              </a:tr>
              <a:tr h="370840">
                <a:tc>
                  <a:txBody>
                    <a:bodyPr/>
                    <a:lstStyle/>
                    <a:p>
                      <a:pPr algn="ctr"/>
                      <a:r>
                        <a:rPr lang="en-CA" dirty="0" smtClean="0"/>
                        <a:t>3</a:t>
                      </a:r>
                      <a:endParaRPr lang="en-CA" dirty="0"/>
                    </a:p>
                  </a:txBody>
                  <a:tcPr/>
                </a:tc>
                <a:tc>
                  <a:txBody>
                    <a:bodyPr/>
                    <a:lstStyle/>
                    <a:p>
                      <a:pPr algn="ctr"/>
                      <a:r>
                        <a:rPr lang="en-CA" dirty="0" smtClean="0">
                          <a:solidFill>
                            <a:srgbClr val="C00000"/>
                          </a:solidFill>
                        </a:rPr>
                        <a:t>¼ of items</a:t>
                      </a:r>
                      <a:endParaRPr lang="en-CA" dirty="0">
                        <a:solidFill>
                          <a:srgbClr val="C00000"/>
                        </a:solidFill>
                      </a:endParaRPr>
                    </a:p>
                  </a:txBody>
                  <a:tcPr/>
                </a:tc>
                <a:tc>
                  <a:txBody>
                    <a:bodyPr/>
                    <a:lstStyle/>
                    <a:p>
                      <a:pPr algn="ctr"/>
                      <a:r>
                        <a:rPr lang="en-CA" dirty="0" smtClean="0"/>
                        <a:t>missing</a:t>
                      </a:r>
                      <a:endParaRPr lang="en-CA" dirty="0"/>
                    </a:p>
                  </a:txBody>
                  <a:tcPr/>
                </a:tc>
                <a:tc>
                  <a:txBody>
                    <a:bodyPr/>
                    <a:lstStyle/>
                    <a:p>
                      <a:pPr algn="ctr"/>
                      <a:r>
                        <a:rPr lang="en-CA" dirty="0" smtClean="0"/>
                        <a:t>¼ of items</a:t>
                      </a:r>
                      <a:endParaRPr lang="en-CA" dirty="0"/>
                    </a:p>
                  </a:txBody>
                  <a:tcPr/>
                </a:tc>
                <a:tc>
                  <a:txBody>
                    <a:bodyPr/>
                    <a:lstStyle/>
                    <a:p>
                      <a:pPr algn="ctr"/>
                      <a:r>
                        <a:rPr lang="en-CA" dirty="0" smtClean="0"/>
                        <a:t>¼ of items</a:t>
                      </a:r>
                      <a:endParaRPr lang="en-CA" dirty="0"/>
                    </a:p>
                  </a:txBody>
                  <a:tcPr/>
                </a:tc>
              </a:tr>
            </a:tbl>
          </a:graphicData>
        </a:graphic>
      </p:graphicFrame>
      <p:sp>
        <p:nvSpPr>
          <p:cNvPr id="6" name="Line 35"/>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solidFill>
                <a:srgbClr val="000000"/>
              </a:solidFill>
            </a:endParaRPr>
          </a:p>
        </p:txBody>
      </p:sp>
      <p:sp>
        <p:nvSpPr>
          <p:cNvPr id="7"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solidFill>
                  <a:srgbClr val="000000"/>
                </a:solidFill>
              </a:rPr>
              <a:pPr/>
              <a:t>14</a:t>
            </a:fld>
            <a:endParaRPr lang="en-US" dirty="0">
              <a:solidFill>
                <a:srgbClr val="000000"/>
              </a:solidFill>
            </a:endParaRPr>
          </a:p>
        </p:txBody>
      </p:sp>
      <p:sp>
        <p:nvSpPr>
          <p:cNvPr id="8"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spTree>
    <p:extLst>
      <p:ext uri="{BB962C8B-B14F-4D97-AF65-F5344CB8AC3E}">
        <p14:creationId xmlns:p14="http://schemas.microsoft.com/office/powerpoint/2010/main" val="12605784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Three-form design: Example</a:t>
            </a:r>
            <a:endParaRPr lang="en-US" dirty="0"/>
          </a:p>
        </p:txBody>
      </p:sp>
      <p:graphicFrame>
        <p:nvGraphicFramePr>
          <p:cNvPr id="8" name="Table 7"/>
          <p:cNvGraphicFramePr>
            <a:graphicFrameLocks noGrp="1"/>
          </p:cNvGraphicFramePr>
          <p:nvPr/>
        </p:nvGraphicFramePr>
        <p:xfrm>
          <a:off x="201186" y="2157164"/>
          <a:ext cx="4320480" cy="3623377"/>
        </p:xfrm>
        <a:graphic>
          <a:graphicData uri="http://schemas.openxmlformats.org/drawingml/2006/table">
            <a:tbl>
              <a:tblPr firstRow="1" bandRow="1">
                <a:tableStyleId>{21E4AEA4-8DFA-4A89-87EB-49C32662AFE0}</a:tableStyleId>
              </a:tblPr>
              <a:tblGrid>
                <a:gridCol w="1680187"/>
                <a:gridCol w="2640293"/>
              </a:tblGrid>
              <a:tr h="356224">
                <a:tc>
                  <a:txBody>
                    <a:bodyPr/>
                    <a:lstStyle/>
                    <a:p>
                      <a:r>
                        <a:rPr lang="en-US" sz="1600" dirty="0" smtClean="0"/>
                        <a:t>Subtest</a:t>
                      </a:r>
                      <a:endParaRPr lang="en-US" sz="1600" dirty="0"/>
                    </a:p>
                  </a:txBody>
                  <a:tcPr/>
                </a:tc>
                <a:tc>
                  <a:txBody>
                    <a:bodyPr/>
                    <a:lstStyle/>
                    <a:p>
                      <a:r>
                        <a:rPr lang="en-US" sz="1600" dirty="0" smtClean="0"/>
                        <a:t>Item</a:t>
                      </a:r>
                      <a:endParaRPr lang="en-US" sz="1600" dirty="0"/>
                    </a:p>
                  </a:txBody>
                  <a:tcPr/>
                </a:tc>
              </a:tr>
              <a:tr h="889713">
                <a:tc>
                  <a:txBody>
                    <a:bodyPr/>
                    <a:lstStyle/>
                    <a:p>
                      <a:r>
                        <a:rPr lang="en-US" sz="1600" dirty="0" smtClean="0"/>
                        <a:t>Demographics</a:t>
                      </a:r>
                      <a:endParaRPr lang="en-US" sz="1600" dirty="0"/>
                    </a:p>
                  </a:txBody>
                  <a:tcPr/>
                </a:tc>
                <a:tc>
                  <a:txBody>
                    <a:bodyPr/>
                    <a:lstStyle/>
                    <a:p>
                      <a:r>
                        <a:rPr lang="en-US" sz="1600" dirty="0" smtClean="0"/>
                        <a:t>How old are you?</a:t>
                      </a:r>
                    </a:p>
                    <a:p>
                      <a:r>
                        <a:rPr lang="en-US" sz="1600" dirty="0" smtClean="0"/>
                        <a:t>Are you male</a:t>
                      </a:r>
                      <a:r>
                        <a:rPr lang="en-US" sz="1600" baseline="0" dirty="0" smtClean="0"/>
                        <a:t> or female?</a:t>
                      </a:r>
                      <a:endParaRPr lang="en-US" sz="1600" dirty="0" smtClean="0"/>
                    </a:p>
                    <a:p>
                      <a:r>
                        <a:rPr lang="en-US" sz="1600" dirty="0" smtClean="0"/>
                        <a:t>What is your occupation?</a:t>
                      </a:r>
                      <a:endParaRPr lang="en-US" sz="1600" dirty="0"/>
                    </a:p>
                  </a:txBody>
                  <a:tcPr/>
                </a:tc>
              </a:tr>
              <a:tr h="601963">
                <a:tc>
                  <a:txBody>
                    <a:bodyPr/>
                    <a:lstStyle/>
                    <a:p>
                      <a:r>
                        <a:rPr lang="en-US" sz="1600" dirty="0" smtClean="0"/>
                        <a:t>Musical Taste</a:t>
                      </a:r>
                      <a:endParaRPr lang="en-US" sz="1600" dirty="0"/>
                    </a:p>
                  </a:txBody>
                  <a:tcPr/>
                </a:tc>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a:p>
                  </a:txBody>
                  <a:tcPr/>
                </a:tc>
              </a:tr>
              <a:tr h="356224">
                <a:tc>
                  <a:txBody>
                    <a:bodyPr/>
                    <a:lstStyle/>
                    <a:p>
                      <a:r>
                        <a:rPr lang="en-US" sz="1600" dirty="0" smtClean="0"/>
                        <a:t>Openness</a:t>
                      </a:r>
                      <a:endParaRPr lang="en-US" sz="1600" dirty="0"/>
                    </a:p>
                  </a:txBody>
                  <a:tcPr/>
                </a:tc>
                <a:tc>
                  <a:txBody>
                    <a:bodyPr/>
                    <a:lstStyle/>
                    <a:p>
                      <a:r>
                        <a:rPr lang="en-US" sz="1600" dirty="0" smtClean="0"/>
                        <a:t>I have a rich vocabulary.</a:t>
                      </a:r>
                    </a:p>
                    <a:p>
                      <a:r>
                        <a:rPr lang="en-US" sz="1600" dirty="0" smtClean="0"/>
                        <a:t>I</a:t>
                      </a:r>
                      <a:r>
                        <a:rPr lang="en-US" sz="1600" baseline="0" dirty="0" smtClean="0"/>
                        <a:t> have excellent ideas.</a:t>
                      </a:r>
                    </a:p>
                    <a:p>
                      <a:r>
                        <a:rPr lang="en-US" sz="1600" baseline="0" dirty="0" smtClean="0"/>
                        <a:t>I have a vivid imagination.</a:t>
                      </a:r>
                      <a:endParaRPr lang="en-US" sz="1600" dirty="0"/>
                    </a:p>
                  </a:txBody>
                  <a:tcPr/>
                </a:tc>
              </a:tr>
            </a:tbl>
          </a:graphicData>
        </a:graphic>
      </p:graphicFrame>
      <p:graphicFrame>
        <p:nvGraphicFramePr>
          <p:cNvPr id="9" name="Table 8"/>
          <p:cNvGraphicFramePr>
            <a:graphicFrameLocks noGrp="1"/>
          </p:cNvGraphicFramePr>
          <p:nvPr/>
        </p:nvGraphicFramePr>
        <p:xfrm>
          <a:off x="4622334" y="2158023"/>
          <a:ext cx="4320480" cy="4133510"/>
        </p:xfrm>
        <a:graphic>
          <a:graphicData uri="http://schemas.openxmlformats.org/drawingml/2006/table">
            <a:tbl>
              <a:tblPr firstRow="1" bandRow="1">
                <a:tableStyleId>{21E4AEA4-8DFA-4A89-87EB-49C32662AFE0}</a:tableStyleId>
              </a:tblPr>
              <a:tblGrid>
                <a:gridCol w="1903941"/>
                <a:gridCol w="2416539"/>
              </a:tblGrid>
              <a:tr h="353990">
                <a:tc>
                  <a:txBody>
                    <a:bodyPr/>
                    <a:lstStyle/>
                    <a:p>
                      <a:r>
                        <a:rPr lang="en-US" sz="1600" dirty="0" smtClean="0"/>
                        <a:t>Subtest</a:t>
                      </a:r>
                      <a:endParaRPr lang="en-US" sz="1600" dirty="0"/>
                    </a:p>
                  </a:txBody>
                  <a:tcPr/>
                </a:tc>
                <a:tc>
                  <a:txBody>
                    <a:bodyPr/>
                    <a:lstStyle/>
                    <a:p>
                      <a:pPr marL="227013" indent="-227013"/>
                      <a:r>
                        <a:rPr lang="en-US" sz="1600" dirty="0" smtClean="0"/>
                        <a:t>Item</a:t>
                      </a:r>
                      <a:endParaRPr lang="en-US" sz="1600" dirty="0"/>
                    </a:p>
                  </a:txBody>
                  <a:tcPr/>
                </a:tc>
              </a:tr>
              <a:tr h="1051958">
                <a:tc>
                  <a:txBody>
                    <a:bodyPr/>
                    <a:lstStyle/>
                    <a:p>
                      <a:r>
                        <a:rPr lang="en-US" sz="1600" dirty="0" smtClean="0"/>
                        <a:t>Extraversion</a:t>
                      </a:r>
                      <a:endParaRPr lang="en-US" sz="1600" dirty="0"/>
                    </a:p>
                  </a:txBody>
                  <a:tcPr/>
                </a:tc>
                <a:tc>
                  <a:txBody>
                    <a:bodyPr/>
                    <a:lstStyle/>
                    <a:p>
                      <a:r>
                        <a:rPr lang="en-US" sz="1600" dirty="0" smtClean="0"/>
                        <a:t>I start conversations.</a:t>
                      </a:r>
                    </a:p>
                    <a:p>
                      <a:r>
                        <a:rPr lang="en-US" sz="1600" dirty="0" smtClean="0"/>
                        <a:t>I am the life of the</a:t>
                      </a:r>
                      <a:r>
                        <a:rPr lang="en-US" sz="1600" baseline="0" dirty="0" smtClean="0"/>
                        <a:t> party.</a:t>
                      </a:r>
                      <a:endParaRPr lang="en-US" sz="1600" dirty="0" smtClean="0"/>
                    </a:p>
                    <a:p>
                      <a:pPr marL="227013" indent="-227013"/>
                      <a:r>
                        <a:rPr lang="en-US" sz="1600" dirty="0" smtClean="0"/>
                        <a:t>I am comfortable around people.</a:t>
                      </a:r>
                      <a:endParaRPr lang="en-US" sz="1600" dirty="0"/>
                    </a:p>
                  </a:txBody>
                  <a:tcPr/>
                </a:tc>
              </a:tr>
              <a:tr h="811511">
                <a:tc>
                  <a:txBody>
                    <a:bodyPr/>
                    <a:lstStyle/>
                    <a:p>
                      <a:r>
                        <a:rPr lang="en-US" sz="1600" dirty="0" smtClean="0"/>
                        <a:t>Neuroticism</a:t>
                      </a:r>
                      <a:endParaRPr lang="en-US" sz="1600" dirty="0"/>
                    </a:p>
                  </a:txBody>
                  <a:tcPr/>
                </a:tc>
                <a:tc>
                  <a:txBody>
                    <a:bodyPr/>
                    <a:lstStyle/>
                    <a:p>
                      <a:r>
                        <a:rPr lang="en-US" sz="1600" dirty="0" smtClean="0"/>
                        <a:t>I get stressed out easily.</a:t>
                      </a:r>
                    </a:p>
                    <a:p>
                      <a:r>
                        <a:rPr lang="en-US" sz="1600" dirty="0" smtClean="0"/>
                        <a:t>I</a:t>
                      </a:r>
                      <a:r>
                        <a:rPr lang="en-US" sz="1600" baseline="0" dirty="0" smtClean="0"/>
                        <a:t> get irritated easily.</a:t>
                      </a:r>
                    </a:p>
                    <a:p>
                      <a:pPr marL="227013" indent="-227013"/>
                      <a:r>
                        <a:rPr lang="en-US" sz="1600" baseline="0" dirty="0" smtClean="0"/>
                        <a:t>I have frequent mood swings.</a:t>
                      </a:r>
                      <a:endParaRPr lang="en-US" sz="1600" dirty="0"/>
                    </a:p>
                  </a:txBody>
                  <a:tcPr/>
                </a:tc>
              </a:tr>
              <a:tr h="811511">
                <a:tc>
                  <a:txBody>
                    <a:bodyPr/>
                    <a:lstStyle/>
                    <a:p>
                      <a:r>
                        <a:rPr lang="en-US" sz="1600" dirty="0" smtClean="0"/>
                        <a:t>Conscientiousness</a:t>
                      </a:r>
                      <a:endParaRPr lang="en-US" sz="1600" dirty="0"/>
                    </a:p>
                  </a:txBody>
                  <a:tcPr/>
                </a:tc>
                <a:tc>
                  <a:txBody>
                    <a:bodyPr/>
                    <a:lstStyle/>
                    <a:p>
                      <a:r>
                        <a:rPr lang="en-US" sz="1600" dirty="0" smtClean="0"/>
                        <a:t>I am always prepared.</a:t>
                      </a:r>
                    </a:p>
                    <a:p>
                      <a:r>
                        <a:rPr lang="en-US" sz="1600" dirty="0" smtClean="0"/>
                        <a:t>I like order.</a:t>
                      </a:r>
                    </a:p>
                    <a:p>
                      <a:r>
                        <a:rPr lang="en-US" sz="1600" dirty="0" smtClean="0"/>
                        <a:t>I pay attention to details.</a:t>
                      </a:r>
                    </a:p>
                  </a:txBody>
                  <a:tcPr/>
                </a:tc>
              </a:tr>
              <a:tr h="811511">
                <a:tc>
                  <a:txBody>
                    <a:bodyPr/>
                    <a:lstStyle/>
                    <a:p>
                      <a:r>
                        <a:rPr lang="en-US" sz="1600" dirty="0" smtClean="0"/>
                        <a:t>Agreeableness</a:t>
                      </a:r>
                      <a:endParaRPr lang="en-US" sz="1600" dirty="0"/>
                    </a:p>
                  </a:txBody>
                  <a:tcPr/>
                </a:tc>
                <a:tc>
                  <a:txBody>
                    <a:bodyPr/>
                    <a:lstStyle/>
                    <a:p>
                      <a:r>
                        <a:rPr lang="en-US" sz="1600" dirty="0" smtClean="0"/>
                        <a:t>I am interested in people.</a:t>
                      </a:r>
                    </a:p>
                    <a:p>
                      <a:r>
                        <a:rPr lang="en-US" sz="1600" dirty="0" smtClean="0"/>
                        <a:t>I have a soft heart.</a:t>
                      </a:r>
                    </a:p>
                    <a:p>
                      <a:r>
                        <a:rPr lang="en-US" sz="1600" dirty="0" smtClean="0"/>
                        <a:t>I take time out for others.</a:t>
                      </a:r>
                      <a:endParaRPr lang="en-US" sz="1600" dirty="0"/>
                    </a:p>
                  </a:txBody>
                  <a:tcPr/>
                </a:tc>
              </a:tr>
            </a:tbl>
          </a:graphicData>
        </a:graphic>
      </p:graphicFrame>
      <p:sp>
        <p:nvSpPr>
          <p:cNvPr id="10" name="Content Placeholder 9"/>
          <p:cNvSpPr>
            <a:spLocks noGrp="1"/>
          </p:cNvSpPr>
          <p:nvPr>
            <p:ph idx="1"/>
          </p:nvPr>
        </p:nvSpPr>
        <p:spPr>
          <a:xfrm>
            <a:off x="304800" y="1320800"/>
            <a:ext cx="8382000" cy="4805363"/>
          </a:xfrm>
        </p:spPr>
        <p:txBody>
          <a:bodyPr/>
          <a:lstStyle/>
          <a:p>
            <a:r>
              <a:rPr lang="en-US" sz="2800" dirty="0" smtClean="0"/>
              <a:t>21 questions made up of 7 3-question subtests</a:t>
            </a:r>
            <a:endParaRPr lang="en-US" sz="2800" dirty="0"/>
          </a:p>
        </p:txBody>
      </p:sp>
      <p:sp>
        <p:nvSpPr>
          <p:cNvPr id="11" name="Line 35"/>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solidFill>
                <a:srgbClr val="000000"/>
              </a:solidFill>
            </a:endParaRPr>
          </a:p>
        </p:txBody>
      </p:sp>
      <p:sp>
        <p:nvSpPr>
          <p:cNvPr id="12"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solidFill>
                  <a:srgbClr val="000000"/>
                </a:solidFill>
              </a:rPr>
              <a:pPr/>
              <a:t>15</a:t>
            </a:fld>
            <a:endParaRPr lang="en-US" dirty="0">
              <a:solidFill>
                <a:srgbClr val="000000"/>
              </a:solidFill>
            </a:endParaRPr>
          </a:p>
        </p:txBody>
      </p:sp>
      <p:sp>
        <p:nvSpPr>
          <p:cNvPr id="13"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spTree>
    <p:extLst>
      <p:ext uri="{BB962C8B-B14F-4D97-AF65-F5344CB8AC3E}">
        <p14:creationId xmlns:p14="http://schemas.microsoft.com/office/powerpoint/2010/main" val="13796239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Three-form design: Example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1652063"/>
              </p:ext>
            </p:extLst>
          </p:nvPr>
        </p:nvGraphicFramePr>
        <p:xfrm>
          <a:off x="201186" y="2157164"/>
          <a:ext cx="4320480" cy="3623377"/>
        </p:xfrm>
        <a:graphic>
          <a:graphicData uri="http://schemas.openxmlformats.org/drawingml/2006/table">
            <a:tbl>
              <a:tblPr firstRow="1" bandRow="1">
                <a:tableStyleId>{21E4AEA4-8DFA-4A89-87EB-49C32662AFE0}</a:tableStyleId>
              </a:tblPr>
              <a:tblGrid>
                <a:gridCol w="1680187"/>
                <a:gridCol w="2640293"/>
              </a:tblGrid>
              <a:tr h="356224">
                <a:tc>
                  <a:txBody>
                    <a:bodyPr/>
                    <a:lstStyle/>
                    <a:p>
                      <a:r>
                        <a:rPr lang="en-US" sz="1600" dirty="0" smtClean="0"/>
                        <a:t>Subtest</a:t>
                      </a:r>
                      <a:endParaRPr lang="en-US" sz="1600" dirty="0"/>
                    </a:p>
                  </a:txBody>
                  <a:tcPr/>
                </a:tc>
                <a:tc>
                  <a:txBody>
                    <a:bodyPr/>
                    <a:lstStyle/>
                    <a:p>
                      <a:r>
                        <a:rPr lang="en-US" sz="1600" dirty="0" smtClean="0"/>
                        <a:t>Item</a:t>
                      </a:r>
                      <a:endParaRPr lang="en-US" sz="1600" dirty="0"/>
                    </a:p>
                  </a:txBody>
                  <a:tcPr/>
                </a:tc>
              </a:tr>
              <a:tr h="889713">
                <a:tc>
                  <a:txBody>
                    <a:bodyPr/>
                    <a:lstStyle/>
                    <a:p>
                      <a:r>
                        <a:rPr lang="en-US" sz="1600" dirty="0" smtClean="0"/>
                        <a:t>Demographics</a:t>
                      </a:r>
                      <a:endParaRPr lang="en-US" sz="1600" dirty="0"/>
                    </a:p>
                  </a:txBody>
                  <a:tcPr>
                    <a:solidFill>
                      <a:srgbClr val="FFC000"/>
                    </a:solidFill>
                  </a:tcPr>
                </a:tc>
                <a:tc>
                  <a:txBody>
                    <a:bodyPr/>
                    <a:lstStyle/>
                    <a:p>
                      <a:r>
                        <a:rPr lang="en-US" sz="1600" dirty="0" smtClean="0"/>
                        <a:t>How old are you?</a:t>
                      </a:r>
                    </a:p>
                    <a:p>
                      <a:r>
                        <a:rPr lang="en-US" sz="1600" dirty="0" smtClean="0"/>
                        <a:t>Are you male</a:t>
                      </a:r>
                      <a:r>
                        <a:rPr lang="en-US" sz="1600" baseline="0" dirty="0" smtClean="0"/>
                        <a:t> or female?</a:t>
                      </a:r>
                      <a:endParaRPr lang="en-US" sz="1600" dirty="0" smtClean="0"/>
                    </a:p>
                    <a:p>
                      <a:r>
                        <a:rPr lang="en-US" sz="1600" dirty="0" smtClean="0"/>
                        <a:t>What is your occupation?</a:t>
                      </a:r>
                      <a:endParaRPr lang="en-US" sz="1600" dirty="0"/>
                    </a:p>
                  </a:txBody>
                  <a:tcPr>
                    <a:solidFill>
                      <a:srgbClr val="FFC000"/>
                    </a:solidFill>
                  </a:tcPr>
                </a:tc>
              </a:tr>
              <a:tr h="601963">
                <a:tc>
                  <a:txBody>
                    <a:bodyPr/>
                    <a:lstStyle/>
                    <a:p>
                      <a:r>
                        <a:rPr lang="en-US" sz="1600" dirty="0" smtClean="0"/>
                        <a:t>Musical Taste</a:t>
                      </a:r>
                      <a:endParaRPr lang="en-US" sz="1600" dirty="0"/>
                    </a:p>
                  </a:txBody>
                  <a:tcPr/>
                </a:tc>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a:p>
                  </a:txBody>
                  <a:tcPr/>
                </a:tc>
              </a:tr>
              <a:tr h="356224">
                <a:tc>
                  <a:txBody>
                    <a:bodyPr/>
                    <a:lstStyle/>
                    <a:p>
                      <a:r>
                        <a:rPr lang="en-US" sz="1600" dirty="0" smtClean="0"/>
                        <a:t>Openness</a:t>
                      </a:r>
                      <a:endParaRPr lang="en-US" sz="1600" dirty="0"/>
                    </a:p>
                  </a:txBody>
                  <a:tcPr/>
                </a:tc>
                <a:tc>
                  <a:txBody>
                    <a:bodyPr/>
                    <a:lstStyle/>
                    <a:p>
                      <a:r>
                        <a:rPr lang="en-US" sz="1600" dirty="0" smtClean="0"/>
                        <a:t>I have a rich vocabulary.</a:t>
                      </a:r>
                    </a:p>
                    <a:p>
                      <a:r>
                        <a:rPr lang="en-US" sz="1600" dirty="0" smtClean="0"/>
                        <a:t>I</a:t>
                      </a:r>
                      <a:r>
                        <a:rPr lang="en-US" sz="1600" baseline="0" dirty="0" smtClean="0"/>
                        <a:t> have excellent ideas.</a:t>
                      </a:r>
                    </a:p>
                    <a:p>
                      <a:r>
                        <a:rPr lang="en-US" sz="1600" baseline="0" dirty="0" smtClean="0"/>
                        <a:t>I have a vivid imagination.</a:t>
                      </a:r>
                      <a:endParaRPr lang="en-US" sz="1600" dirty="0"/>
                    </a:p>
                  </a:txBody>
                  <a:tcPr/>
                </a:tc>
              </a:tr>
            </a:tbl>
          </a:graphicData>
        </a:graphic>
      </p:graphicFrame>
      <p:graphicFrame>
        <p:nvGraphicFramePr>
          <p:cNvPr id="9" name="Table 8"/>
          <p:cNvGraphicFramePr>
            <a:graphicFrameLocks noGrp="1"/>
          </p:cNvGraphicFramePr>
          <p:nvPr/>
        </p:nvGraphicFramePr>
        <p:xfrm>
          <a:off x="4622334" y="2158023"/>
          <a:ext cx="4320480" cy="4133510"/>
        </p:xfrm>
        <a:graphic>
          <a:graphicData uri="http://schemas.openxmlformats.org/drawingml/2006/table">
            <a:tbl>
              <a:tblPr firstRow="1" bandRow="1">
                <a:tableStyleId>{21E4AEA4-8DFA-4A89-87EB-49C32662AFE0}</a:tableStyleId>
              </a:tblPr>
              <a:tblGrid>
                <a:gridCol w="1903941"/>
                <a:gridCol w="2416539"/>
              </a:tblGrid>
              <a:tr h="353990">
                <a:tc>
                  <a:txBody>
                    <a:bodyPr/>
                    <a:lstStyle/>
                    <a:p>
                      <a:r>
                        <a:rPr lang="en-US" sz="1600" dirty="0" smtClean="0"/>
                        <a:t>Subtest</a:t>
                      </a:r>
                      <a:endParaRPr lang="en-US" sz="1600" dirty="0"/>
                    </a:p>
                  </a:txBody>
                  <a:tcPr/>
                </a:tc>
                <a:tc>
                  <a:txBody>
                    <a:bodyPr/>
                    <a:lstStyle/>
                    <a:p>
                      <a:pPr marL="227013" indent="-227013"/>
                      <a:r>
                        <a:rPr lang="en-US" sz="1600" dirty="0" smtClean="0"/>
                        <a:t>Item</a:t>
                      </a:r>
                      <a:endParaRPr lang="en-US" sz="1600" dirty="0"/>
                    </a:p>
                  </a:txBody>
                  <a:tcPr/>
                </a:tc>
              </a:tr>
              <a:tr h="1051958">
                <a:tc>
                  <a:txBody>
                    <a:bodyPr/>
                    <a:lstStyle/>
                    <a:p>
                      <a:r>
                        <a:rPr lang="en-US" sz="1600" dirty="0" smtClean="0"/>
                        <a:t>Extraversion</a:t>
                      </a:r>
                      <a:endParaRPr lang="en-US" sz="1600" dirty="0"/>
                    </a:p>
                  </a:txBody>
                  <a:tcPr/>
                </a:tc>
                <a:tc>
                  <a:txBody>
                    <a:bodyPr/>
                    <a:lstStyle/>
                    <a:p>
                      <a:r>
                        <a:rPr lang="en-US" sz="1600" dirty="0" smtClean="0"/>
                        <a:t>I start conversations.</a:t>
                      </a:r>
                    </a:p>
                    <a:p>
                      <a:r>
                        <a:rPr lang="en-US" sz="1600" dirty="0" smtClean="0"/>
                        <a:t>I am the life of the</a:t>
                      </a:r>
                      <a:r>
                        <a:rPr lang="en-US" sz="1600" baseline="0" dirty="0" smtClean="0"/>
                        <a:t> party.</a:t>
                      </a:r>
                      <a:endParaRPr lang="en-US" sz="1600" dirty="0" smtClean="0"/>
                    </a:p>
                    <a:p>
                      <a:pPr marL="227013" indent="-227013"/>
                      <a:r>
                        <a:rPr lang="en-US" sz="1600" dirty="0" smtClean="0"/>
                        <a:t>I am comfortable around people.</a:t>
                      </a:r>
                      <a:endParaRPr lang="en-US" sz="1600" dirty="0"/>
                    </a:p>
                  </a:txBody>
                  <a:tcPr/>
                </a:tc>
              </a:tr>
              <a:tr h="811511">
                <a:tc>
                  <a:txBody>
                    <a:bodyPr/>
                    <a:lstStyle/>
                    <a:p>
                      <a:r>
                        <a:rPr lang="en-US" sz="1600" dirty="0" smtClean="0"/>
                        <a:t>Neuroticism</a:t>
                      </a:r>
                      <a:endParaRPr lang="en-US" sz="1600" dirty="0"/>
                    </a:p>
                  </a:txBody>
                  <a:tcPr/>
                </a:tc>
                <a:tc>
                  <a:txBody>
                    <a:bodyPr/>
                    <a:lstStyle/>
                    <a:p>
                      <a:r>
                        <a:rPr lang="en-US" sz="1600" dirty="0" smtClean="0"/>
                        <a:t>I get stressed out easily.</a:t>
                      </a:r>
                    </a:p>
                    <a:p>
                      <a:r>
                        <a:rPr lang="en-US" sz="1600" dirty="0" smtClean="0"/>
                        <a:t>I</a:t>
                      </a:r>
                      <a:r>
                        <a:rPr lang="en-US" sz="1600" baseline="0" dirty="0" smtClean="0"/>
                        <a:t> get irritated easily.</a:t>
                      </a:r>
                    </a:p>
                    <a:p>
                      <a:pPr marL="227013" indent="-227013"/>
                      <a:r>
                        <a:rPr lang="en-US" sz="1600" baseline="0" dirty="0" smtClean="0"/>
                        <a:t>I have frequent mood swings.</a:t>
                      </a:r>
                      <a:endParaRPr lang="en-US" sz="1600" dirty="0"/>
                    </a:p>
                  </a:txBody>
                  <a:tcPr/>
                </a:tc>
              </a:tr>
              <a:tr h="811511">
                <a:tc>
                  <a:txBody>
                    <a:bodyPr/>
                    <a:lstStyle/>
                    <a:p>
                      <a:r>
                        <a:rPr lang="en-US" sz="1600" dirty="0" smtClean="0"/>
                        <a:t>Conscientiousness</a:t>
                      </a:r>
                      <a:endParaRPr lang="en-US" sz="1600" dirty="0"/>
                    </a:p>
                  </a:txBody>
                  <a:tcPr/>
                </a:tc>
                <a:tc>
                  <a:txBody>
                    <a:bodyPr/>
                    <a:lstStyle/>
                    <a:p>
                      <a:r>
                        <a:rPr lang="en-US" sz="1600" dirty="0" smtClean="0"/>
                        <a:t>I am always prepared.</a:t>
                      </a:r>
                    </a:p>
                    <a:p>
                      <a:r>
                        <a:rPr lang="en-US" sz="1600" dirty="0" smtClean="0"/>
                        <a:t>I like order.</a:t>
                      </a:r>
                    </a:p>
                    <a:p>
                      <a:r>
                        <a:rPr lang="en-US" sz="1600" dirty="0" smtClean="0"/>
                        <a:t>I pay attention to details.</a:t>
                      </a:r>
                    </a:p>
                  </a:txBody>
                  <a:tcPr/>
                </a:tc>
              </a:tr>
              <a:tr h="811511">
                <a:tc>
                  <a:txBody>
                    <a:bodyPr/>
                    <a:lstStyle/>
                    <a:p>
                      <a:r>
                        <a:rPr lang="en-US" sz="1600" dirty="0" smtClean="0"/>
                        <a:t>Agreeableness</a:t>
                      </a:r>
                      <a:endParaRPr lang="en-US" sz="1600" dirty="0"/>
                    </a:p>
                  </a:txBody>
                  <a:tcPr/>
                </a:tc>
                <a:tc>
                  <a:txBody>
                    <a:bodyPr/>
                    <a:lstStyle/>
                    <a:p>
                      <a:r>
                        <a:rPr lang="en-US" sz="1600" dirty="0" smtClean="0"/>
                        <a:t>I am interested in people.</a:t>
                      </a:r>
                    </a:p>
                    <a:p>
                      <a:r>
                        <a:rPr lang="en-US" sz="1600" dirty="0" smtClean="0"/>
                        <a:t>I have a soft heart.</a:t>
                      </a:r>
                    </a:p>
                    <a:p>
                      <a:r>
                        <a:rPr lang="en-US" sz="1600" dirty="0" smtClean="0"/>
                        <a:t>I take time out for others.</a:t>
                      </a:r>
                      <a:endParaRPr lang="en-US" sz="1600" dirty="0"/>
                    </a:p>
                  </a:txBody>
                  <a:tcPr/>
                </a:tc>
              </a:tr>
            </a:tbl>
          </a:graphicData>
        </a:graphic>
      </p:graphicFrame>
      <p:sp>
        <p:nvSpPr>
          <p:cNvPr id="10" name="Content Placeholder 9"/>
          <p:cNvSpPr>
            <a:spLocks noGrp="1"/>
          </p:cNvSpPr>
          <p:nvPr>
            <p:ph idx="1"/>
          </p:nvPr>
        </p:nvSpPr>
        <p:spPr/>
        <p:txBody>
          <a:bodyPr/>
          <a:lstStyle/>
          <a:p>
            <a:r>
              <a:rPr lang="en-US" dirty="0" smtClean="0"/>
              <a:t>Common Set (X) </a:t>
            </a:r>
            <a:endParaRPr lang="en-US" dirty="0"/>
          </a:p>
        </p:txBody>
      </p:sp>
      <p:sp>
        <p:nvSpPr>
          <p:cNvPr id="11" name="Line 35"/>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solidFill>
                <a:srgbClr val="000000"/>
              </a:solidFill>
            </a:endParaRPr>
          </a:p>
        </p:txBody>
      </p:sp>
      <p:sp>
        <p:nvSpPr>
          <p:cNvPr id="12"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spTree>
    <p:extLst>
      <p:ext uri="{BB962C8B-B14F-4D97-AF65-F5344CB8AC3E}">
        <p14:creationId xmlns:p14="http://schemas.microsoft.com/office/powerpoint/2010/main" val="262184805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Three-form design: Example</a:t>
            </a:r>
            <a:endParaRPr lang="en-US" dirty="0"/>
          </a:p>
        </p:txBody>
      </p:sp>
      <p:sp>
        <p:nvSpPr>
          <p:cNvPr id="4" name="Footer Placeholder 3"/>
          <p:cNvSpPr>
            <a:spLocks noGrp="1"/>
          </p:cNvSpPr>
          <p:nvPr>
            <p:ph type="ftr" sz="quarter" idx="11"/>
          </p:nvPr>
        </p:nvSpPr>
        <p:spPr/>
        <p:txBody>
          <a:bodyPr/>
          <a:lstStyle/>
          <a:p>
            <a:r>
              <a:rPr lang="en-CA" dirty="0">
                <a:solidFill>
                  <a:srgbClr val="FFFFFF"/>
                </a:solidFill>
              </a:rPr>
              <a:t>c</a:t>
            </a:r>
            <a:r>
              <a:rPr lang="en-CA" dirty="0" smtClean="0">
                <a:solidFill>
                  <a:srgbClr val="FFFFFF"/>
                </a:solidFill>
              </a:rPr>
              <a:t>rmda.ku.edu</a:t>
            </a:r>
            <a:endParaRPr lang="en-CA" dirty="0">
              <a:solidFill>
                <a:srgbClr val="FFFFF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715752588"/>
              </p:ext>
            </p:extLst>
          </p:nvPr>
        </p:nvGraphicFramePr>
        <p:xfrm>
          <a:off x="201186" y="2157164"/>
          <a:ext cx="4320480" cy="3623377"/>
        </p:xfrm>
        <a:graphic>
          <a:graphicData uri="http://schemas.openxmlformats.org/drawingml/2006/table">
            <a:tbl>
              <a:tblPr firstRow="1" bandRow="1">
                <a:tableStyleId>{21E4AEA4-8DFA-4A89-87EB-49C32662AFE0}</a:tableStyleId>
              </a:tblPr>
              <a:tblGrid>
                <a:gridCol w="1680187"/>
                <a:gridCol w="2640293"/>
              </a:tblGrid>
              <a:tr h="356224">
                <a:tc>
                  <a:txBody>
                    <a:bodyPr/>
                    <a:lstStyle/>
                    <a:p>
                      <a:r>
                        <a:rPr lang="en-US" sz="1600" dirty="0" smtClean="0"/>
                        <a:t>Subtest</a:t>
                      </a:r>
                      <a:endParaRPr lang="en-US" sz="1600" dirty="0"/>
                    </a:p>
                  </a:txBody>
                  <a:tcPr/>
                </a:tc>
                <a:tc>
                  <a:txBody>
                    <a:bodyPr/>
                    <a:lstStyle/>
                    <a:p>
                      <a:r>
                        <a:rPr lang="en-US" sz="1600" dirty="0" smtClean="0"/>
                        <a:t>Item</a:t>
                      </a:r>
                      <a:endParaRPr lang="en-US" sz="1600" dirty="0"/>
                    </a:p>
                  </a:txBody>
                  <a:tcPr/>
                </a:tc>
              </a:tr>
              <a:tr h="889713">
                <a:tc>
                  <a:txBody>
                    <a:bodyPr/>
                    <a:lstStyle/>
                    <a:p>
                      <a:r>
                        <a:rPr lang="en-US" sz="1600" dirty="0" smtClean="0"/>
                        <a:t>Demographics</a:t>
                      </a:r>
                      <a:endParaRPr lang="en-US" sz="1600" dirty="0"/>
                    </a:p>
                  </a:txBody>
                  <a:tcPr/>
                </a:tc>
                <a:tc>
                  <a:txBody>
                    <a:bodyPr/>
                    <a:lstStyle/>
                    <a:p>
                      <a:r>
                        <a:rPr lang="en-US" sz="1600" dirty="0" smtClean="0"/>
                        <a:t>How old are you?</a:t>
                      </a:r>
                    </a:p>
                    <a:p>
                      <a:r>
                        <a:rPr lang="en-US" sz="1600" dirty="0" smtClean="0"/>
                        <a:t>Are you male</a:t>
                      </a:r>
                      <a:r>
                        <a:rPr lang="en-US" sz="1600" baseline="0" dirty="0" smtClean="0"/>
                        <a:t> or female?</a:t>
                      </a:r>
                      <a:endParaRPr lang="en-US" sz="1600" dirty="0" smtClean="0"/>
                    </a:p>
                    <a:p>
                      <a:r>
                        <a:rPr lang="en-US" sz="1600" dirty="0" smtClean="0"/>
                        <a:t>What is your occupation?</a:t>
                      </a:r>
                      <a:endParaRPr lang="en-US" sz="1600" dirty="0"/>
                    </a:p>
                  </a:txBody>
                  <a:tcPr/>
                </a:tc>
              </a:tr>
              <a:tr h="601963">
                <a:tc>
                  <a:txBody>
                    <a:bodyPr/>
                    <a:lstStyle/>
                    <a:p>
                      <a:r>
                        <a:rPr lang="en-US" sz="1600" dirty="0" smtClean="0"/>
                        <a:t>Musical Taste</a:t>
                      </a:r>
                      <a:endParaRPr lang="en-US" sz="1600" dirty="0"/>
                    </a:p>
                  </a:txBody>
                  <a:tcPr>
                    <a:solidFill>
                      <a:srgbClr val="FFC000"/>
                    </a:solidFill>
                  </a:tcPr>
                </a:tc>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a:p>
                  </a:txBody>
                  <a:tcPr>
                    <a:solidFill>
                      <a:srgbClr val="FFC000"/>
                    </a:solidFill>
                  </a:tcPr>
                </a:tc>
              </a:tr>
              <a:tr h="356224">
                <a:tc>
                  <a:txBody>
                    <a:bodyPr/>
                    <a:lstStyle/>
                    <a:p>
                      <a:r>
                        <a:rPr lang="en-US" sz="1600" dirty="0" smtClean="0"/>
                        <a:t>Openness</a:t>
                      </a:r>
                      <a:endParaRPr lang="en-US" sz="1600" dirty="0"/>
                    </a:p>
                  </a:txBody>
                  <a:tcPr/>
                </a:tc>
                <a:tc>
                  <a:txBody>
                    <a:bodyPr/>
                    <a:lstStyle/>
                    <a:p>
                      <a:r>
                        <a:rPr lang="en-US" sz="1600" dirty="0" smtClean="0"/>
                        <a:t>I have a rich vocabulary.</a:t>
                      </a:r>
                    </a:p>
                    <a:p>
                      <a:r>
                        <a:rPr lang="en-US" sz="1600" dirty="0" smtClean="0"/>
                        <a:t>I</a:t>
                      </a:r>
                      <a:r>
                        <a:rPr lang="en-US" sz="1600" baseline="0" dirty="0" smtClean="0"/>
                        <a:t> have excellent ideas.</a:t>
                      </a:r>
                    </a:p>
                    <a:p>
                      <a:r>
                        <a:rPr lang="en-US" sz="1600" baseline="0" dirty="0" smtClean="0"/>
                        <a:t>I have a vivid imagination.</a:t>
                      </a:r>
                      <a:endParaRPr lang="en-US" sz="1600" dirty="0"/>
                    </a:p>
                  </a:txBody>
                  <a:tcPr/>
                </a:tc>
              </a:tr>
            </a:tbl>
          </a:graphicData>
        </a:graphic>
      </p:graphicFrame>
      <p:graphicFrame>
        <p:nvGraphicFramePr>
          <p:cNvPr id="9" name="Table 8"/>
          <p:cNvGraphicFramePr>
            <a:graphicFrameLocks noGrp="1"/>
          </p:cNvGraphicFramePr>
          <p:nvPr/>
        </p:nvGraphicFramePr>
        <p:xfrm>
          <a:off x="4622334" y="2158023"/>
          <a:ext cx="4320480" cy="4133510"/>
        </p:xfrm>
        <a:graphic>
          <a:graphicData uri="http://schemas.openxmlformats.org/drawingml/2006/table">
            <a:tbl>
              <a:tblPr firstRow="1" bandRow="1">
                <a:tableStyleId>{21E4AEA4-8DFA-4A89-87EB-49C32662AFE0}</a:tableStyleId>
              </a:tblPr>
              <a:tblGrid>
                <a:gridCol w="1903941"/>
                <a:gridCol w="2416539"/>
              </a:tblGrid>
              <a:tr h="353990">
                <a:tc>
                  <a:txBody>
                    <a:bodyPr/>
                    <a:lstStyle/>
                    <a:p>
                      <a:r>
                        <a:rPr lang="en-US" sz="1600" dirty="0" smtClean="0"/>
                        <a:t>Subtest</a:t>
                      </a:r>
                      <a:endParaRPr lang="en-US" sz="1600" dirty="0"/>
                    </a:p>
                  </a:txBody>
                  <a:tcPr/>
                </a:tc>
                <a:tc>
                  <a:txBody>
                    <a:bodyPr/>
                    <a:lstStyle/>
                    <a:p>
                      <a:pPr marL="227013" indent="-227013"/>
                      <a:r>
                        <a:rPr lang="en-US" sz="1600" dirty="0" smtClean="0"/>
                        <a:t>Item</a:t>
                      </a:r>
                      <a:endParaRPr lang="en-US" sz="1600" dirty="0"/>
                    </a:p>
                  </a:txBody>
                  <a:tcPr/>
                </a:tc>
              </a:tr>
              <a:tr h="1051958">
                <a:tc>
                  <a:txBody>
                    <a:bodyPr/>
                    <a:lstStyle/>
                    <a:p>
                      <a:r>
                        <a:rPr lang="en-US" sz="1600" dirty="0" smtClean="0"/>
                        <a:t>Extraversion</a:t>
                      </a:r>
                      <a:endParaRPr lang="en-US" sz="1600" dirty="0"/>
                    </a:p>
                  </a:txBody>
                  <a:tcPr/>
                </a:tc>
                <a:tc>
                  <a:txBody>
                    <a:bodyPr/>
                    <a:lstStyle/>
                    <a:p>
                      <a:r>
                        <a:rPr lang="en-US" sz="1600" dirty="0" smtClean="0"/>
                        <a:t>I start conversations.</a:t>
                      </a:r>
                    </a:p>
                    <a:p>
                      <a:r>
                        <a:rPr lang="en-US" sz="1600" dirty="0" smtClean="0"/>
                        <a:t>I am the life of the</a:t>
                      </a:r>
                      <a:r>
                        <a:rPr lang="en-US" sz="1600" baseline="0" dirty="0" smtClean="0"/>
                        <a:t> party.</a:t>
                      </a:r>
                      <a:endParaRPr lang="en-US" sz="1600" dirty="0" smtClean="0"/>
                    </a:p>
                    <a:p>
                      <a:pPr marL="227013" indent="-227013"/>
                      <a:r>
                        <a:rPr lang="en-US" sz="1600" dirty="0" smtClean="0"/>
                        <a:t>I am comfortable around people.</a:t>
                      </a:r>
                      <a:endParaRPr lang="en-US" sz="1600" dirty="0"/>
                    </a:p>
                  </a:txBody>
                  <a:tcPr/>
                </a:tc>
              </a:tr>
              <a:tr h="811511">
                <a:tc>
                  <a:txBody>
                    <a:bodyPr/>
                    <a:lstStyle/>
                    <a:p>
                      <a:r>
                        <a:rPr lang="en-US" sz="1600" dirty="0" smtClean="0"/>
                        <a:t>Neuroticism</a:t>
                      </a:r>
                      <a:endParaRPr lang="en-US" sz="1600" dirty="0"/>
                    </a:p>
                  </a:txBody>
                  <a:tcPr/>
                </a:tc>
                <a:tc>
                  <a:txBody>
                    <a:bodyPr/>
                    <a:lstStyle/>
                    <a:p>
                      <a:r>
                        <a:rPr lang="en-US" sz="1600" dirty="0" smtClean="0"/>
                        <a:t>I get stressed out easily.</a:t>
                      </a:r>
                    </a:p>
                    <a:p>
                      <a:r>
                        <a:rPr lang="en-US" sz="1600" dirty="0" smtClean="0"/>
                        <a:t>I</a:t>
                      </a:r>
                      <a:r>
                        <a:rPr lang="en-US" sz="1600" baseline="0" dirty="0" smtClean="0"/>
                        <a:t> get irritated easily.</a:t>
                      </a:r>
                    </a:p>
                    <a:p>
                      <a:pPr marL="227013" indent="-227013"/>
                      <a:r>
                        <a:rPr lang="en-US" sz="1600" baseline="0" dirty="0" smtClean="0"/>
                        <a:t>I have frequent mood swings.</a:t>
                      </a:r>
                      <a:endParaRPr lang="en-US" sz="1600" dirty="0"/>
                    </a:p>
                  </a:txBody>
                  <a:tcPr/>
                </a:tc>
              </a:tr>
              <a:tr h="811511">
                <a:tc>
                  <a:txBody>
                    <a:bodyPr/>
                    <a:lstStyle/>
                    <a:p>
                      <a:r>
                        <a:rPr lang="en-US" sz="1600" dirty="0" smtClean="0"/>
                        <a:t>Conscientiousness</a:t>
                      </a:r>
                      <a:endParaRPr lang="en-US" sz="1600" dirty="0"/>
                    </a:p>
                  </a:txBody>
                  <a:tcPr/>
                </a:tc>
                <a:tc>
                  <a:txBody>
                    <a:bodyPr/>
                    <a:lstStyle/>
                    <a:p>
                      <a:r>
                        <a:rPr lang="en-US" sz="1600" dirty="0" smtClean="0"/>
                        <a:t>I am always prepared.</a:t>
                      </a:r>
                    </a:p>
                    <a:p>
                      <a:r>
                        <a:rPr lang="en-US" sz="1600" dirty="0" smtClean="0"/>
                        <a:t>I like order.</a:t>
                      </a:r>
                    </a:p>
                    <a:p>
                      <a:r>
                        <a:rPr lang="en-US" sz="1600" dirty="0" smtClean="0"/>
                        <a:t>I pay attention to details.</a:t>
                      </a:r>
                    </a:p>
                  </a:txBody>
                  <a:tcPr/>
                </a:tc>
              </a:tr>
              <a:tr h="811511">
                <a:tc>
                  <a:txBody>
                    <a:bodyPr/>
                    <a:lstStyle/>
                    <a:p>
                      <a:r>
                        <a:rPr lang="en-US" sz="1600" dirty="0" smtClean="0"/>
                        <a:t>Agreeableness</a:t>
                      </a:r>
                      <a:endParaRPr lang="en-US" sz="1600" dirty="0"/>
                    </a:p>
                  </a:txBody>
                  <a:tcPr/>
                </a:tc>
                <a:tc>
                  <a:txBody>
                    <a:bodyPr/>
                    <a:lstStyle/>
                    <a:p>
                      <a:r>
                        <a:rPr lang="en-US" sz="1600" dirty="0" smtClean="0"/>
                        <a:t>I am interested in people.</a:t>
                      </a:r>
                    </a:p>
                    <a:p>
                      <a:r>
                        <a:rPr lang="en-US" sz="1600" dirty="0" smtClean="0"/>
                        <a:t>I have a soft heart.</a:t>
                      </a:r>
                    </a:p>
                    <a:p>
                      <a:r>
                        <a:rPr lang="en-US" sz="1600" dirty="0" smtClean="0"/>
                        <a:t>I take time out for others.</a:t>
                      </a:r>
                      <a:endParaRPr lang="en-US" sz="1600" dirty="0"/>
                    </a:p>
                  </a:txBody>
                  <a:tcPr/>
                </a:tc>
              </a:tr>
            </a:tbl>
          </a:graphicData>
        </a:graphic>
      </p:graphicFrame>
      <p:sp>
        <p:nvSpPr>
          <p:cNvPr id="10" name="Content Placeholder 9"/>
          <p:cNvSpPr>
            <a:spLocks noGrp="1"/>
          </p:cNvSpPr>
          <p:nvPr>
            <p:ph idx="1"/>
          </p:nvPr>
        </p:nvSpPr>
        <p:spPr/>
        <p:txBody>
          <a:bodyPr/>
          <a:lstStyle/>
          <a:p>
            <a:r>
              <a:rPr lang="en-US" dirty="0" smtClean="0"/>
              <a:t>Common Set (X) </a:t>
            </a:r>
            <a:endParaRPr lang="en-US" dirty="0"/>
          </a:p>
        </p:txBody>
      </p:sp>
      <p:sp>
        <p:nvSpPr>
          <p:cNvPr id="11" name="Line 35"/>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solidFill>
                <a:srgbClr val="000000"/>
              </a:solidFill>
            </a:endParaRPr>
          </a:p>
        </p:txBody>
      </p:sp>
      <p:sp>
        <p:nvSpPr>
          <p:cNvPr id="12"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8297345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Three-form design: Example</a:t>
            </a:r>
            <a:endParaRPr lang="en-US" dirty="0"/>
          </a:p>
        </p:txBody>
      </p:sp>
      <p:graphicFrame>
        <p:nvGraphicFramePr>
          <p:cNvPr id="8" name="Table 7"/>
          <p:cNvGraphicFramePr>
            <a:graphicFrameLocks noGrp="1"/>
          </p:cNvGraphicFramePr>
          <p:nvPr/>
        </p:nvGraphicFramePr>
        <p:xfrm>
          <a:off x="201186" y="2157164"/>
          <a:ext cx="4320480" cy="3623377"/>
        </p:xfrm>
        <a:graphic>
          <a:graphicData uri="http://schemas.openxmlformats.org/drawingml/2006/table">
            <a:tbl>
              <a:tblPr firstRow="1" bandRow="1">
                <a:tableStyleId>{21E4AEA4-8DFA-4A89-87EB-49C32662AFE0}</a:tableStyleId>
              </a:tblPr>
              <a:tblGrid>
                <a:gridCol w="1680187"/>
                <a:gridCol w="2640293"/>
              </a:tblGrid>
              <a:tr h="356224">
                <a:tc>
                  <a:txBody>
                    <a:bodyPr/>
                    <a:lstStyle/>
                    <a:p>
                      <a:r>
                        <a:rPr lang="en-US" sz="1600" dirty="0" smtClean="0"/>
                        <a:t>Subtest</a:t>
                      </a:r>
                      <a:endParaRPr lang="en-US" sz="1600" dirty="0"/>
                    </a:p>
                  </a:txBody>
                  <a:tcPr/>
                </a:tc>
                <a:tc>
                  <a:txBody>
                    <a:bodyPr/>
                    <a:lstStyle/>
                    <a:p>
                      <a:r>
                        <a:rPr lang="en-US" sz="1600" dirty="0" smtClean="0"/>
                        <a:t>Item</a:t>
                      </a:r>
                      <a:endParaRPr lang="en-US" sz="1600" dirty="0"/>
                    </a:p>
                  </a:txBody>
                  <a:tcPr/>
                </a:tc>
              </a:tr>
              <a:tr h="889713">
                <a:tc>
                  <a:txBody>
                    <a:bodyPr/>
                    <a:lstStyle/>
                    <a:p>
                      <a:r>
                        <a:rPr lang="en-US" sz="1600" dirty="0" smtClean="0"/>
                        <a:t>Demographics</a:t>
                      </a:r>
                      <a:endParaRPr lang="en-US" sz="1600" dirty="0"/>
                    </a:p>
                  </a:txBody>
                  <a:tcPr/>
                </a:tc>
                <a:tc>
                  <a:txBody>
                    <a:bodyPr/>
                    <a:lstStyle/>
                    <a:p>
                      <a:r>
                        <a:rPr lang="en-US" sz="1600" dirty="0" smtClean="0"/>
                        <a:t>How old are you?</a:t>
                      </a:r>
                    </a:p>
                    <a:p>
                      <a:r>
                        <a:rPr lang="en-US" sz="1600" dirty="0" smtClean="0"/>
                        <a:t>Are you male</a:t>
                      </a:r>
                      <a:r>
                        <a:rPr lang="en-US" sz="1600" baseline="0" dirty="0" smtClean="0"/>
                        <a:t> or female?</a:t>
                      </a:r>
                      <a:endParaRPr lang="en-US" sz="1600" dirty="0" smtClean="0"/>
                    </a:p>
                    <a:p>
                      <a:r>
                        <a:rPr lang="en-US" sz="1600" dirty="0" smtClean="0"/>
                        <a:t>What is your occupation?</a:t>
                      </a:r>
                      <a:endParaRPr lang="en-US" sz="1600" dirty="0"/>
                    </a:p>
                  </a:txBody>
                  <a:tcPr/>
                </a:tc>
              </a:tr>
              <a:tr h="601963">
                <a:tc>
                  <a:txBody>
                    <a:bodyPr/>
                    <a:lstStyle/>
                    <a:p>
                      <a:r>
                        <a:rPr lang="en-US" sz="1600" dirty="0" smtClean="0"/>
                        <a:t>Musical Taste</a:t>
                      </a:r>
                      <a:endParaRPr lang="en-US" sz="1600" dirty="0"/>
                    </a:p>
                  </a:txBody>
                  <a:tcPr/>
                </a:tc>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a:p>
                  </a:txBody>
                  <a:tcPr/>
                </a:tc>
              </a:tr>
              <a:tr h="356224">
                <a:tc>
                  <a:txBody>
                    <a:bodyPr/>
                    <a:lstStyle/>
                    <a:p>
                      <a:r>
                        <a:rPr lang="en-US" sz="1600" dirty="0" smtClean="0"/>
                        <a:t>Openness</a:t>
                      </a:r>
                      <a:endParaRPr lang="en-US" sz="1600" dirty="0"/>
                    </a:p>
                  </a:txBody>
                  <a:tcPr/>
                </a:tc>
                <a:tc>
                  <a:txBody>
                    <a:bodyPr/>
                    <a:lstStyle/>
                    <a:p>
                      <a:r>
                        <a:rPr lang="en-US" sz="1600" dirty="0" smtClean="0"/>
                        <a:t>I have a rich vocabulary.</a:t>
                      </a:r>
                    </a:p>
                    <a:p>
                      <a:r>
                        <a:rPr lang="en-US" sz="1600" dirty="0" smtClean="0"/>
                        <a:t>I</a:t>
                      </a:r>
                      <a:r>
                        <a:rPr lang="en-US" sz="1600" baseline="0" dirty="0" smtClean="0"/>
                        <a:t> have excellent ideas.</a:t>
                      </a:r>
                    </a:p>
                    <a:p>
                      <a:r>
                        <a:rPr lang="en-US" sz="1600" baseline="0" dirty="0" smtClean="0"/>
                        <a:t>I have a vivid imagination.</a:t>
                      </a:r>
                      <a:endParaRPr lang="en-US" sz="1600" dirty="0"/>
                    </a:p>
                  </a:txBody>
                  <a:tcPr/>
                </a:tc>
              </a:tr>
            </a:tbl>
          </a:graphicData>
        </a:graphic>
      </p:graphicFrame>
      <p:graphicFrame>
        <p:nvGraphicFramePr>
          <p:cNvPr id="9" name="Table 8"/>
          <p:cNvGraphicFramePr>
            <a:graphicFrameLocks noGrp="1"/>
          </p:cNvGraphicFramePr>
          <p:nvPr/>
        </p:nvGraphicFramePr>
        <p:xfrm>
          <a:off x="4622334" y="2158023"/>
          <a:ext cx="4320480" cy="4133510"/>
        </p:xfrm>
        <a:graphic>
          <a:graphicData uri="http://schemas.openxmlformats.org/drawingml/2006/table">
            <a:tbl>
              <a:tblPr firstRow="1" bandRow="1">
                <a:tableStyleId>{21E4AEA4-8DFA-4A89-87EB-49C32662AFE0}</a:tableStyleId>
              </a:tblPr>
              <a:tblGrid>
                <a:gridCol w="1903941"/>
                <a:gridCol w="2416539"/>
              </a:tblGrid>
              <a:tr h="353990">
                <a:tc>
                  <a:txBody>
                    <a:bodyPr/>
                    <a:lstStyle/>
                    <a:p>
                      <a:r>
                        <a:rPr lang="en-US" sz="1600" dirty="0" smtClean="0"/>
                        <a:t>Subtest</a:t>
                      </a:r>
                      <a:endParaRPr lang="en-US" sz="1600" dirty="0"/>
                    </a:p>
                  </a:txBody>
                  <a:tcPr/>
                </a:tc>
                <a:tc>
                  <a:txBody>
                    <a:bodyPr/>
                    <a:lstStyle/>
                    <a:p>
                      <a:pPr marL="227013" indent="-227013"/>
                      <a:r>
                        <a:rPr lang="en-US" sz="1600" dirty="0" smtClean="0"/>
                        <a:t>Item</a:t>
                      </a:r>
                      <a:endParaRPr lang="en-US" sz="1600" dirty="0"/>
                    </a:p>
                  </a:txBody>
                  <a:tcPr/>
                </a:tc>
              </a:tr>
              <a:tr h="1051958">
                <a:tc>
                  <a:txBody>
                    <a:bodyPr/>
                    <a:lstStyle/>
                    <a:p>
                      <a:r>
                        <a:rPr lang="en-US" sz="1600" dirty="0" smtClean="0"/>
                        <a:t>Extraversion</a:t>
                      </a:r>
                      <a:endParaRPr lang="en-US" sz="1600" dirty="0"/>
                    </a:p>
                  </a:txBody>
                  <a:tcPr/>
                </a:tc>
                <a:tc>
                  <a:txBody>
                    <a:bodyPr/>
                    <a:lstStyle/>
                    <a:p>
                      <a:r>
                        <a:rPr lang="en-US" sz="1600" dirty="0" smtClean="0"/>
                        <a:t>I start conversations.</a:t>
                      </a:r>
                    </a:p>
                    <a:p>
                      <a:r>
                        <a:rPr lang="en-US" sz="1600" dirty="0" smtClean="0"/>
                        <a:t>I am the life of the</a:t>
                      </a:r>
                      <a:r>
                        <a:rPr lang="en-US" sz="1600" baseline="0" dirty="0" smtClean="0"/>
                        <a:t> party.</a:t>
                      </a:r>
                      <a:endParaRPr lang="en-US" sz="1600" dirty="0" smtClean="0"/>
                    </a:p>
                    <a:p>
                      <a:pPr marL="227013" indent="-227013"/>
                      <a:r>
                        <a:rPr lang="en-US" sz="1600" dirty="0" smtClean="0"/>
                        <a:t>I am comfortable around people.</a:t>
                      </a:r>
                      <a:endParaRPr lang="en-US" sz="1600" dirty="0"/>
                    </a:p>
                  </a:txBody>
                  <a:tcPr/>
                </a:tc>
              </a:tr>
              <a:tr h="811511">
                <a:tc>
                  <a:txBody>
                    <a:bodyPr/>
                    <a:lstStyle/>
                    <a:p>
                      <a:r>
                        <a:rPr lang="en-US" sz="1600" dirty="0" smtClean="0"/>
                        <a:t>Neuroticism</a:t>
                      </a:r>
                      <a:endParaRPr lang="en-US" sz="1600" dirty="0"/>
                    </a:p>
                  </a:txBody>
                  <a:tcPr/>
                </a:tc>
                <a:tc>
                  <a:txBody>
                    <a:bodyPr/>
                    <a:lstStyle/>
                    <a:p>
                      <a:r>
                        <a:rPr lang="en-US" sz="1600" dirty="0" smtClean="0"/>
                        <a:t>I get stressed out easily.</a:t>
                      </a:r>
                    </a:p>
                    <a:p>
                      <a:r>
                        <a:rPr lang="en-US" sz="1600" dirty="0" smtClean="0"/>
                        <a:t>I</a:t>
                      </a:r>
                      <a:r>
                        <a:rPr lang="en-US" sz="1600" baseline="0" dirty="0" smtClean="0"/>
                        <a:t> get irritated easily.</a:t>
                      </a:r>
                    </a:p>
                    <a:p>
                      <a:pPr marL="227013" indent="-227013"/>
                      <a:r>
                        <a:rPr lang="en-US" sz="1600" baseline="0" dirty="0" smtClean="0"/>
                        <a:t>I have frequent mood swings.</a:t>
                      </a:r>
                      <a:endParaRPr lang="en-US" sz="1600" dirty="0"/>
                    </a:p>
                  </a:txBody>
                  <a:tcPr/>
                </a:tc>
              </a:tr>
              <a:tr h="811511">
                <a:tc>
                  <a:txBody>
                    <a:bodyPr/>
                    <a:lstStyle/>
                    <a:p>
                      <a:r>
                        <a:rPr lang="en-US" sz="1600" dirty="0" smtClean="0"/>
                        <a:t>Conscientiousness</a:t>
                      </a:r>
                      <a:endParaRPr lang="en-US" sz="1600" dirty="0"/>
                    </a:p>
                  </a:txBody>
                  <a:tcPr/>
                </a:tc>
                <a:tc>
                  <a:txBody>
                    <a:bodyPr/>
                    <a:lstStyle/>
                    <a:p>
                      <a:r>
                        <a:rPr lang="en-US" sz="1600" dirty="0" smtClean="0"/>
                        <a:t>I am always prepared.</a:t>
                      </a:r>
                    </a:p>
                    <a:p>
                      <a:r>
                        <a:rPr lang="en-US" sz="1600" dirty="0" smtClean="0"/>
                        <a:t>I like order.</a:t>
                      </a:r>
                    </a:p>
                    <a:p>
                      <a:r>
                        <a:rPr lang="en-US" sz="1600" dirty="0" smtClean="0"/>
                        <a:t>I pay attention to details.</a:t>
                      </a:r>
                    </a:p>
                  </a:txBody>
                  <a:tcPr/>
                </a:tc>
              </a:tr>
              <a:tr h="811511">
                <a:tc>
                  <a:txBody>
                    <a:bodyPr/>
                    <a:lstStyle/>
                    <a:p>
                      <a:r>
                        <a:rPr lang="en-US" sz="1600" dirty="0" smtClean="0"/>
                        <a:t>Agreeableness</a:t>
                      </a:r>
                      <a:endParaRPr lang="en-US" sz="1600" dirty="0"/>
                    </a:p>
                  </a:txBody>
                  <a:tcPr/>
                </a:tc>
                <a:tc>
                  <a:txBody>
                    <a:bodyPr/>
                    <a:lstStyle/>
                    <a:p>
                      <a:r>
                        <a:rPr lang="en-US" sz="1600" dirty="0" smtClean="0"/>
                        <a:t>I am interested in people.</a:t>
                      </a:r>
                    </a:p>
                    <a:p>
                      <a:r>
                        <a:rPr lang="en-US" sz="1600" dirty="0" smtClean="0"/>
                        <a:t>I have a soft heart.</a:t>
                      </a:r>
                    </a:p>
                    <a:p>
                      <a:r>
                        <a:rPr lang="en-US" sz="1600" dirty="0" smtClean="0"/>
                        <a:t>I take time out for others.</a:t>
                      </a:r>
                      <a:endParaRPr lang="en-US" sz="1600" dirty="0"/>
                    </a:p>
                  </a:txBody>
                  <a:tcPr/>
                </a:tc>
              </a:tr>
            </a:tbl>
          </a:graphicData>
        </a:graphic>
      </p:graphicFrame>
      <p:sp>
        <p:nvSpPr>
          <p:cNvPr id="10" name="Content Placeholder 9"/>
          <p:cNvSpPr>
            <a:spLocks noGrp="1"/>
          </p:cNvSpPr>
          <p:nvPr>
            <p:ph idx="1"/>
          </p:nvPr>
        </p:nvSpPr>
        <p:spPr/>
        <p:txBody>
          <a:bodyPr/>
          <a:lstStyle/>
          <a:p>
            <a:r>
              <a:rPr lang="en-US" dirty="0" smtClean="0"/>
              <a:t>Set A </a:t>
            </a:r>
            <a:endParaRPr lang="en-US" dirty="0"/>
          </a:p>
        </p:txBody>
      </p:sp>
      <p:sp>
        <p:nvSpPr>
          <p:cNvPr id="12" name="Rectangle 11"/>
          <p:cNvSpPr/>
          <p:nvPr/>
        </p:nvSpPr>
        <p:spPr>
          <a:xfrm>
            <a:off x="1924481" y="5013176"/>
            <a:ext cx="2575511"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have a rich vocabulary.</a:t>
            </a:r>
            <a:endParaRPr lang="en-US" sz="1600" dirty="0">
              <a:solidFill>
                <a:srgbClr val="000000"/>
              </a:solidFill>
            </a:endParaRPr>
          </a:p>
        </p:txBody>
      </p:sp>
      <p:sp>
        <p:nvSpPr>
          <p:cNvPr id="13" name="Rectangle 12"/>
          <p:cNvSpPr/>
          <p:nvPr/>
        </p:nvSpPr>
        <p:spPr>
          <a:xfrm>
            <a:off x="6571447" y="2564904"/>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start conversations.</a:t>
            </a:r>
            <a:endParaRPr lang="en-US" sz="1600" dirty="0">
              <a:solidFill>
                <a:srgbClr val="000000"/>
              </a:solidFill>
            </a:endParaRPr>
          </a:p>
        </p:txBody>
      </p:sp>
      <p:sp>
        <p:nvSpPr>
          <p:cNvPr id="14" name="Rectangle 13"/>
          <p:cNvSpPr/>
          <p:nvPr/>
        </p:nvSpPr>
        <p:spPr>
          <a:xfrm>
            <a:off x="6571446" y="3645024"/>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get stressed out easily.</a:t>
            </a:r>
            <a:endParaRPr lang="en-US" sz="1600" dirty="0">
              <a:solidFill>
                <a:srgbClr val="000000"/>
              </a:solidFill>
            </a:endParaRPr>
          </a:p>
        </p:txBody>
      </p:sp>
      <p:sp>
        <p:nvSpPr>
          <p:cNvPr id="15" name="Rectangle 14"/>
          <p:cNvSpPr/>
          <p:nvPr/>
        </p:nvSpPr>
        <p:spPr>
          <a:xfrm>
            <a:off x="6571446" y="4708366"/>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am always prepared.</a:t>
            </a:r>
            <a:endParaRPr lang="en-US" sz="1600" dirty="0">
              <a:solidFill>
                <a:srgbClr val="000000"/>
              </a:solidFill>
            </a:endParaRPr>
          </a:p>
        </p:txBody>
      </p:sp>
      <p:sp>
        <p:nvSpPr>
          <p:cNvPr id="16" name="Rectangle 15"/>
          <p:cNvSpPr/>
          <p:nvPr/>
        </p:nvSpPr>
        <p:spPr>
          <a:xfrm>
            <a:off x="6571446" y="5534010"/>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am interested in people. </a:t>
            </a:r>
            <a:endParaRPr lang="en-US" sz="1600" dirty="0">
              <a:solidFill>
                <a:srgbClr val="000000"/>
              </a:solidFill>
            </a:endParaRPr>
          </a:p>
        </p:txBody>
      </p:sp>
      <p:sp>
        <p:nvSpPr>
          <p:cNvPr id="17" name="Line 35"/>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solidFill>
                <a:srgbClr val="000000"/>
              </a:solidFill>
            </a:endParaRPr>
          </a:p>
        </p:txBody>
      </p:sp>
      <p:sp>
        <p:nvSpPr>
          <p:cNvPr id="18"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solidFill>
                  <a:srgbClr val="000000"/>
                </a:solidFill>
              </a:rPr>
              <a:pPr/>
              <a:t>18</a:t>
            </a:fld>
            <a:endParaRPr lang="en-US" dirty="0">
              <a:solidFill>
                <a:srgbClr val="000000"/>
              </a:solidFill>
            </a:endParaRPr>
          </a:p>
        </p:txBody>
      </p:sp>
      <p:sp>
        <p:nvSpPr>
          <p:cNvPr id="19"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spTree>
    <p:extLst>
      <p:ext uri="{BB962C8B-B14F-4D97-AF65-F5344CB8AC3E}">
        <p14:creationId xmlns:p14="http://schemas.microsoft.com/office/powerpoint/2010/main" val="403747615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Three-form design: Example</a:t>
            </a:r>
            <a:endParaRPr lang="en-US" dirty="0"/>
          </a:p>
        </p:txBody>
      </p:sp>
      <p:graphicFrame>
        <p:nvGraphicFramePr>
          <p:cNvPr id="8" name="Table 7"/>
          <p:cNvGraphicFramePr>
            <a:graphicFrameLocks noGrp="1"/>
          </p:cNvGraphicFramePr>
          <p:nvPr/>
        </p:nvGraphicFramePr>
        <p:xfrm>
          <a:off x="201186" y="2157164"/>
          <a:ext cx="4320480" cy="3623377"/>
        </p:xfrm>
        <a:graphic>
          <a:graphicData uri="http://schemas.openxmlformats.org/drawingml/2006/table">
            <a:tbl>
              <a:tblPr firstRow="1" bandRow="1">
                <a:tableStyleId>{21E4AEA4-8DFA-4A89-87EB-49C32662AFE0}</a:tableStyleId>
              </a:tblPr>
              <a:tblGrid>
                <a:gridCol w="1680187"/>
                <a:gridCol w="2640293"/>
              </a:tblGrid>
              <a:tr h="356224">
                <a:tc>
                  <a:txBody>
                    <a:bodyPr/>
                    <a:lstStyle/>
                    <a:p>
                      <a:r>
                        <a:rPr lang="en-US" sz="1600" dirty="0" smtClean="0"/>
                        <a:t>Subtest</a:t>
                      </a:r>
                      <a:endParaRPr lang="en-US" sz="1600" dirty="0"/>
                    </a:p>
                  </a:txBody>
                  <a:tcPr/>
                </a:tc>
                <a:tc>
                  <a:txBody>
                    <a:bodyPr/>
                    <a:lstStyle/>
                    <a:p>
                      <a:r>
                        <a:rPr lang="en-US" sz="1600" dirty="0" smtClean="0"/>
                        <a:t>Item</a:t>
                      </a:r>
                      <a:endParaRPr lang="en-US" sz="1600" dirty="0"/>
                    </a:p>
                  </a:txBody>
                  <a:tcPr/>
                </a:tc>
              </a:tr>
              <a:tr h="889713">
                <a:tc>
                  <a:txBody>
                    <a:bodyPr/>
                    <a:lstStyle/>
                    <a:p>
                      <a:r>
                        <a:rPr lang="en-US" sz="1600" dirty="0" smtClean="0"/>
                        <a:t>Demographics</a:t>
                      </a:r>
                      <a:endParaRPr lang="en-US" sz="1600" dirty="0"/>
                    </a:p>
                  </a:txBody>
                  <a:tcPr/>
                </a:tc>
                <a:tc>
                  <a:txBody>
                    <a:bodyPr/>
                    <a:lstStyle/>
                    <a:p>
                      <a:r>
                        <a:rPr lang="en-US" sz="1600" dirty="0" smtClean="0"/>
                        <a:t>How old are you?</a:t>
                      </a:r>
                    </a:p>
                    <a:p>
                      <a:r>
                        <a:rPr lang="en-US" sz="1600" dirty="0" smtClean="0"/>
                        <a:t>Are you male</a:t>
                      </a:r>
                      <a:r>
                        <a:rPr lang="en-US" sz="1600" baseline="0" dirty="0" smtClean="0"/>
                        <a:t> or female?</a:t>
                      </a:r>
                      <a:endParaRPr lang="en-US" sz="1600" dirty="0" smtClean="0"/>
                    </a:p>
                    <a:p>
                      <a:r>
                        <a:rPr lang="en-US" sz="1600" dirty="0" smtClean="0"/>
                        <a:t>What is your occupation?</a:t>
                      </a:r>
                      <a:endParaRPr lang="en-US" sz="1600" dirty="0"/>
                    </a:p>
                  </a:txBody>
                  <a:tcPr/>
                </a:tc>
              </a:tr>
              <a:tr h="601963">
                <a:tc>
                  <a:txBody>
                    <a:bodyPr/>
                    <a:lstStyle/>
                    <a:p>
                      <a:r>
                        <a:rPr lang="en-US" sz="1600" dirty="0" smtClean="0"/>
                        <a:t>Musical Taste</a:t>
                      </a:r>
                      <a:endParaRPr lang="en-US" sz="1600" dirty="0"/>
                    </a:p>
                  </a:txBody>
                  <a:tcPr/>
                </a:tc>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a:p>
                  </a:txBody>
                  <a:tcPr/>
                </a:tc>
              </a:tr>
              <a:tr h="356224">
                <a:tc>
                  <a:txBody>
                    <a:bodyPr/>
                    <a:lstStyle/>
                    <a:p>
                      <a:r>
                        <a:rPr lang="en-US" sz="1600" dirty="0" smtClean="0"/>
                        <a:t>Openness</a:t>
                      </a:r>
                      <a:endParaRPr lang="en-US" sz="1600" dirty="0"/>
                    </a:p>
                  </a:txBody>
                  <a:tcPr/>
                </a:tc>
                <a:tc>
                  <a:txBody>
                    <a:bodyPr/>
                    <a:lstStyle/>
                    <a:p>
                      <a:r>
                        <a:rPr lang="en-US" sz="1600" dirty="0" smtClean="0"/>
                        <a:t>I have a rich vocabulary.</a:t>
                      </a:r>
                    </a:p>
                    <a:p>
                      <a:r>
                        <a:rPr lang="en-US" sz="1600" dirty="0" smtClean="0"/>
                        <a:t>I</a:t>
                      </a:r>
                      <a:r>
                        <a:rPr lang="en-US" sz="1600" baseline="0" dirty="0" smtClean="0"/>
                        <a:t> have excellent ideas.</a:t>
                      </a:r>
                    </a:p>
                    <a:p>
                      <a:r>
                        <a:rPr lang="en-US" sz="1600" baseline="0" dirty="0" smtClean="0"/>
                        <a:t>I have a vivid imagination.</a:t>
                      </a:r>
                      <a:endParaRPr lang="en-US" sz="1600" dirty="0"/>
                    </a:p>
                  </a:txBody>
                  <a:tcPr/>
                </a:tc>
              </a:tr>
            </a:tbl>
          </a:graphicData>
        </a:graphic>
      </p:graphicFrame>
      <p:graphicFrame>
        <p:nvGraphicFramePr>
          <p:cNvPr id="9" name="Table 8"/>
          <p:cNvGraphicFramePr>
            <a:graphicFrameLocks noGrp="1"/>
          </p:cNvGraphicFramePr>
          <p:nvPr/>
        </p:nvGraphicFramePr>
        <p:xfrm>
          <a:off x="4622334" y="2158023"/>
          <a:ext cx="4320480" cy="4133510"/>
        </p:xfrm>
        <a:graphic>
          <a:graphicData uri="http://schemas.openxmlformats.org/drawingml/2006/table">
            <a:tbl>
              <a:tblPr firstRow="1" bandRow="1">
                <a:tableStyleId>{21E4AEA4-8DFA-4A89-87EB-49C32662AFE0}</a:tableStyleId>
              </a:tblPr>
              <a:tblGrid>
                <a:gridCol w="1903941"/>
                <a:gridCol w="2416539"/>
              </a:tblGrid>
              <a:tr h="353990">
                <a:tc>
                  <a:txBody>
                    <a:bodyPr/>
                    <a:lstStyle/>
                    <a:p>
                      <a:r>
                        <a:rPr lang="en-US" sz="1600" dirty="0" smtClean="0"/>
                        <a:t>Subtest</a:t>
                      </a:r>
                      <a:endParaRPr lang="en-US" sz="1600" dirty="0"/>
                    </a:p>
                  </a:txBody>
                  <a:tcPr/>
                </a:tc>
                <a:tc>
                  <a:txBody>
                    <a:bodyPr/>
                    <a:lstStyle/>
                    <a:p>
                      <a:pPr marL="227013" indent="-227013"/>
                      <a:r>
                        <a:rPr lang="en-US" sz="1600" dirty="0" smtClean="0"/>
                        <a:t>Item</a:t>
                      </a:r>
                      <a:endParaRPr lang="en-US" sz="1600" dirty="0"/>
                    </a:p>
                  </a:txBody>
                  <a:tcPr/>
                </a:tc>
              </a:tr>
              <a:tr h="1051958">
                <a:tc>
                  <a:txBody>
                    <a:bodyPr/>
                    <a:lstStyle/>
                    <a:p>
                      <a:r>
                        <a:rPr lang="en-US" sz="1600" dirty="0" smtClean="0"/>
                        <a:t>Extraversion</a:t>
                      </a:r>
                      <a:endParaRPr lang="en-US" sz="1600" dirty="0"/>
                    </a:p>
                  </a:txBody>
                  <a:tcPr/>
                </a:tc>
                <a:tc>
                  <a:txBody>
                    <a:bodyPr/>
                    <a:lstStyle/>
                    <a:p>
                      <a:r>
                        <a:rPr lang="en-US" sz="1600" dirty="0" smtClean="0"/>
                        <a:t>I start conversations.</a:t>
                      </a:r>
                    </a:p>
                    <a:p>
                      <a:r>
                        <a:rPr lang="en-US" sz="1600" dirty="0" smtClean="0"/>
                        <a:t>I am the life of the</a:t>
                      </a:r>
                      <a:r>
                        <a:rPr lang="en-US" sz="1600" baseline="0" dirty="0" smtClean="0"/>
                        <a:t> party.</a:t>
                      </a:r>
                      <a:endParaRPr lang="en-US" sz="1600" dirty="0" smtClean="0"/>
                    </a:p>
                    <a:p>
                      <a:pPr marL="227013" indent="-227013"/>
                      <a:r>
                        <a:rPr lang="en-US" sz="1600" dirty="0" smtClean="0"/>
                        <a:t>I am comfortable around people.</a:t>
                      </a:r>
                      <a:endParaRPr lang="en-US" sz="1600" dirty="0"/>
                    </a:p>
                  </a:txBody>
                  <a:tcPr/>
                </a:tc>
              </a:tr>
              <a:tr h="811511">
                <a:tc>
                  <a:txBody>
                    <a:bodyPr/>
                    <a:lstStyle/>
                    <a:p>
                      <a:r>
                        <a:rPr lang="en-US" sz="1600" dirty="0" smtClean="0"/>
                        <a:t>Neuroticism</a:t>
                      </a:r>
                      <a:endParaRPr lang="en-US" sz="1600" dirty="0"/>
                    </a:p>
                  </a:txBody>
                  <a:tcPr/>
                </a:tc>
                <a:tc>
                  <a:txBody>
                    <a:bodyPr/>
                    <a:lstStyle/>
                    <a:p>
                      <a:r>
                        <a:rPr lang="en-US" sz="1600" dirty="0" smtClean="0"/>
                        <a:t>I get stressed out easily.</a:t>
                      </a:r>
                    </a:p>
                    <a:p>
                      <a:r>
                        <a:rPr lang="en-US" sz="1600" dirty="0" smtClean="0"/>
                        <a:t>I</a:t>
                      </a:r>
                      <a:r>
                        <a:rPr lang="en-US" sz="1600" baseline="0" dirty="0" smtClean="0"/>
                        <a:t> get irritated easily.</a:t>
                      </a:r>
                    </a:p>
                    <a:p>
                      <a:pPr marL="227013" indent="-227013"/>
                      <a:r>
                        <a:rPr lang="en-US" sz="1600" baseline="0" dirty="0" smtClean="0"/>
                        <a:t>I have frequent mood swings.</a:t>
                      </a:r>
                      <a:endParaRPr lang="en-US" sz="1600" dirty="0"/>
                    </a:p>
                  </a:txBody>
                  <a:tcPr/>
                </a:tc>
              </a:tr>
              <a:tr h="811511">
                <a:tc>
                  <a:txBody>
                    <a:bodyPr/>
                    <a:lstStyle/>
                    <a:p>
                      <a:r>
                        <a:rPr lang="en-US" sz="1600" dirty="0" smtClean="0"/>
                        <a:t>Conscientiousness</a:t>
                      </a:r>
                      <a:endParaRPr lang="en-US" sz="1600" dirty="0"/>
                    </a:p>
                  </a:txBody>
                  <a:tcPr/>
                </a:tc>
                <a:tc>
                  <a:txBody>
                    <a:bodyPr/>
                    <a:lstStyle/>
                    <a:p>
                      <a:r>
                        <a:rPr lang="en-US" sz="1600" dirty="0" smtClean="0"/>
                        <a:t>I am always prepared.</a:t>
                      </a:r>
                    </a:p>
                    <a:p>
                      <a:r>
                        <a:rPr lang="en-US" sz="1600" dirty="0" smtClean="0"/>
                        <a:t>I like order.</a:t>
                      </a:r>
                    </a:p>
                    <a:p>
                      <a:r>
                        <a:rPr lang="en-US" sz="1600" dirty="0" smtClean="0"/>
                        <a:t>I pay attention to details.</a:t>
                      </a:r>
                    </a:p>
                  </a:txBody>
                  <a:tcPr/>
                </a:tc>
              </a:tr>
              <a:tr h="811511">
                <a:tc>
                  <a:txBody>
                    <a:bodyPr/>
                    <a:lstStyle/>
                    <a:p>
                      <a:r>
                        <a:rPr lang="en-US" sz="1600" dirty="0" smtClean="0"/>
                        <a:t>Agreeableness</a:t>
                      </a:r>
                      <a:endParaRPr lang="en-US" sz="1600" dirty="0"/>
                    </a:p>
                  </a:txBody>
                  <a:tcPr/>
                </a:tc>
                <a:tc>
                  <a:txBody>
                    <a:bodyPr/>
                    <a:lstStyle/>
                    <a:p>
                      <a:r>
                        <a:rPr lang="en-US" sz="1600" dirty="0" smtClean="0"/>
                        <a:t>I am interested in people.</a:t>
                      </a:r>
                    </a:p>
                    <a:p>
                      <a:r>
                        <a:rPr lang="en-US" sz="1600" dirty="0" smtClean="0"/>
                        <a:t>I have a soft heart.</a:t>
                      </a:r>
                    </a:p>
                    <a:p>
                      <a:r>
                        <a:rPr lang="en-US" sz="1600" dirty="0" smtClean="0"/>
                        <a:t>I take time out for others.</a:t>
                      </a:r>
                      <a:endParaRPr lang="en-US" sz="1600" dirty="0"/>
                    </a:p>
                  </a:txBody>
                  <a:tcPr/>
                </a:tc>
              </a:tr>
            </a:tbl>
          </a:graphicData>
        </a:graphic>
      </p:graphicFrame>
      <p:sp>
        <p:nvSpPr>
          <p:cNvPr id="10" name="Content Placeholder 9"/>
          <p:cNvSpPr>
            <a:spLocks noGrp="1"/>
          </p:cNvSpPr>
          <p:nvPr>
            <p:ph idx="1"/>
          </p:nvPr>
        </p:nvSpPr>
        <p:spPr/>
        <p:txBody>
          <a:bodyPr/>
          <a:lstStyle/>
          <a:p>
            <a:r>
              <a:rPr lang="en-US" dirty="0" smtClean="0"/>
              <a:t>Set B </a:t>
            </a:r>
            <a:endParaRPr lang="en-US" dirty="0"/>
          </a:p>
        </p:txBody>
      </p:sp>
      <p:sp>
        <p:nvSpPr>
          <p:cNvPr id="12" name="Rectangle 11"/>
          <p:cNvSpPr/>
          <p:nvPr/>
        </p:nvSpPr>
        <p:spPr>
          <a:xfrm>
            <a:off x="1924481" y="5237589"/>
            <a:ext cx="2575511"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have excellent ideas.</a:t>
            </a:r>
            <a:endParaRPr lang="en-US" sz="1600" dirty="0">
              <a:solidFill>
                <a:srgbClr val="000000"/>
              </a:solidFill>
            </a:endParaRPr>
          </a:p>
        </p:txBody>
      </p:sp>
      <p:sp>
        <p:nvSpPr>
          <p:cNvPr id="13" name="Rectangle 12"/>
          <p:cNvSpPr/>
          <p:nvPr/>
        </p:nvSpPr>
        <p:spPr>
          <a:xfrm>
            <a:off x="6571447" y="2789317"/>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am the life of the party.</a:t>
            </a:r>
            <a:endParaRPr lang="en-US" sz="1600" dirty="0">
              <a:solidFill>
                <a:srgbClr val="000000"/>
              </a:solidFill>
            </a:endParaRPr>
          </a:p>
        </p:txBody>
      </p:sp>
      <p:sp>
        <p:nvSpPr>
          <p:cNvPr id="14" name="Rectangle 13"/>
          <p:cNvSpPr/>
          <p:nvPr/>
        </p:nvSpPr>
        <p:spPr>
          <a:xfrm>
            <a:off x="6571446" y="3869437"/>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get irritated easily.</a:t>
            </a:r>
            <a:endParaRPr lang="en-US" sz="1600" dirty="0">
              <a:solidFill>
                <a:srgbClr val="000000"/>
              </a:solidFill>
            </a:endParaRPr>
          </a:p>
        </p:txBody>
      </p:sp>
      <p:sp>
        <p:nvSpPr>
          <p:cNvPr id="15" name="Rectangle 14"/>
          <p:cNvSpPr/>
          <p:nvPr/>
        </p:nvSpPr>
        <p:spPr>
          <a:xfrm>
            <a:off x="6571446" y="4932779"/>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like order.</a:t>
            </a:r>
            <a:endParaRPr lang="en-US" sz="1600" dirty="0">
              <a:solidFill>
                <a:srgbClr val="000000"/>
              </a:solidFill>
            </a:endParaRPr>
          </a:p>
        </p:txBody>
      </p:sp>
      <p:sp>
        <p:nvSpPr>
          <p:cNvPr id="16" name="Rectangle 15"/>
          <p:cNvSpPr/>
          <p:nvPr/>
        </p:nvSpPr>
        <p:spPr>
          <a:xfrm>
            <a:off x="6571446" y="5758423"/>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have a soft heart. </a:t>
            </a:r>
            <a:endParaRPr lang="en-US" sz="1600" dirty="0">
              <a:solidFill>
                <a:srgbClr val="000000"/>
              </a:solidFill>
            </a:endParaRPr>
          </a:p>
        </p:txBody>
      </p:sp>
      <p:sp>
        <p:nvSpPr>
          <p:cNvPr id="17"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solidFill>
                  <a:srgbClr val="000000"/>
                </a:solidFill>
              </a:rPr>
              <a:pPr/>
              <a:t>19</a:t>
            </a:fld>
            <a:endParaRPr lang="en-US" dirty="0">
              <a:solidFill>
                <a:srgbClr val="000000"/>
              </a:solidFill>
            </a:endParaRPr>
          </a:p>
        </p:txBody>
      </p:sp>
      <p:sp>
        <p:nvSpPr>
          <p:cNvPr id="18" name="Line 35"/>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solidFill>
                <a:srgbClr val="000000"/>
              </a:solidFill>
            </a:endParaRPr>
          </a:p>
        </p:txBody>
      </p:sp>
      <p:sp>
        <p:nvSpPr>
          <p:cNvPr id="19" name="Footer Placeholder 4"/>
          <p:cNvSpPr txBox="1">
            <a:spLocks/>
          </p:cNvSpPr>
          <p:nvPr/>
        </p:nvSpPr>
        <p:spPr bwMode="auto">
          <a:xfrm>
            <a:off x="3521075" y="6651625"/>
            <a:ext cx="2895600" cy="185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smtClean="0">
                <a:solidFill>
                  <a:srgbClr val="FFFFFF"/>
                </a:solidFill>
              </a:rPr>
              <a:t>crmda.KU.edu</a:t>
            </a:r>
            <a:endParaRPr lang="en-US" dirty="0">
              <a:solidFill>
                <a:srgbClr val="FFFFFF"/>
              </a:solidFill>
            </a:endParaRPr>
          </a:p>
        </p:txBody>
      </p:sp>
    </p:spTree>
    <p:extLst>
      <p:ext uri="{BB962C8B-B14F-4D97-AF65-F5344CB8AC3E}">
        <p14:creationId xmlns:p14="http://schemas.microsoft.com/office/powerpoint/2010/main" val="29455748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D44779D-5D04-49C1-8D2B-B40A087AAD9D}" type="slidenum">
              <a:rPr lang="en-US"/>
              <a:pPr/>
              <a:t>2</a:t>
            </a:fld>
            <a:endParaRPr lang="en-US"/>
          </a:p>
        </p:txBody>
      </p:sp>
      <p:sp>
        <p:nvSpPr>
          <p:cNvPr id="6" name="Footer Placeholder 4"/>
          <p:cNvSpPr>
            <a:spLocks noGrp="1"/>
          </p:cNvSpPr>
          <p:nvPr>
            <p:ph type="ftr" sz="quarter" idx="11"/>
          </p:nvPr>
        </p:nvSpPr>
        <p:spPr/>
        <p:txBody>
          <a:bodyPr/>
          <a:lstStyle/>
          <a:p>
            <a:r>
              <a:rPr lang="en-US" dirty="0" smtClean="0">
                <a:solidFill>
                  <a:schemeClr val="bg1"/>
                </a:solidFill>
              </a:rPr>
              <a:t>crmda.KU.edu</a:t>
            </a:r>
            <a:endParaRPr lang="en-US" dirty="0">
              <a:solidFill>
                <a:schemeClr val="bg1"/>
              </a:solidFill>
            </a:endParaRPr>
          </a:p>
        </p:txBody>
      </p:sp>
      <p:sp>
        <p:nvSpPr>
          <p:cNvPr id="131074" name="Rectangle 2"/>
          <p:cNvSpPr>
            <a:spLocks noGrp="1" noChangeArrowheads="1"/>
          </p:cNvSpPr>
          <p:nvPr>
            <p:ph type="ctrTitle"/>
          </p:nvPr>
        </p:nvSpPr>
        <p:spPr>
          <a:xfrm>
            <a:off x="533400" y="178133"/>
            <a:ext cx="8077200" cy="834242"/>
          </a:xfrm>
        </p:spPr>
        <p:txBody>
          <a:bodyPr/>
          <a:lstStyle/>
          <a:p>
            <a:r>
              <a:rPr lang="en-US" altLang="en-US" sz="4000" dirty="0" smtClean="0"/>
              <a:t>Road Map</a:t>
            </a:r>
            <a:endParaRPr lang="en-US" sz="4000" dirty="0"/>
          </a:p>
        </p:txBody>
      </p:sp>
      <p:sp>
        <p:nvSpPr>
          <p:cNvPr id="131077" name="Text Box 5"/>
          <p:cNvSpPr txBox="1">
            <a:spLocks noChangeArrowheads="1"/>
          </p:cNvSpPr>
          <p:nvPr/>
        </p:nvSpPr>
        <p:spPr bwMode="auto">
          <a:xfrm>
            <a:off x="142504" y="1064950"/>
            <a:ext cx="8847117" cy="5262979"/>
          </a:xfrm>
          <a:prstGeom prst="rect">
            <a:avLst/>
          </a:prstGeom>
          <a:noFill/>
          <a:ln w="9525">
            <a:noFill/>
            <a:miter lim="800000"/>
            <a:headEnd/>
            <a:tailEnd/>
          </a:ln>
          <a:effectLst/>
        </p:spPr>
        <p:txBody>
          <a:bodyPr wrap="square">
            <a:spAutoFit/>
          </a:bodyPr>
          <a:lstStyle/>
          <a:p>
            <a:pPr marL="223838" indent="-223838">
              <a:spcBef>
                <a:spcPct val="50000"/>
              </a:spcBef>
              <a:buFontTx/>
              <a:buChar char="•"/>
            </a:pPr>
            <a:r>
              <a:rPr lang="en-US" sz="2800" b="1" dirty="0">
                <a:solidFill>
                  <a:srgbClr val="002060"/>
                </a:solidFill>
                <a:latin typeface="Times New Roman" pitchFamily="18" charset="0"/>
              </a:rPr>
              <a:t>Learn about the different types of missing data</a:t>
            </a:r>
          </a:p>
          <a:p>
            <a:pPr marL="223838" indent="-223838">
              <a:spcBef>
                <a:spcPct val="50000"/>
              </a:spcBef>
              <a:buFontTx/>
              <a:buChar char="•"/>
            </a:pPr>
            <a:r>
              <a:rPr lang="en-US" sz="2800" b="1" dirty="0">
                <a:solidFill>
                  <a:srgbClr val="002060"/>
                </a:solidFill>
                <a:latin typeface="Times New Roman" pitchFamily="18" charset="0"/>
              </a:rPr>
              <a:t>Learn about ways in which the missing data process can be recovered</a:t>
            </a:r>
          </a:p>
          <a:p>
            <a:pPr marL="223838" indent="-223838">
              <a:spcBef>
                <a:spcPct val="50000"/>
              </a:spcBef>
              <a:buFontTx/>
              <a:buChar char="•"/>
            </a:pPr>
            <a:r>
              <a:rPr lang="en-US" sz="2800" b="1" dirty="0" smtClean="0">
                <a:solidFill>
                  <a:srgbClr val="002060"/>
                </a:solidFill>
                <a:latin typeface="Times New Roman" pitchFamily="18" charset="0"/>
              </a:rPr>
              <a:t>Understand </a:t>
            </a:r>
            <a:r>
              <a:rPr lang="en-US" sz="2800" b="1" dirty="0">
                <a:solidFill>
                  <a:srgbClr val="002060"/>
                </a:solidFill>
                <a:latin typeface="Times New Roman" pitchFamily="18" charset="0"/>
              </a:rPr>
              <a:t>why imputing missing data is not </a:t>
            </a:r>
            <a:r>
              <a:rPr lang="en-US" sz="2800" b="1" dirty="0" smtClean="0">
                <a:solidFill>
                  <a:srgbClr val="002060"/>
                </a:solidFill>
                <a:latin typeface="Times New Roman" pitchFamily="18" charset="0"/>
              </a:rPr>
              <a:t>cheating</a:t>
            </a:r>
          </a:p>
          <a:p>
            <a:pPr marL="681038" lvl="1" indent="-223838">
              <a:spcBef>
                <a:spcPct val="50000"/>
              </a:spcBef>
              <a:buFontTx/>
              <a:buChar char="•"/>
            </a:pPr>
            <a:r>
              <a:rPr lang="en-US" sz="2400" b="1" dirty="0" smtClean="0">
                <a:solidFill>
                  <a:srgbClr val="800000"/>
                </a:solidFill>
                <a:latin typeface="Times New Roman" pitchFamily="18" charset="0"/>
              </a:rPr>
              <a:t>Learn why NOT imputing missing data is more likely to lead to errors in generalization!</a:t>
            </a:r>
            <a:endParaRPr lang="en-US" sz="2400" b="1" dirty="0">
              <a:solidFill>
                <a:srgbClr val="800000"/>
              </a:solidFill>
              <a:latin typeface="Times New Roman" pitchFamily="18" charset="0"/>
            </a:endParaRPr>
          </a:p>
          <a:p>
            <a:pPr marL="223838" indent="-223838">
              <a:spcBef>
                <a:spcPct val="50000"/>
              </a:spcBef>
              <a:buFontTx/>
              <a:buChar char="•"/>
            </a:pPr>
            <a:r>
              <a:rPr lang="en-US" sz="2800" b="1" dirty="0" smtClean="0">
                <a:solidFill>
                  <a:srgbClr val="002060"/>
                </a:solidFill>
                <a:latin typeface="Times New Roman" pitchFamily="18" charset="0"/>
              </a:rPr>
              <a:t>Learn about intentionally missing designs</a:t>
            </a:r>
          </a:p>
          <a:p>
            <a:pPr marL="223838" indent="-223838">
              <a:spcBef>
                <a:spcPct val="50000"/>
              </a:spcBef>
              <a:buFontTx/>
              <a:buChar char="•"/>
            </a:pPr>
            <a:r>
              <a:rPr lang="en-US" sz="2800" b="1" dirty="0" smtClean="0">
                <a:solidFill>
                  <a:srgbClr val="002060"/>
                </a:solidFill>
                <a:latin typeface="Times New Roman" pitchFamily="18" charset="0"/>
              </a:rPr>
              <a:t>Introduce </a:t>
            </a:r>
            <a:r>
              <a:rPr lang="en-US" sz="2800" b="1" dirty="0">
                <a:solidFill>
                  <a:srgbClr val="002060"/>
                </a:solidFill>
                <a:latin typeface="Times New Roman" pitchFamily="18" charset="0"/>
              </a:rPr>
              <a:t>a simple method for significance </a:t>
            </a:r>
            <a:r>
              <a:rPr lang="en-US" sz="2800" b="1" dirty="0" smtClean="0">
                <a:solidFill>
                  <a:srgbClr val="002060"/>
                </a:solidFill>
                <a:latin typeface="Times New Roman" pitchFamily="18" charset="0"/>
              </a:rPr>
              <a:t>testing</a:t>
            </a:r>
          </a:p>
          <a:p>
            <a:pPr marL="223838" indent="-223838">
              <a:spcBef>
                <a:spcPct val="50000"/>
              </a:spcBef>
              <a:buFontTx/>
              <a:buChar char="•"/>
            </a:pPr>
            <a:r>
              <a:rPr lang="en-US" sz="2800" b="1" dirty="0" smtClean="0">
                <a:solidFill>
                  <a:srgbClr val="002060"/>
                </a:solidFill>
                <a:latin typeface="Times New Roman" pitchFamily="18" charset="0"/>
              </a:rPr>
              <a:t>Discuss imputation with large longitudinal datasets</a:t>
            </a:r>
          </a:p>
        </p:txBody>
      </p:sp>
      <p:sp>
        <p:nvSpPr>
          <p:cNvPr id="131078" name="Line 6"/>
          <p:cNvSpPr>
            <a:spLocks noChangeShapeType="1"/>
          </p:cNvSpPr>
          <p:nvPr/>
        </p:nvSpPr>
        <p:spPr bwMode="auto">
          <a:xfrm>
            <a:off x="304800" y="1026538"/>
            <a:ext cx="8534400" cy="0"/>
          </a:xfrm>
          <a:prstGeom prst="line">
            <a:avLst/>
          </a:prstGeom>
          <a:noFill/>
          <a:ln w="28575">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Three-form design: Example</a:t>
            </a:r>
            <a:endParaRPr lang="en-US" dirty="0"/>
          </a:p>
        </p:txBody>
      </p:sp>
      <p:graphicFrame>
        <p:nvGraphicFramePr>
          <p:cNvPr id="8" name="Table 7"/>
          <p:cNvGraphicFramePr>
            <a:graphicFrameLocks noGrp="1"/>
          </p:cNvGraphicFramePr>
          <p:nvPr/>
        </p:nvGraphicFramePr>
        <p:xfrm>
          <a:off x="201186" y="2157164"/>
          <a:ext cx="4320480" cy="3623377"/>
        </p:xfrm>
        <a:graphic>
          <a:graphicData uri="http://schemas.openxmlformats.org/drawingml/2006/table">
            <a:tbl>
              <a:tblPr firstRow="1" bandRow="1">
                <a:tableStyleId>{21E4AEA4-8DFA-4A89-87EB-49C32662AFE0}</a:tableStyleId>
              </a:tblPr>
              <a:tblGrid>
                <a:gridCol w="1680187"/>
                <a:gridCol w="2640293"/>
              </a:tblGrid>
              <a:tr h="356224">
                <a:tc>
                  <a:txBody>
                    <a:bodyPr/>
                    <a:lstStyle/>
                    <a:p>
                      <a:r>
                        <a:rPr lang="en-US" sz="1600" dirty="0" smtClean="0"/>
                        <a:t>Subtest</a:t>
                      </a:r>
                      <a:endParaRPr lang="en-US" sz="1600" dirty="0"/>
                    </a:p>
                  </a:txBody>
                  <a:tcPr/>
                </a:tc>
                <a:tc>
                  <a:txBody>
                    <a:bodyPr/>
                    <a:lstStyle/>
                    <a:p>
                      <a:r>
                        <a:rPr lang="en-US" sz="1600" dirty="0" smtClean="0"/>
                        <a:t>Item</a:t>
                      </a:r>
                      <a:endParaRPr lang="en-US" sz="1600" dirty="0"/>
                    </a:p>
                  </a:txBody>
                  <a:tcPr/>
                </a:tc>
              </a:tr>
              <a:tr h="889713">
                <a:tc>
                  <a:txBody>
                    <a:bodyPr/>
                    <a:lstStyle/>
                    <a:p>
                      <a:r>
                        <a:rPr lang="en-US" sz="1600" dirty="0" smtClean="0"/>
                        <a:t>Demographics</a:t>
                      </a:r>
                      <a:endParaRPr lang="en-US" sz="1600" dirty="0"/>
                    </a:p>
                  </a:txBody>
                  <a:tcPr/>
                </a:tc>
                <a:tc>
                  <a:txBody>
                    <a:bodyPr/>
                    <a:lstStyle/>
                    <a:p>
                      <a:r>
                        <a:rPr lang="en-US" sz="1600" dirty="0" smtClean="0"/>
                        <a:t>How old are you?</a:t>
                      </a:r>
                    </a:p>
                    <a:p>
                      <a:r>
                        <a:rPr lang="en-US" sz="1600" dirty="0" smtClean="0"/>
                        <a:t>Are you male</a:t>
                      </a:r>
                      <a:r>
                        <a:rPr lang="en-US" sz="1600" baseline="0" dirty="0" smtClean="0"/>
                        <a:t> or female?</a:t>
                      </a:r>
                      <a:endParaRPr lang="en-US" sz="1600" dirty="0" smtClean="0"/>
                    </a:p>
                    <a:p>
                      <a:r>
                        <a:rPr lang="en-US" sz="1600" dirty="0" smtClean="0"/>
                        <a:t>What is your occupation?</a:t>
                      </a:r>
                      <a:endParaRPr lang="en-US" sz="1600" dirty="0"/>
                    </a:p>
                  </a:txBody>
                  <a:tcPr/>
                </a:tc>
              </a:tr>
              <a:tr h="601963">
                <a:tc>
                  <a:txBody>
                    <a:bodyPr/>
                    <a:lstStyle/>
                    <a:p>
                      <a:r>
                        <a:rPr lang="en-US" sz="1600" dirty="0" smtClean="0"/>
                        <a:t>Musical Taste</a:t>
                      </a:r>
                      <a:endParaRPr lang="en-US" sz="1600" dirty="0"/>
                    </a:p>
                  </a:txBody>
                  <a:tcPr/>
                </a:tc>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a:p>
                  </a:txBody>
                  <a:tcPr/>
                </a:tc>
              </a:tr>
              <a:tr h="356224">
                <a:tc>
                  <a:txBody>
                    <a:bodyPr/>
                    <a:lstStyle/>
                    <a:p>
                      <a:r>
                        <a:rPr lang="en-US" sz="1600" dirty="0" smtClean="0"/>
                        <a:t>Openness</a:t>
                      </a:r>
                      <a:endParaRPr lang="en-US" sz="1600" dirty="0"/>
                    </a:p>
                  </a:txBody>
                  <a:tcPr/>
                </a:tc>
                <a:tc>
                  <a:txBody>
                    <a:bodyPr/>
                    <a:lstStyle/>
                    <a:p>
                      <a:r>
                        <a:rPr lang="en-US" sz="1600" dirty="0" smtClean="0"/>
                        <a:t>I have a rich vocabulary.</a:t>
                      </a:r>
                    </a:p>
                    <a:p>
                      <a:r>
                        <a:rPr lang="en-US" sz="1600" dirty="0" smtClean="0"/>
                        <a:t>I</a:t>
                      </a:r>
                      <a:r>
                        <a:rPr lang="en-US" sz="1600" baseline="0" dirty="0" smtClean="0"/>
                        <a:t> have excellent ideas.</a:t>
                      </a:r>
                    </a:p>
                    <a:p>
                      <a:r>
                        <a:rPr lang="en-US" sz="1600" baseline="0" dirty="0" smtClean="0"/>
                        <a:t>I have a vivid imagination.</a:t>
                      </a:r>
                      <a:endParaRPr lang="en-US" sz="1600" dirty="0"/>
                    </a:p>
                  </a:txBody>
                  <a:tcPr/>
                </a:tc>
              </a:tr>
            </a:tbl>
          </a:graphicData>
        </a:graphic>
      </p:graphicFrame>
      <p:graphicFrame>
        <p:nvGraphicFramePr>
          <p:cNvPr id="9" name="Table 8"/>
          <p:cNvGraphicFramePr>
            <a:graphicFrameLocks noGrp="1"/>
          </p:cNvGraphicFramePr>
          <p:nvPr/>
        </p:nvGraphicFramePr>
        <p:xfrm>
          <a:off x="4622334" y="2158023"/>
          <a:ext cx="4320480" cy="4133510"/>
        </p:xfrm>
        <a:graphic>
          <a:graphicData uri="http://schemas.openxmlformats.org/drawingml/2006/table">
            <a:tbl>
              <a:tblPr firstRow="1" bandRow="1">
                <a:tableStyleId>{21E4AEA4-8DFA-4A89-87EB-49C32662AFE0}</a:tableStyleId>
              </a:tblPr>
              <a:tblGrid>
                <a:gridCol w="1903941"/>
                <a:gridCol w="2416539"/>
              </a:tblGrid>
              <a:tr h="353990">
                <a:tc>
                  <a:txBody>
                    <a:bodyPr/>
                    <a:lstStyle/>
                    <a:p>
                      <a:r>
                        <a:rPr lang="en-US" sz="1600" dirty="0" smtClean="0"/>
                        <a:t>Subtest</a:t>
                      </a:r>
                      <a:endParaRPr lang="en-US" sz="1600" dirty="0"/>
                    </a:p>
                  </a:txBody>
                  <a:tcPr/>
                </a:tc>
                <a:tc>
                  <a:txBody>
                    <a:bodyPr/>
                    <a:lstStyle/>
                    <a:p>
                      <a:pPr marL="227013" indent="-227013"/>
                      <a:r>
                        <a:rPr lang="en-US" sz="1600" dirty="0" smtClean="0"/>
                        <a:t>Item</a:t>
                      </a:r>
                      <a:endParaRPr lang="en-US" sz="1600" dirty="0"/>
                    </a:p>
                  </a:txBody>
                  <a:tcPr/>
                </a:tc>
              </a:tr>
              <a:tr h="1051958">
                <a:tc>
                  <a:txBody>
                    <a:bodyPr/>
                    <a:lstStyle/>
                    <a:p>
                      <a:r>
                        <a:rPr lang="en-US" sz="1600" dirty="0" smtClean="0"/>
                        <a:t>Extraversion</a:t>
                      </a:r>
                      <a:endParaRPr lang="en-US" sz="1600" dirty="0"/>
                    </a:p>
                  </a:txBody>
                  <a:tcPr/>
                </a:tc>
                <a:tc>
                  <a:txBody>
                    <a:bodyPr/>
                    <a:lstStyle/>
                    <a:p>
                      <a:r>
                        <a:rPr lang="en-US" sz="1600" dirty="0" smtClean="0"/>
                        <a:t>I start conversations.</a:t>
                      </a:r>
                    </a:p>
                    <a:p>
                      <a:r>
                        <a:rPr lang="en-US" sz="1600" dirty="0" smtClean="0"/>
                        <a:t>I am the life of the</a:t>
                      </a:r>
                      <a:r>
                        <a:rPr lang="en-US" sz="1600" baseline="0" dirty="0" smtClean="0"/>
                        <a:t> party.</a:t>
                      </a:r>
                      <a:endParaRPr lang="en-US" sz="1600" dirty="0" smtClean="0"/>
                    </a:p>
                    <a:p>
                      <a:pPr marL="227013" indent="-227013"/>
                      <a:r>
                        <a:rPr lang="en-US" sz="1600" dirty="0" smtClean="0"/>
                        <a:t>I am comfortable around people.</a:t>
                      </a:r>
                      <a:endParaRPr lang="en-US" sz="1600" dirty="0"/>
                    </a:p>
                  </a:txBody>
                  <a:tcPr/>
                </a:tc>
              </a:tr>
              <a:tr h="811511">
                <a:tc>
                  <a:txBody>
                    <a:bodyPr/>
                    <a:lstStyle/>
                    <a:p>
                      <a:r>
                        <a:rPr lang="en-US" sz="1600" dirty="0" smtClean="0"/>
                        <a:t>Neuroticism</a:t>
                      </a:r>
                      <a:endParaRPr lang="en-US" sz="1600" dirty="0"/>
                    </a:p>
                  </a:txBody>
                  <a:tcPr/>
                </a:tc>
                <a:tc>
                  <a:txBody>
                    <a:bodyPr/>
                    <a:lstStyle/>
                    <a:p>
                      <a:r>
                        <a:rPr lang="en-US" sz="1600" dirty="0" smtClean="0"/>
                        <a:t>I get stressed out easily.</a:t>
                      </a:r>
                    </a:p>
                    <a:p>
                      <a:r>
                        <a:rPr lang="en-US" sz="1600" dirty="0" smtClean="0"/>
                        <a:t>I</a:t>
                      </a:r>
                      <a:r>
                        <a:rPr lang="en-US" sz="1600" baseline="0" dirty="0" smtClean="0"/>
                        <a:t> get irritated easily.</a:t>
                      </a:r>
                    </a:p>
                    <a:p>
                      <a:r>
                        <a:rPr lang="en-US" sz="1600" baseline="0" dirty="0" smtClean="0"/>
                        <a:t>I have frequent mood swings.</a:t>
                      </a:r>
                      <a:endParaRPr lang="en-US" sz="1600" dirty="0"/>
                    </a:p>
                  </a:txBody>
                  <a:tcPr/>
                </a:tc>
              </a:tr>
              <a:tr h="811511">
                <a:tc>
                  <a:txBody>
                    <a:bodyPr/>
                    <a:lstStyle/>
                    <a:p>
                      <a:r>
                        <a:rPr lang="en-US" sz="1600" dirty="0" smtClean="0"/>
                        <a:t>Conscientiousness</a:t>
                      </a:r>
                      <a:endParaRPr lang="en-US" sz="1600" dirty="0"/>
                    </a:p>
                  </a:txBody>
                  <a:tcPr/>
                </a:tc>
                <a:tc>
                  <a:txBody>
                    <a:bodyPr/>
                    <a:lstStyle/>
                    <a:p>
                      <a:r>
                        <a:rPr lang="en-US" sz="1600" dirty="0" smtClean="0"/>
                        <a:t>I am always prepared.</a:t>
                      </a:r>
                    </a:p>
                    <a:p>
                      <a:r>
                        <a:rPr lang="en-US" sz="1600" dirty="0" smtClean="0"/>
                        <a:t>I like order.</a:t>
                      </a:r>
                    </a:p>
                    <a:p>
                      <a:r>
                        <a:rPr lang="en-US" sz="1600" dirty="0" smtClean="0"/>
                        <a:t>I pay attention to details.</a:t>
                      </a:r>
                    </a:p>
                  </a:txBody>
                  <a:tcPr/>
                </a:tc>
              </a:tr>
              <a:tr h="811511">
                <a:tc>
                  <a:txBody>
                    <a:bodyPr/>
                    <a:lstStyle/>
                    <a:p>
                      <a:r>
                        <a:rPr lang="en-US" sz="1600" dirty="0" smtClean="0"/>
                        <a:t>Agreeableness</a:t>
                      </a:r>
                      <a:endParaRPr lang="en-US" sz="1600" dirty="0"/>
                    </a:p>
                  </a:txBody>
                  <a:tcPr/>
                </a:tc>
                <a:tc>
                  <a:txBody>
                    <a:bodyPr/>
                    <a:lstStyle/>
                    <a:p>
                      <a:r>
                        <a:rPr lang="en-US" sz="1600" dirty="0" smtClean="0"/>
                        <a:t>I am interested in people.</a:t>
                      </a:r>
                    </a:p>
                    <a:p>
                      <a:r>
                        <a:rPr lang="en-US" sz="1600" dirty="0" smtClean="0"/>
                        <a:t>I have a soft heart.</a:t>
                      </a:r>
                    </a:p>
                    <a:p>
                      <a:r>
                        <a:rPr lang="en-US" sz="1600" dirty="0" smtClean="0"/>
                        <a:t>I take time out for others.</a:t>
                      </a:r>
                      <a:endParaRPr lang="en-US" sz="1600" dirty="0"/>
                    </a:p>
                  </a:txBody>
                  <a:tcPr/>
                </a:tc>
              </a:tr>
            </a:tbl>
          </a:graphicData>
        </a:graphic>
      </p:graphicFrame>
      <p:sp>
        <p:nvSpPr>
          <p:cNvPr id="10" name="Content Placeholder 9"/>
          <p:cNvSpPr>
            <a:spLocks noGrp="1"/>
          </p:cNvSpPr>
          <p:nvPr>
            <p:ph idx="1"/>
          </p:nvPr>
        </p:nvSpPr>
        <p:spPr/>
        <p:txBody>
          <a:bodyPr/>
          <a:lstStyle/>
          <a:p>
            <a:r>
              <a:rPr lang="en-US" dirty="0" smtClean="0"/>
              <a:t>Set C </a:t>
            </a:r>
            <a:endParaRPr lang="en-US" dirty="0"/>
          </a:p>
        </p:txBody>
      </p:sp>
      <p:sp>
        <p:nvSpPr>
          <p:cNvPr id="12" name="Rectangle 11"/>
          <p:cNvSpPr/>
          <p:nvPr/>
        </p:nvSpPr>
        <p:spPr>
          <a:xfrm>
            <a:off x="1924481" y="5470391"/>
            <a:ext cx="2575511"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have a vivid imagination.</a:t>
            </a:r>
            <a:endParaRPr lang="en-US" sz="1600" dirty="0">
              <a:solidFill>
                <a:srgbClr val="000000"/>
              </a:solidFill>
            </a:endParaRPr>
          </a:p>
        </p:txBody>
      </p:sp>
      <p:sp>
        <p:nvSpPr>
          <p:cNvPr id="13" name="Rectangle 12"/>
          <p:cNvSpPr/>
          <p:nvPr/>
        </p:nvSpPr>
        <p:spPr>
          <a:xfrm>
            <a:off x="6571447" y="3043793"/>
            <a:ext cx="2321034" cy="495667"/>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227013" indent="-227013"/>
            <a:r>
              <a:rPr lang="en-US" sz="1600" dirty="0" smtClean="0">
                <a:solidFill>
                  <a:srgbClr val="000000"/>
                </a:solidFill>
              </a:rPr>
              <a:t>I am comfortable around people.</a:t>
            </a:r>
            <a:endParaRPr lang="en-US" sz="1600" dirty="0">
              <a:solidFill>
                <a:srgbClr val="000000"/>
              </a:solidFill>
            </a:endParaRPr>
          </a:p>
        </p:txBody>
      </p:sp>
      <p:sp>
        <p:nvSpPr>
          <p:cNvPr id="14" name="Rectangle 13"/>
          <p:cNvSpPr/>
          <p:nvPr/>
        </p:nvSpPr>
        <p:spPr>
          <a:xfrm>
            <a:off x="6571446" y="4123913"/>
            <a:ext cx="2321034" cy="495667"/>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227013" indent="-227013"/>
            <a:r>
              <a:rPr lang="en-US" sz="1600" dirty="0" smtClean="0">
                <a:solidFill>
                  <a:srgbClr val="000000"/>
                </a:solidFill>
              </a:rPr>
              <a:t>I have frequent mood swings.</a:t>
            </a:r>
            <a:endParaRPr lang="en-US" sz="1600" dirty="0">
              <a:solidFill>
                <a:srgbClr val="000000"/>
              </a:solidFill>
            </a:endParaRPr>
          </a:p>
        </p:txBody>
      </p:sp>
      <p:sp>
        <p:nvSpPr>
          <p:cNvPr id="15" name="Rectangle 14"/>
          <p:cNvSpPr/>
          <p:nvPr/>
        </p:nvSpPr>
        <p:spPr>
          <a:xfrm>
            <a:off x="6571446" y="5165581"/>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pay attention to details.</a:t>
            </a:r>
            <a:endParaRPr lang="en-US" sz="1600" dirty="0">
              <a:solidFill>
                <a:srgbClr val="000000"/>
              </a:solidFill>
            </a:endParaRPr>
          </a:p>
        </p:txBody>
      </p:sp>
      <p:sp>
        <p:nvSpPr>
          <p:cNvPr id="16" name="Rectangle 15"/>
          <p:cNvSpPr/>
          <p:nvPr/>
        </p:nvSpPr>
        <p:spPr>
          <a:xfrm>
            <a:off x="6571446" y="5991225"/>
            <a:ext cx="2321034" cy="26286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1600" dirty="0" smtClean="0">
                <a:solidFill>
                  <a:srgbClr val="000000"/>
                </a:solidFill>
              </a:rPr>
              <a:t>I take time out for others. </a:t>
            </a:r>
            <a:endParaRPr lang="en-US" sz="1600" dirty="0">
              <a:solidFill>
                <a:srgbClr val="000000"/>
              </a:solidFill>
            </a:endParaRPr>
          </a:p>
        </p:txBody>
      </p:sp>
      <p:sp>
        <p:nvSpPr>
          <p:cNvPr id="17"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solidFill>
                  <a:srgbClr val="000000"/>
                </a:solidFill>
              </a:rPr>
              <a:pPr/>
              <a:t>20</a:t>
            </a:fld>
            <a:endParaRPr lang="en-US" dirty="0">
              <a:solidFill>
                <a:srgbClr val="000000"/>
              </a:solidFill>
            </a:endParaRPr>
          </a:p>
        </p:txBody>
      </p:sp>
      <p:sp>
        <p:nvSpPr>
          <p:cNvPr id="18" name="Line 35"/>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solidFill>
                <a:srgbClr val="000000"/>
              </a:solidFill>
            </a:endParaRPr>
          </a:p>
        </p:txBody>
      </p:sp>
      <p:sp>
        <p:nvSpPr>
          <p:cNvPr id="19"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spTree>
    <p:extLst>
      <p:ext uri="{BB962C8B-B14F-4D97-AF65-F5344CB8AC3E}">
        <p14:creationId xmlns:p14="http://schemas.microsoft.com/office/powerpoint/2010/main" val="219330571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234363" y="6354763"/>
            <a:ext cx="582612" cy="274637"/>
          </a:xfrm>
          <a:prstGeom prst="rect">
            <a:avLst/>
          </a:prstGeom>
        </p:spPr>
        <p:txBody>
          <a:bodyPr/>
          <a:lstStyle/>
          <a:p>
            <a:fld id="{62FB52E6-F91E-4985-B815-DA235E756A47}" type="slidenum">
              <a:rPr lang="en-CA" smtClean="0">
                <a:solidFill>
                  <a:srgbClr val="000000"/>
                </a:solidFill>
              </a:rPr>
              <a:pPr/>
              <a:t>21</a:t>
            </a:fld>
            <a:endParaRPr lang="en-CA">
              <a:solidFill>
                <a:srgbClr val="000000"/>
              </a:solidFill>
            </a:endParaRPr>
          </a:p>
        </p:txBody>
      </p:sp>
      <p:graphicFrame>
        <p:nvGraphicFramePr>
          <p:cNvPr id="8" name="Content Placeholder 5"/>
          <p:cNvGraphicFramePr>
            <a:graphicFrameLocks/>
          </p:cNvGraphicFramePr>
          <p:nvPr>
            <p:extLst>
              <p:ext uri="{D42A27DB-BD31-4B8C-83A1-F6EECF244321}">
                <p14:modId xmlns:p14="http://schemas.microsoft.com/office/powerpoint/2010/main" val="4166226915"/>
              </p:ext>
            </p:extLst>
          </p:nvPr>
        </p:nvGraphicFramePr>
        <p:xfrm>
          <a:off x="0" y="-2"/>
          <a:ext cx="9144000" cy="6847842"/>
        </p:xfrm>
        <a:graphic>
          <a:graphicData uri="http://schemas.openxmlformats.org/drawingml/2006/table">
            <a:tbl>
              <a:tblPr firstRow="1" bandRow="1">
                <a:tableStyleId>{93296810-A885-4BE3-A3E7-6D5BEEA58F35}</a:tableStyleId>
              </a:tblPr>
              <a:tblGrid>
                <a:gridCol w="3048000"/>
                <a:gridCol w="3048000"/>
                <a:gridCol w="3048000"/>
              </a:tblGrid>
              <a:tr h="408075">
                <a:tc>
                  <a:txBody>
                    <a:bodyPr/>
                    <a:lstStyle/>
                    <a:p>
                      <a:r>
                        <a:rPr lang="en-US" sz="1600" dirty="0" smtClean="0"/>
                        <a:t>Form 1 (XAB)</a:t>
                      </a:r>
                      <a:endParaRPr lang="en-US" sz="1600" dirty="0"/>
                    </a:p>
                  </a:txBody>
                  <a:tcPr marR="45720"/>
                </a:tc>
                <a:tc>
                  <a:txBody>
                    <a:bodyPr/>
                    <a:lstStyle/>
                    <a:p>
                      <a:r>
                        <a:rPr lang="en-US" sz="1600" dirty="0" smtClean="0"/>
                        <a:t>Form</a:t>
                      </a:r>
                      <a:r>
                        <a:rPr lang="en-US" sz="1600" baseline="0" dirty="0" smtClean="0"/>
                        <a:t> 2 (XAC)</a:t>
                      </a:r>
                      <a:endParaRPr lang="en-US" sz="1600" dirty="0"/>
                    </a:p>
                  </a:txBody>
                  <a:tcPr marR="45720"/>
                </a:tc>
                <a:tc>
                  <a:txBody>
                    <a:bodyPr/>
                    <a:lstStyle/>
                    <a:p>
                      <a:r>
                        <a:rPr lang="en-US" sz="1600" dirty="0" smtClean="0"/>
                        <a:t>Form 3 (XBC)</a:t>
                      </a:r>
                      <a:endParaRPr lang="en-US" sz="1600" dirty="0"/>
                    </a:p>
                  </a:txBody>
                  <a:tcPr marR="45720"/>
                </a:tc>
              </a:tr>
              <a:tr h="1006213">
                <a:tc>
                  <a:txBody>
                    <a:bodyPr/>
                    <a:lstStyle/>
                    <a:p>
                      <a:pPr marL="0" indent="0"/>
                      <a:r>
                        <a:rPr lang="en-US" sz="1600" dirty="0" smtClean="0"/>
                        <a:t>How old are you?</a:t>
                      </a:r>
                    </a:p>
                    <a:p>
                      <a:pPr marL="0" indent="0"/>
                      <a:r>
                        <a:rPr lang="en-US" sz="1600" dirty="0" smtClean="0"/>
                        <a:t>Are you male</a:t>
                      </a:r>
                      <a:r>
                        <a:rPr lang="en-US" sz="1600" baseline="0" dirty="0" smtClean="0"/>
                        <a:t> or female?</a:t>
                      </a:r>
                      <a:endParaRPr lang="en-US" sz="1600" dirty="0" smtClean="0"/>
                    </a:p>
                    <a:p>
                      <a:pPr marL="0" indent="0"/>
                      <a:r>
                        <a:rPr lang="en-US" sz="1600" dirty="0" smtClean="0"/>
                        <a:t>What is your occupation?</a:t>
                      </a:r>
                    </a:p>
                  </a:txBody>
                  <a:tcPr marR="45720"/>
                </a:tc>
                <a:tc>
                  <a:txBody>
                    <a:bodyPr/>
                    <a:lstStyle/>
                    <a:p>
                      <a:r>
                        <a:rPr lang="en-US" sz="1600" dirty="0" smtClean="0"/>
                        <a:t>How old are you?</a:t>
                      </a:r>
                    </a:p>
                    <a:p>
                      <a:r>
                        <a:rPr lang="en-US" sz="1600" dirty="0" smtClean="0"/>
                        <a:t>Are you male</a:t>
                      </a:r>
                      <a:r>
                        <a:rPr lang="en-US" sz="1600" baseline="0" dirty="0" smtClean="0"/>
                        <a:t> or female?</a:t>
                      </a:r>
                      <a:endParaRPr lang="en-US" sz="1600" dirty="0" smtClean="0"/>
                    </a:p>
                    <a:p>
                      <a:r>
                        <a:rPr lang="en-US" sz="1600" dirty="0" smtClean="0"/>
                        <a:t>What is your occupation?</a:t>
                      </a:r>
                    </a:p>
                  </a:txBody>
                  <a:tcPr marR="45720"/>
                </a:tc>
                <a:tc>
                  <a:txBody>
                    <a:bodyPr/>
                    <a:lstStyle/>
                    <a:p>
                      <a:r>
                        <a:rPr lang="en-US" sz="1600" dirty="0" smtClean="0"/>
                        <a:t>How old are you?</a:t>
                      </a:r>
                    </a:p>
                    <a:p>
                      <a:r>
                        <a:rPr lang="en-US" sz="1600" dirty="0" smtClean="0"/>
                        <a:t>Are you male</a:t>
                      </a:r>
                      <a:r>
                        <a:rPr lang="en-US" sz="1600" baseline="0" dirty="0" smtClean="0"/>
                        <a:t> or female?</a:t>
                      </a:r>
                      <a:endParaRPr lang="en-US" sz="1600" dirty="0" smtClean="0"/>
                    </a:p>
                    <a:p>
                      <a:r>
                        <a:rPr lang="en-US" sz="1600" dirty="0" smtClean="0"/>
                        <a:t>What is your occupation?</a:t>
                      </a:r>
                    </a:p>
                  </a:txBody>
                  <a:tcPr marR="45720"/>
                </a:tc>
              </a:tr>
              <a:tr h="1911804">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smtClean="0"/>
                    </a:p>
                  </a:txBody>
                  <a:tcPr marR="45720"/>
                </a:tc>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smtClean="0"/>
                    </a:p>
                  </a:txBody>
                  <a:tcPr marR="45720"/>
                </a:tc>
                <a:tc>
                  <a:txBody>
                    <a:bodyPr/>
                    <a:lstStyle/>
                    <a:p>
                      <a:pPr marL="227013" indent="-227013"/>
                      <a:r>
                        <a:rPr lang="en-US" sz="1600" dirty="0" smtClean="0"/>
                        <a:t>What is your favorite genre</a:t>
                      </a:r>
                      <a:r>
                        <a:rPr lang="en-US" sz="1600" baseline="0" dirty="0" smtClean="0"/>
                        <a:t> of music? </a:t>
                      </a:r>
                      <a:endParaRPr lang="en-US" sz="1600" dirty="0" smtClean="0"/>
                    </a:p>
                    <a:p>
                      <a:pPr marL="227013" indent="-227013"/>
                      <a:r>
                        <a:rPr lang="en-US" sz="1600" dirty="0" smtClean="0"/>
                        <a:t>Do</a:t>
                      </a:r>
                      <a:r>
                        <a:rPr lang="en-US" sz="1600" baseline="0" dirty="0" smtClean="0"/>
                        <a:t> you like to listen to music while you work? </a:t>
                      </a:r>
                    </a:p>
                    <a:p>
                      <a:pPr marL="227013" indent="-227013"/>
                      <a:r>
                        <a:rPr lang="en-US" sz="1600" baseline="0" dirty="0" smtClean="0"/>
                        <a:t>Do you prefer music played loud or softly? </a:t>
                      </a:r>
                      <a:endParaRPr lang="en-US" sz="1600" dirty="0" smtClean="0"/>
                    </a:p>
                  </a:txBody>
                  <a:tcPr marR="45720"/>
                </a:tc>
              </a:tr>
              <a:tr h="704350">
                <a:tc>
                  <a:txBody>
                    <a:bodyPr/>
                    <a:lstStyle/>
                    <a:p>
                      <a:pPr marL="0" indent="0"/>
                      <a:r>
                        <a:rPr lang="en-US" sz="1600" dirty="0" smtClean="0"/>
                        <a:t>I have a rich vocabulary.</a:t>
                      </a:r>
                    </a:p>
                    <a:p>
                      <a:pPr marL="0" indent="0"/>
                      <a:r>
                        <a:rPr lang="en-US" sz="1600" dirty="0" smtClean="0"/>
                        <a:t>I</a:t>
                      </a:r>
                      <a:r>
                        <a:rPr lang="en-US" sz="1600" baseline="0" dirty="0" smtClean="0"/>
                        <a:t> have excellent ideas.</a:t>
                      </a: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have a rich vocabulary.</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have a vivid imagination.</a:t>
                      </a:r>
                      <a:endParaRPr lang="en-US" sz="1600" dirty="0" smtClean="0">
                        <a:solidFill>
                          <a:schemeClr val="tx1"/>
                        </a:solidFill>
                      </a:endParaRP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a:t>
                      </a:r>
                      <a:r>
                        <a:rPr lang="en-US" sz="1600" baseline="0" dirty="0" smtClean="0"/>
                        <a:t> have excellent ideas.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have a vivid imagination.</a:t>
                      </a:r>
                      <a:endParaRPr lang="en-US" sz="1600" dirty="0" smtClean="0">
                        <a:solidFill>
                          <a:schemeClr val="tx1"/>
                        </a:solidFill>
                      </a:endParaRPr>
                    </a:p>
                  </a:txBody>
                  <a:tcPr marR="45720"/>
                </a:tc>
              </a:tr>
              <a:tr h="704350">
                <a:tc>
                  <a:txBody>
                    <a:bodyPr/>
                    <a:lstStyle/>
                    <a:p>
                      <a:pPr marL="0" indent="0"/>
                      <a:r>
                        <a:rPr lang="en-US" sz="1600" dirty="0" smtClean="0"/>
                        <a:t>I start conversations.</a:t>
                      </a:r>
                    </a:p>
                    <a:p>
                      <a:pPr marL="0" indent="0"/>
                      <a:r>
                        <a:rPr lang="en-US" sz="1600" dirty="0" smtClean="0"/>
                        <a:t>I am the life of the</a:t>
                      </a:r>
                      <a:r>
                        <a:rPr lang="en-US" sz="1600" baseline="0" dirty="0" smtClean="0"/>
                        <a:t> party.</a:t>
                      </a:r>
                      <a:endParaRPr lang="en-US" sz="1600" dirty="0" smtClean="0"/>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start conversations.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am comfortable around people.</a:t>
                      </a:r>
                      <a:endParaRPr lang="en-US" sz="1600" dirty="0" smtClean="0">
                        <a:solidFill>
                          <a:schemeClr val="tx1"/>
                        </a:solidFill>
                      </a:endParaRP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am the life of the</a:t>
                      </a:r>
                      <a:r>
                        <a:rPr lang="en-US" sz="1600" baseline="0" dirty="0" smtClean="0"/>
                        <a:t> party.</a:t>
                      </a:r>
                      <a:endParaRPr lang="en-US" sz="1600" dirty="0" smtClean="0"/>
                    </a:p>
                    <a:p>
                      <a:pPr marL="227013" indent="-227013"/>
                      <a:r>
                        <a:rPr lang="en-US" sz="1600" dirty="0" smtClean="0"/>
                        <a:t>I am comfortable around people.</a:t>
                      </a:r>
                      <a:endParaRPr lang="en-US" sz="1600" dirty="0">
                        <a:solidFill>
                          <a:schemeClr val="tx1"/>
                        </a:solidFill>
                      </a:endParaRPr>
                    </a:p>
                  </a:txBody>
                  <a:tcPr marR="45720"/>
                </a:tc>
              </a:tr>
              <a:tr h="704350">
                <a:tc>
                  <a:txBody>
                    <a:bodyPr/>
                    <a:lstStyle/>
                    <a:p>
                      <a:pPr marL="0" indent="0"/>
                      <a:r>
                        <a:rPr lang="en-US" sz="1600" dirty="0" smtClean="0"/>
                        <a:t>I get stressed out easily.</a:t>
                      </a:r>
                    </a:p>
                    <a:p>
                      <a:pPr marL="0" indent="0"/>
                      <a:r>
                        <a:rPr lang="en-US" sz="1600" dirty="0" smtClean="0"/>
                        <a:t>I</a:t>
                      </a:r>
                      <a:r>
                        <a:rPr lang="en-US" sz="1600" baseline="0" dirty="0" smtClean="0"/>
                        <a:t> get irritated easily.</a:t>
                      </a: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get stressed out easily.</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have frequent mood swings.</a:t>
                      </a:r>
                      <a:endParaRPr lang="en-US" sz="1600" dirty="0" smtClean="0">
                        <a:solidFill>
                          <a:schemeClr val="tx1"/>
                        </a:solidFill>
                      </a:endParaRP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a:t>
                      </a:r>
                      <a:r>
                        <a:rPr lang="en-US" sz="1600" baseline="0" dirty="0" smtClean="0"/>
                        <a:t> get irritated easily.</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have frequent mood swings.</a:t>
                      </a:r>
                      <a:endParaRPr lang="en-US" sz="1600" dirty="0" smtClean="0">
                        <a:solidFill>
                          <a:schemeClr val="tx1"/>
                        </a:solidFill>
                      </a:endParaRPr>
                    </a:p>
                  </a:txBody>
                  <a:tcPr marR="45720"/>
                </a:tc>
              </a:tr>
              <a:tr h="704350">
                <a:tc>
                  <a:txBody>
                    <a:bodyPr/>
                    <a:lstStyle/>
                    <a:p>
                      <a:pPr marL="0" indent="0"/>
                      <a:r>
                        <a:rPr lang="en-US" sz="1600" dirty="0" smtClean="0"/>
                        <a:t>I am always prepared.</a:t>
                      </a:r>
                    </a:p>
                    <a:p>
                      <a:pPr marL="0" indent="0"/>
                      <a:r>
                        <a:rPr lang="en-US" sz="1600" dirty="0" smtClean="0"/>
                        <a:t>I like order.</a:t>
                      </a: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am always prepared.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pay attention to details.</a:t>
                      </a:r>
                      <a:endParaRPr lang="en-US" sz="1600" dirty="0" smtClean="0">
                        <a:solidFill>
                          <a:schemeClr val="tx1"/>
                        </a:solidFill>
                      </a:endParaRP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like order.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pay attention to details.</a:t>
                      </a:r>
                      <a:endParaRPr lang="en-US" sz="1600" dirty="0" smtClean="0">
                        <a:solidFill>
                          <a:schemeClr val="tx1"/>
                        </a:solidFill>
                      </a:endParaRPr>
                    </a:p>
                  </a:txBody>
                  <a:tcPr marR="45720"/>
                </a:tc>
              </a:tr>
              <a:tr h="704350">
                <a:tc>
                  <a:txBody>
                    <a:bodyPr/>
                    <a:lstStyle/>
                    <a:p>
                      <a:r>
                        <a:rPr lang="en-US" sz="1600" dirty="0" smtClean="0"/>
                        <a:t>I am interested in people.</a:t>
                      </a:r>
                    </a:p>
                    <a:p>
                      <a:r>
                        <a:rPr lang="en-US" sz="1600" dirty="0" smtClean="0"/>
                        <a:t>I have a soft heart.</a:t>
                      </a: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am interested in people.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take time out for others. </a:t>
                      </a:r>
                      <a:endParaRPr lang="en-US" sz="1600" dirty="0" smtClean="0">
                        <a:solidFill>
                          <a:schemeClr val="tx1"/>
                        </a:solidFill>
                      </a:endParaRPr>
                    </a:p>
                  </a:txBody>
                  <a:tcPr marR="457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 have a soft heart.</a:t>
                      </a:r>
                    </a:p>
                    <a:p>
                      <a:r>
                        <a:rPr lang="en-US" sz="1600" dirty="0" smtClean="0"/>
                        <a:t>I take time out for others. </a:t>
                      </a:r>
                      <a:endParaRPr lang="en-US" sz="1600" dirty="0">
                        <a:solidFill>
                          <a:schemeClr val="tx1"/>
                        </a:solidFill>
                      </a:endParaRPr>
                    </a:p>
                  </a:txBody>
                  <a:tcPr marR="45720"/>
                </a:tc>
              </a:tr>
            </a:tbl>
          </a:graphicData>
        </a:graphic>
      </p:graphicFrame>
    </p:spTree>
    <p:extLst>
      <p:ext uri="{BB962C8B-B14F-4D97-AF65-F5344CB8AC3E}">
        <p14:creationId xmlns:p14="http://schemas.microsoft.com/office/powerpoint/2010/main" val="886477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3511696"/>
              </p:ext>
            </p:extLst>
          </p:nvPr>
        </p:nvGraphicFramePr>
        <p:xfrm>
          <a:off x="18166" y="448723"/>
          <a:ext cx="9095353" cy="5918428"/>
        </p:xfrm>
        <a:graphic>
          <a:graphicData uri="http://schemas.openxmlformats.org/drawingml/2006/table">
            <a:tbl>
              <a:tblPr firstRow="1">
                <a:tableStyleId>{284E427A-3D55-4303-BF80-6455036E1DE7}</a:tableStyleId>
              </a:tblPr>
              <a:tblGrid>
                <a:gridCol w="345339"/>
                <a:gridCol w="345339"/>
                <a:gridCol w="345339"/>
                <a:gridCol w="345339"/>
                <a:gridCol w="1004311"/>
                <a:gridCol w="731008"/>
                <a:gridCol w="345339"/>
                <a:gridCol w="453254"/>
                <a:gridCol w="345339"/>
                <a:gridCol w="345339"/>
                <a:gridCol w="345339"/>
                <a:gridCol w="345339"/>
                <a:gridCol w="345339"/>
                <a:gridCol w="345339"/>
                <a:gridCol w="345339"/>
                <a:gridCol w="345339"/>
                <a:gridCol w="345339"/>
                <a:gridCol w="345339"/>
                <a:gridCol w="345339"/>
                <a:gridCol w="345339"/>
                <a:gridCol w="345339"/>
                <a:gridCol w="345339"/>
                <a:gridCol w="345339"/>
              </a:tblGrid>
              <a:tr h="1235488">
                <a:tc>
                  <a:txBody>
                    <a:bodyPr/>
                    <a:lstStyle/>
                    <a:p>
                      <a:pPr algn="ctr" fontAlgn="b"/>
                      <a:r>
                        <a:rPr lang="en-US" sz="1400" u="none" strike="noStrike" dirty="0"/>
                        <a:t>Participant</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Form</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a:t>Age</a:t>
                      </a:r>
                      <a:endParaRPr lang="en-US" sz="1400" b="0" i="0" u="none" strike="noStrike">
                        <a:solidFill>
                          <a:srgbClr val="000000"/>
                        </a:solidFill>
                        <a:latin typeface="Calibri"/>
                      </a:endParaRPr>
                    </a:p>
                  </a:txBody>
                  <a:tcPr marL="8692" marR="8692" marT="8692" marB="0" vert="vert270" anchor="ctr"/>
                </a:tc>
                <a:tc>
                  <a:txBody>
                    <a:bodyPr/>
                    <a:lstStyle/>
                    <a:p>
                      <a:pPr algn="ctr" fontAlgn="b"/>
                      <a:r>
                        <a:rPr lang="en-US" sz="1400" u="none" strike="noStrike" dirty="0"/>
                        <a:t>Sex</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Occupation</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Genre</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a:t>Work Music</a:t>
                      </a:r>
                      <a:endParaRPr lang="en-US" sz="1400" b="0" i="0" u="none" strike="noStrike">
                        <a:solidFill>
                          <a:srgbClr val="000000"/>
                        </a:solidFill>
                        <a:latin typeface="Calibri"/>
                      </a:endParaRPr>
                    </a:p>
                  </a:txBody>
                  <a:tcPr marL="8692" marR="8692" marT="8692" marB="0" vert="vert270" anchor="ctr"/>
                </a:tc>
                <a:tc>
                  <a:txBody>
                    <a:bodyPr/>
                    <a:lstStyle/>
                    <a:p>
                      <a:pPr algn="ctr" fontAlgn="b"/>
                      <a:r>
                        <a:rPr lang="en-US" sz="1400" u="none" strike="noStrike" dirty="0"/>
                        <a:t>Volume</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a:t>Open1</a:t>
                      </a:r>
                      <a:endParaRPr lang="en-US" sz="1400" b="0" i="0" u="none" strike="noStrike">
                        <a:solidFill>
                          <a:srgbClr val="000000"/>
                        </a:solidFill>
                        <a:latin typeface="Calibri"/>
                      </a:endParaRPr>
                    </a:p>
                  </a:txBody>
                  <a:tcPr marL="8692" marR="8692" marT="8692" marB="0" vert="vert270" anchor="ctr"/>
                </a:tc>
                <a:tc>
                  <a:txBody>
                    <a:bodyPr/>
                    <a:lstStyle/>
                    <a:p>
                      <a:pPr algn="ctr" fontAlgn="b"/>
                      <a:r>
                        <a:rPr lang="en-US" sz="1400" u="none" strike="noStrike"/>
                        <a:t>Open2</a:t>
                      </a:r>
                      <a:endParaRPr lang="en-US" sz="1400" b="0" i="0" u="none" strike="noStrike">
                        <a:solidFill>
                          <a:srgbClr val="000000"/>
                        </a:solidFill>
                        <a:latin typeface="Calibri"/>
                      </a:endParaRPr>
                    </a:p>
                  </a:txBody>
                  <a:tcPr marL="8692" marR="8692" marT="8692" marB="0" vert="vert270" anchor="ctr"/>
                </a:tc>
                <a:tc>
                  <a:txBody>
                    <a:bodyPr/>
                    <a:lstStyle/>
                    <a:p>
                      <a:pPr algn="ctr" fontAlgn="b"/>
                      <a:r>
                        <a:rPr lang="en-US" sz="1400" u="none" strike="noStrike"/>
                        <a:t>Open3</a:t>
                      </a:r>
                      <a:endParaRPr lang="en-US" sz="1400" b="0" i="0" u="none" strike="noStrike">
                        <a:solidFill>
                          <a:srgbClr val="000000"/>
                        </a:solidFill>
                        <a:latin typeface="Calibri"/>
                      </a:endParaRPr>
                    </a:p>
                  </a:txBody>
                  <a:tcPr marL="8692" marR="8692" marT="8692" marB="0" vert="vert270" anchor="ctr"/>
                </a:tc>
                <a:tc>
                  <a:txBody>
                    <a:bodyPr/>
                    <a:lstStyle/>
                    <a:p>
                      <a:pPr algn="ctr" fontAlgn="b"/>
                      <a:r>
                        <a:rPr lang="en-US" sz="1400" u="none" strike="noStrike"/>
                        <a:t>Extra1</a:t>
                      </a:r>
                      <a:endParaRPr lang="en-US" sz="1400" b="0" i="0" u="none" strike="noStrike">
                        <a:solidFill>
                          <a:srgbClr val="000000"/>
                        </a:solidFill>
                        <a:latin typeface="Calibri"/>
                      </a:endParaRPr>
                    </a:p>
                  </a:txBody>
                  <a:tcPr marL="8692" marR="8692" marT="8692" marB="0" vert="vert270" anchor="ctr"/>
                </a:tc>
                <a:tc>
                  <a:txBody>
                    <a:bodyPr/>
                    <a:lstStyle/>
                    <a:p>
                      <a:pPr algn="ctr" fontAlgn="b"/>
                      <a:r>
                        <a:rPr lang="en-US" sz="1400" u="none" strike="noStrike" dirty="0"/>
                        <a:t>Extra2</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Extra3</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Neuro1</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a:t>Neuro2</a:t>
                      </a:r>
                      <a:endParaRPr lang="en-US" sz="1400" b="0" i="0" u="none" strike="noStrike">
                        <a:solidFill>
                          <a:srgbClr val="000000"/>
                        </a:solidFill>
                        <a:latin typeface="Calibri"/>
                      </a:endParaRPr>
                    </a:p>
                  </a:txBody>
                  <a:tcPr marL="8692" marR="8692" marT="8692" marB="0" vert="vert270" anchor="ctr"/>
                </a:tc>
                <a:tc>
                  <a:txBody>
                    <a:bodyPr/>
                    <a:lstStyle/>
                    <a:p>
                      <a:pPr algn="ctr" fontAlgn="b"/>
                      <a:r>
                        <a:rPr lang="en-US" sz="1400" u="none" strike="noStrike" dirty="0"/>
                        <a:t>Neuro3</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Consc1</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Consc2</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Consc3</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Agree1</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Agree2</a:t>
                      </a:r>
                      <a:endParaRPr lang="en-US" sz="1400" b="0" i="0" u="none" strike="noStrike" dirty="0">
                        <a:solidFill>
                          <a:srgbClr val="000000"/>
                        </a:solidFill>
                        <a:latin typeface="Calibri"/>
                      </a:endParaRPr>
                    </a:p>
                  </a:txBody>
                  <a:tcPr marL="8692" marR="8692" marT="8692" marB="0" vert="vert270" anchor="ctr"/>
                </a:tc>
                <a:tc>
                  <a:txBody>
                    <a:bodyPr/>
                    <a:lstStyle/>
                    <a:p>
                      <a:pPr algn="ctr" fontAlgn="b"/>
                      <a:r>
                        <a:rPr lang="en-US" sz="1400" u="none" strike="noStrike" dirty="0"/>
                        <a:t>Agree3</a:t>
                      </a:r>
                      <a:endParaRPr lang="en-US" sz="1400" b="0" i="0" u="none" strike="noStrike" dirty="0">
                        <a:solidFill>
                          <a:srgbClr val="000000"/>
                        </a:solidFill>
                        <a:latin typeface="Calibri"/>
                      </a:endParaRPr>
                    </a:p>
                  </a:txBody>
                  <a:tcPr marL="8692" marR="8692" marT="8692" marB="0" vert="vert270" anchor="ctr"/>
                </a:tc>
              </a:tr>
              <a:tr h="312196">
                <a:tc>
                  <a:txBody>
                    <a:bodyPr/>
                    <a:lstStyle/>
                    <a:p>
                      <a:pPr algn="ctr" fontAlgn="b"/>
                      <a:r>
                        <a:rPr lang="en-US" sz="1400" u="none" strike="noStrike" dirty="0"/>
                        <a:t>1</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4</a:t>
                      </a:r>
                      <a:r>
                        <a:rPr lang="en-US" sz="1400" u="none" strike="noStrike" dirty="0" smtClean="0"/>
                        <a:t>7</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smtClean="0"/>
                        <a:t>professor</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Classical</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loud</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r>
              <a:tr h="312196">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4</a:t>
                      </a:r>
                      <a:r>
                        <a:rPr lang="en-US" sz="1400" u="none" strike="noStrike" dirty="0" smtClean="0"/>
                        <a:t>2</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F</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musician</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Funk</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soft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r>
              <a:tr h="312196">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2</a:t>
                      </a:r>
                      <a:r>
                        <a:rPr lang="en-US" sz="1400" u="none" strike="noStrike" dirty="0" smtClean="0"/>
                        <a:t>7</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M</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student</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Jazz</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soft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r>
              <a:tr h="312196">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29</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M</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server</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Metal</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soft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r>
              <a:tr h="312196">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2</a:t>
                      </a:r>
                      <a:r>
                        <a:rPr lang="en-US" sz="1400" u="none" strike="noStrike" dirty="0" smtClean="0"/>
                        <a:t>7</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M</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chef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Rock</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N</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soft</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r>
              <a:tr h="312196">
                <a:tc>
                  <a:txBody>
                    <a:bodyPr/>
                    <a:lstStyle/>
                    <a:p>
                      <a:pPr algn="ctr" fontAlgn="b"/>
                      <a:r>
                        <a:rPr lang="en-US" sz="1400" u="none" strike="noStrike"/>
                        <a:t>6</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2</a:t>
                      </a:r>
                      <a:r>
                        <a:rPr lang="en-US" sz="1400" u="none" strike="noStrike" dirty="0" smtClean="0"/>
                        <a:t>1</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painter</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Pop</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Y</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loud</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r>
              <a:tr h="312196">
                <a:tc>
                  <a:txBody>
                    <a:bodyPr/>
                    <a:lstStyle/>
                    <a:p>
                      <a:pPr algn="ctr" fontAlgn="b"/>
                      <a:r>
                        <a:rPr lang="en-US" sz="1400" u="none" strike="noStrike"/>
                        <a:t>7</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3</a:t>
                      </a:r>
                      <a:r>
                        <a:rPr lang="en-US" sz="1400" u="none" strike="noStrike" dirty="0" smtClean="0"/>
                        <a:t>9</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librarian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Alt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N</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loud</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a:t>
                      </a:r>
                      <a:endParaRPr lang="en-US" sz="1400" b="0" i="0" u="none" strike="noStrike">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r>
              <a:tr h="312196">
                <a:tc>
                  <a:txBody>
                    <a:bodyPr/>
                    <a:lstStyle/>
                    <a:p>
                      <a:pPr algn="ctr" fontAlgn="b"/>
                      <a:r>
                        <a:rPr lang="en-US" sz="1400" u="none" strike="noStrike"/>
                        <a:t>8</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22</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server</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Ska</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soft</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3</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a:t>
                      </a:r>
                      <a:endParaRPr lang="en-US" sz="1400" b="0" i="0" u="none" strike="noStrike">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r>
              <a:tr h="312196">
                <a:tc>
                  <a:txBody>
                    <a:bodyPr/>
                    <a:lstStyle/>
                    <a:p>
                      <a:pPr algn="ctr" fontAlgn="b"/>
                      <a:r>
                        <a:rPr lang="en-US" sz="1400" u="none" strike="noStrike"/>
                        <a:t>9</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3</a:t>
                      </a:r>
                      <a:r>
                        <a:rPr lang="en-US" sz="1400" u="none" strike="noStrike" dirty="0" smtClean="0"/>
                        <a:t>8</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M</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doctor</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Punk</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loud</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3</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r>
              <a:tr h="312196">
                <a:tc>
                  <a:txBody>
                    <a:bodyPr/>
                    <a:lstStyle/>
                    <a:p>
                      <a:pPr algn="ctr" fontAlgn="b"/>
                      <a:r>
                        <a:rPr lang="en-US" sz="1400" u="none" strike="noStrike" dirty="0"/>
                        <a:t>10</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2</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2</a:t>
                      </a:r>
                      <a:r>
                        <a:rPr lang="en-US" sz="1400" u="none" strike="noStrike" dirty="0" smtClean="0"/>
                        <a:t>9</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F</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statistician</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Pop</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N</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loud</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5</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3</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5</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3</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2</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3</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8692" marR="8692" marT="8692" marB="0"/>
                </a:tc>
              </a:tr>
              <a:tr h="312196">
                <a:tc>
                  <a:txBody>
                    <a:bodyPr/>
                    <a:lstStyle/>
                    <a:p>
                      <a:pPr algn="ctr" fontAlgn="b"/>
                      <a:r>
                        <a:rPr lang="en-US" sz="1400" u="none" strike="noStrike"/>
                        <a:t>11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28</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chef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Rock</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Y</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loud</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3</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3</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5</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5</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r>
              <a:tr h="312196">
                <a:tc>
                  <a:txBody>
                    <a:bodyPr/>
                    <a:lstStyle/>
                    <a:p>
                      <a:pPr algn="ctr" fontAlgn="b"/>
                      <a:r>
                        <a:rPr lang="en-US" sz="1400" u="none" strike="noStrike"/>
                        <a:t>12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25</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M</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nurse</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Rock</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soft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a:t>
                      </a:r>
                      <a:endParaRPr lang="en-US" sz="1400" b="0" i="0" u="none" strike="noStrike">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2</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5</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r>
              <a:tr h="312196">
                <a:tc>
                  <a:txBody>
                    <a:bodyPr/>
                    <a:lstStyle/>
                    <a:p>
                      <a:pPr algn="ctr" fontAlgn="b"/>
                      <a:r>
                        <a:rPr lang="en-US" sz="1400" u="none" strike="noStrike"/>
                        <a:t>13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2</a:t>
                      </a:r>
                      <a:r>
                        <a:rPr lang="en-US" sz="1400" u="none" strike="noStrike" dirty="0" smtClean="0"/>
                        <a:t>9</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M</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lawyer</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Jazz</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Y</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soft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r>
              <a:tr h="312196">
                <a:tc>
                  <a:txBody>
                    <a:bodyPr/>
                    <a:lstStyle/>
                    <a:p>
                      <a:pPr algn="ctr" fontAlgn="b"/>
                      <a:r>
                        <a:rPr lang="en-US" sz="1400" u="none" strike="noStrike"/>
                        <a:t>14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3</a:t>
                      </a:r>
                      <a:r>
                        <a:rPr lang="en-US" sz="1400" u="none" strike="noStrike" dirty="0" smtClean="0"/>
                        <a:t>8</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accountant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Metal</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soft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5</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r>
              <a:tr h="312196">
                <a:tc>
                  <a:txBody>
                    <a:bodyPr/>
                    <a:lstStyle/>
                    <a:p>
                      <a:pPr algn="ctr" fontAlgn="b"/>
                      <a:r>
                        <a:rPr lang="en-US" sz="1400" u="none" strike="noStrike"/>
                        <a:t>15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F</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secretary</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Alt</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N</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loud</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4</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2</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1</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a:t>5</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a:t>3</a:t>
                      </a:r>
                      <a:endParaRPr lang="en-US" sz="1400" b="0" i="0" u="none" strike="noStrike">
                        <a:solidFill>
                          <a:srgbClr val="000000"/>
                        </a:solidFill>
                        <a:latin typeface="Calibri"/>
                      </a:endParaRPr>
                    </a:p>
                  </a:txBody>
                  <a:tcPr marL="8692" marR="8692" marT="8692" marB="0"/>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8692" marR="8692" marT="8692" marB="0">
                    <a:solidFill>
                      <a:schemeClr val="tx2"/>
                    </a:solidFill>
                  </a:tcPr>
                </a:tc>
                <a:tc>
                  <a:txBody>
                    <a:bodyPr/>
                    <a:lstStyle/>
                    <a:p>
                      <a:pPr algn="ctr" fontAlgn="b"/>
                      <a:r>
                        <a:rPr lang="en-US" sz="1400" u="none" strike="noStrike" dirty="0"/>
                        <a:t>4</a:t>
                      </a:r>
                      <a:endParaRPr lang="en-US" sz="1400" b="0" i="0" u="none" strike="noStrike" dirty="0">
                        <a:solidFill>
                          <a:srgbClr val="000000"/>
                        </a:solidFill>
                        <a:latin typeface="Calibri"/>
                      </a:endParaRPr>
                    </a:p>
                  </a:txBody>
                  <a:tcPr marL="8692" marR="8692" marT="8692" marB="0"/>
                </a:tc>
                <a:tc>
                  <a:txBody>
                    <a:bodyPr/>
                    <a:lstStyle/>
                    <a:p>
                      <a:pPr algn="ctr" fontAlgn="b"/>
                      <a:r>
                        <a:rPr lang="en-US" sz="1400" u="none" strike="noStrike" dirty="0"/>
                        <a:t>5</a:t>
                      </a:r>
                      <a:endParaRPr lang="en-US" sz="1400" b="0" i="0" u="none" strike="noStrike" dirty="0">
                        <a:solidFill>
                          <a:srgbClr val="000000"/>
                        </a:solidFill>
                        <a:latin typeface="Calibri"/>
                      </a:endParaRPr>
                    </a:p>
                  </a:txBody>
                  <a:tcPr marL="8692" marR="8692" marT="8692" marB="0"/>
                </a:tc>
              </a:tr>
            </a:tbl>
          </a:graphicData>
        </a:graphic>
      </p:graphicFrame>
      <p:sp>
        <p:nvSpPr>
          <p:cNvPr id="5"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solidFill>
                  <a:srgbClr val="000000"/>
                </a:solidFill>
              </a:rPr>
              <a:pPr/>
              <a:t>22</a:t>
            </a:fld>
            <a:endParaRPr lang="en-US" dirty="0">
              <a:solidFill>
                <a:srgbClr val="000000"/>
              </a:solidFill>
            </a:endParaRPr>
          </a:p>
        </p:txBody>
      </p:sp>
      <p:sp>
        <p:nvSpPr>
          <p:cNvPr id="6"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spTree>
    <p:extLst>
      <p:ext uri="{BB962C8B-B14F-4D97-AF65-F5344CB8AC3E}">
        <p14:creationId xmlns:p14="http://schemas.microsoft.com/office/powerpoint/2010/main" val="108083859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cstate="print"/>
          <a:srcRect l="1552" r="19278"/>
          <a:stretch>
            <a:fillRect/>
          </a:stretch>
        </p:blipFill>
        <p:spPr bwMode="auto">
          <a:xfrm>
            <a:off x="774700" y="1203235"/>
            <a:ext cx="7825680" cy="4708951"/>
          </a:xfrm>
          <a:prstGeom prst="rect">
            <a:avLst/>
          </a:prstGeom>
          <a:noFill/>
          <a:ln w="9525">
            <a:noFill/>
            <a:miter lim="800000"/>
            <a:headEnd/>
            <a:tailEnd/>
          </a:ln>
        </p:spPr>
      </p:pic>
      <p:sp>
        <p:nvSpPr>
          <p:cNvPr id="7" name="Rectangle 34"/>
          <p:cNvSpPr>
            <a:spLocks noGrp="1" noChangeArrowheads="1"/>
          </p:cNvSpPr>
          <p:nvPr>
            <p:ph type="title"/>
          </p:nvPr>
        </p:nvSpPr>
        <p:spPr>
          <a:xfrm>
            <a:off x="457200" y="107950"/>
            <a:ext cx="8229600" cy="915988"/>
          </a:xfrm>
          <a:noFill/>
          <a:ln/>
        </p:spPr>
        <p:txBody>
          <a:bodyPr/>
          <a:lstStyle/>
          <a:p>
            <a:r>
              <a:rPr lang="en-US" sz="4000" dirty="0" smtClean="0"/>
              <a:t>Expansions of 3-Form Design</a:t>
            </a:r>
            <a:endParaRPr lang="en-US" sz="4000" dirty="0"/>
          </a:p>
        </p:txBody>
      </p:sp>
      <p:sp>
        <p:nvSpPr>
          <p:cNvPr id="6" name="Line 34"/>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
        <p:nvSpPr>
          <p:cNvPr id="5" name="Rectangle 4"/>
          <p:cNvSpPr/>
          <p:nvPr/>
        </p:nvSpPr>
        <p:spPr>
          <a:xfrm>
            <a:off x="3543300" y="6166535"/>
            <a:ext cx="5143500" cy="307777"/>
          </a:xfrm>
          <a:prstGeom prst="rect">
            <a:avLst/>
          </a:prstGeom>
        </p:spPr>
        <p:txBody>
          <a:bodyPr wrap="square">
            <a:spAutoFit/>
          </a:bodyPr>
          <a:lstStyle/>
          <a:p>
            <a:pPr marL="687388" lvl="0" indent="-687388" algn="r">
              <a:spcBef>
                <a:spcPct val="20000"/>
              </a:spcBef>
              <a:buClr>
                <a:srgbClr val="333399"/>
              </a:buClr>
              <a:buSzPct val="125000"/>
            </a:pPr>
            <a:r>
              <a:rPr lang="en-CA" sz="1400" b="1" kern="0" dirty="0">
                <a:latin typeface="Times New Roman"/>
              </a:rPr>
              <a:t>(Graham, Taylor, </a:t>
            </a:r>
            <a:r>
              <a:rPr lang="en-CA" sz="1400" b="1" kern="0" dirty="0" err="1">
                <a:latin typeface="Times New Roman"/>
              </a:rPr>
              <a:t>Olchowski</a:t>
            </a:r>
            <a:r>
              <a:rPr lang="en-CA" sz="1400" b="1" kern="0" dirty="0">
                <a:latin typeface="Times New Roman"/>
              </a:rPr>
              <a:t>, &amp; Cumsille, 2006)</a:t>
            </a:r>
          </a:p>
        </p:txBody>
      </p:sp>
      <p:sp>
        <p:nvSpPr>
          <p:cNvPr id="10"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
        <p:nvSpPr>
          <p:cNvPr id="11"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3" cstate="print"/>
          <a:srcRect/>
          <a:stretch>
            <a:fillRect/>
          </a:stretch>
        </p:blipFill>
        <p:spPr bwMode="auto">
          <a:xfrm>
            <a:off x="1128390" y="1054957"/>
            <a:ext cx="6644010" cy="5166057"/>
          </a:xfrm>
          <a:prstGeom prst="rect">
            <a:avLst/>
          </a:prstGeom>
          <a:noFill/>
          <a:ln w="9525">
            <a:noFill/>
            <a:miter lim="800000"/>
            <a:headEnd/>
            <a:tailEnd/>
          </a:ln>
        </p:spPr>
      </p:pic>
      <p:sp>
        <p:nvSpPr>
          <p:cNvPr id="7" name="Rectangle 34"/>
          <p:cNvSpPr>
            <a:spLocks noGrp="1" noChangeArrowheads="1"/>
          </p:cNvSpPr>
          <p:nvPr>
            <p:ph type="title"/>
          </p:nvPr>
        </p:nvSpPr>
        <p:spPr>
          <a:xfrm>
            <a:off x="457200" y="107950"/>
            <a:ext cx="8229600" cy="915988"/>
          </a:xfrm>
          <a:noFill/>
          <a:ln/>
        </p:spPr>
        <p:txBody>
          <a:bodyPr/>
          <a:lstStyle/>
          <a:p>
            <a:r>
              <a:rPr lang="en-US" sz="4000" dirty="0" smtClean="0"/>
              <a:t>Expansions of 3-Form Design</a:t>
            </a:r>
            <a:endParaRPr lang="en-US" sz="4000" dirty="0"/>
          </a:p>
        </p:txBody>
      </p:sp>
      <p:sp>
        <p:nvSpPr>
          <p:cNvPr id="6" name="Line 34"/>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
        <p:nvSpPr>
          <p:cNvPr id="5" name="Rectangle 4"/>
          <p:cNvSpPr/>
          <p:nvPr/>
        </p:nvSpPr>
        <p:spPr>
          <a:xfrm>
            <a:off x="3543300" y="6166535"/>
            <a:ext cx="5143500" cy="307777"/>
          </a:xfrm>
          <a:prstGeom prst="rect">
            <a:avLst/>
          </a:prstGeom>
        </p:spPr>
        <p:txBody>
          <a:bodyPr wrap="square">
            <a:spAutoFit/>
          </a:bodyPr>
          <a:lstStyle/>
          <a:p>
            <a:pPr marL="687388" lvl="0" indent="-687388" algn="r">
              <a:spcBef>
                <a:spcPct val="20000"/>
              </a:spcBef>
              <a:buClr>
                <a:srgbClr val="333399"/>
              </a:buClr>
              <a:buSzPct val="125000"/>
            </a:pPr>
            <a:r>
              <a:rPr lang="en-CA" sz="1400" b="1" kern="0" dirty="0">
                <a:latin typeface="Times New Roman"/>
              </a:rPr>
              <a:t>(Graham, Taylor, </a:t>
            </a:r>
            <a:r>
              <a:rPr lang="en-CA" sz="1400" b="1" kern="0" dirty="0" err="1">
                <a:latin typeface="Times New Roman"/>
              </a:rPr>
              <a:t>Olchowski</a:t>
            </a:r>
            <a:r>
              <a:rPr lang="en-CA" sz="1400" b="1" kern="0" dirty="0">
                <a:latin typeface="Times New Roman"/>
              </a:rPr>
              <a:t>, &amp; Cumsille, 2006)</a:t>
            </a:r>
          </a:p>
        </p:txBody>
      </p:sp>
      <p:sp>
        <p:nvSpPr>
          <p:cNvPr id="10"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
        <p:nvSpPr>
          <p:cNvPr id="11"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pPr/>
              <a:t>24</a:t>
            </a:fld>
            <a:endParaRPr lang="en-US" dirty="0"/>
          </a:p>
        </p:txBody>
      </p:sp>
    </p:spTree>
    <p:extLst>
      <p:ext uri="{BB962C8B-B14F-4D97-AF65-F5344CB8AC3E}">
        <p14:creationId xmlns:p14="http://schemas.microsoft.com/office/powerpoint/2010/main" val="2221380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2528FCD4-31CB-4FAF-B8A7-D6A687F25CBE}" type="slidenum">
              <a:rPr lang="en-US"/>
              <a:pPr/>
              <a:t>25</a:t>
            </a:fld>
            <a:endParaRPr lang="en-US"/>
          </a:p>
        </p:txBody>
      </p:sp>
      <p:sp>
        <p:nvSpPr>
          <p:cNvPr id="207904" name="Rectangle 32"/>
          <p:cNvSpPr>
            <a:spLocks noGrp="1" noChangeArrowheads="1"/>
          </p:cNvSpPr>
          <p:nvPr>
            <p:ph type="title"/>
          </p:nvPr>
        </p:nvSpPr>
        <p:spPr>
          <a:xfrm>
            <a:off x="457200" y="146050"/>
            <a:ext cx="8229600" cy="915988"/>
          </a:xfrm>
          <a:noFill/>
          <a:ln/>
        </p:spPr>
        <p:txBody>
          <a:bodyPr/>
          <a:lstStyle/>
          <a:p>
            <a:r>
              <a:rPr lang="en-US" sz="4000" b="1" dirty="0" smtClean="0"/>
              <a:t>2-Method Planned Missing </a:t>
            </a:r>
            <a:r>
              <a:rPr lang="en-US" sz="4000" b="1" dirty="0"/>
              <a:t>Design</a:t>
            </a:r>
          </a:p>
        </p:txBody>
      </p:sp>
      <p:sp>
        <p:nvSpPr>
          <p:cNvPr id="207906" name="Line 34"/>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pic>
        <p:nvPicPr>
          <p:cNvPr id="14" name="Table Placeholder 13" descr="Table 3.png"/>
          <p:cNvPicPr>
            <a:picLocks noGrp="1" noChangeAspect="1"/>
          </p:cNvPicPr>
          <p:nvPr>
            <p:ph type="tbl" idx="1"/>
          </p:nvPr>
        </p:nvPicPr>
        <p:blipFill>
          <a:blip r:embed="rId3" cstate="print"/>
          <a:stretch>
            <a:fillRect/>
          </a:stretch>
        </p:blipFill>
        <p:spPr>
          <a:xfrm>
            <a:off x="1024214" y="1540182"/>
            <a:ext cx="7168810" cy="4334628"/>
          </a:xfrm>
        </p:spPr>
      </p:pic>
      <p:sp>
        <p:nvSpPr>
          <p:cNvPr id="7"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Tree>
    <p:extLst>
      <p:ext uri="{BB962C8B-B14F-4D97-AF65-F5344CB8AC3E}">
        <p14:creationId xmlns:p14="http://schemas.microsoft.com/office/powerpoint/2010/main" val="959207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2720" y="1062038"/>
            <a:ext cx="8879840" cy="5589587"/>
          </a:xfrm>
        </p:spPr>
        <p:txBody>
          <a:bodyPr>
            <a:normAutofit fontScale="85000" lnSpcReduction="20000"/>
          </a:bodyPr>
          <a:lstStyle/>
          <a:p>
            <a:r>
              <a:rPr lang="en-US" dirty="0" smtClean="0"/>
              <a:t>Use when you have an ideal (highly valid) measure that is time-consuming or expensive</a:t>
            </a:r>
          </a:p>
          <a:p>
            <a:r>
              <a:rPr lang="en-US" dirty="0" smtClean="0"/>
              <a:t>By supplementing this measure with a less expensive or time-consuming measure, it is possible to increase total sample size and get higher power</a:t>
            </a:r>
          </a:p>
          <a:p>
            <a:r>
              <a:rPr lang="en-US" dirty="0" smtClean="0"/>
              <a:t>e.g., measuring </a:t>
            </a:r>
            <a:r>
              <a:rPr lang="en-US" b="1" dirty="0" smtClean="0"/>
              <a:t>stress</a:t>
            </a:r>
          </a:p>
          <a:p>
            <a:pPr lvl="1"/>
            <a:r>
              <a:rPr lang="en-US" dirty="0" smtClean="0"/>
              <a:t>Expensive measure = collect spit samples, measure cortisol</a:t>
            </a:r>
          </a:p>
          <a:p>
            <a:pPr lvl="1"/>
            <a:r>
              <a:rPr lang="en-US" dirty="0" smtClean="0"/>
              <a:t>Inexpensive measure = survey querying stressful thoughts</a:t>
            </a:r>
          </a:p>
          <a:p>
            <a:r>
              <a:rPr lang="en-US" dirty="0" smtClean="0"/>
              <a:t>e.g., measuring </a:t>
            </a:r>
            <a:r>
              <a:rPr lang="en-US" b="1" dirty="0" smtClean="0"/>
              <a:t>intelligence </a:t>
            </a:r>
          </a:p>
          <a:p>
            <a:pPr lvl="1"/>
            <a:r>
              <a:rPr lang="en-US" dirty="0" smtClean="0"/>
              <a:t>Expensive measure = WAIS IQ scale</a:t>
            </a:r>
          </a:p>
          <a:p>
            <a:pPr lvl="1"/>
            <a:r>
              <a:rPr lang="en-US" dirty="0" smtClean="0"/>
              <a:t>Inexpensive measure = multiple choice IQ test</a:t>
            </a:r>
          </a:p>
          <a:p>
            <a:r>
              <a:rPr lang="en-US" dirty="0" smtClean="0"/>
              <a:t>e.g., measuring </a:t>
            </a:r>
            <a:r>
              <a:rPr lang="en-US" b="1" dirty="0" smtClean="0"/>
              <a:t>smoking</a:t>
            </a:r>
          </a:p>
          <a:p>
            <a:pPr lvl="1"/>
            <a:r>
              <a:rPr lang="en-US" dirty="0" smtClean="0"/>
              <a:t>Expensive measure = carbon monoxide measure</a:t>
            </a:r>
          </a:p>
          <a:p>
            <a:pPr lvl="1"/>
            <a:r>
              <a:rPr lang="en-US" dirty="0" smtClean="0"/>
              <a:t>Inexpensive measure = self-report</a:t>
            </a:r>
            <a:endParaRPr lang="en-US" dirty="0"/>
          </a:p>
        </p:txBody>
      </p:sp>
      <p:sp>
        <p:nvSpPr>
          <p:cNvPr id="6" name="Rectangle 32"/>
          <p:cNvSpPr>
            <a:spLocks noGrp="1" noChangeArrowheads="1"/>
          </p:cNvSpPr>
          <p:nvPr>
            <p:ph type="title"/>
          </p:nvPr>
        </p:nvSpPr>
        <p:spPr>
          <a:xfrm>
            <a:off x="457200" y="146050"/>
            <a:ext cx="8229600" cy="915988"/>
          </a:xfrm>
          <a:noFill/>
          <a:ln/>
        </p:spPr>
        <p:txBody>
          <a:bodyPr/>
          <a:lstStyle/>
          <a:p>
            <a:r>
              <a:rPr lang="en-US" sz="4000" b="1" dirty="0" smtClean="0"/>
              <a:t>2-Method Planned Missing </a:t>
            </a:r>
            <a:r>
              <a:rPr lang="en-US" sz="4000" b="1" dirty="0"/>
              <a:t>Design</a:t>
            </a:r>
          </a:p>
        </p:txBody>
      </p:sp>
      <p:sp>
        <p:nvSpPr>
          <p:cNvPr id="7" name="Line 34"/>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
        <p:nvSpPr>
          <p:cNvPr id="8" name="Slide Number Placeholder 3"/>
          <p:cNvSpPr>
            <a:spLocks noGrp="1"/>
          </p:cNvSpPr>
          <p:nvPr>
            <p:ph type="sldNum" sz="quarter" idx="10"/>
          </p:nvPr>
        </p:nvSpPr>
        <p:spPr>
          <a:xfrm>
            <a:off x="8796338" y="6651625"/>
            <a:ext cx="427037" cy="211138"/>
          </a:xfrm>
        </p:spPr>
        <p:txBody>
          <a:bodyPr/>
          <a:lstStyle/>
          <a:p>
            <a:fld id="{2528FCD4-31CB-4FAF-B8A7-D6A687F25CBE}" type="slidenum">
              <a:rPr lang="en-US"/>
              <a:pPr/>
              <a:t>26</a:t>
            </a:fld>
            <a:endParaRPr lang="en-US"/>
          </a:p>
        </p:txBody>
      </p:sp>
      <p:sp>
        <p:nvSpPr>
          <p:cNvPr id="9"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Tree>
    <p:extLst>
      <p:ext uri="{BB962C8B-B14F-4D97-AF65-F5344CB8AC3E}">
        <p14:creationId xmlns:p14="http://schemas.microsoft.com/office/powerpoint/2010/main" val="17395924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120" y="1062038"/>
            <a:ext cx="9072880" cy="5633402"/>
          </a:xfrm>
        </p:spPr>
        <p:txBody>
          <a:bodyPr/>
          <a:lstStyle/>
          <a:p>
            <a:r>
              <a:rPr lang="en-US" dirty="0" smtClean="0"/>
              <a:t>Assumptions: </a:t>
            </a:r>
          </a:p>
          <a:p>
            <a:pPr lvl="1"/>
            <a:r>
              <a:rPr lang="en-US" dirty="0" smtClean="0"/>
              <a:t>expensive measure is </a:t>
            </a:r>
            <a:r>
              <a:rPr lang="en-US" b="1" dirty="0" smtClean="0"/>
              <a:t>unbiased </a:t>
            </a:r>
            <a:r>
              <a:rPr lang="en-US" dirty="0" smtClean="0"/>
              <a:t>(i.e., valid)</a:t>
            </a:r>
          </a:p>
          <a:p>
            <a:pPr lvl="1"/>
            <a:r>
              <a:rPr lang="en-US" dirty="0" smtClean="0"/>
              <a:t>inexpensive measure is systematically biased </a:t>
            </a:r>
          </a:p>
          <a:p>
            <a:r>
              <a:rPr lang="en-US" dirty="0" smtClean="0"/>
              <a:t>Using both measures (on a subset of participants) enables us to estimate and remove the bias from the inexpensive measure (for all participants)</a:t>
            </a:r>
          </a:p>
          <a:p>
            <a:r>
              <a:rPr lang="en-US" dirty="0" smtClean="0"/>
              <a:t>As the inexpensive measure gets more valid, fewer observations are needed on the expensive measure</a:t>
            </a:r>
          </a:p>
          <a:p>
            <a:pPr lvl="1"/>
            <a:r>
              <a:rPr lang="en-US" dirty="0" smtClean="0"/>
              <a:t>If inexpensive measure is perfectly unbiased, we don’t need the expensive measure at all!</a:t>
            </a:r>
          </a:p>
          <a:p>
            <a:endParaRPr lang="en-US" dirty="0" smtClean="0"/>
          </a:p>
          <a:p>
            <a:pPr lvl="1"/>
            <a:endParaRPr lang="en-US" dirty="0" smtClean="0"/>
          </a:p>
        </p:txBody>
      </p:sp>
      <p:sp>
        <p:nvSpPr>
          <p:cNvPr id="7" name="Rectangle 32"/>
          <p:cNvSpPr>
            <a:spLocks noGrp="1" noChangeArrowheads="1"/>
          </p:cNvSpPr>
          <p:nvPr>
            <p:ph type="title"/>
          </p:nvPr>
        </p:nvSpPr>
        <p:spPr>
          <a:xfrm>
            <a:off x="457200" y="146050"/>
            <a:ext cx="8229600" cy="915988"/>
          </a:xfrm>
          <a:noFill/>
          <a:ln/>
        </p:spPr>
        <p:txBody>
          <a:bodyPr/>
          <a:lstStyle/>
          <a:p>
            <a:r>
              <a:rPr lang="en-US" sz="4000" b="1" dirty="0" smtClean="0"/>
              <a:t>2-Method Planned Missing </a:t>
            </a:r>
            <a:r>
              <a:rPr lang="en-US" sz="4000" b="1" dirty="0"/>
              <a:t>Design</a:t>
            </a:r>
          </a:p>
        </p:txBody>
      </p:sp>
      <p:sp>
        <p:nvSpPr>
          <p:cNvPr id="8" name="Line 34"/>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
        <p:nvSpPr>
          <p:cNvPr id="9" name="Slide Number Placeholder 3"/>
          <p:cNvSpPr>
            <a:spLocks noGrp="1"/>
          </p:cNvSpPr>
          <p:nvPr>
            <p:ph type="sldNum" sz="quarter" idx="10"/>
          </p:nvPr>
        </p:nvSpPr>
        <p:spPr>
          <a:xfrm>
            <a:off x="8796338" y="6651625"/>
            <a:ext cx="427037" cy="211138"/>
          </a:xfrm>
        </p:spPr>
        <p:txBody>
          <a:bodyPr/>
          <a:lstStyle/>
          <a:p>
            <a:fld id="{2528FCD4-31CB-4FAF-B8A7-D6A687F25CBE}" type="slidenum">
              <a:rPr lang="en-US"/>
              <a:pPr/>
              <a:t>27</a:t>
            </a:fld>
            <a:endParaRPr lang="en-US"/>
          </a:p>
        </p:txBody>
      </p:sp>
      <p:sp>
        <p:nvSpPr>
          <p:cNvPr id="10"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Tree>
    <p:extLst>
      <p:ext uri="{BB962C8B-B14F-4D97-AF65-F5344CB8AC3E}">
        <p14:creationId xmlns:p14="http://schemas.microsoft.com/office/powerpoint/2010/main" val="29037295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7784" y="3573016"/>
            <a:ext cx="864096" cy="576064"/>
          </a:xfrm>
          <a:prstGeom prst="rect">
            <a:avLst/>
          </a:prstGeom>
          <a:solidFill>
            <a:srgbClr val="8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b="0" dirty="0" smtClean="0">
                <a:solidFill>
                  <a:srgbClr val="FFFFFF"/>
                </a:solidFill>
              </a:rPr>
              <a:t>Self-</a:t>
            </a:r>
          </a:p>
          <a:p>
            <a:pPr algn="ctr"/>
            <a:r>
              <a:rPr lang="en-US" b="0" dirty="0" smtClean="0">
                <a:solidFill>
                  <a:srgbClr val="FFFFFF"/>
                </a:solidFill>
              </a:rPr>
              <a:t>Report 1</a:t>
            </a:r>
            <a:endParaRPr lang="en-US" b="0" dirty="0">
              <a:solidFill>
                <a:srgbClr val="FFFFFF"/>
              </a:solidFill>
            </a:endParaRPr>
          </a:p>
        </p:txBody>
      </p:sp>
      <p:sp>
        <p:nvSpPr>
          <p:cNvPr id="9" name="Rectangle 8"/>
          <p:cNvSpPr/>
          <p:nvPr/>
        </p:nvSpPr>
        <p:spPr>
          <a:xfrm>
            <a:off x="3635896" y="3573016"/>
            <a:ext cx="864096" cy="576064"/>
          </a:xfrm>
          <a:prstGeom prst="rect">
            <a:avLst/>
          </a:prstGeom>
          <a:solidFill>
            <a:srgbClr val="8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b="0" dirty="0" smtClean="0">
                <a:solidFill>
                  <a:srgbClr val="FFFFFF"/>
                </a:solidFill>
              </a:rPr>
              <a:t>Self-</a:t>
            </a:r>
          </a:p>
          <a:p>
            <a:pPr algn="ctr"/>
            <a:r>
              <a:rPr lang="en-US" b="0" dirty="0" smtClean="0">
                <a:solidFill>
                  <a:srgbClr val="FFFFFF"/>
                </a:solidFill>
              </a:rPr>
              <a:t>Report 2</a:t>
            </a:r>
            <a:endParaRPr lang="en-US" b="0" dirty="0">
              <a:solidFill>
                <a:srgbClr val="FFFFFF"/>
              </a:solidFill>
            </a:endParaRPr>
          </a:p>
        </p:txBody>
      </p:sp>
      <p:sp>
        <p:nvSpPr>
          <p:cNvPr id="10" name="Rectangle 9"/>
          <p:cNvSpPr/>
          <p:nvPr/>
        </p:nvSpPr>
        <p:spPr>
          <a:xfrm>
            <a:off x="4644008" y="3573016"/>
            <a:ext cx="864096" cy="576064"/>
          </a:xfrm>
          <a:prstGeom prst="rect">
            <a:avLst/>
          </a:prstGeom>
          <a:solidFill>
            <a:srgbClr val="8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b="0" dirty="0" smtClean="0">
                <a:solidFill>
                  <a:srgbClr val="FFFFFF"/>
                </a:solidFill>
              </a:rPr>
              <a:t>CO</a:t>
            </a:r>
          </a:p>
        </p:txBody>
      </p:sp>
      <p:sp>
        <p:nvSpPr>
          <p:cNvPr id="11" name="Rectangle 10"/>
          <p:cNvSpPr/>
          <p:nvPr/>
        </p:nvSpPr>
        <p:spPr>
          <a:xfrm>
            <a:off x="5652120" y="3573016"/>
            <a:ext cx="864096" cy="576064"/>
          </a:xfrm>
          <a:prstGeom prst="rect">
            <a:avLst/>
          </a:prstGeom>
          <a:solidFill>
            <a:srgbClr val="8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b="0" dirty="0" smtClean="0">
                <a:solidFill>
                  <a:srgbClr val="FFFFFF"/>
                </a:solidFill>
              </a:rPr>
              <a:t>Cotinine</a:t>
            </a:r>
          </a:p>
        </p:txBody>
      </p:sp>
      <p:cxnSp>
        <p:nvCxnSpPr>
          <p:cNvPr id="18" name="Straight Arrow Connector 17"/>
          <p:cNvCxnSpPr>
            <a:endCxn id="8" idx="0"/>
          </p:cNvCxnSpPr>
          <p:nvPr/>
        </p:nvCxnSpPr>
        <p:spPr>
          <a:xfrm rot="5400000">
            <a:off x="2699792" y="2708920"/>
            <a:ext cx="1224136" cy="5040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9" idx="0"/>
          </p:cNvCxnSpPr>
          <p:nvPr/>
        </p:nvCxnSpPr>
        <p:spPr>
          <a:xfrm rot="16200000" flipH="1">
            <a:off x="3203848" y="2708920"/>
            <a:ext cx="1224136" cy="5040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8" idx="2"/>
          </p:cNvCxnSpPr>
          <p:nvPr/>
        </p:nvCxnSpPr>
        <p:spPr>
          <a:xfrm rot="10800000">
            <a:off x="3059832" y="4149080"/>
            <a:ext cx="1512168" cy="13681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9" idx="2"/>
          </p:cNvCxnSpPr>
          <p:nvPr/>
        </p:nvCxnSpPr>
        <p:spPr>
          <a:xfrm rot="16200000" flipV="1">
            <a:off x="3671900" y="4545124"/>
            <a:ext cx="1296144" cy="5040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10" idx="2"/>
          </p:cNvCxnSpPr>
          <p:nvPr/>
        </p:nvCxnSpPr>
        <p:spPr>
          <a:xfrm rot="5400000" flipH="1" flipV="1">
            <a:off x="4139952" y="4581128"/>
            <a:ext cx="1368152" cy="5040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11" idx="2"/>
          </p:cNvCxnSpPr>
          <p:nvPr/>
        </p:nvCxnSpPr>
        <p:spPr>
          <a:xfrm flipV="1">
            <a:off x="4572000" y="4149080"/>
            <a:ext cx="1512168" cy="129614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3881983" y="4797152"/>
            <a:ext cx="1368152" cy="1368152"/>
          </a:xfrm>
          <a:prstGeom prst="ellipse">
            <a:avLst/>
          </a:prstGeom>
          <a:solidFill>
            <a:srgbClr val="8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b="0" dirty="0" smtClean="0">
                <a:solidFill>
                  <a:srgbClr val="FFFFFF"/>
                </a:solidFill>
              </a:rPr>
              <a:t>Smoking</a:t>
            </a:r>
            <a:endParaRPr lang="en-US" b="0" dirty="0">
              <a:solidFill>
                <a:srgbClr val="FFFFFF"/>
              </a:solidFill>
            </a:endParaRPr>
          </a:p>
        </p:txBody>
      </p:sp>
      <p:sp>
        <p:nvSpPr>
          <p:cNvPr id="7" name="Oval 6"/>
          <p:cNvSpPr/>
          <p:nvPr/>
        </p:nvSpPr>
        <p:spPr>
          <a:xfrm>
            <a:off x="2882260" y="1700808"/>
            <a:ext cx="1368152" cy="1368152"/>
          </a:xfrm>
          <a:prstGeom prst="ellipse">
            <a:avLst/>
          </a:prstGeom>
          <a:solidFill>
            <a:srgbClr val="8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b="0" dirty="0" smtClean="0">
                <a:solidFill>
                  <a:srgbClr val="FFFFFF"/>
                </a:solidFill>
              </a:rPr>
              <a:t>Self-Report</a:t>
            </a:r>
          </a:p>
          <a:p>
            <a:pPr algn="ctr"/>
            <a:r>
              <a:rPr lang="en-US" b="0" dirty="0" smtClean="0">
                <a:solidFill>
                  <a:srgbClr val="FFFFFF"/>
                </a:solidFill>
              </a:rPr>
              <a:t>Bias</a:t>
            </a:r>
            <a:endParaRPr lang="en-US" b="0" dirty="0">
              <a:solidFill>
                <a:srgbClr val="FFFFFF"/>
              </a:solidFill>
            </a:endParaRPr>
          </a:p>
        </p:txBody>
      </p:sp>
      <p:sp>
        <p:nvSpPr>
          <p:cNvPr id="20" name="Rectangle 32"/>
          <p:cNvSpPr>
            <a:spLocks noGrp="1" noChangeArrowheads="1"/>
          </p:cNvSpPr>
          <p:nvPr>
            <p:ph type="title"/>
          </p:nvPr>
        </p:nvSpPr>
        <p:spPr>
          <a:xfrm>
            <a:off x="457200" y="146050"/>
            <a:ext cx="8229600" cy="915988"/>
          </a:xfrm>
          <a:noFill/>
          <a:ln/>
        </p:spPr>
        <p:txBody>
          <a:bodyPr/>
          <a:lstStyle/>
          <a:p>
            <a:r>
              <a:rPr lang="en-US" sz="4000" b="1" dirty="0" smtClean="0"/>
              <a:t>2-Method Planned Missing </a:t>
            </a:r>
            <a:r>
              <a:rPr lang="en-US" sz="4000" b="1" dirty="0"/>
              <a:t>Design</a:t>
            </a:r>
          </a:p>
        </p:txBody>
      </p:sp>
      <p:sp>
        <p:nvSpPr>
          <p:cNvPr id="21" name="Line 34"/>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b="0">
              <a:solidFill>
                <a:srgbClr val="000000"/>
              </a:solidFill>
            </a:endParaRPr>
          </a:p>
        </p:txBody>
      </p:sp>
      <p:sp>
        <p:nvSpPr>
          <p:cNvPr id="22" name="Slide Number Placeholder 3"/>
          <p:cNvSpPr>
            <a:spLocks noGrp="1"/>
          </p:cNvSpPr>
          <p:nvPr>
            <p:ph type="sldNum" sz="quarter" idx="10"/>
          </p:nvPr>
        </p:nvSpPr>
        <p:spPr>
          <a:xfrm>
            <a:off x="8796338" y="6651625"/>
            <a:ext cx="427037" cy="211138"/>
          </a:xfrm>
        </p:spPr>
        <p:txBody>
          <a:bodyPr/>
          <a:lstStyle/>
          <a:p>
            <a:fld id="{2528FCD4-31CB-4FAF-B8A7-D6A687F25CBE}" type="slidenum">
              <a:rPr lang="en-US">
                <a:solidFill>
                  <a:srgbClr val="000000"/>
                </a:solidFill>
              </a:rPr>
              <a:pPr/>
              <a:t>28</a:t>
            </a:fld>
            <a:endParaRPr lang="en-US">
              <a:solidFill>
                <a:srgbClr val="000000"/>
              </a:solidFill>
            </a:endParaRPr>
          </a:p>
        </p:txBody>
      </p:sp>
      <p:sp>
        <p:nvSpPr>
          <p:cNvPr id="23"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spTree>
    <p:extLst>
      <p:ext uri="{BB962C8B-B14F-4D97-AF65-F5344CB8AC3E}">
        <p14:creationId xmlns:p14="http://schemas.microsoft.com/office/powerpoint/2010/main" val="415170095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2"/>
          <p:cNvSpPr>
            <a:spLocks noGrp="1" noChangeArrowheads="1"/>
          </p:cNvSpPr>
          <p:nvPr>
            <p:ph type="title"/>
          </p:nvPr>
        </p:nvSpPr>
        <p:spPr>
          <a:xfrm>
            <a:off x="457200" y="146050"/>
            <a:ext cx="8229600" cy="915988"/>
          </a:xfrm>
          <a:noFill/>
          <a:ln/>
        </p:spPr>
        <p:txBody>
          <a:bodyPr/>
          <a:lstStyle/>
          <a:p>
            <a:r>
              <a:rPr lang="en-US" sz="4000" b="1" dirty="0" smtClean="0"/>
              <a:t>2-Method Planned Missing </a:t>
            </a:r>
            <a:r>
              <a:rPr lang="en-US" sz="4000" b="1" dirty="0"/>
              <a:t>Design</a:t>
            </a:r>
          </a:p>
        </p:txBody>
      </p:sp>
      <p:sp>
        <p:nvSpPr>
          <p:cNvPr id="21" name="Line 34"/>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b="0">
              <a:solidFill>
                <a:srgbClr val="000000"/>
              </a:solidFill>
            </a:endParaRPr>
          </a:p>
        </p:txBody>
      </p:sp>
      <p:sp>
        <p:nvSpPr>
          <p:cNvPr id="22" name="Slide Number Placeholder 3"/>
          <p:cNvSpPr>
            <a:spLocks noGrp="1"/>
          </p:cNvSpPr>
          <p:nvPr>
            <p:ph type="sldNum" sz="quarter" idx="10"/>
          </p:nvPr>
        </p:nvSpPr>
        <p:spPr>
          <a:xfrm>
            <a:off x="8796338" y="6651625"/>
            <a:ext cx="427037" cy="211138"/>
          </a:xfrm>
        </p:spPr>
        <p:txBody>
          <a:bodyPr/>
          <a:lstStyle/>
          <a:p>
            <a:fld id="{2528FCD4-31CB-4FAF-B8A7-D6A687F25CBE}" type="slidenum">
              <a:rPr lang="en-US">
                <a:solidFill>
                  <a:srgbClr val="000000"/>
                </a:solidFill>
              </a:rPr>
              <a:pPr/>
              <a:t>29</a:t>
            </a:fld>
            <a:endParaRPr lang="en-US">
              <a:solidFill>
                <a:srgbClr val="000000"/>
              </a:solidFill>
            </a:endParaRPr>
          </a:p>
        </p:txBody>
      </p:sp>
      <p:sp>
        <p:nvSpPr>
          <p:cNvPr id="23"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pic>
        <p:nvPicPr>
          <p:cNvPr id="24" name="Picture 23"/>
          <p:cNvPicPr/>
          <p:nvPr/>
        </p:nvPicPr>
        <p:blipFill>
          <a:blip r:embed="rId3" cstate="print">
            <a:extLst>
              <a:ext uri="{28A0092B-C50C-407E-A947-70E740481C1C}">
                <a14:useLocalDpi xmlns:a14="http://schemas.microsoft.com/office/drawing/2010/main" val="0"/>
              </a:ext>
            </a:extLst>
          </a:blip>
          <a:stretch>
            <a:fillRect/>
          </a:stretch>
        </p:blipFill>
        <p:spPr>
          <a:xfrm>
            <a:off x="690880" y="1075689"/>
            <a:ext cx="7609840" cy="5558473"/>
          </a:xfrm>
          <a:prstGeom prst="rect">
            <a:avLst/>
          </a:prstGeom>
        </p:spPr>
      </p:pic>
    </p:spTree>
    <p:extLst>
      <p:ext uri="{BB962C8B-B14F-4D97-AF65-F5344CB8AC3E}">
        <p14:creationId xmlns:p14="http://schemas.microsoft.com/office/powerpoint/2010/main" val="19032194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5C44B60-6370-4911-9AD3-4A7222CC5306}" type="slidenum">
              <a:rPr lang="en-US"/>
              <a:pPr/>
              <a:t>3</a:t>
            </a:fld>
            <a:endParaRPr lang="en-US"/>
          </a:p>
        </p:txBody>
      </p:sp>
      <p:sp>
        <p:nvSpPr>
          <p:cNvPr id="6" name="Footer Placeholder 4"/>
          <p:cNvSpPr>
            <a:spLocks noGrp="1"/>
          </p:cNvSpPr>
          <p:nvPr>
            <p:ph type="ftr" sz="quarter" idx="11"/>
          </p:nvPr>
        </p:nvSpPr>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
        <p:nvSpPr>
          <p:cNvPr id="303106" name="Rectangle 2"/>
          <p:cNvSpPr>
            <a:spLocks noGrp="1" noChangeArrowheads="1"/>
          </p:cNvSpPr>
          <p:nvPr>
            <p:ph type="title"/>
          </p:nvPr>
        </p:nvSpPr>
        <p:spPr>
          <a:xfrm>
            <a:off x="0" y="78702"/>
            <a:ext cx="9144000" cy="1143000"/>
          </a:xfrm>
        </p:spPr>
        <p:txBody>
          <a:bodyPr/>
          <a:lstStyle/>
          <a:p>
            <a:r>
              <a:rPr lang="en-US" dirty="0"/>
              <a:t>Key </a:t>
            </a:r>
            <a:r>
              <a:rPr lang="en-US" dirty="0" smtClean="0"/>
              <a:t>Considerations</a:t>
            </a:r>
            <a:endParaRPr lang="en-US" dirty="0"/>
          </a:p>
        </p:txBody>
      </p:sp>
      <p:sp>
        <p:nvSpPr>
          <p:cNvPr id="303107" name="Rectangle 3"/>
          <p:cNvSpPr>
            <a:spLocks noGrp="1" noChangeArrowheads="1"/>
          </p:cNvSpPr>
          <p:nvPr>
            <p:ph type="body" idx="1"/>
          </p:nvPr>
        </p:nvSpPr>
        <p:spPr>
          <a:xfrm>
            <a:off x="228600" y="1289967"/>
            <a:ext cx="8686800" cy="5298611"/>
          </a:xfrm>
        </p:spPr>
        <p:txBody>
          <a:bodyPr/>
          <a:lstStyle/>
          <a:p>
            <a:pPr>
              <a:lnSpc>
                <a:spcPct val="90000"/>
              </a:lnSpc>
            </a:pPr>
            <a:r>
              <a:rPr lang="en-US" dirty="0">
                <a:solidFill>
                  <a:srgbClr val="800000"/>
                </a:solidFill>
              </a:rPr>
              <a:t>Recoverability</a:t>
            </a:r>
          </a:p>
          <a:p>
            <a:pPr lvl="1">
              <a:lnSpc>
                <a:spcPct val="90000"/>
              </a:lnSpc>
            </a:pPr>
            <a:r>
              <a:rPr lang="en-US" sz="2400" dirty="0"/>
              <a:t>Is it possible to </a:t>
            </a:r>
            <a:r>
              <a:rPr lang="en-US" sz="2400" dirty="0" smtClean="0"/>
              <a:t>recover what the </a:t>
            </a:r>
            <a:r>
              <a:rPr lang="en-US" sz="2400" i="1" dirty="0" smtClean="0">
                <a:solidFill>
                  <a:srgbClr val="002060"/>
                </a:solidFill>
              </a:rPr>
              <a:t>sufficient statistics </a:t>
            </a:r>
            <a:r>
              <a:rPr lang="en-US" sz="2400" dirty="0" smtClean="0"/>
              <a:t>would </a:t>
            </a:r>
            <a:r>
              <a:rPr lang="en-US" sz="2400" dirty="0"/>
              <a:t>have been if </a:t>
            </a:r>
            <a:r>
              <a:rPr lang="en-US" sz="2400" dirty="0" smtClean="0"/>
              <a:t>there was no missing data?</a:t>
            </a:r>
          </a:p>
          <a:p>
            <a:pPr lvl="2">
              <a:lnSpc>
                <a:spcPct val="90000"/>
              </a:lnSpc>
            </a:pPr>
            <a:r>
              <a:rPr lang="en-US" sz="2000" dirty="0" smtClean="0"/>
              <a:t>(sufficient statistics = means</a:t>
            </a:r>
            <a:r>
              <a:rPr lang="en-US" sz="2000" dirty="0"/>
              <a:t>, </a:t>
            </a:r>
            <a:r>
              <a:rPr lang="en-US" sz="2000" dirty="0" smtClean="0"/>
              <a:t>variances, </a:t>
            </a:r>
            <a:r>
              <a:rPr lang="en-US" sz="2000" dirty="0"/>
              <a:t>and </a:t>
            </a:r>
            <a:r>
              <a:rPr lang="en-US" sz="2000" dirty="0" smtClean="0"/>
              <a:t>covariances)</a:t>
            </a:r>
          </a:p>
          <a:p>
            <a:pPr lvl="1">
              <a:lnSpc>
                <a:spcPct val="90000"/>
              </a:lnSpc>
            </a:pPr>
            <a:r>
              <a:rPr lang="en-US" sz="2400" dirty="0" smtClean="0"/>
              <a:t>Is it possible to recover what the </a:t>
            </a:r>
            <a:r>
              <a:rPr lang="en-US" sz="2400" i="1" dirty="0" smtClean="0">
                <a:solidFill>
                  <a:srgbClr val="002060"/>
                </a:solidFill>
              </a:rPr>
              <a:t>parameter estimates </a:t>
            </a:r>
            <a:r>
              <a:rPr lang="en-US" sz="2400" dirty="0" smtClean="0"/>
              <a:t>of a model would have been if there was no missing data.</a:t>
            </a:r>
            <a:endParaRPr lang="en-US" sz="2400" dirty="0"/>
          </a:p>
          <a:p>
            <a:pPr>
              <a:lnSpc>
                <a:spcPct val="90000"/>
              </a:lnSpc>
            </a:pPr>
            <a:r>
              <a:rPr lang="en-US" dirty="0">
                <a:solidFill>
                  <a:srgbClr val="800000"/>
                </a:solidFill>
              </a:rPr>
              <a:t>Bias</a:t>
            </a:r>
          </a:p>
          <a:p>
            <a:pPr lvl="1">
              <a:lnSpc>
                <a:spcPct val="90000"/>
              </a:lnSpc>
            </a:pPr>
            <a:r>
              <a:rPr lang="en-US" sz="2400" dirty="0"/>
              <a:t>Are the </a:t>
            </a:r>
            <a:r>
              <a:rPr lang="en-US" sz="2400" dirty="0" smtClean="0"/>
              <a:t>sufficient statistics/parameter estimates systematically different than what </a:t>
            </a:r>
            <a:r>
              <a:rPr lang="en-US" sz="2400" dirty="0"/>
              <a:t>they would have been had there not been any missing data?</a:t>
            </a:r>
            <a:endParaRPr lang="en-US" dirty="0"/>
          </a:p>
          <a:p>
            <a:pPr>
              <a:lnSpc>
                <a:spcPct val="90000"/>
              </a:lnSpc>
            </a:pPr>
            <a:r>
              <a:rPr lang="en-US" dirty="0">
                <a:solidFill>
                  <a:srgbClr val="800000"/>
                </a:solidFill>
              </a:rPr>
              <a:t>Power</a:t>
            </a:r>
          </a:p>
          <a:p>
            <a:pPr lvl="1">
              <a:lnSpc>
                <a:spcPct val="90000"/>
              </a:lnSpc>
            </a:pPr>
            <a:r>
              <a:rPr lang="en-US" sz="2400" dirty="0"/>
              <a:t>Do we </a:t>
            </a:r>
            <a:r>
              <a:rPr lang="en-US" sz="2400" dirty="0" smtClean="0"/>
              <a:t>have the same or similar rates </a:t>
            </a:r>
            <a:r>
              <a:rPr lang="en-US" sz="2400" dirty="0"/>
              <a:t>of power (1 – Type II error rate) as we would without missing data?</a:t>
            </a:r>
          </a:p>
        </p:txBody>
      </p:sp>
      <p:sp>
        <p:nvSpPr>
          <p:cNvPr id="303108" name="Line 4"/>
          <p:cNvSpPr>
            <a:spLocks noChangeShapeType="1"/>
          </p:cNvSpPr>
          <p:nvPr/>
        </p:nvSpPr>
        <p:spPr bwMode="auto">
          <a:xfrm>
            <a:off x="295275" y="1172940"/>
            <a:ext cx="8534400" cy="0"/>
          </a:xfrm>
          <a:prstGeom prst="line">
            <a:avLst/>
          </a:prstGeom>
          <a:noFill/>
          <a:ln w="28575">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2"/>
          <p:cNvSpPr>
            <a:spLocks noGrp="1" noChangeArrowheads="1"/>
          </p:cNvSpPr>
          <p:nvPr>
            <p:ph type="title"/>
          </p:nvPr>
        </p:nvSpPr>
        <p:spPr>
          <a:xfrm>
            <a:off x="457200" y="146050"/>
            <a:ext cx="8229600" cy="915988"/>
          </a:xfrm>
          <a:noFill/>
          <a:ln/>
        </p:spPr>
        <p:txBody>
          <a:bodyPr/>
          <a:lstStyle/>
          <a:p>
            <a:r>
              <a:rPr lang="en-US" sz="4000" b="1" dirty="0" smtClean="0"/>
              <a:t>2-Method Planned Missing </a:t>
            </a:r>
            <a:r>
              <a:rPr lang="en-US" sz="4000" b="1" dirty="0"/>
              <a:t>Design</a:t>
            </a:r>
          </a:p>
        </p:txBody>
      </p:sp>
      <p:sp>
        <p:nvSpPr>
          <p:cNvPr id="21" name="Line 34"/>
          <p:cNvSpPr>
            <a:spLocks noChangeShapeType="1"/>
          </p:cNvSpPr>
          <p:nvPr/>
        </p:nvSpPr>
        <p:spPr bwMode="auto">
          <a:xfrm>
            <a:off x="304800" y="10096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b="0">
              <a:solidFill>
                <a:srgbClr val="000000"/>
              </a:solidFill>
            </a:endParaRPr>
          </a:p>
        </p:txBody>
      </p:sp>
      <p:sp>
        <p:nvSpPr>
          <p:cNvPr id="22" name="Slide Number Placeholder 3"/>
          <p:cNvSpPr>
            <a:spLocks noGrp="1"/>
          </p:cNvSpPr>
          <p:nvPr>
            <p:ph type="sldNum" sz="quarter" idx="10"/>
          </p:nvPr>
        </p:nvSpPr>
        <p:spPr>
          <a:xfrm>
            <a:off x="8796338" y="6651625"/>
            <a:ext cx="427037" cy="211138"/>
          </a:xfrm>
        </p:spPr>
        <p:txBody>
          <a:bodyPr/>
          <a:lstStyle/>
          <a:p>
            <a:fld id="{2528FCD4-31CB-4FAF-B8A7-D6A687F25CBE}" type="slidenum">
              <a:rPr lang="en-US">
                <a:solidFill>
                  <a:srgbClr val="000000"/>
                </a:solidFill>
              </a:rPr>
              <a:pPr/>
              <a:t>30</a:t>
            </a:fld>
            <a:endParaRPr lang="en-US">
              <a:solidFill>
                <a:srgbClr val="000000"/>
              </a:solidFill>
            </a:endParaRPr>
          </a:p>
        </p:txBody>
      </p:sp>
      <p:sp>
        <p:nvSpPr>
          <p:cNvPr id="23" name="Footer Placeholder 4"/>
          <p:cNvSpPr>
            <a:spLocks noGrp="1"/>
          </p:cNvSpPr>
          <p:nvPr>
            <p:ph type="ftr" sz="quarter" idx="11"/>
          </p:nvPr>
        </p:nvSpPr>
        <p:spPr>
          <a:xfrm>
            <a:off x="3368675" y="6651625"/>
            <a:ext cx="2895600" cy="185738"/>
          </a:xfrm>
        </p:spPr>
        <p:txBody>
          <a:bodyPr/>
          <a:lstStyle/>
          <a:p>
            <a:r>
              <a:rPr lang="en-US" dirty="0">
                <a:solidFill>
                  <a:srgbClr val="FFFFFF"/>
                </a:solidFill>
              </a:rPr>
              <a:t>c</a:t>
            </a:r>
            <a:r>
              <a:rPr lang="en-US" dirty="0" smtClean="0">
                <a:solidFill>
                  <a:srgbClr val="FFFFFF"/>
                </a:solidFill>
              </a:rPr>
              <a:t>rmda.KU.edu</a:t>
            </a:r>
            <a:endParaRPr lang="en-US" dirty="0">
              <a:solidFill>
                <a:srgbClr val="FFFFFF"/>
              </a:solidFill>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457200" y="1062037"/>
            <a:ext cx="7960360" cy="5589587"/>
          </a:xfrm>
          <a:prstGeom prst="rect">
            <a:avLst/>
          </a:prstGeom>
        </p:spPr>
      </p:pic>
    </p:spTree>
    <p:extLst>
      <p:ext uri="{BB962C8B-B14F-4D97-AF65-F5344CB8AC3E}">
        <p14:creationId xmlns:p14="http://schemas.microsoft.com/office/powerpoint/2010/main" val="127673455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3707904"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58" name="Rectangle 57"/>
          <p:cNvSpPr/>
          <p:nvPr/>
        </p:nvSpPr>
        <p:spPr>
          <a:xfrm>
            <a:off x="4283968"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59" name="Rectangle 58"/>
          <p:cNvSpPr/>
          <p:nvPr/>
        </p:nvSpPr>
        <p:spPr>
          <a:xfrm>
            <a:off x="4860032"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60" name="Rectangle 59"/>
          <p:cNvSpPr/>
          <p:nvPr/>
        </p:nvSpPr>
        <p:spPr>
          <a:xfrm>
            <a:off x="5436096"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1" name="Rectangle 60"/>
          <p:cNvSpPr/>
          <p:nvPr/>
        </p:nvSpPr>
        <p:spPr>
          <a:xfrm>
            <a:off x="6012160"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2" name="Rectangle 61"/>
          <p:cNvSpPr/>
          <p:nvPr/>
        </p:nvSpPr>
        <p:spPr>
          <a:xfrm>
            <a:off x="6588224"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63" name="Rectangle 62"/>
          <p:cNvSpPr/>
          <p:nvPr/>
        </p:nvSpPr>
        <p:spPr>
          <a:xfrm>
            <a:off x="7164288"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64" name="Rectangle 63"/>
          <p:cNvSpPr/>
          <p:nvPr/>
        </p:nvSpPr>
        <p:spPr>
          <a:xfrm>
            <a:off x="3707904"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5" name="Rectangle 64"/>
          <p:cNvSpPr/>
          <p:nvPr/>
        </p:nvSpPr>
        <p:spPr>
          <a:xfrm>
            <a:off x="4283968"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6" name="Rectangle 65"/>
          <p:cNvSpPr/>
          <p:nvPr/>
        </p:nvSpPr>
        <p:spPr>
          <a:xfrm>
            <a:off x="4860032"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67" name="Rectangle 66"/>
          <p:cNvSpPr/>
          <p:nvPr/>
        </p:nvSpPr>
        <p:spPr>
          <a:xfrm>
            <a:off x="5436096"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8" name="Rectangle 67"/>
          <p:cNvSpPr/>
          <p:nvPr/>
        </p:nvSpPr>
        <p:spPr>
          <a:xfrm>
            <a:off x="6012160"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9" name="Rectangle 68"/>
          <p:cNvSpPr/>
          <p:nvPr/>
        </p:nvSpPr>
        <p:spPr>
          <a:xfrm>
            <a:off x="6588224"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0" name="Rectangle 69"/>
          <p:cNvSpPr/>
          <p:nvPr/>
        </p:nvSpPr>
        <p:spPr>
          <a:xfrm>
            <a:off x="7164288"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1" name="Rectangle 70"/>
          <p:cNvSpPr/>
          <p:nvPr/>
        </p:nvSpPr>
        <p:spPr>
          <a:xfrm>
            <a:off x="3707904"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2" name="Rectangle 71"/>
          <p:cNvSpPr/>
          <p:nvPr/>
        </p:nvSpPr>
        <p:spPr>
          <a:xfrm>
            <a:off x="4283968"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3" name="Rectangle 72"/>
          <p:cNvSpPr/>
          <p:nvPr/>
        </p:nvSpPr>
        <p:spPr>
          <a:xfrm>
            <a:off x="4860032"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4" name="Rectangle 73"/>
          <p:cNvSpPr/>
          <p:nvPr/>
        </p:nvSpPr>
        <p:spPr>
          <a:xfrm>
            <a:off x="5436096"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5" name="Rectangle 74"/>
          <p:cNvSpPr/>
          <p:nvPr/>
        </p:nvSpPr>
        <p:spPr>
          <a:xfrm>
            <a:off x="6012160"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6" name="Rectangle 75"/>
          <p:cNvSpPr/>
          <p:nvPr/>
        </p:nvSpPr>
        <p:spPr>
          <a:xfrm>
            <a:off x="6588224"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7" name="Rectangle 76"/>
          <p:cNvSpPr/>
          <p:nvPr/>
        </p:nvSpPr>
        <p:spPr>
          <a:xfrm>
            <a:off x="7164288"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8" name="Rectangle 77"/>
          <p:cNvSpPr/>
          <p:nvPr/>
        </p:nvSpPr>
        <p:spPr>
          <a:xfrm>
            <a:off x="3707904"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9" name="Rectangle 78"/>
          <p:cNvSpPr/>
          <p:nvPr/>
        </p:nvSpPr>
        <p:spPr>
          <a:xfrm>
            <a:off x="4283968"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0" name="Rectangle 79"/>
          <p:cNvSpPr/>
          <p:nvPr/>
        </p:nvSpPr>
        <p:spPr>
          <a:xfrm>
            <a:off x="4860032"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81" name="Rectangle 80"/>
          <p:cNvSpPr/>
          <p:nvPr/>
        </p:nvSpPr>
        <p:spPr>
          <a:xfrm>
            <a:off x="5436096"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2" name="Rectangle 81"/>
          <p:cNvSpPr/>
          <p:nvPr/>
        </p:nvSpPr>
        <p:spPr>
          <a:xfrm>
            <a:off x="6012160"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3" name="Rectangle 82"/>
          <p:cNvSpPr/>
          <p:nvPr/>
        </p:nvSpPr>
        <p:spPr>
          <a:xfrm>
            <a:off x="6588224"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84" name="Rectangle 83"/>
          <p:cNvSpPr/>
          <p:nvPr/>
        </p:nvSpPr>
        <p:spPr>
          <a:xfrm>
            <a:off x="7164288"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85" name="Rectangle 84"/>
          <p:cNvSpPr/>
          <p:nvPr/>
        </p:nvSpPr>
        <p:spPr>
          <a:xfrm>
            <a:off x="3707904"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6" name="Rectangle 85"/>
          <p:cNvSpPr/>
          <p:nvPr/>
        </p:nvSpPr>
        <p:spPr>
          <a:xfrm>
            <a:off x="4283968"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7" name="Rectangle 86"/>
          <p:cNvSpPr/>
          <p:nvPr/>
        </p:nvSpPr>
        <p:spPr>
          <a:xfrm>
            <a:off x="4860032"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88" name="Rectangle 87"/>
          <p:cNvSpPr/>
          <p:nvPr/>
        </p:nvSpPr>
        <p:spPr>
          <a:xfrm>
            <a:off x="5436096"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9" name="Rectangle 88"/>
          <p:cNvSpPr/>
          <p:nvPr/>
        </p:nvSpPr>
        <p:spPr>
          <a:xfrm>
            <a:off x="6012160"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0" name="Rectangle 89"/>
          <p:cNvSpPr/>
          <p:nvPr/>
        </p:nvSpPr>
        <p:spPr>
          <a:xfrm>
            <a:off x="6588224"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1" name="Rectangle 90"/>
          <p:cNvSpPr/>
          <p:nvPr/>
        </p:nvSpPr>
        <p:spPr>
          <a:xfrm>
            <a:off x="7164288"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2" name="Rectangle 91"/>
          <p:cNvSpPr/>
          <p:nvPr/>
        </p:nvSpPr>
        <p:spPr>
          <a:xfrm>
            <a:off x="3707904"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3" name="Rectangle 92"/>
          <p:cNvSpPr/>
          <p:nvPr/>
        </p:nvSpPr>
        <p:spPr>
          <a:xfrm>
            <a:off x="4283968"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4" name="Rectangle 93"/>
          <p:cNvSpPr/>
          <p:nvPr/>
        </p:nvSpPr>
        <p:spPr>
          <a:xfrm>
            <a:off x="4860032"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5" name="Rectangle 94"/>
          <p:cNvSpPr/>
          <p:nvPr/>
        </p:nvSpPr>
        <p:spPr>
          <a:xfrm>
            <a:off x="5436096"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6" name="Rectangle 95"/>
          <p:cNvSpPr/>
          <p:nvPr/>
        </p:nvSpPr>
        <p:spPr>
          <a:xfrm>
            <a:off x="6012160"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7" name="Rectangle 96"/>
          <p:cNvSpPr/>
          <p:nvPr/>
        </p:nvSpPr>
        <p:spPr>
          <a:xfrm>
            <a:off x="6588224"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8" name="Rectangle 97"/>
          <p:cNvSpPr/>
          <p:nvPr/>
        </p:nvSpPr>
        <p:spPr>
          <a:xfrm>
            <a:off x="7164288"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9" name="Rectangle 98"/>
          <p:cNvSpPr/>
          <p:nvPr/>
        </p:nvSpPr>
        <p:spPr>
          <a:xfrm>
            <a:off x="3707904"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0" name="Rectangle 99"/>
          <p:cNvSpPr/>
          <p:nvPr/>
        </p:nvSpPr>
        <p:spPr>
          <a:xfrm>
            <a:off x="4283968"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1" name="Rectangle 100"/>
          <p:cNvSpPr/>
          <p:nvPr/>
        </p:nvSpPr>
        <p:spPr>
          <a:xfrm>
            <a:off x="4860032"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02" name="Rectangle 101"/>
          <p:cNvSpPr/>
          <p:nvPr/>
        </p:nvSpPr>
        <p:spPr>
          <a:xfrm>
            <a:off x="5436096"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3" name="Rectangle 102"/>
          <p:cNvSpPr/>
          <p:nvPr/>
        </p:nvSpPr>
        <p:spPr>
          <a:xfrm>
            <a:off x="6012160"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4" name="Rectangle 103"/>
          <p:cNvSpPr/>
          <p:nvPr/>
        </p:nvSpPr>
        <p:spPr>
          <a:xfrm>
            <a:off x="6588224"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05" name="Rectangle 104"/>
          <p:cNvSpPr/>
          <p:nvPr/>
        </p:nvSpPr>
        <p:spPr>
          <a:xfrm>
            <a:off x="7164288"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06" name="Rectangle 105"/>
          <p:cNvSpPr/>
          <p:nvPr/>
        </p:nvSpPr>
        <p:spPr>
          <a:xfrm>
            <a:off x="3707904"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7" name="Rectangle 106"/>
          <p:cNvSpPr/>
          <p:nvPr/>
        </p:nvSpPr>
        <p:spPr>
          <a:xfrm>
            <a:off x="4283968"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8" name="Rectangle 107"/>
          <p:cNvSpPr/>
          <p:nvPr/>
        </p:nvSpPr>
        <p:spPr>
          <a:xfrm>
            <a:off x="4860032"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09" name="Rectangle 108"/>
          <p:cNvSpPr/>
          <p:nvPr/>
        </p:nvSpPr>
        <p:spPr>
          <a:xfrm>
            <a:off x="5436096"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10" name="Rectangle 109"/>
          <p:cNvSpPr/>
          <p:nvPr/>
        </p:nvSpPr>
        <p:spPr>
          <a:xfrm>
            <a:off x="6012160"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11" name="Rectangle 110"/>
          <p:cNvSpPr/>
          <p:nvPr/>
        </p:nvSpPr>
        <p:spPr>
          <a:xfrm>
            <a:off x="6588224"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2" name="Rectangle 111"/>
          <p:cNvSpPr/>
          <p:nvPr/>
        </p:nvSpPr>
        <p:spPr>
          <a:xfrm>
            <a:off x="7164288"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3" name="Rectangle 112"/>
          <p:cNvSpPr/>
          <p:nvPr/>
        </p:nvSpPr>
        <p:spPr>
          <a:xfrm>
            <a:off x="1187624"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14" name="Rectangle 113"/>
          <p:cNvSpPr/>
          <p:nvPr/>
        </p:nvSpPr>
        <p:spPr>
          <a:xfrm>
            <a:off x="1763688"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5" name="Rectangle 114"/>
          <p:cNvSpPr/>
          <p:nvPr/>
        </p:nvSpPr>
        <p:spPr>
          <a:xfrm>
            <a:off x="2339752"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6" name="Rectangle 115"/>
          <p:cNvSpPr/>
          <p:nvPr/>
        </p:nvSpPr>
        <p:spPr>
          <a:xfrm>
            <a:off x="1187624"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17" name="Rectangle 116"/>
          <p:cNvSpPr/>
          <p:nvPr/>
        </p:nvSpPr>
        <p:spPr>
          <a:xfrm>
            <a:off x="1763688"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8" name="Rectangle 117"/>
          <p:cNvSpPr/>
          <p:nvPr/>
        </p:nvSpPr>
        <p:spPr>
          <a:xfrm>
            <a:off x="2339752"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9" name="Rectangle 118"/>
          <p:cNvSpPr/>
          <p:nvPr/>
        </p:nvSpPr>
        <p:spPr>
          <a:xfrm>
            <a:off x="1187624"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20" name="Rectangle 119"/>
          <p:cNvSpPr/>
          <p:nvPr/>
        </p:nvSpPr>
        <p:spPr>
          <a:xfrm>
            <a:off x="1763688"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1" name="Rectangle 120"/>
          <p:cNvSpPr/>
          <p:nvPr/>
        </p:nvSpPr>
        <p:spPr>
          <a:xfrm>
            <a:off x="2339752"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2" name="Rectangle 121"/>
          <p:cNvSpPr/>
          <p:nvPr/>
        </p:nvSpPr>
        <p:spPr>
          <a:xfrm>
            <a:off x="1187624"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23" name="Rectangle 122"/>
          <p:cNvSpPr/>
          <p:nvPr/>
        </p:nvSpPr>
        <p:spPr>
          <a:xfrm>
            <a:off x="1763688"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4" name="Rectangle 123"/>
          <p:cNvSpPr/>
          <p:nvPr/>
        </p:nvSpPr>
        <p:spPr>
          <a:xfrm>
            <a:off x="2339752"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5" name="Rectangle 124"/>
          <p:cNvSpPr/>
          <p:nvPr/>
        </p:nvSpPr>
        <p:spPr>
          <a:xfrm>
            <a:off x="1187624"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26" name="Rectangle 125"/>
          <p:cNvSpPr/>
          <p:nvPr/>
        </p:nvSpPr>
        <p:spPr>
          <a:xfrm>
            <a:off x="1763688"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7" name="Rectangle 126"/>
          <p:cNvSpPr/>
          <p:nvPr/>
        </p:nvSpPr>
        <p:spPr>
          <a:xfrm>
            <a:off x="2339752"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8" name="Rectangle 127"/>
          <p:cNvSpPr/>
          <p:nvPr/>
        </p:nvSpPr>
        <p:spPr>
          <a:xfrm>
            <a:off x="1187624"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29" name="Rectangle 128"/>
          <p:cNvSpPr/>
          <p:nvPr/>
        </p:nvSpPr>
        <p:spPr>
          <a:xfrm>
            <a:off x="1763688"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30" name="Rectangle 129"/>
          <p:cNvSpPr/>
          <p:nvPr/>
        </p:nvSpPr>
        <p:spPr>
          <a:xfrm>
            <a:off x="2339752"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31" name="Rectangle 130"/>
          <p:cNvSpPr/>
          <p:nvPr/>
        </p:nvSpPr>
        <p:spPr>
          <a:xfrm>
            <a:off x="1187624"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32" name="Rectangle 131"/>
          <p:cNvSpPr/>
          <p:nvPr/>
        </p:nvSpPr>
        <p:spPr>
          <a:xfrm>
            <a:off x="1763688"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33" name="Rectangle 132"/>
          <p:cNvSpPr/>
          <p:nvPr/>
        </p:nvSpPr>
        <p:spPr>
          <a:xfrm>
            <a:off x="2339752"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34" name="Rectangle 133"/>
          <p:cNvSpPr/>
          <p:nvPr/>
        </p:nvSpPr>
        <p:spPr>
          <a:xfrm>
            <a:off x="1187624"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35" name="Rectangle 134"/>
          <p:cNvSpPr/>
          <p:nvPr/>
        </p:nvSpPr>
        <p:spPr>
          <a:xfrm>
            <a:off x="1763688"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36" name="Rectangle 135"/>
          <p:cNvSpPr/>
          <p:nvPr/>
        </p:nvSpPr>
        <p:spPr>
          <a:xfrm>
            <a:off x="2339752"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35" name="TextBox 34"/>
          <p:cNvSpPr txBox="1"/>
          <p:nvPr/>
        </p:nvSpPr>
        <p:spPr>
          <a:xfrm>
            <a:off x="1187624" y="1124744"/>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K</a:t>
            </a:r>
            <a:endParaRPr lang="en-US" sz="1600" dirty="0">
              <a:latin typeface="Cambria Math" pitchFamily="18" charset="0"/>
              <a:ea typeface="Cambria Math" pitchFamily="18" charset="0"/>
            </a:endParaRPr>
          </a:p>
        </p:txBody>
      </p:sp>
      <p:sp>
        <p:nvSpPr>
          <p:cNvPr id="36" name="TextBox 35"/>
          <p:cNvSpPr txBox="1"/>
          <p:nvPr/>
        </p:nvSpPr>
        <p:spPr>
          <a:xfrm>
            <a:off x="1763688" y="1124744"/>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1</a:t>
            </a:r>
            <a:endParaRPr lang="en-US" sz="1600" dirty="0">
              <a:latin typeface="Cambria Math" pitchFamily="18" charset="0"/>
              <a:ea typeface="Cambria Math" pitchFamily="18" charset="0"/>
            </a:endParaRPr>
          </a:p>
        </p:txBody>
      </p:sp>
      <p:sp>
        <p:nvSpPr>
          <p:cNvPr id="37" name="TextBox 36"/>
          <p:cNvSpPr txBox="1"/>
          <p:nvPr/>
        </p:nvSpPr>
        <p:spPr>
          <a:xfrm>
            <a:off x="2339752" y="1115452"/>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2</a:t>
            </a:r>
            <a:endParaRPr lang="en-US" sz="1600" dirty="0">
              <a:latin typeface="Cambria Math" pitchFamily="18" charset="0"/>
              <a:ea typeface="Cambria Math" pitchFamily="18" charset="0"/>
            </a:endParaRPr>
          </a:p>
        </p:txBody>
      </p:sp>
      <p:sp>
        <p:nvSpPr>
          <p:cNvPr id="38" name="TextBox 37"/>
          <p:cNvSpPr txBox="1"/>
          <p:nvPr/>
        </p:nvSpPr>
        <p:spPr>
          <a:xfrm>
            <a:off x="1340024" y="764704"/>
            <a:ext cx="1287760" cy="369332"/>
          </a:xfrm>
          <a:prstGeom prst="rect">
            <a:avLst/>
          </a:prstGeom>
          <a:noFill/>
        </p:spPr>
        <p:txBody>
          <a:bodyPr wrap="square" rtlCol="0">
            <a:spAutoFit/>
          </a:bodyPr>
          <a:lstStyle/>
          <a:p>
            <a:pPr algn="ctr"/>
            <a:r>
              <a:rPr lang="en-US" dirty="0" smtClean="0"/>
              <a:t>grade</a:t>
            </a:r>
            <a:endParaRPr lang="en-US" dirty="0"/>
          </a:p>
        </p:txBody>
      </p:sp>
      <p:sp>
        <p:nvSpPr>
          <p:cNvPr id="39" name="TextBox 38"/>
          <p:cNvSpPr txBox="1"/>
          <p:nvPr/>
        </p:nvSpPr>
        <p:spPr>
          <a:xfrm>
            <a:off x="395536" y="1484784"/>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1</a:t>
            </a:r>
            <a:endParaRPr lang="en-US" sz="1600" dirty="0">
              <a:latin typeface="Cambria Math" pitchFamily="18" charset="0"/>
              <a:ea typeface="Cambria Math" pitchFamily="18" charset="0"/>
            </a:endParaRPr>
          </a:p>
        </p:txBody>
      </p:sp>
      <p:sp>
        <p:nvSpPr>
          <p:cNvPr id="40" name="TextBox 39"/>
          <p:cNvSpPr txBox="1"/>
          <p:nvPr/>
        </p:nvSpPr>
        <p:spPr>
          <a:xfrm>
            <a:off x="179512" y="1124744"/>
            <a:ext cx="936104" cy="369332"/>
          </a:xfrm>
          <a:prstGeom prst="rect">
            <a:avLst/>
          </a:prstGeom>
          <a:noFill/>
        </p:spPr>
        <p:txBody>
          <a:bodyPr wrap="square" rtlCol="0">
            <a:spAutoFit/>
          </a:bodyPr>
          <a:lstStyle/>
          <a:p>
            <a:pPr algn="ctr"/>
            <a:r>
              <a:rPr lang="en-US" dirty="0" smtClean="0"/>
              <a:t>student</a:t>
            </a:r>
            <a:endParaRPr lang="en-US" dirty="0"/>
          </a:p>
        </p:txBody>
      </p:sp>
      <p:sp>
        <p:nvSpPr>
          <p:cNvPr id="41" name="TextBox 40"/>
          <p:cNvSpPr txBox="1"/>
          <p:nvPr/>
        </p:nvSpPr>
        <p:spPr>
          <a:xfrm>
            <a:off x="395536" y="2060848"/>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2</a:t>
            </a:r>
            <a:endParaRPr lang="en-US" sz="1600" dirty="0">
              <a:latin typeface="Cambria Math" pitchFamily="18" charset="0"/>
              <a:ea typeface="Cambria Math" pitchFamily="18" charset="0"/>
            </a:endParaRPr>
          </a:p>
        </p:txBody>
      </p:sp>
      <p:sp>
        <p:nvSpPr>
          <p:cNvPr id="42" name="TextBox 41"/>
          <p:cNvSpPr txBox="1"/>
          <p:nvPr/>
        </p:nvSpPr>
        <p:spPr>
          <a:xfrm>
            <a:off x="395536" y="2636912"/>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3</a:t>
            </a:r>
            <a:endParaRPr lang="en-US" sz="1600" dirty="0">
              <a:latin typeface="Cambria Math" pitchFamily="18" charset="0"/>
              <a:ea typeface="Cambria Math" pitchFamily="18" charset="0"/>
            </a:endParaRPr>
          </a:p>
        </p:txBody>
      </p:sp>
      <p:sp>
        <p:nvSpPr>
          <p:cNvPr id="43" name="TextBox 42"/>
          <p:cNvSpPr txBox="1"/>
          <p:nvPr/>
        </p:nvSpPr>
        <p:spPr>
          <a:xfrm>
            <a:off x="395536" y="3203684"/>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4</a:t>
            </a:r>
            <a:endParaRPr lang="en-US" sz="1600" dirty="0">
              <a:latin typeface="Cambria Math" pitchFamily="18" charset="0"/>
              <a:ea typeface="Cambria Math" pitchFamily="18" charset="0"/>
            </a:endParaRPr>
          </a:p>
        </p:txBody>
      </p:sp>
      <p:sp>
        <p:nvSpPr>
          <p:cNvPr id="44" name="TextBox 43"/>
          <p:cNvSpPr txBox="1"/>
          <p:nvPr/>
        </p:nvSpPr>
        <p:spPr>
          <a:xfrm>
            <a:off x="395536" y="3789040"/>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5</a:t>
            </a:r>
            <a:endParaRPr lang="en-US" sz="1600" dirty="0">
              <a:latin typeface="Cambria Math" pitchFamily="18" charset="0"/>
              <a:ea typeface="Cambria Math" pitchFamily="18" charset="0"/>
            </a:endParaRPr>
          </a:p>
        </p:txBody>
      </p:sp>
      <p:sp>
        <p:nvSpPr>
          <p:cNvPr id="45" name="TextBox 44"/>
          <p:cNvSpPr txBox="1"/>
          <p:nvPr/>
        </p:nvSpPr>
        <p:spPr>
          <a:xfrm>
            <a:off x="395536" y="4355812"/>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6</a:t>
            </a:r>
            <a:endParaRPr lang="en-US" sz="1600" dirty="0">
              <a:latin typeface="Cambria Math" pitchFamily="18" charset="0"/>
              <a:ea typeface="Cambria Math" pitchFamily="18" charset="0"/>
            </a:endParaRPr>
          </a:p>
        </p:txBody>
      </p:sp>
      <p:sp>
        <p:nvSpPr>
          <p:cNvPr id="46" name="TextBox 45"/>
          <p:cNvSpPr txBox="1"/>
          <p:nvPr/>
        </p:nvSpPr>
        <p:spPr>
          <a:xfrm>
            <a:off x="395536" y="4931876"/>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7</a:t>
            </a:r>
            <a:endParaRPr lang="en-US" sz="1600" dirty="0">
              <a:latin typeface="Cambria Math" pitchFamily="18" charset="0"/>
              <a:ea typeface="Cambria Math" pitchFamily="18" charset="0"/>
            </a:endParaRPr>
          </a:p>
        </p:txBody>
      </p:sp>
      <p:sp>
        <p:nvSpPr>
          <p:cNvPr id="47" name="TextBox 46"/>
          <p:cNvSpPr txBox="1"/>
          <p:nvPr/>
        </p:nvSpPr>
        <p:spPr>
          <a:xfrm>
            <a:off x="395536" y="5507940"/>
            <a:ext cx="432048" cy="338554"/>
          </a:xfrm>
          <a:prstGeom prst="rect">
            <a:avLst/>
          </a:prstGeom>
          <a:noFill/>
        </p:spPr>
        <p:txBody>
          <a:bodyPr wrap="square" rtlCol="0">
            <a:spAutoFit/>
          </a:bodyPr>
          <a:lstStyle/>
          <a:p>
            <a:pPr algn="ctr"/>
            <a:r>
              <a:rPr lang="en-US" sz="1600" dirty="0" smtClean="0">
                <a:latin typeface="Cambria Math" pitchFamily="18" charset="0"/>
                <a:ea typeface="Cambria Math" pitchFamily="18" charset="0"/>
              </a:rPr>
              <a:t>8</a:t>
            </a:r>
            <a:endParaRPr lang="en-US" sz="1600" dirty="0">
              <a:latin typeface="Cambria Math" pitchFamily="18" charset="0"/>
              <a:ea typeface="Cambria Math" pitchFamily="18" charset="0"/>
            </a:endParaRPr>
          </a:p>
        </p:txBody>
      </p:sp>
      <p:sp>
        <p:nvSpPr>
          <p:cNvPr id="48" name="TextBox 47"/>
          <p:cNvSpPr txBox="1"/>
          <p:nvPr/>
        </p:nvSpPr>
        <p:spPr>
          <a:xfrm>
            <a:off x="3644285" y="846004"/>
            <a:ext cx="576064"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4;6-</a:t>
            </a:r>
          </a:p>
          <a:p>
            <a:r>
              <a:rPr lang="en-US" sz="1600" dirty="0" smtClean="0">
                <a:latin typeface="Cambria Math" pitchFamily="18" charset="0"/>
                <a:ea typeface="Cambria Math" pitchFamily="18" charset="0"/>
              </a:rPr>
              <a:t>4;11</a:t>
            </a:r>
            <a:endParaRPr lang="en-US" sz="1600" dirty="0">
              <a:latin typeface="Cambria Math" pitchFamily="18" charset="0"/>
              <a:ea typeface="Cambria Math" pitchFamily="18" charset="0"/>
            </a:endParaRPr>
          </a:p>
        </p:txBody>
      </p:sp>
      <p:sp>
        <p:nvSpPr>
          <p:cNvPr id="49" name="TextBox 48"/>
          <p:cNvSpPr txBox="1"/>
          <p:nvPr/>
        </p:nvSpPr>
        <p:spPr>
          <a:xfrm>
            <a:off x="4250412" y="846004"/>
            <a:ext cx="576064"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5;0-</a:t>
            </a:r>
          </a:p>
          <a:p>
            <a:r>
              <a:rPr lang="en-US" sz="1600" dirty="0" smtClean="0">
                <a:latin typeface="Cambria Math" pitchFamily="18" charset="0"/>
                <a:ea typeface="Cambria Math" pitchFamily="18" charset="0"/>
              </a:rPr>
              <a:t>5;5</a:t>
            </a:r>
            <a:endParaRPr lang="en-US" sz="1600" dirty="0">
              <a:latin typeface="Cambria Math" pitchFamily="18" charset="0"/>
              <a:ea typeface="Cambria Math" pitchFamily="18" charset="0"/>
            </a:endParaRPr>
          </a:p>
        </p:txBody>
      </p:sp>
      <p:sp>
        <p:nvSpPr>
          <p:cNvPr id="50" name="TextBox 49"/>
          <p:cNvSpPr txBox="1"/>
          <p:nvPr/>
        </p:nvSpPr>
        <p:spPr>
          <a:xfrm>
            <a:off x="4788024" y="836712"/>
            <a:ext cx="648072"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5;6-</a:t>
            </a:r>
          </a:p>
          <a:p>
            <a:r>
              <a:rPr lang="en-US" sz="1600" dirty="0" smtClean="0">
                <a:latin typeface="Cambria Math" pitchFamily="18" charset="0"/>
                <a:ea typeface="Cambria Math" pitchFamily="18" charset="0"/>
              </a:rPr>
              <a:t>5;11</a:t>
            </a:r>
            <a:endParaRPr lang="en-US" sz="1600" dirty="0">
              <a:latin typeface="Cambria Math" pitchFamily="18" charset="0"/>
              <a:ea typeface="Cambria Math" pitchFamily="18" charset="0"/>
            </a:endParaRPr>
          </a:p>
        </p:txBody>
      </p:sp>
      <p:sp>
        <p:nvSpPr>
          <p:cNvPr id="51" name="TextBox 50"/>
          <p:cNvSpPr txBox="1"/>
          <p:nvPr/>
        </p:nvSpPr>
        <p:spPr>
          <a:xfrm>
            <a:off x="4940424" y="548680"/>
            <a:ext cx="1287760" cy="369332"/>
          </a:xfrm>
          <a:prstGeom prst="rect">
            <a:avLst/>
          </a:prstGeom>
          <a:noFill/>
        </p:spPr>
        <p:txBody>
          <a:bodyPr wrap="square" rtlCol="0">
            <a:spAutoFit/>
          </a:bodyPr>
          <a:lstStyle/>
          <a:p>
            <a:pPr algn="ctr"/>
            <a:r>
              <a:rPr lang="en-US" dirty="0" smtClean="0"/>
              <a:t>age</a:t>
            </a:r>
            <a:endParaRPr lang="en-US" dirty="0"/>
          </a:p>
        </p:txBody>
      </p:sp>
      <p:sp>
        <p:nvSpPr>
          <p:cNvPr id="53" name="TextBox 52"/>
          <p:cNvSpPr txBox="1"/>
          <p:nvPr/>
        </p:nvSpPr>
        <p:spPr>
          <a:xfrm>
            <a:off x="5402540" y="846004"/>
            <a:ext cx="576064"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6;0-</a:t>
            </a:r>
          </a:p>
          <a:p>
            <a:r>
              <a:rPr lang="en-US" sz="1600" dirty="0" smtClean="0">
                <a:latin typeface="Cambria Math" pitchFamily="18" charset="0"/>
                <a:ea typeface="Cambria Math" pitchFamily="18" charset="0"/>
              </a:rPr>
              <a:t>6;5</a:t>
            </a:r>
            <a:endParaRPr lang="en-US" sz="1600" dirty="0">
              <a:latin typeface="Cambria Math" pitchFamily="18" charset="0"/>
              <a:ea typeface="Cambria Math" pitchFamily="18" charset="0"/>
            </a:endParaRPr>
          </a:p>
        </p:txBody>
      </p:sp>
      <p:sp>
        <p:nvSpPr>
          <p:cNvPr id="54" name="TextBox 53"/>
          <p:cNvSpPr txBox="1"/>
          <p:nvPr/>
        </p:nvSpPr>
        <p:spPr>
          <a:xfrm>
            <a:off x="5940152" y="836712"/>
            <a:ext cx="648072"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6;6-</a:t>
            </a:r>
          </a:p>
          <a:p>
            <a:r>
              <a:rPr lang="en-US" sz="1600" dirty="0" smtClean="0">
                <a:latin typeface="Cambria Math" pitchFamily="18" charset="0"/>
                <a:ea typeface="Cambria Math" pitchFamily="18" charset="0"/>
              </a:rPr>
              <a:t>6;11</a:t>
            </a:r>
            <a:endParaRPr lang="en-US" sz="1600" dirty="0">
              <a:latin typeface="Cambria Math" pitchFamily="18" charset="0"/>
              <a:ea typeface="Cambria Math" pitchFamily="18" charset="0"/>
            </a:endParaRPr>
          </a:p>
        </p:txBody>
      </p:sp>
      <p:sp>
        <p:nvSpPr>
          <p:cNvPr id="55" name="TextBox 54"/>
          <p:cNvSpPr txBox="1"/>
          <p:nvPr/>
        </p:nvSpPr>
        <p:spPr>
          <a:xfrm>
            <a:off x="6554668" y="846004"/>
            <a:ext cx="576064"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7;0-</a:t>
            </a:r>
          </a:p>
          <a:p>
            <a:r>
              <a:rPr lang="en-US" sz="1600" dirty="0" smtClean="0">
                <a:latin typeface="Cambria Math" pitchFamily="18" charset="0"/>
                <a:ea typeface="Cambria Math" pitchFamily="18" charset="0"/>
              </a:rPr>
              <a:t>7;5</a:t>
            </a:r>
            <a:endParaRPr lang="en-US" sz="1600" dirty="0">
              <a:latin typeface="Cambria Math" pitchFamily="18" charset="0"/>
              <a:ea typeface="Cambria Math" pitchFamily="18" charset="0"/>
            </a:endParaRPr>
          </a:p>
        </p:txBody>
      </p:sp>
      <p:sp>
        <p:nvSpPr>
          <p:cNvPr id="56" name="TextBox 55"/>
          <p:cNvSpPr txBox="1"/>
          <p:nvPr/>
        </p:nvSpPr>
        <p:spPr>
          <a:xfrm>
            <a:off x="7092280" y="836712"/>
            <a:ext cx="648072"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7;6-</a:t>
            </a:r>
          </a:p>
          <a:p>
            <a:r>
              <a:rPr lang="en-US" sz="1600" dirty="0" smtClean="0">
                <a:latin typeface="Cambria Math" pitchFamily="18" charset="0"/>
                <a:ea typeface="Cambria Math" pitchFamily="18" charset="0"/>
              </a:rPr>
              <a:t>7;11</a:t>
            </a:r>
            <a:endParaRPr lang="en-US" sz="1600" dirty="0">
              <a:latin typeface="Cambria Math" pitchFamily="18" charset="0"/>
              <a:ea typeface="Cambria Math" pitchFamily="18" charset="0"/>
            </a:endParaRPr>
          </a:p>
        </p:txBody>
      </p:sp>
      <p:sp>
        <p:nvSpPr>
          <p:cNvPr id="8" name="Rectangle 7"/>
          <p:cNvSpPr/>
          <p:nvPr/>
        </p:nvSpPr>
        <p:spPr>
          <a:xfrm>
            <a:off x="1187624" y="148478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5;6</a:t>
            </a:r>
            <a:endParaRPr lang="en-US" sz="1600" b="1" baseline="-25000" dirty="0">
              <a:latin typeface="Cambria Math" pitchFamily="18" charset="0"/>
              <a:ea typeface="Cambria Math" pitchFamily="18" charset="0"/>
            </a:endParaRPr>
          </a:p>
        </p:txBody>
      </p:sp>
      <p:sp>
        <p:nvSpPr>
          <p:cNvPr id="9" name="Rectangle 8"/>
          <p:cNvSpPr/>
          <p:nvPr/>
        </p:nvSpPr>
        <p:spPr>
          <a:xfrm>
            <a:off x="1187624" y="206084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5;3</a:t>
            </a:r>
            <a:endParaRPr lang="en-US" sz="1600" b="1" baseline="-25000" dirty="0" smtClean="0">
              <a:latin typeface="Cambria Math" pitchFamily="18" charset="0"/>
              <a:ea typeface="Cambria Math" pitchFamily="18" charset="0"/>
            </a:endParaRPr>
          </a:p>
        </p:txBody>
      </p:sp>
      <p:sp>
        <p:nvSpPr>
          <p:cNvPr id="10" name="Rectangle 9"/>
          <p:cNvSpPr/>
          <p:nvPr/>
        </p:nvSpPr>
        <p:spPr>
          <a:xfrm>
            <a:off x="1187624" y="263691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4;9</a:t>
            </a:r>
            <a:endParaRPr lang="en-US" sz="1600" b="1" baseline="-25000" dirty="0" smtClean="0">
              <a:latin typeface="Cambria Math" pitchFamily="18" charset="0"/>
              <a:ea typeface="Cambria Math" pitchFamily="18" charset="0"/>
            </a:endParaRPr>
          </a:p>
        </p:txBody>
      </p:sp>
      <p:sp>
        <p:nvSpPr>
          <p:cNvPr id="19" name="Rectangle 18"/>
          <p:cNvSpPr/>
          <p:nvPr/>
        </p:nvSpPr>
        <p:spPr>
          <a:xfrm>
            <a:off x="1187624" y="3212976"/>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4;6</a:t>
            </a:r>
            <a:endParaRPr lang="en-US" sz="1600" b="1" baseline="-25000" dirty="0">
              <a:latin typeface="Cambria Math" pitchFamily="18" charset="0"/>
              <a:ea typeface="Cambria Math" pitchFamily="18" charset="0"/>
            </a:endParaRPr>
          </a:p>
        </p:txBody>
      </p:sp>
      <p:sp>
        <p:nvSpPr>
          <p:cNvPr id="20" name="Rectangle 19"/>
          <p:cNvSpPr/>
          <p:nvPr/>
        </p:nvSpPr>
        <p:spPr>
          <a:xfrm>
            <a:off x="1187624" y="3789040"/>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4;11</a:t>
            </a:r>
            <a:endParaRPr lang="en-US" sz="1600" b="1" baseline="-25000" dirty="0">
              <a:latin typeface="Cambria Math" pitchFamily="18" charset="0"/>
              <a:ea typeface="Cambria Math" pitchFamily="18" charset="0"/>
            </a:endParaRPr>
          </a:p>
        </p:txBody>
      </p:sp>
      <p:sp>
        <p:nvSpPr>
          <p:cNvPr id="21" name="Rectangle 20"/>
          <p:cNvSpPr/>
          <p:nvPr/>
        </p:nvSpPr>
        <p:spPr>
          <a:xfrm>
            <a:off x="1187624" y="436510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5;7</a:t>
            </a:r>
            <a:endParaRPr lang="en-US" sz="1600" b="1" baseline="-25000" dirty="0">
              <a:latin typeface="Cambria Math" pitchFamily="18" charset="0"/>
              <a:ea typeface="Cambria Math" pitchFamily="18" charset="0"/>
            </a:endParaRPr>
          </a:p>
        </p:txBody>
      </p:sp>
      <p:sp>
        <p:nvSpPr>
          <p:cNvPr id="29" name="Rectangle 28"/>
          <p:cNvSpPr/>
          <p:nvPr/>
        </p:nvSpPr>
        <p:spPr>
          <a:xfrm>
            <a:off x="1187624" y="494116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5;2</a:t>
            </a:r>
            <a:endParaRPr lang="en-US" sz="1600" b="1" baseline="-25000" dirty="0">
              <a:latin typeface="Cambria Math" pitchFamily="18" charset="0"/>
              <a:ea typeface="Cambria Math" pitchFamily="18" charset="0"/>
            </a:endParaRPr>
          </a:p>
        </p:txBody>
      </p:sp>
      <p:sp>
        <p:nvSpPr>
          <p:cNvPr id="30" name="Rectangle 29"/>
          <p:cNvSpPr/>
          <p:nvPr/>
        </p:nvSpPr>
        <p:spPr>
          <a:xfrm>
            <a:off x="1187624" y="551723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5;4</a:t>
            </a:r>
            <a:endParaRPr lang="en-US" sz="1600" b="1" baseline="-25000" dirty="0">
              <a:latin typeface="Cambria Math" pitchFamily="18" charset="0"/>
              <a:ea typeface="Cambria Math" pitchFamily="18" charset="0"/>
            </a:endParaRPr>
          </a:p>
        </p:txBody>
      </p:sp>
      <p:sp>
        <p:nvSpPr>
          <p:cNvPr id="11" name="Rectangle 10"/>
          <p:cNvSpPr/>
          <p:nvPr/>
        </p:nvSpPr>
        <p:spPr>
          <a:xfrm>
            <a:off x="1763688" y="148478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6;7</a:t>
            </a:r>
            <a:endParaRPr lang="en-US" sz="1600" b="1" baseline="-25000" dirty="0">
              <a:latin typeface="Cambria Math" pitchFamily="18" charset="0"/>
              <a:ea typeface="Cambria Math" pitchFamily="18" charset="0"/>
            </a:endParaRPr>
          </a:p>
        </p:txBody>
      </p:sp>
      <p:sp>
        <p:nvSpPr>
          <p:cNvPr id="12" name="Rectangle 11"/>
          <p:cNvSpPr/>
          <p:nvPr/>
        </p:nvSpPr>
        <p:spPr>
          <a:xfrm>
            <a:off x="1763688" y="206084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6;0</a:t>
            </a:r>
            <a:endParaRPr lang="en-US" sz="1600" b="1" baseline="-25000" dirty="0">
              <a:latin typeface="Cambria Math" pitchFamily="18" charset="0"/>
              <a:ea typeface="Cambria Math" pitchFamily="18" charset="0"/>
            </a:endParaRPr>
          </a:p>
        </p:txBody>
      </p:sp>
      <p:sp>
        <p:nvSpPr>
          <p:cNvPr id="15" name="Rectangle 14"/>
          <p:cNvSpPr/>
          <p:nvPr/>
        </p:nvSpPr>
        <p:spPr>
          <a:xfrm>
            <a:off x="1763688" y="263691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5;11</a:t>
            </a:r>
            <a:endParaRPr lang="en-US" sz="1600" b="1" baseline="-25000" dirty="0">
              <a:latin typeface="Cambria Math" pitchFamily="18" charset="0"/>
              <a:ea typeface="Cambria Math" pitchFamily="18" charset="0"/>
            </a:endParaRPr>
          </a:p>
        </p:txBody>
      </p:sp>
      <p:sp>
        <p:nvSpPr>
          <p:cNvPr id="22" name="Rectangle 21"/>
          <p:cNvSpPr/>
          <p:nvPr/>
        </p:nvSpPr>
        <p:spPr>
          <a:xfrm>
            <a:off x="1763688" y="3212976"/>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5;5</a:t>
            </a:r>
            <a:endParaRPr lang="en-US" sz="1600" b="1" baseline="-25000" dirty="0">
              <a:latin typeface="Cambria Math" pitchFamily="18" charset="0"/>
              <a:ea typeface="Cambria Math" pitchFamily="18" charset="0"/>
            </a:endParaRPr>
          </a:p>
        </p:txBody>
      </p:sp>
      <p:sp>
        <p:nvSpPr>
          <p:cNvPr id="23" name="Rectangle 22"/>
          <p:cNvSpPr/>
          <p:nvPr/>
        </p:nvSpPr>
        <p:spPr>
          <a:xfrm>
            <a:off x="1763688" y="3789040"/>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5;9</a:t>
            </a:r>
            <a:endParaRPr lang="en-US" sz="1600" b="1" baseline="-25000" dirty="0">
              <a:latin typeface="Cambria Math" pitchFamily="18" charset="0"/>
              <a:ea typeface="Cambria Math" pitchFamily="18" charset="0"/>
            </a:endParaRPr>
          </a:p>
        </p:txBody>
      </p:sp>
      <p:sp>
        <p:nvSpPr>
          <p:cNvPr id="26" name="Rectangle 25"/>
          <p:cNvSpPr/>
          <p:nvPr/>
        </p:nvSpPr>
        <p:spPr>
          <a:xfrm>
            <a:off x="1763688" y="436510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6;7</a:t>
            </a:r>
            <a:endParaRPr lang="en-US" sz="1600" b="1" baseline="-25000" dirty="0">
              <a:latin typeface="Cambria Math" pitchFamily="18" charset="0"/>
              <a:ea typeface="Cambria Math" pitchFamily="18" charset="0"/>
            </a:endParaRPr>
          </a:p>
        </p:txBody>
      </p:sp>
      <p:sp>
        <p:nvSpPr>
          <p:cNvPr id="31" name="Rectangle 30"/>
          <p:cNvSpPr/>
          <p:nvPr/>
        </p:nvSpPr>
        <p:spPr>
          <a:xfrm>
            <a:off x="1763688" y="494116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6;1</a:t>
            </a:r>
            <a:endParaRPr lang="en-US" sz="1600" b="1" baseline="-25000" dirty="0">
              <a:latin typeface="Cambria Math" pitchFamily="18" charset="0"/>
              <a:ea typeface="Cambria Math" pitchFamily="18" charset="0"/>
            </a:endParaRPr>
          </a:p>
        </p:txBody>
      </p:sp>
      <p:sp>
        <p:nvSpPr>
          <p:cNvPr id="34" name="Rectangle 33"/>
          <p:cNvSpPr/>
          <p:nvPr/>
        </p:nvSpPr>
        <p:spPr>
          <a:xfrm>
            <a:off x="1763688" y="551723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6;5</a:t>
            </a:r>
            <a:endParaRPr lang="en-US" sz="1600" b="1" baseline="-25000" dirty="0">
              <a:latin typeface="Cambria Math" pitchFamily="18" charset="0"/>
              <a:ea typeface="Cambria Math" pitchFamily="18" charset="0"/>
            </a:endParaRPr>
          </a:p>
        </p:txBody>
      </p:sp>
      <p:sp>
        <p:nvSpPr>
          <p:cNvPr id="13" name="Rectangle 12"/>
          <p:cNvSpPr/>
          <p:nvPr/>
        </p:nvSpPr>
        <p:spPr>
          <a:xfrm>
            <a:off x="2339752" y="206084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7;4</a:t>
            </a:r>
            <a:endParaRPr lang="en-US" sz="1600" dirty="0">
              <a:latin typeface="Cambria Math" pitchFamily="18" charset="0"/>
              <a:ea typeface="Cambria Math" pitchFamily="18" charset="0"/>
            </a:endParaRPr>
          </a:p>
        </p:txBody>
      </p:sp>
      <p:sp>
        <p:nvSpPr>
          <p:cNvPr id="14" name="Rectangle 13"/>
          <p:cNvSpPr/>
          <p:nvPr/>
        </p:nvSpPr>
        <p:spPr>
          <a:xfrm>
            <a:off x="2339752" y="263691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6;10</a:t>
            </a:r>
            <a:endParaRPr lang="en-US" sz="1600" dirty="0">
              <a:latin typeface="Cambria Math" pitchFamily="18" charset="0"/>
              <a:ea typeface="Cambria Math" pitchFamily="18" charset="0"/>
            </a:endParaRPr>
          </a:p>
        </p:txBody>
      </p:sp>
      <p:sp>
        <p:nvSpPr>
          <p:cNvPr id="16" name="Rectangle 15"/>
          <p:cNvSpPr/>
          <p:nvPr/>
        </p:nvSpPr>
        <p:spPr>
          <a:xfrm>
            <a:off x="2339752" y="148478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7;3</a:t>
            </a:r>
            <a:endParaRPr lang="en-US" sz="1600" dirty="0">
              <a:latin typeface="Cambria Math" pitchFamily="18" charset="0"/>
              <a:ea typeface="Cambria Math" pitchFamily="18" charset="0"/>
            </a:endParaRPr>
          </a:p>
        </p:txBody>
      </p:sp>
      <p:sp>
        <p:nvSpPr>
          <p:cNvPr id="24" name="Rectangle 23"/>
          <p:cNvSpPr/>
          <p:nvPr/>
        </p:nvSpPr>
        <p:spPr>
          <a:xfrm>
            <a:off x="2339752" y="3789040"/>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6;10</a:t>
            </a:r>
            <a:endParaRPr lang="en-US" sz="1600" dirty="0">
              <a:latin typeface="Cambria Math" pitchFamily="18" charset="0"/>
              <a:ea typeface="Cambria Math" pitchFamily="18" charset="0"/>
            </a:endParaRPr>
          </a:p>
        </p:txBody>
      </p:sp>
      <p:sp>
        <p:nvSpPr>
          <p:cNvPr id="25" name="Rectangle 24"/>
          <p:cNvSpPr/>
          <p:nvPr/>
        </p:nvSpPr>
        <p:spPr>
          <a:xfrm>
            <a:off x="2339752" y="436510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7;5</a:t>
            </a:r>
            <a:endParaRPr lang="en-US" sz="1600" dirty="0">
              <a:latin typeface="Cambria Math" pitchFamily="18" charset="0"/>
              <a:ea typeface="Cambria Math" pitchFamily="18" charset="0"/>
            </a:endParaRPr>
          </a:p>
        </p:txBody>
      </p:sp>
      <p:sp>
        <p:nvSpPr>
          <p:cNvPr id="27" name="Rectangle 26"/>
          <p:cNvSpPr/>
          <p:nvPr/>
        </p:nvSpPr>
        <p:spPr>
          <a:xfrm>
            <a:off x="2339752" y="3212976"/>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6;4</a:t>
            </a:r>
            <a:endParaRPr lang="en-US" sz="1600" dirty="0">
              <a:latin typeface="Cambria Math" pitchFamily="18" charset="0"/>
              <a:ea typeface="Cambria Math" pitchFamily="18" charset="0"/>
            </a:endParaRPr>
          </a:p>
        </p:txBody>
      </p:sp>
      <p:sp>
        <p:nvSpPr>
          <p:cNvPr id="32" name="Rectangle 31"/>
          <p:cNvSpPr/>
          <p:nvPr/>
        </p:nvSpPr>
        <p:spPr>
          <a:xfrm>
            <a:off x="2339752" y="494116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7;3</a:t>
            </a:r>
            <a:endParaRPr lang="en-US" sz="1600" dirty="0">
              <a:latin typeface="Cambria Math" pitchFamily="18" charset="0"/>
              <a:ea typeface="Cambria Math" pitchFamily="18" charset="0"/>
            </a:endParaRPr>
          </a:p>
        </p:txBody>
      </p:sp>
      <p:sp>
        <p:nvSpPr>
          <p:cNvPr id="33" name="Rectangle 32"/>
          <p:cNvSpPr/>
          <p:nvPr/>
        </p:nvSpPr>
        <p:spPr>
          <a:xfrm>
            <a:off x="2339752" y="551723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7;6</a:t>
            </a:r>
            <a:endParaRPr lang="en-US" sz="1600" dirty="0">
              <a:latin typeface="Cambria Math" pitchFamily="18" charset="0"/>
              <a:ea typeface="Cambria Math" pitchFamily="18" charset="0"/>
            </a:endParaRPr>
          </a:p>
        </p:txBody>
      </p:sp>
      <p:sp>
        <p:nvSpPr>
          <p:cNvPr id="137" name="Slide Number Placeholder 3"/>
          <p:cNvSpPr>
            <a:spLocks noGrp="1"/>
          </p:cNvSpPr>
          <p:nvPr>
            <p:ph type="sldNum" sz="quarter" idx="10"/>
          </p:nvPr>
        </p:nvSpPr>
        <p:spPr>
          <a:xfrm>
            <a:off x="8796338" y="6651625"/>
            <a:ext cx="427037" cy="211138"/>
          </a:xfrm>
        </p:spPr>
        <p:txBody>
          <a:bodyPr/>
          <a:lstStyle/>
          <a:p>
            <a:fld id="{2528FCD4-31CB-4FAF-B8A7-D6A687F25CBE}" type="slidenum">
              <a:rPr lang="en-US"/>
              <a:pPr/>
              <a:t>31</a:t>
            </a:fld>
            <a:endParaRPr lang="en-US"/>
          </a:p>
        </p:txBody>
      </p:sp>
      <p:sp>
        <p:nvSpPr>
          <p:cNvPr id="138"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Tree>
    <p:extLst>
      <p:ext uri="{BB962C8B-B14F-4D97-AF65-F5344CB8AC3E}">
        <p14:creationId xmlns:p14="http://schemas.microsoft.com/office/powerpoint/2010/main" val="3304476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22222E-6 -4.62179E-6 L 0.40174 -4.62179E-6 " pathEditMode="relative" rAng="0" ptsTypes="AA">
                                      <p:cBhvr>
                                        <p:cTn id="6" dur="2000" fill="hold"/>
                                        <p:tgtEl>
                                          <p:spTgt spid="8"/>
                                        </p:tgtEl>
                                        <p:attrNameLst>
                                          <p:attrName>ppt_x</p:attrName>
                                          <p:attrName>ppt_y</p:attrName>
                                        </p:attrNameLst>
                                      </p:cBhvr>
                                      <p:rCtr x="20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4.62179E-6 L 0.46459 -4.62179E-6 " pathEditMode="relative" rAng="0" ptsTypes="AA">
                                      <p:cBhvr>
                                        <p:cTn id="10" dur="2000" fill="hold"/>
                                        <p:tgtEl>
                                          <p:spTgt spid="11"/>
                                        </p:tgtEl>
                                        <p:attrNameLst>
                                          <p:attrName>ppt_x</p:attrName>
                                          <p:attrName>ppt_y</p:attrName>
                                        </p:attrNameLst>
                                      </p:cBhvr>
                                      <p:rCtr x="232"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3.88889E-6 -4.62179E-6 L 0.46459 -4.62179E-6 " pathEditMode="relative" rAng="0" ptsTypes="AA">
                                      <p:cBhvr>
                                        <p:cTn id="14" dur="2000" fill="hold"/>
                                        <p:tgtEl>
                                          <p:spTgt spid="16"/>
                                        </p:tgtEl>
                                        <p:attrNameLst>
                                          <p:attrName>ppt_x</p:attrName>
                                          <p:attrName>ppt_y</p:attrName>
                                        </p:attrNameLst>
                                      </p:cBhvr>
                                      <p:rCtr x="232"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2.22222E-6 -4.08744E-6 L 0.33872 -4.08744E-6 " pathEditMode="relative" rAng="0" ptsTypes="AA">
                                      <p:cBhvr>
                                        <p:cTn id="18" dur="2000" fill="hold"/>
                                        <p:tgtEl>
                                          <p:spTgt spid="9"/>
                                        </p:tgtEl>
                                        <p:attrNameLst>
                                          <p:attrName>ppt_x</p:attrName>
                                          <p:attrName>ppt_y</p:attrName>
                                        </p:attrNameLst>
                                      </p:cBhvr>
                                      <p:rCtr x="169" y="0"/>
                                    </p:animMotion>
                                  </p:childTnLst>
                                </p:cTn>
                              </p:par>
                              <p:par>
                                <p:cTn id="19" presetID="63" presetClass="path" presetSubtype="0" accel="50000" decel="50000" fill="hold" grpId="0" nodeType="withEffect">
                                  <p:stCondLst>
                                    <p:cond delay="0"/>
                                  </p:stCondLst>
                                  <p:childTnLst>
                                    <p:animMotion origin="layout" path="M -2.22222E-6 -3.55309E-6 L 0.2757 -3.55309E-6 " pathEditMode="relative" rAng="0" ptsTypes="AA">
                                      <p:cBhvr>
                                        <p:cTn id="20" dur="2000" fill="hold"/>
                                        <p:tgtEl>
                                          <p:spTgt spid="10"/>
                                        </p:tgtEl>
                                        <p:attrNameLst>
                                          <p:attrName>ppt_x</p:attrName>
                                          <p:attrName>ppt_y</p:attrName>
                                        </p:attrNameLst>
                                      </p:cBhvr>
                                      <p:rCtr x="138" y="0"/>
                                    </p:animMotion>
                                  </p:childTnLst>
                                </p:cTn>
                              </p:par>
                              <p:par>
                                <p:cTn id="21" presetID="63" presetClass="path" presetSubtype="0" accel="50000" decel="50000" fill="hold" grpId="0" nodeType="withEffect">
                                  <p:stCondLst>
                                    <p:cond delay="0"/>
                                  </p:stCondLst>
                                  <p:childTnLst>
                                    <p:animMotion origin="layout" path="M -2.22222E-6 -3.01874E-6 L 0.2757 -3.01874E-6 " pathEditMode="relative" rAng="0" ptsTypes="AA">
                                      <p:cBhvr>
                                        <p:cTn id="22" dur="2000" fill="hold"/>
                                        <p:tgtEl>
                                          <p:spTgt spid="19"/>
                                        </p:tgtEl>
                                        <p:attrNameLst>
                                          <p:attrName>ppt_x</p:attrName>
                                          <p:attrName>ppt_y</p:attrName>
                                        </p:attrNameLst>
                                      </p:cBhvr>
                                      <p:rCtr x="138" y="0"/>
                                    </p:animMotion>
                                  </p:childTnLst>
                                </p:cTn>
                              </p:par>
                              <p:par>
                                <p:cTn id="23" presetID="63" presetClass="path" presetSubtype="0" accel="50000" decel="50000" fill="hold" grpId="0" nodeType="withEffect">
                                  <p:stCondLst>
                                    <p:cond delay="0"/>
                                  </p:stCondLst>
                                  <p:childTnLst>
                                    <p:animMotion origin="layout" path="M -2.22222E-6 -2.48439E-6 L 0.2757 -2.48439E-6 " pathEditMode="relative" rAng="0" ptsTypes="AA">
                                      <p:cBhvr>
                                        <p:cTn id="24" dur="2000" fill="hold"/>
                                        <p:tgtEl>
                                          <p:spTgt spid="20"/>
                                        </p:tgtEl>
                                        <p:attrNameLst>
                                          <p:attrName>ppt_x</p:attrName>
                                          <p:attrName>ppt_y</p:attrName>
                                        </p:attrNameLst>
                                      </p:cBhvr>
                                      <p:rCtr x="138" y="0"/>
                                    </p:animMotion>
                                  </p:childTnLst>
                                </p:cTn>
                              </p:par>
                              <p:par>
                                <p:cTn id="25" presetID="63" presetClass="path" presetSubtype="0" accel="50000" decel="50000" fill="hold" grpId="0" nodeType="withEffect">
                                  <p:stCondLst>
                                    <p:cond delay="0"/>
                                  </p:stCondLst>
                                  <p:childTnLst>
                                    <p:animMotion origin="layout" path="M -2.22222E-6 -1.95003E-6 L 0.40174 -1.95003E-6 " pathEditMode="relative" rAng="0" ptsTypes="AA">
                                      <p:cBhvr>
                                        <p:cTn id="26" dur="2000" fill="hold"/>
                                        <p:tgtEl>
                                          <p:spTgt spid="21"/>
                                        </p:tgtEl>
                                        <p:attrNameLst>
                                          <p:attrName>ppt_x</p:attrName>
                                          <p:attrName>ppt_y</p:attrName>
                                        </p:attrNameLst>
                                      </p:cBhvr>
                                      <p:rCtr x="201" y="0"/>
                                    </p:animMotion>
                                  </p:childTnLst>
                                </p:cTn>
                              </p:par>
                              <p:par>
                                <p:cTn id="27" presetID="63" presetClass="path" presetSubtype="0" accel="50000" decel="50000" fill="hold" grpId="0" nodeType="withEffect">
                                  <p:stCondLst>
                                    <p:cond delay="0"/>
                                  </p:stCondLst>
                                  <p:childTnLst>
                                    <p:animMotion origin="layout" path="M -2.22222E-6 -1.41568E-6 L 0.33872 -1.41568E-6 " pathEditMode="relative" rAng="0" ptsTypes="AA">
                                      <p:cBhvr>
                                        <p:cTn id="28" dur="2000" fill="hold"/>
                                        <p:tgtEl>
                                          <p:spTgt spid="29"/>
                                        </p:tgtEl>
                                        <p:attrNameLst>
                                          <p:attrName>ppt_x</p:attrName>
                                          <p:attrName>ppt_y</p:attrName>
                                        </p:attrNameLst>
                                      </p:cBhvr>
                                      <p:rCtr x="169" y="0"/>
                                    </p:animMotion>
                                  </p:childTnLst>
                                </p:cTn>
                              </p:par>
                              <p:par>
                                <p:cTn id="29" presetID="63" presetClass="path" presetSubtype="0" accel="50000" decel="50000" fill="hold" grpId="0" nodeType="withEffect">
                                  <p:stCondLst>
                                    <p:cond delay="0"/>
                                  </p:stCondLst>
                                  <p:childTnLst>
                                    <p:animMotion origin="layout" path="M -2.22222E-6 4.3951E-7 L 0.33872 0.00023 " pathEditMode="relative" rAng="0" ptsTypes="AA">
                                      <p:cBhvr>
                                        <p:cTn id="30" dur="2000" fill="hold"/>
                                        <p:tgtEl>
                                          <p:spTgt spid="30"/>
                                        </p:tgtEl>
                                        <p:attrNameLst>
                                          <p:attrName>ppt_x</p:attrName>
                                          <p:attrName>ppt_y</p:attrName>
                                        </p:attrNameLst>
                                      </p:cBhvr>
                                      <p:rCtr x="169" y="0"/>
                                    </p:animMotion>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0" nodeType="clickEffect">
                                  <p:stCondLst>
                                    <p:cond delay="0"/>
                                  </p:stCondLst>
                                  <p:childTnLst>
                                    <p:animMotion origin="layout" path="M -3.05556E-6 4.3951E-7 L 0.40157 0.00023 " pathEditMode="relative" rAng="0" ptsTypes="AA">
                                      <p:cBhvr>
                                        <p:cTn id="34" dur="2000" fill="hold"/>
                                        <p:tgtEl>
                                          <p:spTgt spid="34"/>
                                        </p:tgtEl>
                                        <p:attrNameLst>
                                          <p:attrName>ppt_x</p:attrName>
                                          <p:attrName>ppt_y</p:attrName>
                                        </p:attrNameLst>
                                      </p:cBhvr>
                                      <p:rCtr x="201" y="0"/>
                                    </p:animMotion>
                                  </p:childTnLst>
                                </p:cTn>
                              </p:par>
                              <p:par>
                                <p:cTn id="35" presetID="63" presetClass="path" presetSubtype="0" accel="50000" decel="50000" fill="hold" grpId="0" nodeType="withEffect">
                                  <p:stCondLst>
                                    <p:cond delay="0"/>
                                  </p:stCondLst>
                                  <p:childTnLst>
                                    <p:animMotion origin="layout" path="M -3.05556E-6 -1.41568E-6 L 0.40157 -1.41568E-6 " pathEditMode="relative" rAng="0" ptsTypes="AA">
                                      <p:cBhvr>
                                        <p:cTn id="36" dur="2000" fill="hold"/>
                                        <p:tgtEl>
                                          <p:spTgt spid="31"/>
                                        </p:tgtEl>
                                        <p:attrNameLst>
                                          <p:attrName>ppt_x</p:attrName>
                                          <p:attrName>ppt_y</p:attrName>
                                        </p:attrNameLst>
                                      </p:cBhvr>
                                      <p:rCtr x="201" y="0"/>
                                    </p:animMotion>
                                  </p:childTnLst>
                                </p:cTn>
                              </p:par>
                              <p:par>
                                <p:cTn id="37" presetID="63" presetClass="path" presetSubtype="0" accel="50000" decel="50000" fill="hold" grpId="0" nodeType="withEffect">
                                  <p:stCondLst>
                                    <p:cond delay="0"/>
                                  </p:stCondLst>
                                  <p:childTnLst>
                                    <p:animMotion origin="layout" path="M -3.05556E-6 -1.95003E-6 L 0.46459 -1.95003E-6 " pathEditMode="relative" rAng="0" ptsTypes="AA">
                                      <p:cBhvr>
                                        <p:cTn id="38" dur="2000" fill="hold"/>
                                        <p:tgtEl>
                                          <p:spTgt spid="26"/>
                                        </p:tgtEl>
                                        <p:attrNameLst>
                                          <p:attrName>ppt_x</p:attrName>
                                          <p:attrName>ppt_y</p:attrName>
                                        </p:attrNameLst>
                                      </p:cBhvr>
                                      <p:rCtr x="232" y="0"/>
                                    </p:animMotion>
                                  </p:childTnLst>
                                </p:cTn>
                              </p:par>
                              <p:par>
                                <p:cTn id="39" presetID="63" presetClass="path" presetSubtype="0" accel="50000" decel="50000" fill="hold" grpId="0" nodeType="withEffect">
                                  <p:stCondLst>
                                    <p:cond delay="0"/>
                                  </p:stCondLst>
                                  <p:childTnLst>
                                    <p:animMotion origin="layout" path="M -3.05556E-6 -2.48439E-6 L 0.33872 -2.48439E-6 " pathEditMode="relative" rAng="0" ptsTypes="AA">
                                      <p:cBhvr>
                                        <p:cTn id="40" dur="2000" fill="hold"/>
                                        <p:tgtEl>
                                          <p:spTgt spid="23"/>
                                        </p:tgtEl>
                                        <p:attrNameLst>
                                          <p:attrName>ppt_x</p:attrName>
                                          <p:attrName>ppt_y</p:attrName>
                                        </p:attrNameLst>
                                      </p:cBhvr>
                                      <p:rCtr x="169" y="0"/>
                                    </p:animMotion>
                                  </p:childTnLst>
                                </p:cTn>
                              </p:par>
                              <p:par>
                                <p:cTn id="41" presetID="63" presetClass="path" presetSubtype="0" accel="50000" decel="50000" fill="hold" grpId="0" nodeType="withEffect">
                                  <p:stCondLst>
                                    <p:cond delay="0"/>
                                  </p:stCondLst>
                                  <p:childTnLst>
                                    <p:animMotion origin="layout" path="M -3.05556E-6 -3.01874E-6 L 0.2757 -3.01874E-6 " pathEditMode="relative" rAng="0" ptsTypes="AA">
                                      <p:cBhvr>
                                        <p:cTn id="42" dur="2000" fill="hold"/>
                                        <p:tgtEl>
                                          <p:spTgt spid="22"/>
                                        </p:tgtEl>
                                        <p:attrNameLst>
                                          <p:attrName>ppt_x</p:attrName>
                                          <p:attrName>ppt_y</p:attrName>
                                        </p:attrNameLst>
                                      </p:cBhvr>
                                      <p:rCtr x="138" y="0"/>
                                    </p:animMotion>
                                  </p:childTnLst>
                                </p:cTn>
                              </p:par>
                              <p:par>
                                <p:cTn id="43" presetID="63" presetClass="path" presetSubtype="0" accel="50000" decel="50000" fill="hold" grpId="0" nodeType="withEffect">
                                  <p:stCondLst>
                                    <p:cond delay="0"/>
                                  </p:stCondLst>
                                  <p:childTnLst>
                                    <p:animMotion origin="layout" path="M -3.05556E-6 -3.55309E-6 L 0.33872 -3.55309E-6 " pathEditMode="relative" rAng="0" ptsTypes="AA">
                                      <p:cBhvr>
                                        <p:cTn id="44" dur="2000" fill="hold"/>
                                        <p:tgtEl>
                                          <p:spTgt spid="15"/>
                                        </p:tgtEl>
                                        <p:attrNameLst>
                                          <p:attrName>ppt_x</p:attrName>
                                          <p:attrName>ppt_y</p:attrName>
                                        </p:attrNameLst>
                                      </p:cBhvr>
                                      <p:rCtr x="169" y="0"/>
                                    </p:animMotion>
                                  </p:childTnLst>
                                </p:cTn>
                              </p:par>
                              <p:par>
                                <p:cTn id="45" presetID="63" presetClass="path" presetSubtype="0" accel="50000" decel="50000" fill="hold" grpId="0" nodeType="withEffect">
                                  <p:stCondLst>
                                    <p:cond delay="0"/>
                                  </p:stCondLst>
                                  <p:childTnLst>
                                    <p:animMotion origin="layout" path="M -3.05556E-6 -4.08744E-6 L 0.40157 -4.08744E-6 " pathEditMode="relative" rAng="0" ptsTypes="AA">
                                      <p:cBhvr>
                                        <p:cTn id="46" dur="2000" fill="hold"/>
                                        <p:tgtEl>
                                          <p:spTgt spid="12"/>
                                        </p:tgtEl>
                                        <p:attrNameLst>
                                          <p:attrName>ppt_x</p:attrName>
                                          <p:attrName>ppt_y</p:attrName>
                                        </p:attrNameLst>
                                      </p:cBhvr>
                                      <p:rCtr x="20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0" nodeType="clickEffect">
                                  <p:stCondLst>
                                    <p:cond delay="0"/>
                                  </p:stCondLst>
                                  <p:childTnLst>
                                    <p:animMotion origin="layout" path="M -3.88889E-6 -4.08744E-6 L 0.46459 -4.08744E-6 " pathEditMode="relative" rAng="0" ptsTypes="AA">
                                      <p:cBhvr>
                                        <p:cTn id="50" dur="2000" fill="hold"/>
                                        <p:tgtEl>
                                          <p:spTgt spid="13"/>
                                        </p:tgtEl>
                                        <p:attrNameLst>
                                          <p:attrName>ppt_x</p:attrName>
                                          <p:attrName>ppt_y</p:attrName>
                                        </p:attrNameLst>
                                      </p:cBhvr>
                                      <p:rCtr x="232" y="0"/>
                                    </p:animMotion>
                                  </p:childTnLst>
                                </p:cTn>
                              </p:par>
                              <p:par>
                                <p:cTn id="51" presetID="63" presetClass="path" presetSubtype="0" accel="50000" decel="50000" fill="hold" grpId="0" nodeType="withEffect">
                                  <p:stCondLst>
                                    <p:cond delay="0"/>
                                  </p:stCondLst>
                                  <p:childTnLst>
                                    <p:animMotion origin="layout" path="M -3.88889E-6 -3.55309E-6 L 0.40157 -3.55309E-6 " pathEditMode="relative" rAng="0" ptsTypes="AA">
                                      <p:cBhvr>
                                        <p:cTn id="52" dur="2000" fill="hold"/>
                                        <p:tgtEl>
                                          <p:spTgt spid="14"/>
                                        </p:tgtEl>
                                        <p:attrNameLst>
                                          <p:attrName>ppt_x</p:attrName>
                                          <p:attrName>ppt_y</p:attrName>
                                        </p:attrNameLst>
                                      </p:cBhvr>
                                      <p:rCtr x="201" y="0"/>
                                    </p:animMotion>
                                  </p:childTnLst>
                                </p:cTn>
                              </p:par>
                              <p:par>
                                <p:cTn id="53" presetID="63" presetClass="path" presetSubtype="0" accel="50000" decel="50000" fill="hold" grpId="0" nodeType="withEffect">
                                  <p:stCondLst>
                                    <p:cond delay="0"/>
                                  </p:stCondLst>
                                  <p:childTnLst>
                                    <p:animMotion origin="layout" path="M -3.88889E-6 -3.01874E-6 L 0.33855 -3.01874E-6 " pathEditMode="relative" rAng="0" ptsTypes="AA">
                                      <p:cBhvr>
                                        <p:cTn id="54" dur="2000" fill="hold"/>
                                        <p:tgtEl>
                                          <p:spTgt spid="27"/>
                                        </p:tgtEl>
                                        <p:attrNameLst>
                                          <p:attrName>ppt_x</p:attrName>
                                          <p:attrName>ppt_y</p:attrName>
                                        </p:attrNameLst>
                                      </p:cBhvr>
                                      <p:rCtr x="169" y="0"/>
                                    </p:animMotion>
                                  </p:childTnLst>
                                </p:cTn>
                              </p:par>
                              <p:par>
                                <p:cTn id="55" presetID="63" presetClass="path" presetSubtype="0" accel="50000" decel="50000" fill="hold" grpId="0" nodeType="withEffect">
                                  <p:stCondLst>
                                    <p:cond delay="0"/>
                                  </p:stCondLst>
                                  <p:childTnLst>
                                    <p:animMotion origin="layout" path="M -3.88889E-6 -2.48439E-6 L 0.40157 -2.48439E-6 " pathEditMode="relative" rAng="0" ptsTypes="AA">
                                      <p:cBhvr>
                                        <p:cTn id="56" dur="2000" fill="hold"/>
                                        <p:tgtEl>
                                          <p:spTgt spid="24"/>
                                        </p:tgtEl>
                                        <p:attrNameLst>
                                          <p:attrName>ppt_x</p:attrName>
                                          <p:attrName>ppt_y</p:attrName>
                                        </p:attrNameLst>
                                      </p:cBhvr>
                                      <p:rCtr x="201" y="0"/>
                                    </p:animMotion>
                                  </p:childTnLst>
                                </p:cTn>
                              </p:par>
                              <p:par>
                                <p:cTn id="57" presetID="63" presetClass="path" presetSubtype="0" accel="50000" decel="50000" fill="hold" grpId="0" nodeType="withEffect">
                                  <p:stCondLst>
                                    <p:cond delay="0"/>
                                  </p:stCondLst>
                                  <p:childTnLst>
                                    <p:animMotion origin="layout" path="M -3.88889E-6 -1.95003E-6 L 0.46459 -1.95003E-6 " pathEditMode="relative" rAng="0" ptsTypes="AA">
                                      <p:cBhvr>
                                        <p:cTn id="58" dur="2000" fill="hold"/>
                                        <p:tgtEl>
                                          <p:spTgt spid="25"/>
                                        </p:tgtEl>
                                        <p:attrNameLst>
                                          <p:attrName>ppt_x</p:attrName>
                                          <p:attrName>ppt_y</p:attrName>
                                        </p:attrNameLst>
                                      </p:cBhvr>
                                      <p:rCtr x="232" y="0"/>
                                    </p:animMotion>
                                  </p:childTnLst>
                                </p:cTn>
                              </p:par>
                              <p:par>
                                <p:cTn id="59" presetID="63" presetClass="path" presetSubtype="0" accel="50000" decel="50000" fill="hold" grpId="0" nodeType="withEffect">
                                  <p:stCondLst>
                                    <p:cond delay="0"/>
                                  </p:stCondLst>
                                  <p:childTnLst>
                                    <p:animMotion origin="layout" path="M -3.88889E-6 -1.41568E-6 L 0.46459 -1.41568E-6 " pathEditMode="relative" rAng="0" ptsTypes="AA">
                                      <p:cBhvr>
                                        <p:cTn id="60" dur="2000" fill="hold"/>
                                        <p:tgtEl>
                                          <p:spTgt spid="32"/>
                                        </p:tgtEl>
                                        <p:attrNameLst>
                                          <p:attrName>ppt_x</p:attrName>
                                          <p:attrName>ppt_y</p:attrName>
                                        </p:attrNameLst>
                                      </p:cBhvr>
                                      <p:rCtr x="232" y="0"/>
                                    </p:animMotion>
                                  </p:childTnLst>
                                </p:cTn>
                              </p:par>
                              <p:par>
                                <p:cTn id="61" presetID="63" presetClass="path" presetSubtype="0" accel="50000" decel="50000" fill="hold" grpId="0" nodeType="withEffect">
                                  <p:stCondLst>
                                    <p:cond delay="0"/>
                                  </p:stCondLst>
                                  <p:childTnLst>
                                    <p:animMotion origin="layout" path="M -3.88889E-6 4.3951E-7 L 0.52761 0.00023 " pathEditMode="relative" rAng="0" ptsTypes="AA">
                                      <p:cBhvr>
                                        <p:cTn id="62" dur="2000" fill="hold"/>
                                        <p:tgtEl>
                                          <p:spTgt spid="33"/>
                                        </p:tgtEl>
                                        <p:attrNameLst>
                                          <p:attrName>ppt_x</p:attrName>
                                          <p:attrName>ppt_y</p:attrName>
                                        </p:attrNameLst>
                                      </p:cBhvr>
                                      <p:rCtr x="26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9" grpId="0" animBg="1"/>
      <p:bldP spid="20" grpId="0" animBg="1"/>
      <p:bldP spid="21" grpId="0" animBg="1"/>
      <p:bldP spid="29" grpId="0" animBg="1"/>
      <p:bldP spid="30" grpId="0" animBg="1"/>
      <p:bldP spid="11" grpId="0" animBg="1"/>
      <p:bldP spid="12" grpId="0" animBg="1"/>
      <p:bldP spid="15" grpId="0" animBg="1"/>
      <p:bldP spid="22" grpId="0" animBg="1"/>
      <p:bldP spid="23" grpId="0" animBg="1"/>
      <p:bldP spid="26" grpId="0" animBg="1"/>
      <p:bldP spid="31" grpId="0" animBg="1"/>
      <p:bldP spid="34" grpId="0" animBg="1"/>
      <p:bldP spid="13" grpId="0" animBg="1"/>
      <p:bldP spid="14" grpId="0" animBg="1"/>
      <p:bldP spid="16" grpId="0" animBg="1"/>
      <p:bldP spid="24" grpId="0" animBg="1"/>
      <p:bldP spid="25" grpId="0" animBg="1"/>
      <p:bldP spid="27" grpId="0" animBg="1"/>
      <p:bldP spid="32"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3707904"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58" name="Rectangle 57"/>
          <p:cNvSpPr/>
          <p:nvPr/>
        </p:nvSpPr>
        <p:spPr>
          <a:xfrm>
            <a:off x="4283968"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59" name="Rectangle 58"/>
          <p:cNvSpPr/>
          <p:nvPr/>
        </p:nvSpPr>
        <p:spPr>
          <a:xfrm>
            <a:off x="4860032"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60" name="Rectangle 59"/>
          <p:cNvSpPr/>
          <p:nvPr/>
        </p:nvSpPr>
        <p:spPr>
          <a:xfrm>
            <a:off x="5436096"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1" name="Rectangle 60"/>
          <p:cNvSpPr/>
          <p:nvPr/>
        </p:nvSpPr>
        <p:spPr>
          <a:xfrm>
            <a:off x="6012160"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2" name="Rectangle 61"/>
          <p:cNvSpPr/>
          <p:nvPr/>
        </p:nvSpPr>
        <p:spPr>
          <a:xfrm>
            <a:off x="6588224"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63" name="Rectangle 62"/>
          <p:cNvSpPr/>
          <p:nvPr/>
        </p:nvSpPr>
        <p:spPr>
          <a:xfrm>
            <a:off x="7164288"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64" name="Rectangle 63"/>
          <p:cNvSpPr/>
          <p:nvPr/>
        </p:nvSpPr>
        <p:spPr>
          <a:xfrm>
            <a:off x="3707904"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5" name="Rectangle 64"/>
          <p:cNvSpPr/>
          <p:nvPr/>
        </p:nvSpPr>
        <p:spPr>
          <a:xfrm>
            <a:off x="4283968"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6" name="Rectangle 65"/>
          <p:cNvSpPr/>
          <p:nvPr/>
        </p:nvSpPr>
        <p:spPr>
          <a:xfrm>
            <a:off x="4860032"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67" name="Rectangle 66"/>
          <p:cNvSpPr/>
          <p:nvPr/>
        </p:nvSpPr>
        <p:spPr>
          <a:xfrm>
            <a:off x="5436096"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8" name="Rectangle 67"/>
          <p:cNvSpPr/>
          <p:nvPr/>
        </p:nvSpPr>
        <p:spPr>
          <a:xfrm>
            <a:off x="6012160"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69" name="Rectangle 68"/>
          <p:cNvSpPr/>
          <p:nvPr/>
        </p:nvSpPr>
        <p:spPr>
          <a:xfrm>
            <a:off x="6588224"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0" name="Rectangle 69"/>
          <p:cNvSpPr/>
          <p:nvPr/>
        </p:nvSpPr>
        <p:spPr>
          <a:xfrm>
            <a:off x="7164288"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1" name="Rectangle 70"/>
          <p:cNvSpPr/>
          <p:nvPr/>
        </p:nvSpPr>
        <p:spPr>
          <a:xfrm>
            <a:off x="3707904"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2" name="Rectangle 71"/>
          <p:cNvSpPr/>
          <p:nvPr/>
        </p:nvSpPr>
        <p:spPr>
          <a:xfrm>
            <a:off x="4283968"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3" name="Rectangle 72"/>
          <p:cNvSpPr/>
          <p:nvPr/>
        </p:nvSpPr>
        <p:spPr>
          <a:xfrm>
            <a:off x="4860032"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4" name="Rectangle 73"/>
          <p:cNvSpPr/>
          <p:nvPr/>
        </p:nvSpPr>
        <p:spPr>
          <a:xfrm>
            <a:off x="5436096"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5" name="Rectangle 74"/>
          <p:cNvSpPr/>
          <p:nvPr/>
        </p:nvSpPr>
        <p:spPr>
          <a:xfrm>
            <a:off x="6012160"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6" name="Rectangle 75"/>
          <p:cNvSpPr/>
          <p:nvPr/>
        </p:nvSpPr>
        <p:spPr>
          <a:xfrm>
            <a:off x="6588224"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7" name="Rectangle 76"/>
          <p:cNvSpPr/>
          <p:nvPr/>
        </p:nvSpPr>
        <p:spPr>
          <a:xfrm>
            <a:off x="7164288"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78" name="Rectangle 77"/>
          <p:cNvSpPr/>
          <p:nvPr/>
        </p:nvSpPr>
        <p:spPr>
          <a:xfrm>
            <a:off x="3707904"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79" name="Rectangle 78"/>
          <p:cNvSpPr/>
          <p:nvPr/>
        </p:nvSpPr>
        <p:spPr>
          <a:xfrm>
            <a:off x="4283968"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0" name="Rectangle 79"/>
          <p:cNvSpPr/>
          <p:nvPr/>
        </p:nvSpPr>
        <p:spPr>
          <a:xfrm>
            <a:off x="4860032"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81" name="Rectangle 80"/>
          <p:cNvSpPr/>
          <p:nvPr/>
        </p:nvSpPr>
        <p:spPr>
          <a:xfrm>
            <a:off x="5436096"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2" name="Rectangle 81"/>
          <p:cNvSpPr/>
          <p:nvPr/>
        </p:nvSpPr>
        <p:spPr>
          <a:xfrm>
            <a:off x="6012160"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3" name="Rectangle 82"/>
          <p:cNvSpPr/>
          <p:nvPr/>
        </p:nvSpPr>
        <p:spPr>
          <a:xfrm>
            <a:off x="6588224"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84" name="Rectangle 83"/>
          <p:cNvSpPr/>
          <p:nvPr/>
        </p:nvSpPr>
        <p:spPr>
          <a:xfrm>
            <a:off x="7164288"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85" name="Rectangle 84"/>
          <p:cNvSpPr/>
          <p:nvPr/>
        </p:nvSpPr>
        <p:spPr>
          <a:xfrm>
            <a:off x="3707904"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6" name="Rectangle 85"/>
          <p:cNvSpPr/>
          <p:nvPr/>
        </p:nvSpPr>
        <p:spPr>
          <a:xfrm>
            <a:off x="4283968"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7" name="Rectangle 86"/>
          <p:cNvSpPr/>
          <p:nvPr/>
        </p:nvSpPr>
        <p:spPr>
          <a:xfrm>
            <a:off x="4860032"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88" name="Rectangle 87"/>
          <p:cNvSpPr/>
          <p:nvPr/>
        </p:nvSpPr>
        <p:spPr>
          <a:xfrm>
            <a:off x="5436096"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89" name="Rectangle 88"/>
          <p:cNvSpPr/>
          <p:nvPr/>
        </p:nvSpPr>
        <p:spPr>
          <a:xfrm>
            <a:off x="6012160"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0" name="Rectangle 89"/>
          <p:cNvSpPr/>
          <p:nvPr/>
        </p:nvSpPr>
        <p:spPr>
          <a:xfrm>
            <a:off x="6588224"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1" name="Rectangle 90"/>
          <p:cNvSpPr/>
          <p:nvPr/>
        </p:nvSpPr>
        <p:spPr>
          <a:xfrm>
            <a:off x="7164288"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2" name="Rectangle 91"/>
          <p:cNvSpPr/>
          <p:nvPr/>
        </p:nvSpPr>
        <p:spPr>
          <a:xfrm>
            <a:off x="3707904"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3" name="Rectangle 92"/>
          <p:cNvSpPr/>
          <p:nvPr/>
        </p:nvSpPr>
        <p:spPr>
          <a:xfrm>
            <a:off x="4283968"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4" name="Rectangle 93"/>
          <p:cNvSpPr/>
          <p:nvPr/>
        </p:nvSpPr>
        <p:spPr>
          <a:xfrm>
            <a:off x="4860032"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5" name="Rectangle 94"/>
          <p:cNvSpPr/>
          <p:nvPr/>
        </p:nvSpPr>
        <p:spPr>
          <a:xfrm>
            <a:off x="5436096"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6" name="Rectangle 95"/>
          <p:cNvSpPr/>
          <p:nvPr/>
        </p:nvSpPr>
        <p:spPr>
          <a:xfrm>
            <a:off x="6012160"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97" name="Rectangle 96"/>
          <p:cNvSpPr/>
          <p:nvPr/>
        </p:nvSpPr>
        <p:spPr>
          <a:xfrm>
            <a:off x="6588224"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8" name="Rectangle 97"/>
          <p:cNvSpPr/>
          <p:nvPr/>
        </p:nvSpPr>
        <p:spPr>
          <a:xfrm>
            <a:off x="7164288"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99" name="Rectangle 98"/>
          <p:cNvSpPr/>
          <p:nvPr/>
        </p:nvSpPr>
        <p:spPr>
          <a:xfrm>
            <a:off x="3707904"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0" name="Rectangle 99"/>
          <p:cNvSpPr/>
          <p:nvPr/>
        </p:nvSpPr>
        <p:spPr>
          <a:xfrm>
            <a:off x="4283968"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1" name="Rectangle 100"/>
          <p:cNvSpPr/>
          <p:nvPr/>
        </p:nvSpPr>
        <p:spPr>
          <a:xfrm>
            <a:off x="4860032"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02" name="Rectangle 101"/>
          <p:cNvSpPr/>
          <p:nvPr/>
        </p:nvSpPr>
        <p:spPr>
          <a:xfrm>
            <a:off x="5436096"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3" name="Rectangle 102"/>
          <p:cNvSpPr/>
          <p:nvPr/>
        </p:nvSpPr>
        <p:spPr>
          <a:xfrm>
            <a:off x="6012160"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4" name="Rectangle 103"/>
          <p:cNvSpPr/>
          <p:nvPr/>
        </p:nvSpPr>
        <p:spPr>
          <a:xfrm>
            <a:off x="6588224"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05" name="Rectangle 104"/>
          <p:cNvSpPr/>
          <p:nvPr/>
        </p:nvSpPr>
        <p:spPr>
          <a:xfrm>
            <a:off x="7164288"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06" name="Rectangle 105"/>
          <p:cNvSpPr/>
          <p:nvPr/>
        </p:nvSpPr>
        <p:spPr>
          <a:xfrm>
            <a:off x="3707904"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7" name="Rectangle 106"/>
          <p:cNvSpPr/>
          <p:nvPr/>
        </p:nvSpPr>
        <p:spPr>
          <a:xfrm>
            <a:off x="4283968"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08" name="Rectangle 107"/>
          <p:cNvSpPr/>
          <p:nvPr/>
        </p:nvSpPr>
        <p:spPr>
          <a:xfrm>
            <a:off x="4860032"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09" name="Rectangle 108"/>
          <p:cNvSpPr/>
          <p:nvPr/>
        </p:nvSpPr>
        <p:spPr>
          <a:xfrm>
            <a:off x="5436096"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10" name="Rectangle 109"/>
          <p:cNvSpPr/>
          <p:nvPr/>
        </p:nvSpPr>
        <p:spPr>
          <a:xfrm>
            <a:off x="6012160"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b="1" baseline="-25000" dirty="0">
              <a:latin typeface="Cambria Math" pitchFamily="18" charset="0"/>
              <a:ea typeface="Cambria Math" pitchFamily="18" charset="0"/>
            </a:endParaRPr>
          </a:p>
        </p:txBody>
      </p:sp>
      <p:sp>
        <p:nvSpPr>
          <p:cNvPr id="111" name="Rectangle 110"/>
          <p:cNvSpPr/>
          <p:nvPr/>
        </p:nvSpPr>
        <p:spPr>
          <a:xfrm>
            <a:off x="6588224"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2" name="Rectangle 111"/>
          <p:cNvSpPr/>
          <p:nvPr/>
        </p:nvSpPr>
        <p:spPr>
          <a:xfrm>
            <a:off x="7164288"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4" name="Rectangle 113"/>
          <p:cNvSpPr/>
          <p:nvPr/>
        </p:nvSpPr>
        <p:spPr>
          <a:xfrm>
            <a:off x="5436096" y="148478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17" name="Rectangle 116"/>
          <p:cNvSpPr/>
          <p:nvPr/>
        </p:nvSpPr>
        <p:spPr>
          <a:xfrm>
            <a:off x="5436096" y="206084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0" name="Rectangle 119"/>
          <p:cNvSpPr/>
          <p:nvPr/>
        </p:nvSpPr>
        <p:spPr>
          <a:xfrm>
            <a:off x="5436096" y="263691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3" name="Rectangle 122"/>
          <p:cNvSpPr/>
          <p:nvPr/>
        </p:nvSpPr>
        <p:spPr>
          <a:xfrm>
            <a:off x="5436096" y="321297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6" name="Rectangle 125"/>
          <p:cNvSpPr/>
          <p:nvPr/>
        </p:nvSpPr>
        <p:spPr>
          <a:xfrm>
            <a:off x="5436096" y="3789040"/>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29" name="Rectangle 128"/>
          <p:cNvSpPr/>
          <p:nvPr/>
        </p:nvSpPr>
        <p:spPr>
          <a:xfrm>
            <a:off x="5436096" y="436510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32" name="Rectangle 131"/>
          <p:cNvSpPr/>
          <p:nvPr/>
        </p:nvSpPr>
        <p:spPr>
          <a:xfrm>
            <a:off x="5436096" y="494116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135" name="Rectangle 134"/>
          <p:cNvSpPr/>
          <p:nvPr/>
        </p:nvSpPr>
        <p:spPr>
          <a:xfrm>
            <a:off x="5436096" y="5517232"/>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a:latin typeface="Cambria Math" pitchFamily="18" charset="0"/>
              <a:ea typeface="Cambria Math" pitchFamily="18" charset="0"/>
            </a:endParaRPr>
          </a:p>
        </p:txBody>
      </p:sp>
      <p:sp>
        <p:nvSpPr>
          <p:cNvPr id="48" name="TextBox 47"/>
          <p:cNvSpPr txBox="1"/>
          <p:nvPr/>
        </p:nvSpPr>
        <p:spPr>
          <a:xfrm>
            <a:off x="3644285" y="846004"/>
            <a:ext cx="576064"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4;6-</a:t>
            </a:r>
          </a:p>
          <a:p>
            <a:r>
              <a:rPr lang="en-US" sz="1600" dirty="0" smtClean="0">
                <a:latin typeface="Cambria Math" pitchFamily="18" charset="0"/>
                <a:ea typeface="Cambria Math" pitchFamily="18" charset="0"/>
              </a:rPr>
              <a:t>4;11</a:t>
            </a:r>
            <a:endParaRPr lang="en-US" sz="1600" dirty="0">
              <a:latin typeface="Cambria Math" pitchFamily="18" charset="0"/>
              <a:ea typeface="Cambria Math" pitchFamily="18" charset="0"/>
            </a:endParaRPr>
          </a:p>
        </p:txBody>
      </p:sp>
      <p:sp>
        <p:nvSpPr>
          <p:cNvPr id="49" name="TextBox 48"/>
          <p:cNvSpPr txBox="1"/>
          <p:nvPr/>
        </p:nvSpPr>
        <p:spPr>
          <a:xfrm>
            <a:off x="4250412" y="846004"/>
            <a:ext cx="576064"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5;0-</a:t>
            </a:r>
          </a:p>
          <a:p>
            <a:r>
              <a:rPr lang="en-US" sz="1600" dirty="0" smtClean="0">
                <a:latin typeface="Cambria Math" pitchFamily="18" charset="0"/>
                <a:ea typeface="Cambria Math" pitchFamily="18" charset="0"/>
              </a:rPr>
              <a:t>5;5</a:t>
            </a:r>
            <a:endParaRPr lang="en-US" sz="1600" dirty="0">
              <a:latin typeface="Cambria Math" pitchFamily="18" charset="0"/>
              <a:ea typeface="Cambria Math" pitchFamily="18" charset="0"/>
            </a:endParaRPr>
          </a:p>
        </p:txBody>
      </p:sp>
      <p:sp>
        <p:nvSpPr>
          <p:cNvPr id="50" name="TextBox 49"/>
          <p:cNvSpPr txBox="1"/>
          <p:nvPr/>
        </p:nvSpPr>
        <p:spPr>
          <a:xfrm>
            <a:off x="4788024" y="836712"/>
            <a:ext cx="648072"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5;6-</a:t>
            </a:r>
          </a:p>
          <a:p>
            <a:r>
              <a:rPr lang="en-US" sz="1600" dirty="0" smtClean="0">
                <a:latin typeface="Cambria Math" pitchFamily="18" charset="0"/>
                <a:ea typeface="Cambria Math" pitchFamily="18" charset="0"/>
              </a:rPr>
              <a:t>5;11</a:t>
            </a:r>
            <a:endParaRPr lang="en-US" sz="1600" dirty="0">
              <a:latin typeface="Cambria Math" pitchFamily="18" charset="0"/>
              <a:ea typeface="Cambria Math" pitchFamily="18" charset="0"/>
            </a:endParaRPr>
          </a:p>
        </p:txBody>
      </p:sp>
      <p:sp>
        <p:nvSpPr>
          <p:cNvPr id="51" name="TextBox 50"/>
          <p:cNvSpPr txBox="1"/>
          <p:nvPr/>
        </p:nvSpPr>
        <p:spPr>
          <a:xfrm>
            <a:off x="4940424" y="548680"/>
            <a:ext cx="1287760" cy="369332"/>
          </a:xfrm>
          <a:prstGeom prst="rect">
            <a:avLst/>
          </a:prstGeom>
          <a:noFill/>
        </p:spPr>
        <p:txBody>
          <a:bodyPr wrap="square" rtlCol="0">
            <a:spAutoFit/>
          </a:bodyPr>
          <a:lstStyle/>
          <a:p>
            <a:pPr algn="ctr"/>
            <a:r>
              <a:rPr lang="en-US" b="1" dirty="0" smtClean="0">
                <a:latin typeface="+mj-lt"/>
              </a:rPr>
              <a:t>age</a:t>
            </a:r>
            <a:endParaRPr lang="en-US" b="1" dirty="0">
              <a:latin typeface="+mj-lt"/>
            </a:endParaRPr>
          </a:p>
        </p:txBody>
      </p:sp>
      <p:sp>
        <p:nvSpPr>
          <p:cNvPr id="53" name="TextBox 52"/>
          <p:cNvSpPr txBox="1"/>
          <p:nvPr/>
        </p:nvSpPr>
        <p:spPr>
          <a:xfrm>
            <a:off x="5402540" y="846004"/>
            <a:ext cx="576064"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6;0-</a:t>
            </a:r>
          </a:p>
          <a:p>
            <a:r>
              <a:rPr lang="en-US" sz="1600" dirty="0" smtClean="0">
                <a:latin typeface="Cambria Math" pitchFamily="18" charset="0"/>
                <a:ea typeface="Cambria Math" pitchFamily="18" charset="0"/>
              </a:rPr>
              <a:t>6;5</a:t>
            </a:r>
            <a:endParaRPr lang="en-US" sz="1600" dirty="0">
              <a:latin typeface="Cambria Math" pitchFamily="18" charset="0"/>
              <a:ea typeface="Cambria Math" pitchFamily="18" charset="0"/>
            </a:endParaRPr>
          </a:p>
        </p:txBody>
      </p:sp>
      <p:sp>
        <p:nvSpPr>
          <p:cNvPr id="54" name="TextBox 53"/>
          <p:cNvSpPr txBox="1"/>
          <p:nvPr/>
        </p:nvSpPr>
        <p:spPr>
          <a:xfrm>
            <a:off x="5940152" y="836712"/>
            <a:ext cx="648072"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6;6-</a:t>
            </a:r>
          </a:p>
          <a:p>
            <a:r>
              <a:rPr lang="en-US" sz="1600" dirty="0" smtClean="0">
                <a:latin typeface="Cambria Math" pitchFamily="18" charset="0"/>
                <a:ea typeface="Cambria Math" pitchFamily="18" charset="0"/>
              </a:rPr>
              <a:t>6;11</a:t>
            </a:r>
            <a:endParaRPr lang="en-US" sz="1600" dirty="0">
              <a:latin typeface="Cambria Math" pitchFamily="18" charset="0"/>
              <a:ea typeface="Cambria Math" pitchFamily="18" charset="0"/>
            </a:endParaRPr>
          </a:p>
        </p:txBody>
      </p:sp>
      <p:sp>
        <p:nvSpPr>
          <p:cNvPr id="55" name="TextBox 54"/>
          <p:cNvSpPr txBox="1"/>
          <p:nvPr/>
        </p:nvSpPr>
        <p:spPr>
          <a:xfrm>
            <a:off x="6554668" y="846004"/>
            <a:ext cx="576064"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7;0-</a:t>
            </a:r>
          </a:p>
          <a:p>
            <a:r>
              <a:rPr lang="en-US" sz="1600" dirty="0" smtClean="0">
                <a:latin typeface="Cambria Math" pitchFamily="18" charset="0"/>
                <a:ea typeface="Cambria Math" pitchFamily="18" charset="0"/>
              </a:rPr>
              <a:t>7;5</a:t>
            </a:r>
            <a:endParaRPr lang="en-US" sz="1600" dirty="0">
              <a:latin typeface="Cambria Math" pitchFamily="18" charset="0"/>
              <a:ea typeface="Cambria Math" pitchFamily="18" charset="0"/>
            </a:endParaRPr>
          </a:p>
        </p:txBody>
      </p:sp>
      <p:sp>
        <p:nvSpPr>
          <p:cNvPr id="56" name="TextBox 55"/>
          <p:cNvSpPr txBox="1"/>
          <p:nvPr/>
        </p:nvSpPr>
        <p:spPr>
          <a:xfrm>
            <a:off x="7092280" y="836712"/>
            <a:ext cx="648072" cy="584775"/>
          </a:xfrm>
          <a:prstGeom prst="rect">
            <a:avLst/>
          </a:prstGeom>
          <a:noFill/>
        </p:spPr>
        <p:txBody>
          <a:bodyPr wrap="square" rtlCol="0">
            <a:spAutoFit/>
          </a:bodyPr>
          <a:lstStyle/>
          <a:p>
            <a:r>
              <a:rPr lang="en-US" sz="1600" dirty="0" smtClean="0">
                <a:latin typeface="Cambria Math" pitchFamily="18" charset="0"/>
                <a:ea typeface="Cambria Math" pitchFamily="18" charset="0"/>
              </a:rPr>
              <a:t>7;6-</a:t>
            </a:r>
          </a:p>
          <a:p>
            <a:r>
              <a:rPr lang="en-US" sz="1600" dirty="0" smtClean="0">
                <a:latin typeface="Cambria Math" pitchFamily="18" charset="0"/>
                <a:ea typeface="Cambria Math" pitchFamily="18" charset="0"/>
              </a:rPr>
              <a:t>7;11</a:t>
            </a:r>
            <a:endParaRPr lang="en-US" sz="1600" dirty="0">
              <a:latin typeface="Cambria Math" pitchFamily="18" charset="0"/>
              <a:ea typeface="Cambria Math" pitchFamily="18" charset="0"/>
            </a:endParaRPr>
          </a:p>
        </p:txBody>
      </p:sp>
      <p:sp>
        <p:nvSpPr>
          <p:cNvPr id="8" name="Rectangle 7"/>
          <p:cNvSpPr/>
          <p:nvPr/>
        </p:nvSpPr>
        <p:spPr>
          <a:xfrm>
            <a:off x="4860032" y="148478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5;6</a:t>
            </a:r>
            <a:endParaRPr lang="en-US" sz="1600" b="1" baseline="-25000" dirty="0">
              <a:latin typeface="Cambria Math" pitchFamily="18" charset="0"/>
              <a:ea typeface="Cambria Math" pitchFamily="18" charset="0"/>
            </a:endParaRPr>
          </a:p>
        </p:txBody>
      </p:sp>
      <p:sp>
        <p:nvSpPr>
          <p:cNvPr id="9" name="Rectangle 8"/>
          <p:cNvSpPr/>
          <p:nvPr/>
        </p:nvSpPr>
        <p:spPr>
          <a:xfrm>
            <a:off x="4283968" y="206084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5;3</a:t>
            </a:r>
            <a:endParaRPr lang="en-US" sz="1600" b="1" baseline="-25000" dirty="0" smtClean="0">
              <a:latin typeface="Cambria Math" pitchFamily="18" charset="0"/>
              <a:ea typeface="Cambria Math" pitchFamily="18" charset="0"/>
            </a:endParaRPr>
          </a:p>
        </p:txBody>
      </p:sp>
      <p:sp>
        <p:nvSpPr>
          <p:cNvPr id="10" name="Rectangle 9"/>
          <p:cNvSpPr/>
          <p:nvPr/>
        </p:nvSpPr>
        <p:spPr>
          <a:xfrm>
            <a:off x="3707904" y="263691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4;9</a:t>
            </a:r>
            <a:endParaRPr lang="en-US" sz="1600" b="1" baseline="-25000" dirty="0" smtClean="0">
              <a:latin typeface="Cambria Math" pitchFamily="18" charset="0"/>
              <a:ea typeface="Cambria Math" pitchFamily="18" charset="0"/>
            </a:endParaRPr>
          </a:p>
        </p:txBody>
      </p:sp>
      <p:sp>
        <p:nvSpPr>
          <p:cNvPr id="19" name="Rectangle 18"/>
          <p:cNvSpPr/>
          <p:nvPr/>
        </p:nvSpPr>
        <p:spPr>
          <a:xfrm>
            <a:off x="3707904" y="3212976"/>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4;6</a:t>
            </a:r>
            <a:endParaRPr lang="en-US" sz="1600" b="1" baseline="-25000" dirty="0">
              <a:latin typeface="Cambria Math" pitchFamily="18" charset="0"/>
              <a:ea typeface="Cambria Math" pitchFamily="18" charset="0"/>
            </a:endParaRPr>
          </a:p>
        </p:txBody>
      </p:sp>
      <p:sp>
        <p:nvSpPr>
          <p:cNvPr id="20" name="Rectangle 19"/>
          <p:cNvSpPr/>
          <p:nvPr/>
        </p:nvSpPr>
        <p:spPr>
          <a:xfrm>
            <a:off x="3707904" y="3789040"/>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4;11</a:t>
            </a:r>
            <a:endParaRPr lang="en-US" sz="1600" b="1" baseline="-25000" dirty="0">
              <a:latin typeface="Cambria Math" pitchFamily="18" charset="0"/>
              <a:ea typeface="Cambria Math" pitchFamily="18" charset="0"/>
            </a:endParaRPr>
          </a:p>
        </p:txBody>
      </p:sp>
      <p:sp>
        <p:nvSpPr>
          <p:cNvPr id="21" name="Rectangle 20"/>
          <p:cNvSpPr/>
          <p:nvPr/>
        </p:nvSpPr>
        <p:spPr>
          <a:xfrm>
            <a:off x="4860032" y="436510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5;7</a:t>
            </a:r>
            <a:endParaRPr lang="en-US" sz="1600" b="1" baseline="-25000" dirty="0">
              <a:latin typeface="Cambria Math" pitchFamily="18" charset="0"/>
              <a:ea typeface="Cambria Math" pitchFamily="18" charset="0"/>
            </a:endParaRPr>
          </a:p>
        </p:txBody>
      </p:sp>
      <p:sp>
        <p:nvSpPr>
          <p:cNvPr id="29" name="Rectangle 28"/>
          <p:cNvSpPr/>
          <p:nvPr/>
        </p:nvSpPr>
        <p:spPr>
          <a:xfrm>
            <a:off x="4283968" y="494116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5;2</a:t>
            </a:r>
            <a:endParaRPr lang="en-US" sz="1600" b="1" baseline="-25000" dirty="0">
              <a:latin typeface="Cambria Math" pitchFamily="18" charset="0"/>
              <a:ea typeface="Cambria Math" pitchFamily="18" charset="0"/>
            </a:endParaRPr>
          </a:p>
        </p:txBody>
      </p:sp>
      <p:sp>
        <p:nvSpPr>
          <p:cNvPr id="30" name="Rectangle 29"/>
          <p:cNvSpPr/>
          <p:nvPr/>
        </p:nvSpPr>
        <p:spPr>
          <a:xfrm>
            <a:off x="4283968" y="551723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5;4</a:t>
            </a:r>
            <a:endParaRPr lang="en-US" sz="1600" b="1" baseline="-25000" dirty="0">
              <a:latin typeface="Cambria Math" pitchFamily="18" charset="0"/>
              <a:ea typeface="Cambria Math" pitchFamily="18" charset="0"/>
            </a:endParaRPr>
          </a:p>
        </p:txBody>
      </p:sp>
      <p:sp>
        <p:nvSpPr>
          <p:cNvPr id="11" name="Rectangle 10"/>
          <p:cNvSpPr/>
          <p:nvPr/>
        </p:nvSpPr>
        <p:spPr>
          <a:xfrm>
            <a:off x="6012160" y="148478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6;7</a:t>
            </a:r>
            <a:endParaRPr lang="en-US" sz="1600" b="1" baseline="-25000" dirty="0">
              <a:latin typeface="Cambria Math" pitchFamily="18" charset="0"/>
              <a:ea typeface="Cambria Math" pitchFamily="18" charset="0"/>
            </a:endParaRPr>
          </a:p>
        </p:txBody>
      </p:sp>
      <p:sp>
        <p:nvSpPr>
          <p:cNvPr id="12" name="Rectangle 11"/>
          <p:cNvSpPr/>
          <p:nvPr/>
        </p:nvSpPr>
        <p:spPr>
          <a:xfrm>
            <a:off x="5436096" y="206084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6;0</a:t>
            </a:r>
            <a:endParaRPr lang="en-US" sz="1600" b="1" baseline="-25000" dirty="0">
              <a:latin typeface="Cambria Math" pitchFamily="18" charset="0"/>
              <a:ea typeface="Cambria Math" pitchFamily="18" charset="0"/>
            </a:endParaRPr>
          </a:p>
        </p:txBody>
      </p:sp>
      <p:sp>
        <p:nvSpPr>
          <p:cNvPr id="15" name="Rectangle 14"/>
          <p:cNvSpPr/>
          <p:nvPr/>
        </p:nvSpPr>
        <p:spPr>
          <a:xfrm>
            <a:off x="4860032" y="263691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5;11</a:t>
            </a:r>
            <a:endParaRPr lang="en-US" sz="1600" b="1" baseline="-25000" dirty="0">
              <a:latin typeface="Cambria Math" pitchFamily="18" charset="0"/>
              <a:ea typeface="Cambria Math" pitchFamily="18" charset="0"/>
            </a:endParaRPr>
          </a:p>
        </p:txBody>
      </p:sp>
      <p:sp>
        <p:nvSpPr>
          <p:cNvPr id="22" name="Rectangle 21"/>
          <p:cNvSpPr/>
          <p:nvPr/>
        </p:nvSpPr>
        <p:spPr>
          <a:xfrm>
            <a:off x="4283968" y="3212976"/>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5;5</a:t>
            </a:r>
            <a:endParaRPr lang="en-US" sz="1600" b="1" baseline="-25000" dirty="0">
              <a:latin typeface="Cambria Math" pitchFamily="18" charset="0"/>
              <a:ea typeface="Cambria Math" pitchFamily="18" charset="0"/>
            </a:endParaRPr>
          </a:p>
        </p:txBody>
      </p:sp>
      <p:sp>
        <p:nvSpPr>
          <p:cNvPr id="23" name="Rectangle 22"/>
          <p:cNvSpPr/>
          <p:nvPr/>
        </p:nvSpPr>
        <p:spPr>
          <a:xfrm>
            <a:off x="4860032" y="3789040"/>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5;9</a:t>
            </a:r>
            <a:endParaRPr lang="en-US" sz="1600" b="1" baseline="-25000" dirty="0">
              <a:latin typeface="Cambria Math" pitchFamily="18" charset="0"/>
              <a:ea typeface="Cambria Math" pitchFamily="18" charset="0"/>
            </a:endParaRPr>
          </a:p>
        </p:txBody>
      </p:sp>
      <p:sp>
        <p:nvSpPr>
          <p:cNvPr id="26" name="Rectangle 25"/>
          <p:cNvSpPr/>
          <p:nvPr/>
        </p:nvSpPr>
        <p:spPr>
          <a:xfrm>
            <a:off x="6012160" y="436510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6;7</a:t>
            </a:r>
            <a:endParaRPr lang="en-US" sz="1600" b="1" baseline="-25000" dirty="0">
              <a:latin typeface="Cambria Math" pitchFamily="18" charset="0"/>
              <a:ea typeface="Cambria Math" pitchFamily="18" charset="0"/>
            </a:endParaRPr>
          </a:p>
        </p:txBody>
      </p:sp>
      <p:sp>
        <p:nvSpPr>
          <p:cNvPr id="31" name="Rectangle 30"/>
          <p:cNvSpPr/>
          <p:nvPr/>
        </p:nvSpPr>
        <p:spPr>
          <a:xfrm>
            <a:off x="5436096" y="494116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6;1</a:t>
            </a:r>
            <a:endParaRPr lang="en-US" sz="1600" b="1" baseline="-25000" dirty="0">
              <a:latin typeface="Cambria Math" pitchFamily="18" charset="0"/>
              <a:ea typeface="Cambria Math" pitchFamily="18" charset="0"/>
            </a:endParaRPr>
          </a:p>
        </p:txBody>
      </p:sp>
      <p:sp>
        <p:nvSpPr>
          <p:cNvPr id="34" name="Rectangle 33"/>
          <p:cNvSpPr/>
          <p:nvPr/>
        </p:nvSpPr>
        <p:spPr>
          <a:xfrm>
            <a:off x="5436096" y="551723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6;5</a:t>
            </a:r>
            <a:endParaRPr lang="en-US" sz="1600" b="1" baseline="-25000" dirty="0">
              <a:latin typeface="Cambria Math" pitchFamily="18" charset="0"/>
              <a:ea typeface="Cambria Math" pitchFamily="18" charset="0"/>
            </a:endParaRPr>
          </a:p>
        </p:txBody>
      </p:sp>
      <p:sp>
        <p:nvSpPr>
          <p:cNvPr id="13" name="Rectangle 12"/>
          <p:cNvSpPr/>
          <p:nvPr/>
        </p:nvSpPr>
        <p:spPr>
          <a:xfrm>
            <a:off x="6588224" y="206084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7;4</a:t>
            </a:r>
            <a:endParaRPr lang="en-US" sz="1600" dirty="0">
              <a:latin typeface="Cambria Math" pitchFamily="18" charset="0"/>
              <a:ea typeface="Cambria Math" pitchFamily="18" charset="0"/>
            </a:endParaRPr>
          </a:p>
        </p:txBody>
      </p:sp>
      <p:sp>
        <p:nvSpPr>
          <p:cNvPr id="14" name="Rectangle 13"/>
          <p:cNvSpPr/>
          <p:nvPr/>
        </p:nvSpPr>
        <p:spPr>
          <a:xfrm>
            <a:off x="6012160" y="263691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6;10</a:t>
            </a:r>
            <a:endParaRPr lang="en-US" sz="1600" dirty="0">
              <a:latin typeface="Cambria Math" pitchFamily="18" charset="0"/>
              <a:ea typeface="Cambria Math" pitchFamily="18" charset="0"/>
            </a:endParaRPr>
          </a:p>
        </p:txBody>
      </p:sp>
      <p:sp>
        <p:nvSpPr>
          <p:cNvPr id="16" name="Rectangle 15"/>
          <p:cNvSpPr/>
          <p:nvPr/>
        </p:nvSpPr>
        <p:spPr>
          <a:xfrm>
            <a:off x="6588224" y="148478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7;3</a:t>
            </a:r>
            <a:endParaRPr lang="en-US" sz="1600" dirty="0">
              <a:latin typeface="Cambria Math" pitchFamily="18" charset="0"/>
              <a:ea typeface="Cambria Math" pitchFamily="18" charset="0"/>
            </a:endParaRPr>
          </a:p>
        </p:txBody>
      </p:sp>
      <p:sp>
        <p:nvSpPr>
          <p:cNvPr id="24" name="Rectangle 23"/>
          <p:cNvSpPr/>
          <p:nvPr/>
        </p:nvSpPr>
        <p:spPr>
          <a:xfrm>
            <a:off x="6012160" y="3789040"/>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6;10</a:t>
            </a:r>
            <a:endParaRPr lang="en-US" sz="1600" dirty="0">
              <a:latin typeface="Cambria Math" pitchFamily="18" charset="0"/>
              <a:ea typeface="Cambria Math" pitchFamily="18" charset="0"/>
            </a:endParaRPr>
          </a:p>
        </p:txBody>
      </p:sp>
      <p:sp>
        <p:nvSpPr>
          <p:cNvPr id="25" name="Rectangle 24"/>
          <p:cNvSpPr/>
          <p:nvPr/>
        </p:nvSpPr>
        <p:spPr>
          <a:xfrm>
            <a:off x="6588224" y="4365104"/>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7;5</a:t>
            </a:r>
            <a:endParaRPr lang="en-US" sz="1600" dirty="0">
              <a:latin typeface="Cambria Math" pitchFamily="18" charset="0"/>
              <a:ea typeface="Cambria Math" pitchFamily="18" charset="0"/>
            </a:endParaRPr>
          </a:p>
        </p:txBody>
      </p:sp>
      <p:sp>
        <p:nvSpPr>
          <p:cNvPr id="27" name="Rectangle 26"/>
          <p:cNvSpPr/>
          <p:nvPr/>
        </p:nvSpPr>
        <p:spPr>
          <a:xfrm>
            <a:off x="5436096" y="3212976"/>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6;4</a:t>
            </a:r>
            <a:endParaRPr lang="en-US" sz="1600" dirty="0">
              <a:latin typeface="Cambria Math" pitchFamily="18" charset="0"/>
              <a:ea typeface="Cambria Math" pitchFamily="18" charset="0"/>
            </a:endParaRPr>
          </a:p>
        </p:txBody>
      </p:sp>
      <p:sp>
        <p:nvSpPr>
          <p:cNvPr id="32" name="Rectangle 31"/>
          <p:cNvSpPr/>
          <p:nvPr/>
        </p:nvSpPr>
        <p:spPr>
          <a:xfrm>
            <a:off x="6588224" y="4941168"/>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7;3</a:t>
            </a:r>
            <a:endParaRPr lang="en-US" sz="1600" dirty="0">
              <a:latin typeface="Cambria Math" pitchFamily="18" charset="0"/>
              <a:ea typeface="Cambria Math" pitchFamily="18" charset="0"/>
            </a:endParaRPr>
          </a:p>
        </p:txBody>
      </p:sp>
      <p:sp>
        <p:nvSpPr>
          <p:cNvPr id="33" name="Rectangle 32"/>
          <p:cNvSpPr/>
          <p:nvPr/>
        </p:nvSpPr>
        <p:spPr>
          <a:xfrm>
            <a:off x="7164288" y="5517232"/>
            <a:ext cx="43204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600" b="1" dirty="0" smtClean="0">
                <a:latin typeface="Cambria Math" pitchFamily="18" charset="0"/>
                <a:ea typeface="Cambria Math" pitchFamily="18" charset="0"/>
              </a:rPr>
              <a:t>7;6</a:t>
            </a:r>
            <a:endParaRPr lang="en-US" sz="1600" dirty="0">
              <a:latin typeface="Cambria Math" pitchFamily="18" charset="0"/>
              <a:ea typeface="Cambria Math" pitchFamily="18" charset="0"/>
            </a:endParaRPr>
          </a:p>
        </p:txBody>
      </p:sp>
      <p:sp>
        <p:nvSpPr>
          <p:cNvPr id="139" name="Content Placeholder 1"/>
          <p:cNvSpPr txBox="1">
            <a:spLocks/>
          </p:cNvSpPr>
          <p:nvPr/>
        </p:nvSpPr>
        <p:spPr>
          <a:xfrm>
            <a:off x="381000" y="692696"/>
            <a:ext cx="3254896" cy="5433467"/>
          </a:xfrm>
          <a:prstGeom prst="rect">
            <a:avLst/>
          </a:prstGeom>
        </p:spPr>
        <p:txBody>
          <a:bodyPr/>
          <a:lstStyle/>
          <a:p>
            <a:pPr marL="273050" marR="0" lvl="0" indent="-228600" algn="l" defTabSz="914400" rtl="0" eaLnBrk="1" fontAlgn="base" latinLnBrk="0" hangingPunct="1">
              <a:lnSpc>
                <a:spcPct val="100000"/>
              </a:lnSpc>
              <a:spcBef>
                <a:spcPct val="20000"/>
              </a:spcBef>
              <a:spcAft>
                <a:spcPct val="0"/>
              </a:spcAft>
              <a:buClr>
                <a:schemeClr val="accent1"/>
              </a:buClr>
              <a:buSzTx/>
              <a:buFont typeface="Wingdings 2" pitchFamily="18" charset="2"/>
              <a:buChar char=""/>
              <a:tabLst/>
              <a:defRPr/>
            </a:pPr>
            <a:r>
              <a:rPr lang="en-US" sz="2000" b="1" spc="150" dirty="0" smtClean="0">
                <a:solidFill>
                  <a:schemeClr val="tx2"/>
                </a:solidFill>
                <a:latin typeface="+mn-lt"/>
              </a:rPr>
              <a:t>Out of 3 waves, we create 7 waves of data with high missingness</a:t>
            </a:r>
          </a:p>
          <a:p>
            <a:pPr marL="273050" marR="0" lvl="0" indent="-228600" algn="l" defTabSz="914400" rtl="0" eaLnBrk="1" fontAlgn="base" latinLnBrk="0" hangingPunct="1">
              <a:lnSpc>
                <a:spcPct val="100000"/>
              </a:lnSpc>
              <a:spcBef>
                <a:spcPct val="20000"/>
              </a:spcBef>
              <a:spcAft>
                <a:spcPct val="0"/>
              </a:spcAft>
              <a:buClr>
                <a:schemeClr val="accent1"/>
              </a:buClr>
              <a:buSzTx/>
              <a:buFont typeface="Wingdings 2" pitchFamily="18" charset="2"/>
              <a:buChar char=""/>
              <a:tabLst/>
              <a:defRPr/>
            </a:pPr>
            <a:endParaRPr lang="en-US" sz="2000" b="1" spc="150" dirty="0" smtClean="0">
              <a:solidFill>
                <a:schemeClr val="tx2"/>
              </a:solidFill>
              <a:latin typeface="+mn-lt"/>
            </a:endParaRPr>
          </a:p>
          <a:p>
            <a:pPr marL="273050" marR="0" lvl="0" indent="-228600" algn="l" defTabSz="914400" rtl="0" eaLnBrk="1" fontAlgn="base" latinLnBrk="0" hangingPunct="1">
              <a:lnSpc>
                <a:spcPct val="100000"/>
              </a:lnSpc>
              <a:spcBef>
                <a:spcPct val="20000"/>
              </a:spcBef>
              <a:spcAft>
                <a:spcPct val="0"/>
              </a:spcAft>
              <a:buClr>
                <a:schemeClr val="accent1"/>
              </a:buClr>
              <a:buSzTx/>
              <a:buFont typeface="Wingdings 2" pitchFamily="18" charset="2"/>
              <a:buChar char=""/>
              <a:tabLst/>
              <a:defRPr/>
            </a:pPr>
            <a:r>
              <a:rPr kumimoji="0" lang="en-US" sz="2000" b="1" i="0" u="none" strike="noStrike" kern="1200" cap="none" spc="150" normalizeH="0" baseline="0" noProof="0" dirty="0" smtClean="0">
                <a:ln>
                  <a:noFill/>
                </a:ln>
                <a:solidFill>
                  <a:schemeClr val="tx2"/>
                </a:solidFill>
                <a:effectLst/>
                <a:uLnTx/>
                <a:uFillTx/>
                <a:latin typeface="+mn-lt"/>
              </a:rPr>
              <a:t>Allows for more fine-tuned</a:t>
            </a:r>
            <a:r>
              <a:rPr kumimoji="0" lang="en-US" sz="2000" b="1" i="0" u="none" strike="noStrike" kern="1200" cap="none" spc="150" normalizeH="0" noProof="0" dirty="0" smtClean="0">
                <a:ln>
                  <a:noFill/>
                </a:ln>
                <a:solidFill>
                  <a:schemeClr val="tx2"/>
                </a:solidFill>
                <a:effectLst/>
                <a:uLnTx/>
                <a:uFillTx/>
                <a:latin typeface="+mn-lt"/>
              </a:rPr>
              <a:t> age-specific growth modeling</a:t>
            </a:r>
          </a:p>
          <a:p>
            <a:pPr marL="273050" marR="0" lvl="0" indent="-228600" algn="l" defTabSz="914400" rtl="0" eaLnBrk="1" fontAlgn="base" latinLnBrk="0" hangingPunct="1">
              <a:lnSpc>
                <a:spcPct val="100000"/>
              </a:lnSpc>
              <a:spcBef>
                <a:spcPct val="20000"/>
              </a:spcBef>
              <a:spcAft>
                <a:spcPct val="0"/>
              </a:spcAft>
              <a:buClr>
                <a:schemeClr val="accent1"/>
              </a:buClr>
              <a:buSzTx/>
              <a:buFont typeface="Wingdings 2" pitchFamily="18" charset="2"/>
              <a:buChar char=""/>
              <a:tabLst/>
              <a:defRPr/>
            </a:pPr>
            <a:endParaRPr kumimoji="0" lang="en-US" sz="2000" b="1" i="0" u="none" strike="noStrike" kern="1200" cap="none" spc="150" normalizeH="0" noProof="0" dirty="0" smtClean="0">
              <a:ln>
                <a:noFill/>
              </a:ln>
              <a:solidFill>
                <a:schemeClr val="tx2"/>
              </a:solidFill>
              <a:effectLst/>
              <a:uLnTx/>
              <a:uFillTx/>
              <a:latin typeface="+mn-lt"/>
            </a:endParaRPr>
          </a:p>
          <a:p>
            <a:pPr marL="273050" marR="0" lvl="0" indent="-228600" algn="l" defTabSz="914400" rtl="0" eaLnBrk="1" fontAlgn="base" latinLnBrk="0" hangingPunct="1">
              <a:lnSpc>
                <a:spcPct val="100000"/>
              </a:lnSpc>
              <a:spcBef>
                <a:spcPct val="20000"/>
              </a:spcBef>
              <a:spcAft>
                <a:spcPct val="0"/>
              </a:spcAft>
              <a:buClr>
                <a:schemeClr val="accent1"/>
              </a:buClr>
              <a:buSzTx/>
              <a:buFont typeface="Wingdings 2" pitchFamily="18" charset="2"/>
              <a:buChar char=""/>
              <a:tabLst/>
              <a:defRPr/>
            </a:pPr>
            <a:r>
              <a:rPr lang="en-US" sz="2000" b="1" spc="150" noProof="0" dirty="0" smtClean="0">
                <a:solidFill>
                  <a:schemeClr val="tx2"/>
                </a:solidFill>
                <a:latin typeface="+mn-lt"/>
              </a:rPr>
              <a:t>Even high amounts of missing data are not typically a problem for estimation</a:t>
            </a:r>
          </a:p>
        </p:txBody>
      </p:sp>
      <p:sp>
        <p:nvSpPr>
          <p:cNvPr id="113" name="Slide Number Placeholder 3"/>
          <p:cNvSpPr>
            <a:spLocks noGrp="1"/>
          </p:cNvSpPr>
          <p:nvPr>
            <p:ph type="sldNum" sz="quarter" idx="10"/>
          </p:nvPr>
        </p:nvSpPr>
        <p:spPr>
          <a:xfrm>
            <a:off x="8796338" y="6651625"/>
            <a:ext cx="427037" cy="211138"/>
          </a:xfrm>
        </p:spPr>
        <p:txBody>
          <a:bodyPr/>
          <a:lstStyle/>
          <a:p>
            <a:fld id="{2528FCD4-31CB-4FAF-B8A7-D6A687F25CBE}" type="slidenum">
              <a:rPr lang="en-US"/>
              <a:pPr/>
              <a:t>32</a:t>
            </a:fld>
            <a:endParaRPr lang="en-US"/>
          </a:p>
        </p:txBody>
      </p:sp>
      <p:sp>
        <p:nvSpPr>
          <p:cNvPr id="115"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Tree>
    <p:extLst>
      <p:ext uri="{BB962C8B-B14F-4D97-AF65-F5344CB8AC3E}">
        <p14:creationId xmlns:p14="http://schemas.microsoft.com/office/powerpoint/2010/main" val="102388575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Growth-Curve Design</a:t>
            </a:r>
            <a:endParaRPr lang="en-CA" dirty="0"/>
          </a:p>
        </p:txBody>
      </p:sp>
      <p:graphicFrame>
        <p:nvGraphicFramePr>
          <p:cNvPr id="4" name="Content Placeholder 4"/>
          <p:cNvGraphicFramePr>
            <a:graphicFrameLocks/>
          </p:cNvGraphicFramePr>
          <p:nvPr>
            <p:extLst>
              <p:ext uri="{D42A27DB-BD31-4B8C-83A1-F6EECF244321}">
                <p14:modId xmlns:p14="http://schemas.microsoft.com/office/powerpoint/2010/main" val="2867739162"/>
              </p:ext>
            </p:extLst>
          </p:nvPr>
        </p:nvGraphicFramePr>
        <p:xfrm>
          <a:off x="467544" y="1620912"/>
          <a:ext cx="8064894" cy="2595880"/>
        </p:xfrm>
        <a:graphic>
          <a:graphicData uri="http://schemas.openxmlformats.org/drawingml/2006/table">
            <a:tbl>
              <a:tblPr firstRow="1" bandRow="1">
                <a:tableStyleId>{21E4AEA4-8DFA-4A89-87EB-49C32662AFE0}</a:tableStyleId>
              </a:tblPr>
              <a:tblGrid>
                <a:gridCol w="1344149"/>
                <a:gridCol w="1344149"/>
                <a:gridCol w="1344149"/>
                <a:gridCol w="1344149"/>
                <a:gridCol w="1344149"/>
                <a:gridCol w="1344149"/>
              </a:tblGrid>
              <a:tr h="370840">
                <a:tc>
                  <a:txBody>
                    <a:bodyPr/>
                    <a:lstStyle/>
                    <a:p>
                      <a:pPr algn="ctr"/>
                      <a:r>
                        <a:rPr lang="en-CA" dirty="0" smtClean="0"/>
                        <a:t>Group</a:t>
                      </a:r>
                      <a:endParaRPr lang="en-CA" dirty="0">
                        <a:solidFill>
                          <a:schemeClr val="accent2"/>
                        </a:solidFill>
                      </a:endParaRPr>
                    </a:p>
                  </a:txBody>
                  <a:tcPr/>
                </a:tc>
                <a:tc>
                  <a:txBody>
                    <a:bodyPr/>
                    <a:lstStyle/>
                    <a:p>
                      <a:pPr algn="ctr"/>
                      <a:r>
                        <a:rPr lang="en-CA" dirty="0" smtClean="0"/>
                        <a:t>Time 1</a:t>
                      </a:r>
                      <a:endParaRPr lang="en-CA" dirty="0">
                        <a:solidFill>
                          <a:schemeClr val="accent2"/>
                        </a:solidFill>
                      </a:endParaRPr>
                    </a:p>
                  </a:txBody>
                  <a:tcPr/>
                </a:tc>
                <a:tc>
                  <a:txBody>
                    <a:bodyPr/>
                    <a:lstStyle/>
                    <a:p>
                      <a:pPr algn="ctr"/>
                      <a:r>
                        <a:rPr lang="en-CA" dirty="0" smtClean="0"/>
                        <a:t>Time 2</a:t>
                      </a:r>
                      <a:endParaRPr lang="en-CA" dirty="0">
                        <a:solidFill>
                          <a:schemeClr val="accent2"/>
                        </a:solidFill>
                      </a:endParaRPr>
                    </a:p>
                  </a:txBody>
                  <a:tcPr/>
                </a:tc>
                <a:tc>
                  <a:txBody>
                    <a:bodyPr/>
                    <a:lstStyle/>
                    <a:p>
                      <a:pPr algn="ctr"/>
                      <a:r>
                        <a:rPr lang="en-CA" dirty="0" smtClean="0"/>
                        <a:t>Time 3</a:t>
                      </a:r>
                      <a:endParaRPr lang="en-CA" dirty="0">
                        <a:solidFill>
                          <a:schemeClr val="accent2"/>
                        </a:solidFill>
                      </a:endParaRPr>
                    </a:p>
                  </a:txBody>
                  <a:tcPr/>
                </a:tc>
                <a:tc>
                  <a:txBody>
                    <a:bodyPr/>
                    <a:lstStyle/>
                    <a:p>
                      <a:pPr algn="ctr"/>
                      <a:r>
                        <a:rPr lang="en-CA" dirty="0" smtClean="0"/>
                        <a:t>Time 4</a:t>
                      </a:r>
                      <a:endParaRPr lang="en-CA" dirty="0">
                        <a:solidFill>
                          <a:schemeClr val="accent2"/>
                        </a:solidFill>
                      </a:endParaRPr>
                    </a:p>
                  </a:txBody>
                  <a:tcPr/>
                </a:tc>
                <a:tc>
                  <a:txBody>
                    <a:bodyPr/>
                    <a:lstStyle/>
                    <a:p>
                      <a:pPr algn="ctr"/>
                      <a:r>
                        <a:rPr lang="en-CA" dirty="0" smtClean="0"/>
                        <a:t>Time</a:t>
                      </a:r>
                      <a:r>
                        <a:rPr lang="en-CA" baseline="0" dirty="0" smtClean="0"/>
                        <a:t> 5</a:t>
                      </a:r>
                      <a:endParaRPr lang="en-CA" dirty="0">
                        <a:solidFill>
                          <a:schemeClr val="accent2"/>
                        </a:solidFill>
                      </a:endParaRPr>
                    </a:p>
                  </a:txBody>
                  <a:tcPr/>
                </a:tc>
              </a:tr>
              <a:tr h="370840">
                <a:tc>
                  <a:txBody>
                    <a:bodyPr/>
                    <a:lstStyle/>
                    <a:p>
                      <a:pPr algn="ctr"/>
                      <a:r>
                        <a:rPr lang="en-CA" dirty="0" smtClean="0"/>
                        <a:t>1</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r>
              <a:tr h="370840">
                <a:tc>
                  <a:txBody>
                    <a:bodyPr/>
                    <a:lstStyle/>
                    <a:p>
                      <a:pPr algn="ctr"/>
                      <a:r>
                        <a:rPr lang="en-CA" dirty="0" smtClean="0"/>
                        <a:t>2</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c>
                  <a:txBody>
                    <a:bodyPr/>
                    <a:lstStyle/>
                    <a:p>
                      <a:pPr algn="ctr"/>
                      <a:r>
                        <a:rPr lang="en-CA" dirty="0" smtClean="0"/>
                        <a:t>missing</a:t>
                      </a:r>
                      <a:endParaRPr lang="en-CA" dirty="0">
                        <a:solidFill>
                          <a:schemeClr val="accent2"/>
                        </a:solidFill>
                      </a:endParaRPr>
                    </a:p>
                  </a:txBody>
                  <a:tcPr/>
                </a:tc>
              </a:tr>
              <a:tr h="370840">
                <a:tc>
                  <a:txBody>
                    <a:bodyPr/>
                    <a:lstStyle/>
                    <a:p>
                      <a:pPr algn="ctr"/>
                      <a:r>
                        <a:rPr lang="en-CA" dirty="0" smtClean="0"/>
                        <a:t>3</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dirty="0" smtClean="0"/>
                        <a:t>missing</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r>
              <a:tr h="370840">
                <a:tc>
                  <a:txBody>
                    <a:bodyPr/>
                    <a:lstStyle/>
                    <a:p>
                      <a:pPr algn="ctr"/>
                      <a:r>
                        <a:rPr lang="en-CA" dirty="0" smtClean="0"/>
                        <a:t>4</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dirty="0" smtClean="0"/>
                        <a:t>missing</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r>
              <a:tr h="370840">
                <a:tc>
                  <a:txBody>
                    <a:bodyPr/>
                    <a:lstStyle/>
                    <a:p>
                      <a:pPr algn="ctr"/>
                      <a:r>
                        <a:rPr lang="en-CA" dirty="0" smtClean="0"/>
                        <a:t>5</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dirty="0" smtClean="0"/>
                        <a:t>missing</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r>
              <a:tr h="370840">
                <a:tc>
                  <a:txBody>
                    <a:bodyPr/>
                    <a:lstStyle/>
                    <a:p>
                      <a:pPr algn="ctr"/>
                      <a:r>
                        <a:rPr lang="en-CA" dirty="0" smtClean="0"/>
                        <a:t>6</a:t>
                      </a:r>
                      <a:endParaRPr lang="en-CA" dirty="0">
                        <a:solidFill>
                          <a:schemeClr val="accent2"/>
                        </a:solidFill>
                      </a:endParaRPr>
                    </a:p>
                  </a:txBody>
                  <a:tcPr/>
                </a:tc>
                <a:tc>
                  <a:txBody>
                    <a:bodyPr/>
                    <a:lstStyle/>
                    <a:p>
                      <a:pPr algn="ctr"/>
                      <a:r>
                        <a:rPr lang="en-CA" dirty="0" smtClean="0"/>
                        <a:t>missing</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smtClean="0"/>
                        <a:t>x</a:t>
                      </a:r>
                      <a:endParaRPr lang="en-CA" dirty="0">
                        <a:solidFill>
                          <a:schemeClr val="accent2"/>
                        </a:solidFill>
                      </a:endParaRPr>
                    </a:p>
                  </a:txBody>
                  <a:tcPr/>
                </a:tc>
                <a:tc>
                  <a:txBody>
                    <a:bodyPr/>
                    <a:lstStyle/>
                    <a:p>
                      <a:pPr algn="ctr"/>
                      <a:r>
                        <a:rPr lang="en-CA" dirty="0" smtClean="0"/>
                        <a:t>x</a:t>
                      </a:r>
                      <a:endParaRPr lang="en-CA" dirty="0">
                        <a:solidFill>
                          <a:schemeClr val="accent2"/>
                        </a:solidFill>
                      </a:endParaRPr>
                    </a:p>
                  </a:txBody>
                  <a:tcPr/>
                </a:tc>
              </a:tr>
            </a:tbl>
          </a:graphicData>
        </a:graphic>
      </p:graphicFrame>
      <p:sp>
        <p:nvSpPr>
          <p:cNvPr id="5"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pPr/>
              <a:t>33</a:t>
            </a:fld>
            <a:endParaRPr lang="en-US" dirty="0"/>
          </a:p>
        </p:txBody>
      </p:sp>
      <p:sp>
        <p:nvSpPr>
          <p:cNvPr id="6"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
        <p:nvSpPr>
          <p:cNvPr id="7" name="Line 34"/>
          <p:cNvSpPr>
            <a:spLocks noChangeShapeType="1"/>
          </p:cNvSpPr>
          <p:nvPr/>
        </p:nvSpPr>
        <p:spPr bwMode="auto">
          <a:xfrm>
            <a:off x="304800" y="11239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 Curve Design II</a:t>
            </a:r>
            <a:endParaRPr lang="en-CA" dirty="0"/>
          </a:p>
        </p:txBody>
      </p:sp>
      <p:graphicFrame>
        <p:nvGraphicFramePr>
          <p:cNvPr id="4" name="Content Placeholder 4"/>
          <p:cNvGraphicFramePr>
            <a:graphicFrameLocks/>
          </p:cNvGraphicFramePr>
          <p:nvPr>
            <p:extLst>
              <p:ext uri="{D42A27DB-BD31-4B8C-83A1-F6EECF244321}">
                <p14:modId xmlns:p14="http://schemas.microsoft.com/office/powerpoint/2010/main" val="3285447141"/>
              </p:ext>
            </p:extLst>
          </p:nvPr>
        </p:nvGraphicFramePr>
        <p:xfrm>
          <a:off x="467544" y="1382288"/>
          <a:ext cx="8064894" cy="4450080"/>
        </p:xfrm>
        <a:graphic>
          <a:graphicData uri="http://schemas.openxmlformats.org/drawingml/2006/table">
            <a:tbl>
              <a:tblPr firstRow="1" bandRow="1">
                <a:tableStyleId>{21E4AEA4-8DFA-4A89-87EB-49C32662AFE0}</a:tableStyleId>
              </a:tblPr>
              <a:tblGrid>
                <a:gridCol w="1344149"/>
                <a:gridCol w="1344149"/>
                <a:gridCol w="1344149"/>
                <a:gridCol w="1344149"/>
                <a:gridCol w="1344149"/>
                <a:gridCol w="1344149"/>
              </a:tblGrid>
              <a:tr h="370840">
                <a:tc>
                  <a:txBody>
                    <a:bodyPr/>
                    <a:lstStyle/>
                    <a:p>
                      <a:pPr algn="ctr"/>
                      <a:r>
                        <a:rPr lang="en-CA" dirty="0" smtClean="0"/>
                        <a:t>Group</a:t>
                      </a:r>
                      <a:endParaRPr lang="en-CA" dirty="0"/>
                    </a:p>
                  </a:txBody>
                  <a:tcPr/>
                </a:tc>
                <a:tc>
                  <a:txBody>
                    <a:bodyPr/>
                    <a:lstStyle/>
                    <a:p>
                      <a:pPr algn="ctr"/>
                      <a:r>
                        <a:rPr lang="en-CA" dirty="0" smtClean="0"/>
                        <a:t>Time 1</a:t>
                      </a:r>
                      <a:endParaRPr lang="en-CA" dirty="0"/>
                    </a:p>
                  </a:txBody>
                  <a:tcPr/>
                </a:tc>
                <a:tc>
                  <a:txBody>
                    <a:bodyPr/>
                    <a:lstStyle/>
                    <a:p>
                      <a:pPr algn="ctr"/>
                      <a:r>
                        <a:rPr lang="en-CA" dirty="0" smtClean="0"/>
                        <a:t>Time 2</a:t>
                      </a:r>
                      <a:endParaRPr lang="en-CA" dirty="0"/>
                    </a:p>
                  </a:txBody>
                  <a:tcPr/>
                </a:tc>
                <a:tc>
                  <a:txBody>
                    <a:bodyPr/>
                    <a:lstStyle/>
                    <a:p>
                      <a:pPr algn="ctr"/>
                      <a:r>
                        <a:rPr lang="en-CA" dirty="0" smtClean="0"/>
                        <a:t>Time 3</a:t>
                      </a:r>
                      <a:endParaRPr lang="en-CA" dirty="0"/>
                    </a:p>
                  </a:txBody>
                  <a:tcPr/>
                </a:tc>
                <a:tc>
                  <a:txBody>
                    <a:bodyPr/>
                    <a:lstStyle/>
                    <a:p>
                      <a:pPr algn="ctr"/>
                      <a:r>
                        <a:rPr lang="en-CA" dirty="0" smtClean="0"/>
                        <a:t>Time 4</a:t>
                      </a:r>
                      <a:endParaRPr lang="en-CA" dirty="0"/>
                    </a:p>
                  </a:txBody>
                  <a:tcPr/>
                </a:tc>
                <a:tc>
                  <a:txBody>
                    <a:bodyPr/>
                    <a:lstStyle/>
                    <a:p>
                      <a:pPr algn="ctr"/>
                      <a:r>
                        <a:rPr lang="en-CA" dirty="0" smtClean="0"/>
                        <a:t>Time</a:t>
                      </a:r>
                      <a:r>
                        <a:rPr lang="en-CA" baseline="0" dirty="0" smtClean="0"/>
                        <a:t> 5</a:t>
                      </a:r>
                      <a:endParaRPr lang="en-CA" dirty="0"/>
                    </a:p>
                  </a:txBody>
                  <a:tcPr/>
                </a:tc>
              </a:tr>
              <a:tr h="370840">
                <a:tc>
                  <a:txBody>
                    <a:bodyPr/>
                    <a:lstStyle/>
                    <a:p>
                      <a:pPr algn="ctr"/>
                      <a:r>
                        <a:rPr lang="en-CA" dirty="0" smtClean="0"/>
                        <a:t>1</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r>
              <a:tr h="370840">
                <a:tc>
                  <a:txBody>
                    <a:bodyPr/>
                    <a:lstStyle/>
                    <a:p>
                      <a:pPr algn="ctr"/>
                      <a:r>
                        <a:rPr lang="en-CA" dirty="0" smtClean="0"/>
                        <a:t>2</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missing</a:t>
                      </a:r>
                      <a:endParaRPr lang="en-CA" dirty="0"/>
                    </a:p>
                  </a:txBody>
                  <a:tcPr/>
                </a:tc>
              </a:tr>
              <a:tr h="370840">
                <a:tc>
                  <a:txBody>
                    <a:bodyPr/>
                    <a:lstStyle/>
                    <a:p>
                      <a:pPr algn="ctr"/>
                      <a:r>
                        <a:rPr lang="en-CA" dirty="0" smtClean="0"/>
                        <a:t>3</a:t>
                      </a:r>
                      <a:endParaRPr lang="en-CA" dirty="0"/>
                    </a:p>
                  </a:txBody>
                  <a:tcPr/>
                </a:tc>
                <a:tc>
                  <a:txBody>
                    <a:bodyPr/>
                    <a:lstStyle/>
                    <a:p>
                      <a:pPr algn="ctr"/>
                      <a:r>
                        <a:rPr lang="en-CA" dirty="0" smtClean="0"/>
                        <a:t>x</a:t>
                      </a:r>
                      <a:endParaRPr lang="en-CA" dirty="0"/>
                    </a:p>
                  </a:txBody>
                  <a:tcPr/>
                </a:tc>
                <a:tc>
                  <a:txBody>
                    <a:bodyPr/>
                    <a:lstStyle/>
                    <a:p>
                      <a:pPr algn="ctr"/>
                      <a:r>
                        <a:rPr lang="en-CA"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r>
              <a:tr h="370840">
                <a:tc>
                  <a:txBody>
                    <a:bodyPr/>
                    <a:lstStyle/>
                    <a:p>
                      <a:pPr algn="ctr"/>
                      <a:r>
                        <a:rPr lang="en-CA" dirty="0" smtClean="0"/>
                        <a:t>4</a:t>
                      </a:r>
                      <a:endParaRPr lang="en-CA" dirty="0"/>
                    </a:p>
                  </a:txBody>
                  <a:tcPr/>
                </a:tc>
                <a:tc>
                  <a:txBody>
                    <a:bodyPr/>
                    <a:lstStyle/>
                    <a:p>
                      <a:pPr algn="ctr"/>
                      <a:r>
                        <a:rPr lang="en-CA"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r>
              <a:tr h="370840">
                <a:tc>
                  <a:txBody>
                    <a:bodyPr/>
                    <a:lstStyle/>
                    <a:p>
                      <a:pPr algn="ctr"/>
                      <a:r>
                        <a:rPr lang="en-CA" dirty="0" smtClean="0"/>
                        <a:t>5</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r>
              <a:tr h="370840">
                <a:tc>
                  <a:txBody>
                    <a:bodyPr/>
                    <a:lstStyle/>
                    <a:p>
                      <a:pPr algn="ctr"/>
                      <a:r>
                        <a:rPr lang="en-CA" dirty="0" smtClean="0"/>
                        <a:t>6</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r>
              <a:tr h="370840">
                <a:tc>
                  <a:txBody>
                    <a:bodyPr/>
                    <a:lstStyle/>
                    <a:p>
                      <a:pPr algn="ctr"/>
                      <a:r>
                        <a:rPr lang="en-CA" dirty="0" smtClean="0"/>
                        <a:t>7</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smtClean="0"/>
                        <a:t>x</a:t>
                      </a:r>
                      <a:endParaRPr lang="en-CA" dirty="0"/>
                    </a:p>
                  </a:txBody>
                  <a:tcPr/>
                </a:tc>
              </a:tr>
              <a:tr h="370840">
                <a:tc>
                  <a:txBody>
                    <a:bodyPr/>
                    <a:lstStyle/>
                    <a:p>
                      <a:pPr algn="ctr"/>
                      <a:r>
                        <a:rPr lang="en-CA" dirty="0" smtClean="0"/>
                        <a:t>8</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smtClean="0"/>
                        <a:t>x</a:t>
                      </a:r>
                      <a:endParaRPr lang="en-CA" dirty="0"/>
                    </a:p>
                  </a:txBody>
                  <a:tcPr/>
                </a:tc>
              </a:tr>
              <a:tr h="370840">
                <a:tc>
                  <a:txBody>
                    <a:bodyPr/>
                    <a:lstStyle/>
                    <a:p>
                      <a:pPr algn="ctr"/>
                      <a:r>
                        <a:rPr lang="en-CA" dirty="0" smtClean="0"/>
                        <a:t>9</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smtClean="0"/>
                        <a:t>x</a:t>
                      </a:r>
                      <a:endParaRPr lang="en-CA" dirty="0"/>
                    </a:p>
                  </a:txBody>
                  <a:tcPr/>
                </a:tc>
              </a:tr>
              <a:tr h="370840">
                <a:tc>
                  <a:txBody>
                    <a:bodyPr/>
                    <a:lstStyle/>
                    <a:p>
                      <a:pPr algn="ctr"/>
                      <a:r>
                        <a:rPr lang="en-CA" dirty="0" smtClean="0"/>
                        <a:t>10</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smtClean="0"/>
                        <a:t>x</a:t>
                      </a:r>
                      <a:endParaRPr lang="en-CA" dirty="0"/>
                    </a:p>
                  </a:txBody>
                  <a:tcPr/>
                </a:tc>
                <a:tc>
                  <a:txBody>
                    <a:bodyPr/>
                    <a:lstStyle/>
                    <a:p>
                      <a:pPr algn="ctr"/>
                      <a:r>
                        <a:rPr lang="en-CA" smtClean="0"/>
                        <a:t>x</a:t>
                      </a:r>
                      <a:endParaRPr lang="en-CA" dirty="0"/>
                    </a:p>
                  </a:txBody>
                  <a:tcPr/>
                </a:tc>
              </a:tr>
              <a:tr h="370840">
                <a:tc>
                  <a:txBody>
                    <a:bodyPr/>
                    <a:lstStyle/>
                    <a:p>
                      <a:pPr algn="ctr"/>
                      <a:r>
                        <a:rPr lang="en-CA" dirty="0" smtClean="0"/>
                        <a:t>11</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r>
            </a:tbl>
          </a:graphicData>
        </a:graphic>
      </p:graphicFrame>
      <p:sp>
        <p:nvSpPr>
          <p:cNvPr id="5"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pPr/>
              <a:t>34</a:t>
            </a:fld>
            <a:endParaRPr lang="en-US" dirty="0"/>
          </a:p>
        </p:txBody>
      </p:sp>
      <p:sp>
        <p:nvSpPr>
          <p:cNvPr id="6"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
        <p:nvSpPr>
          <p:cNvPr id="7" name="Line 34"/>
          <p:cNvSpPr>
            <a:spLocks noChangeShapeType="1"/>
          </p:cNvSpPr>
          <p:nvPr/>
        </p:nvSpPr>
        <p:spPr bwMode="auto">
          <a:xfrm>
            <a:off x="304800" y="11239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 Curve Design II</a:t>
            </a:r>
            <a:endParaRPr lang="en-CA" dirty="0"/>
          </a:p>
        </p:txBody>
      </p:sp>
      <p:graphicFrame>
        <p:nvGraphicFramePr>
          <p:cNvPr id="4" name="Content Placeholder 4"/>
          <p:cNvGraphicFramePr>
            <a:graphicFrameLocks/>
          </p:cNvGraphicFramePr>
          <p:nvPr/>
        </p:nvGraphicFramePr>
        <p:xfrm>
          <a:off x="467544" y="1775988"/>
          <a:ext cx="8064894" cy="4450080"/>
        </p:xfrm>
        <a:graphic>
          <a:graphicData uri="http://schemas.openxmlformats.org/drawingml/2006/table">
            <a:tbl>
              <a:tblPr firstRow="1" bandRow="1">
                <a:tableStyleId>{21E4AEA4-8DFA-4A89-87EB-49C32662AFE0}</a:tableStyleId>
              </a:tblPr>
              <a:tblGrid>
                <a:gridCol w="1344149"/>
                <a:gridCol w="1344149"/>
                <a:gridCol w="1344149"/>
                <a:gridCol w="1344149"/>
                <a:gridCol w="1344149"/>
                <a:gridCol w="1344149"/>
              </a:tblGrid>
              <a:tr h="370840">
                <a:tc>
                  <a:txBody>
                    <a:bodyPr/>
                    <a:lstStyle/>
                    <a:p>
                      <a:pPr algn="ctr"/>
                      <a:r>
                        <a:rPr lang="en-CA" dirty="0" smtClean="0"/>
                        <a:t>Group</a:t>
                      </a:r>
                      <a:endParaRPr lang="en-CA" dirty="0"/>
                    </a:p>
                  </a:txBody>
                  <a:tcPr/>
                </a:tc>
                <a:tc>
                  <a:txBody>
                    <a:bodyPr/>
                    <a:lstStyle/>
                    <a:p>
                      <a:pPr algn="ctr"/>
                      <a:r>
                        <a:rPr lang="en-CA" dirty="0" smtClean="0"/>
                        <a:t>Time 1</a:t>
                      </a:r>
                      <a:endParaRPr lang="en-CA" dirty="0"/>
                    </a:p>
                  </a:txBody>
                  <a:tcPr/>
                </a:tc>
                <a:tc>
                  <a:txBody>
                    <a:bodyPr/>
                    <a:lstStyle/>
                    <a:p>
                      <a:pPr algn="ctr"/>
                      <a:r>
                        <a:rPr lang="en-CA" dirty="0" smtClean="0"/>
                        <a:t>Time 2</a:t>
                      </a:r>
                      <a:endParaRPr lang="en-CA" dirty="0"/>
                    </a:p>
                  </a:txBody>
                  <a:tcPr/>
                </a:tc>
                <a:tc>
                  <a:txBody>
                    <a:bodyPr/>
                    <a:lstStyle/>
                    <a:p>
                      <a:pPr algn="ctr"/>
                      <a:r>
                        <a:rPr lang="en-CA" dirty="0" smtClean="0"/>
                        <a:t>Time 3</a:t>
                      </a:r>
                      <a:endParaRPr lang="en-CA" dirty="0"/>
                    </a:p>
                  </a:txBody>
                  <a:tcPr/>
                </a:tc>
                <a:tc>
                  <a:txBody>
                    <a:bodyPr/>
                    <a:lstStyle/>
                    <a:p>
                      <a:pPr algn="ctr"/>
                      <a:r>
                        <a:rPr lang="en-CA" dirty="0" smtClean="0"/>
                        <a:t>Time 4</a:t>
                      </a:r>
                      <a:endParaRPr lang="en-CA" dirty="0"/>
                    </a:p>
                  </a:txBody>
                  <a:tcPr/>
                </a:tc>
                <a:tc>
                  <a:txBody>
                    <a:bodyPr/>
                    <a:lstStyle/>
                    <a:p>
                      <a:pPr algn="ctr"/>
                      <a:r>
                        <a:rPr lang="en-CA" dirty="0" smtClean="0"/>
                        <a:t>Time</a:t>
                      </a:r>
                      <a:r>
                        <a:rPr lang="en-CA" baseline="0" dirty="0" smtClean="0"/>
                        <a:t> 5</a:t>
                      </a:r>
                      <a:endParaRPr lang="en-CA" dirty="0"/>
                    </a:p>
                  </a:txBody>
                  <a:tcPr/>
                </a:tc>
              </a:tr>
              <a:tr h="370840">
                <a:tc>
                  <a:txBody>
                    <a:bodyPr/>
                    <a:lstStyle/>
                    <a:p>
                      <a:pPr algn="ctr"/>
                      <a:r>
                        <a:rPr lang="en-CA" dirty="0" smtClean="0"/>
                        <a:t>1</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r>
              <a:tr h="370840">
                <a:tc>
                  <a:txBody>
                    <a:bodyPr/>
                    <a:lstStyle/>
                    <a:p>
                      <a:pPr algn="ctr"/>
                      <a:r>
                        <a:rPr lang="en-CA" dirty="0" smtClean="0"/>
                        <a:t>2</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r>
              <a:tr h="370840">
                <a:tc>
                  <a:txBody>
                    <a:bodyPr/>
                    <a:lstStyle/>
                    <a:p>
                      <a:pPr algn="ctr"/>
                      <a:r>
                        <a:rPr lang="en-CA" dirty="0" smtClean="0"/>
                        <a:t>3</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smtClean="0"/>
                        <a:t>x</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r>
              <a:tr h="370840">
                <a:tc>
                  <a:txBody>
                    <a:bodyPr/>
                    <a:lstStyle/>
                    <a:p>
                      <a:pPr algn="ctr"/>
                      <a:r>
                        <a:rPr lang="en-CA" dirty="0" smtClean="0"/>
                        <a:t>4</a:t>
                      </a:r>
                      <a:endParaRPr lang="en-CA" dirty="0"/>
                    </a:p>
                  </a:txBody>
                  <a:tcPr>
                    <a:solidFill>
                      <a:schemeClr val="tx1">
                        <a:lumMod val="65000"/>
                        <a:lumOff val="35000"/>
                      </a:schemeClr>
                    </a:solidFill>
                  </a:tcPr>
                </a:tc>
                <a:tc>
                  <a:txBody>
                    <a:bodyPr/>
                    <a:lstStyle/>
                    <a:p>
                      <a:pPr algn="ctr"/>
                      <a:r>
                        <a:rPr lang="en-CA" smtClean="0"/>
                        <a:t>x</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r>
              <a:tr h="370840">
                <a:tc>
                  <a:txBody>
                    <a:bodyPr/>
                    <a:lstStyle/>
                    <a:p>
                      <a:pPr algn="ctr"/>
                      <a:r>
                        <a:rPr lang="en-CA" dirty="0" smtClean="0"/>
                        <a:t>5</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r>
              <a:tr h="370840">
                <a:tc>
                  <a:txBody>
                    <a:bodyPr/>
                    <a:lstStyle/>
                    <a:p>
                      <a:pPr algn="ctr"/>
                      <a:r>
                        <a:rPr lang="en-CA" dirty="0" smtClean="0"/>
                        <a:t>6</a:t>
                      </a:r>
                      <a:endParaRPr lang="en-CA" dirty="0"/>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r>
              <a:tr h="370840">
                <a:tc>
                  <a:txBody>
                    <a:bodyPr/>
                    <a:lstStyle/>
                    <a:p>
                      <a:pPr algn="ctr"/>
                      <a:r>
                        <a:rPr lang="en-CA" dirty="0" smtClean="0"/>
                        <a:t>7</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smtClean="0"/>
                        <a:t>x</a:t>
                      </a:r>
                      <a:endParaRPr lang="en-CA" dirty="0"/>
                    </a:p>
                  </a:txBody>
                  <a:tcPr/>
                </a:tc>
              </a:tr>
              <a:tr h="370840">
                <a:tc>
                  <a:txBody>
                    <a:bodyPr/>
                    <a:lstStyle/>
                    <a:p>
                      <a:pPr algn="ctr"/>
                      <a:r>
                        <a:rPr lang="en-CA" dirty="0" smtClean="0"/>
                        <a:t>8</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r>
              <a:tr h="370840">
                <a:tc>
                  <a:txBody>
                    <a:bodyPr/>
                    <a:lstStyle/>
                    <a:p>
                      <a:pPr algn="ctr"/>
                      <a:r>
                        <a:rPr lang="en-CA" dirty="0" smtClean="0"/>
                        <a:t>9</a:t>
                      </a:r>
                      <a:endParaRPr lang="en-CA" dirty="0"/>
                    </a:p>
                  </a:txBody>
                  <a:tcPr/>
                </a:tc>
                <a:tc>
                  <a:txBody>
                    <a:bodyPr/>
                    <a:lstStyle/>
                    <a:p>
                      <a:pPr algn="ctr"/>
                      <a:r>
                        <a:rPr lang="en-CA" dirty="0" smtClean="0"/>
                        <a:t>x</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missing</a:t>
                      </a:r>
                      <a:endParaRPr lang="en-CA" dirty="0"/>
                    </a:p>
                  </a:txBody>
                  <a:tcPr/>
                </a:tc>
                <a:tc>
                  <a:txBody>
                    <a:bodyPr/>
                    <a:lstStyle/>
                    <a:p>
                      <a:pPr algn="ctr"/>
                      <a:r>
                        <a:rPr lang="en-CA" dirty="0" smtClean="0"/>
                        <a:t>x</a:t>
                      </a:r>
                      <a:endParaRPr lang="en-CA" dirty="0"/>
                    </a:p>
                  </a:txBody>
                  <a:tcPr/>
                </a:tc>
                <a:tc>
                  <a:txBody>
                    <a:bodyPr/>
                    <a:lstStyle/>
                    <a:p>
                      <a:pPr algn="ctr"/>
                      <a:r>
                        <a:rPr lang="en-CA" smtClean="0"/>
                        <a:t>x</a:t>
                      </a:r>
                      <a:endParaRPr lang="en-CA" dirty="0"/>
                    </a:p>
                  </a:txBody>
                  <a:tcPr/>
                </a:tc>
              </a:tr>
              <a:tr h="370840">
                <a:tc>
                  <a:txBody>
                    <a:bodyPr/>
                    <a:lstStyle/>
                    <a:p>
                      <a:pPr algn="ctr"/>
                      <a:r>
                        <a:rPr lang="en-CA" dirty="0" smtClean="0"/>
                        <a:t>10</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smtClean="0"/>
                        <a:t>x</a:t>
                      </a:r>
                      <a:endParaRPr lang="en-CA" dirty="0"/>
                    </a:p>
                  </a:txBody>
                  <a:tcPr>
                    <a:solidFill>
                      <a:schemeClr val="tx1">
                        <a:lumMod val="65000"/>
                        <a:lumOff val="35000"/>
                      </a:schemeClr>
                    </a:solidFill>
                  </a:tcPr>
                </a:tc>
              </a:tr>
              <a:tr h="370840">
                <a:tc>
                  <a:txBody>
                    <a:bodyPr/>
                    <a:lstStyle/>
                    <a:p>
                      <a:pPr algn="ctr"/>
                      <a:r>
                        <a:rPr lang="en-CA" dirty="0" smtClean="0"/>
                        <a:t>11</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missing</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c>
                  <a:txBody>
                    <a:bodyPr/>
                    <a:lstStyle/>
                    <a:p>
                      <a:pPr algn="ctr"/>
                      <a:r>
                        <a:rPr lang="en-CA" dirty="0" smtClean="0"/>
                        <a:t>x</a:t>
                      </a:r>
                      <a:endParaRPr lang="en-CA" dirty="0"/>
                    </a:p>
                  </a:txBody>
                  <a:tcPr>
                    <a:solidFill>
                      <a:schemeClr val="tx1">
                        <a:lumMod val="65000"/>
                        <a:lumOff val="35000"/>
                      </a:schemeClr>
                    </a:solidFill>
                  </a:tcPr>
                </a:tc>
              </a:tr>
            </a:tbl>
          </a:graphicData>
        </a:graphic>
      </p:graphicFrame>
      <p:sp>
        <p:nvSpPr>
          <p:cNvPr id="5" name="Slide Number Placeholder 3"/>
          <p:cNvSpPr>
            <a:spLocks noGrp="1"/>
          </p:cNvSpPr>
          <p:nvPr>
            <p:ph type="sldNum" sz="quarter" idx="10"/>
          </p:nvPr>
        </p:nvSpPr>
        <p:spPr>
          <a:xfrm>
            <a:off x="8796338" y="6651625"/>
            <a:ext cx="427037" cy="211138"/>
          </a:xfrm>
        </p:spPr>
        <p:txBody>
          <a:bodyPr/>
          <a:lstStyle/>
          <a:p>
            <a:fld id="{B059C561-EA2E-4D8D-B77B-6324B8B920B7}" type="slidenum">
              <a:rPr lang="en-US"/>
              <a:pPr/>
              <a:t>35</a:t>
            </a:fld>
            <a:endParaRPr lang="en-US" dirty="0"/>
          </a:p>
        </p:txBody>
      </p:sp>
      <p:sp>
        <p:nvSpPr>
          <p:cNvPr id="6" name="Footer Placeholder 4"/>
          <p:cNvSpPr>
            <a:spLocks noGrp="1"/>
          </p:cNvSpPr>
          <p:nvPr>
            <p:ph type="ftr" sz="quarter" idx="11"/>
          </p:nvPr>
        </p:nvSpPr>
        <p:spPr>
          <a:xfrm>
            <a:off x="3368675" y="6651625"/>
            <a:ext cx="2895600" cy="185738"/>
          </a:xfrm>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
        <p:nvSpPr>
          <p:cNvPr id="7" name="Line 34"/>
          <p:cNvSpPr>
            <a:spLocks noChangeShapeType="1"/>
          </p:cNvSpPr>
          <p:nvPr/>
        </p:nvSpPr>
        <p:spPr bwMode="auto">
          <a:xfrm>
            <a:off x="304800" y="11239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DF13CDD-6269-4D84-A723-24B4B5713DD7}" type="slidenum">
              <a:rPr lang="en-US">
                <a:solidFill>
                  <a:srgbClr val="000000"/>
                </a:solidFill>
              </a:rPr>
              <a:pPr/>
              <a:t>36</a:t>
            </a:fld>
            <a:endParaRPr lang="en-US">
              <a:solidFill>
                <a:srgbClr val="000000"/>
              </a:solidFill>
            </a:endParaRPr>
          </a:p>
        </p:txBody>
      </p:sp>
      <p:sp>
        <p:nvSpPr>
          <p:cNvPr id="6" name="Footer Placeholder 4"/>
          <p:cNvSpPr>
            <a:spLocks noGrp="1"/>
          </p:cNvSpPr>
          <p:nvPr>
            <p:ph type="ftr" sz="quarter" idx="11"/>
          </p:nvPr>
        </p:nvSpPr>
        <p:spPr/>
        <p:txBody>
          <a:bodyPr/>
          <a:lstStyle/>
          <a:p>
            <a:r>
              <a:rPr lang="en-US" dirty="0">
                <a:solidFill>
                  <a:schemeClr val="bg1"/>
                </a:solidFill>
              </a:rPr>
              <a:t>c</a:t>
            </a:r>
            <a:r>
              <a:rPr lang="en-US" dirty="0" smtClean="0">
                <a:solidFill>
                  <a:schemeClr val="bg1"/>
                </a:solidFill>
              </a:rPr>
              <a:t>rmda.KU.edu</a:t>
            </a:r>
            <a:endParaRPr lang="en-US" dirty="0">
              <a:solidFill>
                <a:schemeClr val="bg1"/>
              </a:solidFill>
            </a:endParaRPr>
          </a:p>
        </p:txBody>
      </p:sp>
      <p:sp>
        <p:nvSpPr>
          <p:cNvPr id="350211" name="Rectangle 3"/>
          <p:cNvSpPr>
            <a:spLocks noGrp="1" noChangeArrowheads="1"/>
          </p:cNvSpPr>
          <p:nvPr>
            <p:ph type="subTitle" idx="1"/>
          </p:nvPr>
        </p:nvSpPr>
        <p:spPr>
          <a:xfrm>
            <a:off x="587375" y="2997200"/>
            <a:ext cx="7913688" cy="3508375"/>
          </a:xfrm>
        </p:spPr>
        <p:txBody>
          <a:bodyPr/>
          <a:lstStyle/>
          <a:p>
            <a:pPr>
              <a:lnSpc>
                <a:spcPct val="80000"/>
              </a:lnSpc>
            </a:pPr>
            <a:r>
              <a:rPr lang="en-US" sz="4800" dirty="0" smtClean="0">
                <a:solidFill>
                  <a:srgbClr val="800000"/>
                </a:solidFill>
                <a:effectLst>
                  <a:outerShdw blurRad="38100" dist="38100" dir="2700000" algn="tl">
                    <a:srgbClr val="C0C0C0"/>
                  </a:outerShdw>
                </a:effectLst>
              </a:rPr>
              <a:t>Thanks for your attention!</a:t>
            </a:r>
          </a:p>
          <a:p>
            <a:pPr>
              <a:lnSpc>
                <a:spcPct val="80000"/>
              </a:lnSpc>
            </a:pPr>
            <a:r>
              <a:rPr lang="en-US" sz="4800" dirty="0" smtClean="0">
                <a:solidFill>
                  <a:srgbClr val="800000"/>
                </a:solidFill>
                <a:effectLst>
                  <a:outerShdw blurRad="38100" dist="38100" dir="2700000" algn="tl">
                    <a:srgbClr val="C0C0C0"/>
                  </a:outerShdw>
                </a:effectLst>
              </a:rPr>
              <a:t>Questions?</a:t>
            </a:r>
          </a:p>
          <a:p>
            <a:pPr>
              <a:lnSpc>
                <a:spcPct val="80000"/>
              </a:lnSpc>
            </a:pPr>
            <a:endParaRPr lang="en-US" sz="1600" dirty="0">
              <a:solidFill>
                <a:srgbClr val="800000"/>
              </a:solidFill>
              <a:effectLst>
                <a:outerShdw blurRad="38100" dist="38100" dir="2700000" algn="tl">
                  <a:srgbClr val="C0C0C0"/>
                </a:outerShdw>
              </a:effectLst>
            </a:endParaRPr>
          </a:p>
          <a:p>
            <a:pPr>
              <a:lnSpc>
                <a:spcPct val="80000"/>
              </a:lnSpc>
            </a:pPr>
            <a:endParaRPr lang="en-US" sz="2000" dirty="0">
              <a:solidFill>
                <a:srgbClr val="800000"/>
              </a:solidFill>
              <a:effectLst>
                <a:outerShdw blurRad="38100" dist="38100" dir="2700000" algn="tl">
                  <a:srgbClr val="C0C0C0"/>
                </a:outerShdw>
              </a:effectLst>
            </a:endParaRPr>
          </a:p>
          <a:p>
            <a:pPr>
              <a:lnSpc>
                <a:spcPct val="80000"/>
              </a:lnSpc>
            </a:pPr>
            <a:r>
              <a:rPr lang="en-US" sz="4800" dirty="0" smtClean="0">
                <a:solidFill>
                  <a:srgbClr val="990033"/>
                </a:solidFill>
                <a:effectLst>
                  <a:outerShdw blurRad="38100" dist="38100" dir="2700000" algn="tl">
                    <a:srgbClr val="C0C0C0"/>
                  </a:outerShdw>
                </a:effectLst>
              </a:rPr>
              <a:t>crmda.</a:t>
            </a:r>
            <a:r>
              <a:rPr lang="en-US" sz="4800" dirty="0" smtClean="0">
                <a:solidFill>
                  <a:srgbClr val="990033"/>
                </a:solidFill>
                <a:effectLst>
                  <a:outerShdw blurRad="38100" dist="38100" dir="2700000" algn="tl">
                    <a:srgbClr val="C0C0C0"/>
                  </a:outerShdw>
                </a:effectLst>
                <a:latin typeface="Trajan Pro" pitchFamily="18" charset="0"/>
              </a:rPr>
              <a:t>KU</a:t>
            </a:r>
            <a:r>
              <a:rPr lang="en-US" sz="4800" dirty="0" smtClean="0">
                <a:solidFill>
                  <a:srgbClr val="990033"/>
                </a:solidFill>
                <a:effectLst>
                  <a:outerShdw blurRad="38100" dist="38100" dir="2700000" algn="tl">
                    <a:srgbClr val="C0C0C0"/>
                  </a:outerShdw>
                </a:effectLst>
              </a:rPr>
              <a:t>.edu</a:t>
            </a:r>
            <a:endParaRPr lang="en-US" sz="4800" dirty="0">
              <a:solidFill>
                <a:srgbClr val="990033"/>
              </a:solidFill>
              <a:effectLst>
                <a:outerShdw blurRad="38100" dist="38100" dir="2700000" algn="tl">
                  <a:srgbClr val="C0C0C0"/>
                </a:outerShdw>
              </a:effectLst>
            </a:endParaRPr>
          </a:p>
          <a:p>
            <a:pPr>
              <a:lnSpc>
                <a:spcPct val="80000"/>
              </a:lnSpc>
            </a:pPr>
            <a:endParaRPr lang="en-US" sz="2000" dirty="0">
              <a:solidFill>
                <a:schemeClr val="accent2"/>
              </a:solidFill>
              <a:effectLst>
                <a:outerShdw blurRad="38100" dist="38100" dir="2700000" algn="tl">
                  <a:srgbClr val="C0C0C0"/>
                </a:outerShdw>
              </a:effectLst>
            </a:endParaRPr>
          </a:p>
          <a:p>
            <a:pPr>
              <a:lnSpc>
                <a:spcPct val="80000"/>
              </a:lnSpc>
            </a:pPr>
            <a:r>
              <a:rPr lang="en-US" sz="2000" dirty="0">
                <a:solidFill>
                  <a:schemeClr val="accent2"/>
                </a:solidFill>
                <a:effectLst>
                  <a:outerShdw blurRad="38100" dist="38100" dir="2700000" algn="tl">
                    <a:srgbClr val="C0C0C0"/>
                  </a:outerShdw>
                </a:effectLst>
              </a:rPr>
              <a:t>Colloquium presented 4-13-2012 @</a:t>
            </a:r>
          </a:p>
          <a:p>
            <a:pPr>
              <a:lnSpc>
                <a:spcPct val="80000"/>
              </a:lnSpc>
            </a:pPr>
            <a:r>
              <a:rPr lang="en-US" sz="2000" dirty="0">
                <a:solidFill>
                  <a:schemeClr val="accent2"/>
                </a:solidFill>
                <a:effectLst>
                  <a:outerShdw blurRad="38100" dist="38100" dir="2700000" algn="tl">
                    <a:srgbClr val="C0C0C0"/>
                  </a:outerShdw>
                </a:effectLst>
              </a:rPr>
              <a:t>School of Business, University of Kansas</a:t>
            </a:r>
          </a:p>
        </p:txBody>
      </p:sp>
      <p:sp>
        <p:nvSpPr>
          <p:cNvPr id="350212" name="Text Box 4"/>
          <p:cNvSpPr txBox="1">
            <a:spLocks noChangeArrowheads="1"/>
          </p:cNvSpPr>
          <p:nvPr/>
        </p:nvSpPr>
        <p:spPr bwMode="auto">
          <a:xfrm>
            <a:off x="8391525" y="6297613"/>
            <a:ext cx="752475" cy="366712"/>
          </a:xfrm>
          <a:prstGeom prst="rect">
            <a:avLst/>
          </a:prstGeom>
          <a:noFill/>
          <a:ln w="9525">
            <a:noFill/>
            <a:miter lim="800000"/>
            <a:headEnd/>
            <a:tailEnd/>
          </a:ln>
          <a:effectLst/>
        </p:spPr>
        <p:txBody>
          <a:bodyPr>
            <a:spAutoFit/>
          </a:bodyPr>
          <a:lstStyle/>
          <a:p>
            <a:pPr>
              <a:spcBef>
                <a:spcPct val="50000"/>
              </a:spcBef>
            </a:pPr>
            <a:endParaRPr lang="en-US">
              <a:solidFill>
                <a:srgbClr val="000000"/>
              </a:solidFill>
            </a:endParaRPr>
          </a:p>
        </p:txBody>
      </p:sp>
      <p:sp>
        <p:nvSpPr>
          <p:cNvPr id="10" name="Rounded Rectangle 9"/>
          <p:cNvSpPr/>
          <p:nvPr/>
        </p:nvSpPr>
        <p:spPr>
          <a:xfrm>
            <a:off x="114300" y="165100"/>
            <a:ext cx="8902700" cy="2616200"/>
          </a:xfrm>
          <a:prstGeom prst="round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4000" b="1" dirty="0">
                <a:solidFill>
                  <a:srgbClr val="FFFFFF"/>
                </a:solidFill>
              </a:rPr>
              <a:t>On the Merits of Planning and Planning for Missing Data* </a:t>
            </a:r>
          </a:p>
          <a:p>
            <a:pPr lvl="0" algn="ctr"/>
            <a:r>
              <a:rPr lang="en-US" sz="4000" b="1" dirty="0">
                <a:solidFill>
                  <a:srgbClr val="FFFFFF"/>
                </a:solidFill>
              </a:rPr>
              <a:t>*You’re a fool for not using planned missing data design</a:t>
            </a:r>
            <a:endParaRPr lang="en-US" dirty="0">
              <a:solidFill>
                <a:srgbClr val="FFFFFF"/>
              </a:solidFill>
            </a:endParaRPr>
          </a:p>
        </p:txBody>
      </p:sp>
    </p:spTree>
    <p:extLst>
      <p:ext uri="{BB962C8B-B14F-4D97-AF65-F5344CB8AC3E}">
        <p14:creationId xmlns:p14="http://schemas.microsoft.com/office/powerpoint/2010/main" val="39249887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fld id="{A0FE9A2F-D3D1-4C96-9462-7AD6013121B3}" type="slidenum">
              <a:rPr lang="en-US"/>
              <a:pPr/>
              <a:t>4</a:t>
            </a:fld>
            <a:endParaRPr lang="en-US"/>
          </a:p>
        </p:txBody>
      </p:sp>
      <p:sp>
        <p:nvSpPr>
          <p:cNvPr id="29" name="Footer Placeholder 4"/>
          <p:cNvSpPr>
            <a:spLocks noGrp="1"/>
          </p:cNvSpPr>
          <p:nvPr>
            <p:ph type="ftr" sz="quarter" idx="11"/>
          </p:nvPr>
        </p:nvSpPr>
        <p:spPr/>
        <p:txBody>
          <a:bodyPr/>
          <a:lstStyle/>
          <a:p>
            <a:r>
              <a:rPr lang="en-US" dirty="0" smtClean="0">
                <a:solidFill>
                  <a:schemeClr val="bg1"/>
                </a:solidFill>
              </a:rPr>
              <a:t>crmda.KU.edu</a:t>
            </a:r>
            <a:endParaRPr lang="en-US" dirty="0">
              <a:solidFill>
                <a:schemeClr val="bg1"/>
              </a:solidFill>
            </a:endParaRPr>
          </a:p>
        </p:txBody>
      </p:sp>
      <p:sp>
        <p:nvSpPr>
          <p:cNvPr id="305154" name="Rectangle 2"/>
          <p:cNvSpPr>
            <a:spLocks noGrp="1" noChangeArrowheads="1"/>
          </p:cNvSpPr>
          <p:nvPr>
            <p:ph type="title"/>
          </p:nvPr>
        </p:nvSpPr>
        <p:spPr/>
        <p:txBody>
          <a:bodyPr/>
          <a:lstStyle/>
          <a:p>
            <a:r>
              <a:rPr lang="en-US"/>
              <a:t>Effects of imputing missing data</a:t>
            </a:r>
          </a:p>
        </p:txBody>
      </p:sp>
      <p:sp>
        <p:nvSpPr>
          <p:cNvPr id="305179" name="Line 27"/>
          <p:cNvSpPr>
            <a:spLocks noChangeShapeType="1"/>
          </p:cNvSpPr>
          <p:nvPr/>
        </p:nvSpPr>
        <p:spPr bwMode="auto">
          <a:xfrm>
            <a:off x="295275" y="1295400"/>
            <a:ext cx="8534400" cy="0"/>
          </a:xfrm>
          <a:prstGeom prst="line">
            <a:avLst/>
          </a:prstGeom>
          <a:noFill/>
          <a:ln w="28575">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66" y="1442720"/>
            <a:ext cx="8853099" cy="4978400"/>
          </a:xfrm>
          <a:prstGeom prst="rect">
            <a:avLst/>
          </a:prstGeom>
        </p:spPr>
      </p:pic>
    </p:spTree>
    <p:extLst>
      <p:ext uri="{BB962C8B-B14F-4D97-AF65-F5344CB8AC3E}">
        <p14:creationId xmlns:p14="http://schemas.microsoft.com/office/powerpoint/2010/main" val="328158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0049EE6-66DC-42EF-9751-07DA52B0D017}" type="slidenum">
              <a:rPr lang="en-US"/>
              <a:pPr/>
              <a:t>5</a:t>
            </a:fld>
            <a:endParaRPr lang="en-US"/>
          </a:p>
        </p:txBody>
      </p:sp>
      <p:sp>
        <p:nvSpPr>
          <p:cNvPr id="6" name="Footer Placeholder 4"/>
          <p:cNvSpPr>
            <a:spLocks noGrp="1"/>
          </p:cNvSpPr>
          <p:nvPr>
            <p:ph type="ftr" sz="quarter" idx="11"/>
          </p:nvPr>
        </p:nvSpPr>
        <p:spPr/>
        <p:txBody>
          <a:bodyPr/>
          <a:lstStyle/>
          <a:p>
            <a:r>
              <a:rPr lang="en-US" dirty="0" smtClean="0">
                <a:solidFill>
                  <a:schemeClr val="bg1"/>
                </a:solidFill>
              </a:rPr>
              <a:t>crmda.KU.edu</a:t>
            </a:r>
            <a:endParaRPr lang="en-US" dirty="0">
              <a:solidFill>
                <a:schemeClr val="bg1"/>
              </a:solidFill>
            </a:endParaRPr>
          </a:p>
        </p:txBody>
      </p:sp>
      <p:sp>
        <p:nvSpPr>
          <p:cNvPr id="133122" name="Rectangle 2"/>
          <p:cNvSpPr>
            <a:spLocks noGrp="1" noChangeArrowheads="1"/>
          </p:cNvSpPr>
          <p:nvPr>
            <p:ph type="title"/>
          </p:nvPr>
        </p:nvSpPr>
        <p:spPr/>
        <p:txBody>
          <a:bodyPr/>
          <a:lstStyle/>
          <a:p>
            <a:r>
              <a:rPr lang="en-US"/>
              <a:t>Types of Missing Data</a:t>
            </a:r>
          </a:p>
        </p:txBody>
      </p:sp>
      <p:sp>
        <p:nvSpPr>
          <p:cNvPr id="133123" name="Rectangle 3"/>
          <p:cNvSpPr>
            <a:spLocks noGrp="1" noChangeArrowheads="1"/>
          </p:cNvSpPr>
          <p:nvPr>
            <p:ph type="body" idx="1"/>
          </p:nvPr>
        </p:nvSpPr>
        <p:spPr/>
        <p:txBody>
          <a:bodyPr/>
          <a:lstStyle/>
          <a:p>
            <a:r>
              <a:rPr lang="en-US" sz="2800" dirty="0">
                <a:solidFill>
                  <a:srgbClr val="800000"/>
                </a:solidFill>
              </a:rPr>
              <a:t>Missing Completely at Random (MCAR)</a:t>
            </a:r>
          </a:p>
          <a:p>
            <a:pPr lvl="1"/>
            <a:r>
              <a:rPr lang="en-US" sz="2400" dirty="0"/>
              <a:t>No association with unobserved variables (selective process) and no association with observed variables</a:t>
            </a:r>
          </a:p>
          <a:p>
            <a:r>
              <a:rPr lang="en-US" sz="2800" dirty="0">
                <a:solidFill>
                  <a:srgbClr val="800000"/>
                </a:solidFill>
              </a:rPr>
              <a:t>Missing at Random (MAR)</a:t>
            </a:r>
          </a:p>
          <a:p>
            <a:pPr lvl="1"/>
            <a:r>
              <a:rPr lang="en-US" sz="2400" dirty="0"/>
              <a:t>No association with unobserved variables, but maybe related to observed variables</a:t>
            </a:r>
          </a:p>
          <a:p>
            <a:pPr lvl="2"/>
            <a:r>
              <a:rPr lang="en-US" sz="2000" dirty="0"/>
              <a:t>Random in the statistical sense of predictable</a:t>
            </a:r>
          </a:p>
          <a:p>
            <a:r>
              <a:rPr lang="en-US" sz="2800" dirty="0">
                <a:solidFill>
                  <a:srgbClr val="800000"/>
                </a:solidFill>
              </a:rPr>
              <a:t>Non-random (Selective) Missing </a:t>
            </a:r>
            <a:r>
              <a:rPr lang="en-US" sz="2800" smtClean="0">
                <a:solidFill>
                  <a:srgbClr val="800000"/>
                </a:solidFill>
              </a:rPr>
              <a:t>(MNAR</a:t>
            </a:r>
            <a:r>
              <a:rPr lang="en-US" sz="2800" dirty="0">
                <a:solidFill>
                  <a:srgbClr val="800000"/>
                </a:solidFill>
              </a:rPr>
              <a:t>)</a:t>
            </a:r>
          </a:p>
          <a:p>
            <a:pPr lvl="1"/>
            <a:r>
              <a:rPr lang="en-US" sz="2400" dirty="0"/>
              <a:t>Some association with unobserved variables and maybe with observed variables</a:t>
            </a:r>
            <a:endParaRPr lang="en-US" sz="2000" dirty="0"/>
          </a:p>
        </p:txBody>
      </p:sp>
      <p:sp>
        <p:nvSpPr>
          <p:cNvPr id="133124" name="Line 4"/>
          <p:cNvSpPr>
            <a:spLocks noChangeShapeType="1"/>
          </p:cNvSpPr>
          <p:nvPr/>
        </p:nvSpPr>
        <p:spPr bwMode="auto">
          <a:xfrm>
            <a:off x="295275" y="1295400"/>
            <a:ext cx="8534400" cy="0"/>
          </a:xfrm>
          <a:prstGeom prst="line">
            <a:avLst/>
          </a:prstGeom>
          <a:noFill/>
          <a:ln w="28575">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fld id="{A0FE9A2F-D3D1-4C96-9462-7AD6013121B3}" type="slidenum">
              <a:rPr lang="en-US"/>
              <a:pPr/>
              <a:t>6</a:t>
            </a:fld>
            <a:endParaRPr lang="en-US"/>
          </a:p>
        </p:txBody>
      </p:sp>
      <p:sp>
        <p:nvSpPr>
          <p:cNvPr id="29" name="Footer Placeholder 4"/>
          <p:cNvSpPr>
            <a:spLocks noGrp="1"/>
          </p:cNvSpPr>
          <p:nvPr>
            <p:ph type="ftr" sz="quarter" idx="11"/>
          </p:nvPr>
        </p:nvSpPr>
        <p:spPr/>
        <p:txBody>
          <a:bodyPr/>
          <a:lstStyle/>
          <a:p>
            <a:r>
              <a:rPr lang="en-US" dirty="0" smtClean="0">
                <a:solidFill>
                  <a:schemeClr val="bg1"/>
                </a:solidFill>
              </a:rPr>
              <a:t>crmda.KU.edu</a:t>
            </a:r>
            <a:endParaRPr lang="en-US" dirty="0">
              <a:solidFill>
                <a:schemeClr val="bg1"/>
              </a:solidFill>
            </a:endParaRPr>
          </a:p>
        </p:txBody>
      </p:sp>
      <p:sp>
        <p:nvSpPr>
          <p:cNvPr id="305154" name="Rectangle 2"/>
          <p:cNvSpPr>
            <a:spLocks noGrp="1" noChangeArrowheads="1"/>
          </p:cNvSpPr>
          <p:nvPr>
            <p:ph type="title"/>
          </p:nvPr>
        </p:nvSpPr>
        <p:spPr/>
        <p:txBody>
          <a:bodyPr/>
          <a:lstStyle/>
          <a:p>
            <a:r>
              <a:rPr lang="en-US"/>
              <a:t>Effects of imputing missing data</a:t>
            </a:r>
          </a:p>
        </p:txBody>
      </p:sp>
      <p:graphicFrame>
        <p:nvGraphicFramePr>
          <p:cNvPr id="305155" name="Group 3"/>
          <p:cNvGraphicFramePr>
            <a:graphicFrameLocks noGrp="1"/>
          </p:cNvGraphicFramePr>
          <p:nvPr>
            <p:ph type="tbl" idx="1"/>
          </p:nvPr>
        </p:nvGraphicFramePr>
        <p:xfrm>
          <a:off x="228600" y="914400"/>
          <a:ext cx="6515100" cy="5212080"/>
        </p:xfrm>
        <a:graphic>
          <a:graphicData uri="http://schemas.openxmlformats.org/drawingml/2006/table">
            <a:tbl>
              <a:tblPr/>
              <a:tblGrid>
                <a:gridCol w="2171700"/>
                <a:gridCol w="2171700"/>
                <a:gridCol w="2171700"/>
              </a:tblGrid>
              <a:tr h="168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25000"/>
                        <a:buFontTx/>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endParaRPr kumimoji="0" lang="en-US" sz="2000" b="1" i="0" u="none" strike="noStrike" cap="none" normalizeH="0" baseline="0" smtClean="0">
                        <a:ln>
                          <a:noFill/>
                        </a:ln>
                        <a:solidFill>
                          <a:schemeClr val="accent2"/>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No Association with Observed Variable(s)</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endParaRPr kumimoji="0" lang="en-US" sz="2000" b="1" i="0" u="none" strike="noStrike" cap="none" normalizeH="0" baseline="0" smtClean="0">
                        <a:ln>
                          <a:noFill/>
                        </a:ln>
                        <a:solidFill>
                          <a:schemeClr val="accent2"/>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endParaRPr kumimoji="0" lang="en-US" sz="2000" b="1" i="0" u="none" strike="noStrike" cap="none" normalizeH="0" baseline="0" smtClean="0">
                        <a:ln>
                          <a:noFill/>
                        </a:ln>
                        <a:solidFill>
                          <a:schemeClr val="accent2"/>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An Association with Observed Variable(s) </a:t>
                      </a:r>
                      <a:endParaRPr kumimoji="0" lang="en-US" sz="2800" b="1" i="0" u="none" strike="noStrike" cap="none" normalizeH="0" baseline="0" smtClean="0">
                        <a:ln>
                          <a:noFill/>
                        </a:ln>
                        <a:solidFill>
                          <a:schemeClr val="accent2"/>
                        </a:solidFill>
                        <a:effectLst/>
                        <a:latin typeface="Times New Roman" pitchFamily="18"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6748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No Association with Unobserved /Unmeasured Variable(s)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MCAR</a:t>
                      </a:r>
                    </a:p>
                    <a:p>
                      <a:pPr marL="0" marR="0" lvl="0" indent="0"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Fully</a:t>
                      </a:r>
                    </a:p>
                    <a:p>
                      <a:pPr marL="0" marR="0" lvl="0" indent="0" algn="l"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tx1"/>
                          </a:solidFill>
                          <a:effectLst/>
                          <a:latin typeface="Times New Roman" pitchFamily="18" charset="0"/>
                        </a:rPr>
                        <a:t>  recoverable</a:t>
                      </a:r>
                    </a:p>
                    <a:p>
                      <a:pPr marL="0" marR="0" lvl="0" indent="0"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Fully unbiased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MAR</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Partly to fully recoverable</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Less biased to unbiased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716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An Association with Unobserved /Unmeasured Variable(s)</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176213" marR="0" lvl="0" indent="-176213"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NMAR</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Unrecoverable</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Biased (same bias as not estimating)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MAR/NMAR</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Partly recoverable</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Same to unbiased</a:t>
                      </a: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5179" name="Line 27"/>
          <p:cNvSpPr>
            <a:spLocks noChangeShapeType="1"/>
          </p:cNvSpPr>
          <p:nvPr/>
        </p:nvSpPr>
        <p:spPr bwMode="auto">
          <a:xfrm>
            <a:off x="295275" y="1295400"/>
            <a:ext cx="8534400" cy="0"/>
          </a:xfrm>
          <a:prstGeom prst="line">
            <a:avLst/>
          </a:prstGeom>
          <a:noFill/>
          <a:ln w="28575">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extLst>
      <p:ext uri="{BB962C8B-B14F-4D97-AF65-F5344CB8AC3E}">
        <p14:creationId xmlns:p14="http://schemas.microsoft.com/office/powerpoint/2010/main" val="2417355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0"/>
          </p:nvPr>
        </p:nvSpPr>
        <p:spPr/>
        <p:txBody>
          <a:bodyPr/>
          <a:lstStyle/>
          <a:p>
            <a:fld id="{1ED00CB7-94A4-4CAD-A573-7A66F7A96EC9}" type="slidenum">
              <a:rPr lang="en-US"/>
              <a:pPr/>
              <a:t>7</a:t>
            </a:fld>
            <a:endParaRPr lang="en-US"/>
          </a:p>
        </p:txBody>
      </p:sp>
      <p:sp>
        <p:nvSpPr>
          <p:cNvPr id="36" name="Footer Placeholder 4"/>
          <p:cNvSpPr>
            <a:spLocks noGrp="1"/>
          </p:cNvSpPr>
          <p:nvPr>
            <p:ph type="ftr" sz="quarter" idx="11"/>
          </p:nvPr>
        </p:nvSpPr>
        <p:spPr/>
        <p:txBody>
          <a:bodyPr/>
          <a:lstStyle/>
          <a:p>
            <a:r>
              <a:rPr lang="en-US" dirty="0" smtClean="0">
                <a:solidFill>
                  <a:schemeClr val="bg1"/>
                </a:solidFill>
              </a:rPr>
              <a:t>crmda.KU.edu</a:t>
            </a:r>
            <a:endParaRPr lang="en-US" dirty="0">
              <a:solidFill>
                <a:schemeClr val="bg1"/>
              </a:solidFill>
            </a:endParaRPr>
          </a:p>
        </p:txBody>
      </p:sp>
      <p:graphicFrame>
        <p:nvGraphicFramePr>
          <p:cNvPr id="307202" name="Group 2"/>
          <p:cNvGraphicFramePr>
            <a:graphicFrameLocks noGrp="1"/>
          </p:cNvGraphicFramePr>
          <p:nvPr>
            <p:ph type="tbl" idx="1"/>
          </p:nvPr>
        </p:nvGraphicFramePr>
        <p:xfrm>
          <a:off x="228600" y="1143000"/>
          <a:ext cx="8686800" cy="4855845"/>
        </p:xfrm>
        <a:graphic>
          <a:graphicData uri="http://schemas.openxmlformats.org/drawingml/2006/table">
            <a:tbl>
              <a:tblPr/>
              <a:tblGrid>
                <a:gridCol w="2171700"/>
                <a:gridCol w="2171700"/>
                <a:gridCol w="2171700"/>
                <a:gridCol w="2171700"/>
              </a:tblGrid>
              <a:tr h="13811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25000"/>
                        <a:buFontTx/>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endParaRPr kumimoji="0" lang="en-US" sz="2000" b="1" i="0" u="none" strike="noStrike" cap="none" normalizeH="0" baseline="0" smtClean="0">
                        <a:ln>
                          <a:noFill/>
                        </a:ln>
                        <a:solidFill>
                          <a:schemeClr val="accent2"/>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No Association with ANY Observed Variable</a:t>
                      </a:r>
                    </a:p>
                  </a:txBody>
                  <a:tcPr marL="0" marR="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endParaRPr kumimoji="0" lang="en-US" sz="2000" b="1" i="0" u="none" strike="noStrike" cap="none" normalizeH="0" baseline="0" smtClean="0">
                        <a:ln>
                          <a:noFill/>
                        </a:ln>
                        <a:solidFill>
                          <a:schemeClr val="accent2"/>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An Association with </a:t>
                      </a:r>
                      <a:r>
                        <a:rPr kumimoji="0" lang="en-US" sz="2000" b="1" i="0" u="sng" strike="noStrike" cap="none" normalizeH="0" baseline="0" smtClean="0">
                          <a:ln>
                            <a:noFill/>
                          </a:ln>
                          <a:solidFill>
                            <a:schemeClr val="accent2"/>
                          </a:solidFill>
                          <a:effectLst/>
                          <a:latin typeface="Times New Roman" pitchFamily="18" charset="0"/>
                        </a:rPr>
                        <a:t>Analyzed</a:t>
                      </a:r>
                      <a:r>
                        <a:rPr kumimoji="0" lang="en-US" sz="2000" b="1" i="0" u="none" strike="noStrike" cap="none" normalizeH="0" baseline="0" smtClean="0">
                          <a:ln>
                            <a:noFill/>
                          </a:ln>
                          <a:solidFill>
                            <a:schemeClr val="accent2"/>
                          </a:solidFill>
                          <a:effectLst/>
                          <a:latin typeface="Times New Roman" pitchFamily="18" charset="0"/>
                        </a:rPr>
                        <a:t> Variables </a:t>
                      </a:r>
                      <a:endParaRPr kumimoji="0" lang="en-US" sz="2800" b="1" i="0" u="none" strike="noStrike" cap="none" normalizeH="0" baseline="0" smtClean="0">
                        <a:ln>
                          <a:noFill/>
                        </a:ln>
                        <a:solidFill>
                          <a:schemeClr val="accent2"/>
                        </a:solidFill>
                        <a:effectLst/>
                        <a:latin typeface="Times New Roman"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endParaRPr kumimoji="0" lang="en-US" sz="2000" b="1" i="0" u="none" strike="noStrike" cap="none" normalizeH="0" baseline="0" smtClean="0">
                        <a:ln>
                          <a:noFill/>
                        </a:ln>
                        <a:solidFill>
                          <a:schemeClr val="accent2"/>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An Association with </a:t>
                      </a:r>
                      <a:r>
                        <a:rPr kumimoji="0" lang="en-US" sz="2000" b="1" i="0" u="sng" strike="noStrike" cap="none" normalizeH="0" baseline="0" smtClean="0">
                          <a:ln>
                            <a:noFill/>
                          </a:ln>
                          <a:solidFill>
                            <a:schemeClr val="accent2"/>
                          </a:solidFill>
                          <a:effectLst/>
                          <a:latin typeface="Times New Roman" pitchFamily="18" charset="0"/>
                        </a:rPr>
                        <a:t>Unanalyzed</a:t>
                      </a:r>
                      <a:r>
                        <a:rPr kumimoji="0" lang="en-US" sz="2000" b="1" i="0" u="none" strike="noStrike" cap="none" normalizeH="0" baseline="0" smtClean="0">
                          <a:ln>
                            <a:noFill/>
                          </a:ln>
                          <a:solidFill>
                            <a:schemeClr val="accent2"/>
                          </a:solidFill>
                          <a:effectLst/>
                          <a:latin typeface="Times New Roman" pitchFamily="18" charset="0"/>
                        </a:rPr>
                        <a:t> Variables </a:t>
                      </a:r>
                      <a:endParaRPr kumimoji="0" lang="en-US" sz="2800" b="1" i="0" u="none" strike="noStrike" cap="none" normalizeH="0" baseline="0" smtClean="0">
                        <a:ln>
                          <a:noFill/>
                        </a:ln>
                        <a:solidFill>
                          <a:schemeClr val="accent2"/>
                        </a:solidFill>
                        <a:effectLst/>
                        <a:latin typeface="Times New Roman" pitchFamily="18"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5811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No Association with Unobserved /Unmeasured Variable(s)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dirty="0" smtClean="0">
                          <a:ln>
                            <a:noFill/>
                          </a:ln>
                          <a:solidFill>
                            <a:srgbClr val="990033"/>
                          </a:solidFill>
                          <a:effectLst/>
                          <a:latin typeface="Times New Roman" pitchFamily="18" charset="0"/>
                        </a:rPr>
                        <a:t>MCAR</a:t>
                      </a:r>
                    </a:p>
                    <a:p>
                      <a:pPr marL="0" marR="0" lvl="0" indent="0"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dirty="0" smtClean="0">
                          <a:ln>
                            <a:noFill/>
                          </a:ln>
                          <a:solidFill>
                            <a:schemeClr val="tx1"/>
                          </a:solidFill>
                          <a:effectLst/>
                          <a:latin typeface="Times New Roman" pitchFamily="18" charset="0"/>
                        </a:rPr>
                        <a:t>Fully</a:t>
                      </a:r>
                    </a:p>
                    <a:p>
                      <a:pPr marL="0" marR="0" lvl="0" indent="0" algn="l"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dirty="0" smtClean="0">
                          <a:ln>
                            <a:noFill/>
                          </a:ln>
                          <a:solidFill>
                            <a:schemeClr val="tx1"/>
                          </a:solidFill>
                          <a:effectLst/>
                          <a:latin typeface="Times New Roman" pitchFamily="18" charset="0"/>
                        </a:rPr>
                        <a:t>  recoverable</a:t>
                      </a:r>
                    </a:p>
                    <a:p>
                      <a:pPr marL="0" marR="0" lvl="0" indent="0"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dirty="0" smtClean="0">
                          <a:ln>
                            <a:noFill/>
                          </a:ln>
                          <a:solidFill>
                            <a:schemeClr val="tx1"/>
                          </a:solidFill>
                          <a:effectLst/>
                          <a:latin typeface="Times New Roman" pitchFamily="18" charset="0"/>
                        </a:rPr>
                        <a:t>Fully unbiased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MAR</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Partly to fully recoverable</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Less biased to unbiased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MAR</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Partly to fully recoverable</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Less biased to unbiased</a:t>
                      </a: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11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chemeClr val="accent2"/>
                          </a:solidFill>
                          <a:effectLst/>
                          <a:latin typeface="Times New Roman" pitchFamily="18" charset="0"/>
                        </a:rPr>
                        <a:t>An Association with Unobserved /Unmeasured Variable(s)</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176213" marR="0" lvl="0" indent="-176213"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NMAR</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Unrecoverable</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Biased (same bias as not estimating)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MAR/NMAR</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Partly to fully recoverable</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Same to unbiased</a:t>
                      </a: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ctr" defTabSz="914400" rtl="0" eaLnBrk="1" fontAlgn="base" latinLnBrk="0" hangingPunct="1">
                        <a:lnSpc>
                          <a:spcPct val="100000"/>
                        </a:lnSpc>
                        <a:spcBef>
                          <a:spcPct val="20000"/>
                        </a:spcBef>
                        <a:spcAft>
                          <a:spcPct val="0"/>
                        </a:spcAft>
                        <a:buClr>
                          <a:schemeClr val="accent2"/>
                        </a:buClr>
                        <a:buSzPct val="125000"/>
                        <a:buFontTx/>
                        <a:buNone/>
                        <a:tabLst/>
                      </a:pPr>
                      <a:r>
                        <a:rPr kumimoji="0" lang="en-US" sz="2000" b="1" i="0" u="none" strike="noStrike" cap="none" normalizeH="0" baseline="0" smtClean="0">
                          <a:ln>
                            <a:noFill/>
                          </a:ln>
                          <a:solidFill>
                            <a:srgbClr val="990033"/>
                          </a:solidFill>
                          <a:effectLst/>
                          <a:latin typeface="Times New Roman" pitchFamily="18" charset="0"/>
                        </a:rPr>
                        <a:t>MAR/NMAR</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Partly to fully recoverable</a:t>
                      </a:r>
                    </a:p>
                    <a:p>
                      <a:pPr marL="176213" marR="0" lvl="0" indent="-176213" algn="l" defTabSz="914400" rtl="0" eaLnBrk="1" fontAlgn="base" latinLnBrk="0" hangingPunct="1">
                        <a:lnSpc>
                          <a:spcPct val="100000"/>
                        </a:lnSpc>
                        <a:spcBef>
                          <a:spcPct val="20000"/>
                        </a:spcBef>
                        <a:spcAft>
                          <a:spcPct val="0"/>
                        </a:spcAft>
                        <a:buClr>
                          <a:schemeClr val="accent2"/>
                        </a:buClr>
                        <a:buSzPct val="125000"/>
                        <a:buFontTx/>
                        <a:buChar char="•"/>
                        <a:tabLst/>
                      </a:pPr>
                      <a:r>
                        <a:rPr kumimoji="0" lang="en-US" sz="2000" b="1" i="0" u="none" strike="noStrike" cap="none" normalizeH="0" baseline="0" smtClean="0">
                          <a:ln>
                            <a:noFill/>
                          </a:ln>
                          <a:solidFill>
                            <a:schemeClr val="tx1"/>
                          </a:solidFill>
                          <a:effectLst/>
                          <a:latin typeface="Times New Roman" pitchFamily="18" charset="0"/>
                        </a:rPr>
                        <a:t>Same to unbiased</a:t>
                      </a: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32" name="Rectangle 32"/>
          <p:cNvSpPr>
            <a:spLocks noGrp="1" noChangeArrowheads="1"/>
          </p:cNvSpPr>
          <p:nvPr>
            <p:ph type="title"/>
          </p:nvPr>
        </p:nvSpPr>
        <p:spPr>
          <a:noFill/>
          <a:ln/>
        </p:spPr>
        <p:txBody>
          <a:bodyPr/>
          <a:lstStyle/>
          <a:p>
            <a:r>
              <a:rPr lang="en-US"/>
              <a:t>Effects of imputing missing data</a:t>
            </a:r>
          </a:p>
        </p:txBody>
      </p:sp>
      <p:sp>
        <p:nvSpPr>
          <p:cNvPr id="307233" name="Text Box 33"/>
          <p:cNvSpPr txBox="1">
            <a:spLocks noChangeArrowheads="1"/>
          </p:cNvSpPr>
          <p:nvPr/>
        </p:nvSpPr>
        <p:spPr bwMode="auto">
          <a:xfrm>
            <a:off x="0" y="6172200"/>
            <a:ext cx="9144000" cy="442913"/>
          </a:xfrm>
          <a:prstGeom prst="rect">
            <a:avLst/>
          </a:prstGeom>
          <a:noFill/>
          <a:ln w="9525">
            <a:noFill/>
            <a:miter lim="800000"/>
            <a:headEnd/>
            <a:tailEnd/>
          </a:ln>
          <a:effectLst/>
        </p:spPr>
        <p:txBody>
          <a:bodyPr>
            <a:spAutoFit/>
          </a:bodyPr>
          <a:lstStyle/>
          <a:p>
            <a:pPr>
              <a:spcBef>
                <a:spcPct val="50000"/>
              </a:spcBef>
            </a:pPr>
            <a:r>
              <a:rPr lang="en-US" sz="2300" b="1">
                <a:solidFill>
                  <a:srgbClr val="990033"/>
                </a:solidFill>
                <a:latin typeface="Times New Roman" pitchFamily="18" charset="0"/>
              </a:rPr>
              <a:t>Statistical Power: </a:t>
            </a:r>
            <a:r>
              <a:rPr lang="en-US" sz="2300" b="1">
                <a:solidFill>
                  <a:schemeClr val="accent2"/>
                </a:solidFill>
                <a:latin typeface="Times New Roman" pitchFamily="18" charset="0"/>
              </a:rPr>
              <a:t>Will always be greater when missing data is imputed!</a:t>
            </a:r>
          </a:p>
        </p:txBody>
      </p:sp>
      <p:sp>
        <p:nvSpPr>
          <p:cNvPr id="307234" name="Line 34"/>
          <p:cNvSpPr>
            <a:spLocks noChangeShapeType="1"/>
          </p:cNvSpPr>
          <p:nvPr/>
        </p:nvSpPr>
        <p:spPr bwMode="auto">
          <a:xfrm>
            <a:off x="295275" y="1295400"/>
            <a:ext cx="8534400" cy="0"/>
          </a:xfrm>
          <a:prstGeom prst="line">
            <a:avLst/>
          </a:prstGeom>
          <a:noFill/>
          <a:ln w="28575">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233"/>
                                        </p:tgtEl>
                                        <p:attrNameLst>
                                          <p:attrName>style.visibility</p:attrName>
                                        </p:attrNameLst>
                                      </p:cBhvr>
                                      <p:to>
                                        <p:strVal val="visible"/>
                                      </p:to>
                                    </p:set>
                                    <p:anim calcmode="lin" valueType="num">
                                      <p:cBhvr additive="base">
                                        <p:cTn id="7" dur="500" fill="hold"/>
                                        <p:tgtEl>
                                          <p:spTgt spid="307233"/>
                                        </p:tgtEl>
                                        <p:attrNameLst>
                                          <p:attrName>ppt_x</p:attrName>
                                        </p:attrNameLst>
                                      </p:cBhvr>
                                      <p:tavLst>
                                        <p:tav tm="0">
                                          <p:val>
                                            <p:strVal val="#ppt_x"/>
                                          </p:val>
                                        </p:tav>
                                        <p:tav tm="100000">
                                          <p:val>
                                            <p:strVal val="#ppt_x"/>
                                          </p:val>
                                        </p:tav>
                                      </p:tavLst>
                                    </p:anim>
                                    <p:anim calcmode="lin" valueType="num">
                                      <p:cBhvr additive="base">
                                        <p:cTn id="8" dur="500" fill="hold"/>
                                        <p:tgtEl>
                                          <p:spTgt spid="3072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C4A6299-9A0B-47C5-8DD1-6383A048187A}" type="slidenum">
              <a:rPr lang="en-US">
                <a:solidFill>
                  <a:srgbClr val="000000"/>
                </a:solidFill>
              </a:rPr>
              <a:pPr/>
              <a:t>8</a:t>
            </a:fld>
            <a:endParaRPr lang="en-US">
              <a:solidFill>
                <a:srgbClr val="000000"/>
              </a:solidFill>
            </a:endParaRPr>
          </a:p>
        </p:txBody>
      </p:sp>
      <p:sp>
        <p:nvSpPr>
          <p:cNvPr id="6" name="Footer Placeholder 4"/>
          <p:cNvSpPr>
            <a:spLocks noGrp="1"/>
          </p:cNvSpPr>
          <p:nvPr>
            <p:ph type="ftr" sz="quarter" idx="11"/>
          </p:nvPr>
        </p:nvSpPr>
        <p:spPr/>
        <p:txBody>
          <a:bodyPr/>
          <a:lstStyle/>
          <a:p>
            <a:r>
              <a:rPr lang="en-US" dirty="0" smtClean="0">
                <a:solidFill>
                  <a:schemeClr val="bg1"/>
                </a:solidFill>
              </a:rPr>
              <a:t>crmda.KU.edu</a:t>
            </a:r>
            <a:endParaRPr lang="en-US" dirty="0">
              <a:solidFill>
                <a:schemeClr val="bg1"/>
              </a:solidFill>
            </a:endParaRPr>
          </a:p>
        </p:txBody>
      </p:sp>
      <p:sp>
        <p:nvSpPr>
          <p:cNvPr id="396290" name="Rectangle 2"/>
          <p:cNvSpPr>
            <a:spLocks noGrp="1" noChangeArrowheads="1"/>
          </p:cNvSpPr>
          <p:nvPr>
            <p:ph type="title"/>
          </p:nvPr>
        </p:nvSpPr>
        <p:spPr/>
        <p:txBody>
          <a:bodyPr/>
          <a:lstStyle/>
          <a:p>
            <a:r>
              <a:rPr lang="en-US" b="1"/>
              <a:t>Modern Missing Data Analysis</a:t>
            </a:r>
          </a:p>
        </p:txBody>
      </p:sp>
      <p:sp>
        <p:nvSpPr>
          <p:cNvPr id="396291" name="Rectangle 3"/>
          <p:cNvSpPr>
            <a:spLocks noGrp="1" noChangeArrowheads="1"/>
          </p:cNvSpPr>
          <p:nvPr>
            <p:ph type="body" idx="1"/>
          </p:nvPr>
        </p:nvSpPr>
        <p:spPr>
          <a:xfrm>
            <a:off x="263525" y="3040063"/>
            <a:ext cx="8423275" cy="3462337"/>
          </a:xfrm>
        </p:spPr>
        <p:txBody>
          <a:bodyPr/>
          <a:lstStyle/>
          <a:p>
            <a:pPr>
              <a:spcBef>
                <a:spcPct val="10000"/>
              </a:spcBef>
              <a:buSzPct val="130000"/>
            </a:pPr>
            <a:r>
              <a:rPr lang="en-US" sz="2400" b="1" dirty="0" smtClean="0">
                <a:solidFill>
                  <a:srgbClr val="800000"/>
                </a:solidFill>
              </a:rPr>
              <a:t>In 1978, </a:t>
            </a:r>
            <a:r>
              <a:rPr lang="en-US" sz="2400" b="1" dirty="0">
                <a:solidFill>
                  <a:srgbClr val="800000"/>
                </a:solidFill>
              </a:rPr>
              <a:t>Rubin proposed </a:t>
            </a:r>
            <a:r>
              <a:rPr lang="en-US" sz="2400" b="1" i="1" dirty="0">
                <a:solidFill>
                  <a:srgbClr val="800000"/>
                </a:solidFill>
              </a:rPr>
              <a:t>Multiple Imputation </a:t>
            </a:r>
            <a:r>
              <a:rPr lang="en-US" sz="2400" b="1" i="1" dirty="0" smtClean="0">
                <a:solidFill>
                  <a:srgbClr val="800000"/>
                </a:solidFill>
              </a:rPr>
              <a:t>(MI)</a:t>
            </a:r>
            <a:endParaRPr lang="en-US" sz="2400" b="1" dirty="0" smtClean="0">
              <a:solidFill>
                <a:srgbClr val="800000"/>
              </a:solidFill>
            </a:endParaRPr>
          </a:p>
          <a:p>
            <a:pPr lvl="1">
              <a:spcBef>
                <a:spcPct val="10000"/>
              </a:spcBef>
              <a:buSzPct val="130000"/>
            </a:pPr>
            <a:r>
              <a:rPr lang="en-US" sz="2000" dirty="0" smtClean="0">
                <a:solidFill>
                  <a:schemeClr val="accent2">
                    <a:lumMod val="50000"/>
                  </a:schemeClr>
                </a:solidFill>
              </a:rPr>
              <a:t>A</a:t>
            </a:r>
            <a:r>
              <a:rPr lang="en-US" sz="2000" b="1" dirty="0" smtClean="0">
                <a:solidFill>
                  <a:schemeClr val="accent2">
                    <a:lumMod val="50000"/>
                  </a:schemeClr>
                </a:solidFill>
              </a:rPr>
              <a:t>n </a:t>
            </a:r>
            <a:r>
              <a:rPr lang="en-US" sz="2000" b="1" dirty="0">
                <a:solidFill>
                  <a:schemeClr val="accent2">
                    <a:lumMod val="50000"/>
                  </a:schemeClr>
                </a:solidFill>
              </a:rPr>
              <a:t>approach especially well suited for </a:t>
            </a:r>
            <a:r>
              <a:rPr lang="en-US" sz="2000" b="1" dirty="0" smtClean="0">
                <a:solidFill>
                  <a:schemeClr val="accent2">
                    <a:lumMod val="50000"/>
                  </a:schemeClr>
                </a:solidFill>
              </a:rPr>
              <a:t>use with large </a:t>
            </a:r>
            <a:r>
              <a:rPr lang="en-US" sz="2000" b="1" dirty="0">
                <a:solidFill>
                  <a:schemeClr val="accent2">
                    <a:lumMod val="50000"/>
                  </a:schemeClr>
                </a:solidFill>
              </a:rPr>
              <a:t>public-use databases. </a:t>
            </a:r>
            <a:endParaRPr lang="en-US" sz="2000" b="1" dirty="0" smtClean="0">
              <a:solidFill>
                <a:schemeClr val="accent2">
                  <a:lumMod val="50000"/>
                </a:schemeClr>
              </a:solidFill>
            </a:endParaRPr>
          </a:p>
          <a:p>
            <a:pPr lvl="1">
              <a:spcBef>
                <a:spcPct val="10000"/>
              </a:spcBef>
              <a:buSzPct val="130000"/>
            </a:pPr>
            <a:r>
              <a:rPr lang="en-US" sz="2000" b="1" dirty="0" smtClean="0">
                <a:solidFill>
                  <a:schemeClr val="accent2">
                    <a:lumMod val="50000"/>
                  </a:schemeClr>
                </a:solidFill>
              </a:rPr>
              <a:t>First suggested in </a:t>
            </a:r>
            <a:r>
              <a:rPr lang="en-US" sz="2000" b="1" dirty="0">
                <a:solidFill>
                  <a:schemeClr val="accent2">
                    <a:lumMod val="50000"/>
                  </a:schemeClr>
                </a:solidFill>
              </a:rPr>
              <a:t>1978 and developed </a:t>
            </a:r>
            <a:r>
              <a:rPr lang="en-US" sz="2000" b="1" dirty="0" smtClean="0">
                <a:solidFill>
                  <a:schemeClr val="accent2">
                    <a:lumMod val="50000"/>
                  </a:schemeClr>
                </a:solidFill>
              </a:rPr>
              <a:t>more </a:t>
            </a:r>
            <a:r>
              <a:rPr lang="en-US" sz="2000" b="1" dirty="0">
                <a:solidFill>
                  <a:schemeClr val="accent2">
                    <a:lumMod val="50000"/>
                  </a:schemeClr>
                </a:solidFill>
              </a:rPr>
              <a:t>fully in 1987</a:t>
            </a:r>
            <a:r>
              <a:rPr lang="en-US" sz="2000" b="1" dirty="0" smtClean="0">
                <a:solidFill>
                  <a:schemeClr val="accent2">
                    <a:lumMod val="50000"/>
                  </a:schemeClr>
                </a:solidFill>
              </a:rPr>
              <a:t>.</a:t>
            </a:r>
          </a:p>
          <a:p>
            <a:pPr lvl="1">
              <a:spcBef>
                <a:spcPct val="10000"/>
              </a:spcBef>
              <a:buSzPct val="130000"/>
            </a:pPr>
            <a:r>
              <a:rPr lang="en-US" sz="2000" b="1" dirty="0" smtClean="0">
                <a:solidFill>
                  <a:schemeClr val="accent2">
                    <a:lumMod val="50000"/>
                  </a:schemeClr>
                </a:solidFill>
              </a:rPr>
              <a:t>MI primarily uses the Expectation Maximization (EM) algorithm and/or the Markov Chain Monte Carlo (MCMC) algorithm.</a:t>
            </a:r>
            <a:endParaRPr lang="en-US" sz="2000" b="1" dirty="0">
              <a:solidFill>
                <a:schemeClr val="accent2">
                  <a:lumMod val="50000"/>
                </a:schemeClr>
              </a:solidFill>
            </a:endParaRPr>
          </a:p>
          <a:p>
            <a:pPr>
              <a:spcBef>
                <a:spcPct val="10000"/>
              </a:spcBef>
              <a:buSzPct val="130000"/>
            </a:pPr>
            <a:r>
              <a:rPr lang="en-US" sz="2400" b="1" dirty="0" smtClean="0">
                <a:solidFill>
                  <a:srgbClr val="800000"/>
                </a:solidFill>
              </a:rPr>
              <a:t>Beginning in the 1980’s, likelihood </a:t>
            </a:r>
            <a:r>
              <a:rPr lang="en-US" sz="2400" b="1" dirty="0">
                <a:solidFill>
                  <a:srgbClr val="800000"/>
                </a:solidFill>
              </a:rPr>
              <a:t>approaches </a:t>
            </a:r>
            <a:r>
              <a:rPr lang="en-US" sz="2400" b="1" dirty="0" smtClean="0">
                <a:solidFill>
                  <a:srgbClr val="800000"/>
                </a:solidFill>
              </a:rPr>
              <a:t>developed.  </a:t>
            </a:r>
          </a:p>
          <a:p>
            <a:pPr lvl="1">
              <a:spcBef>
                <a:spcPct val="10000"/>
              </a:spcBef>
              <a:buSzPct val="130000"/>
            </a:pPr>
            <a:r>
              <a:rPr lang="en-US" sz="2000" b="1" dirty="0" smtClean="0">
                <a:solidFill>
                  <a:schemeClr val="accent2">
                    <a:lumMod val="50000"/>
                  </a:schemeClr>
                </a:solidFill>
              </a:rPr>
              <a:t>Multiple group SEM</a:t>
            </a:r>
          </a:p>
          <a:p>
            <a:pPr lvl="1">
              <a:spcBef>
                <a:spcPct val="10000"/>
              </a:spcBef>
              <a:buSzPct val="130000"/>
            </a:pPr>
            <a:r>
              <a:rPr lang="en-US" sz="2000" b="1" i="1" dirty="0" smtClean="0">
                <a:solidFill>
                  <a:schemeClr val="accent2">
                    <a:lumMod val="50000"/>
                  </a:schemeClr>
                </a:solidFill>
              </a:rPr>
              <a:t>Full </a:t>
            </a:r>
            <a:r>
              <a:rPr lang="en-US" sz="2000" b="1" i="1" dirty="0">
                <a:solidFill>
                  <a:schemeClr val="accent2">
                    <a:lumMod val="50000"/>
                  </a:schemeClr>
                </a:solidFill>
              </a:rPr>
              <a:t>Information Maximum </a:t>
            </a:r>
            <a:r>
              <a:rPr lang="en-US" sz="2000" b="1" i="1" dirty="0" smtClean="0">
                <a:solidFill>
                  <a:schemeClr val="accent2">
                    <a:lumMod val="50000"/>
                  </a:schemeClr>
                </a:solidFill>
              </a:rPr>
              <a:t>Likelihood (FIML)</a:t>
            </a:r>
            <a:r>
              <a:rPr lang="en-US" sz="2000" b="1" dirty="0" smtClean="0">
                <a:solidFill>
                  <a:schemeClr val="accent2">
                    <a:lumMod val="50000"/>
                  </a:schemeClr>
                </a:solidFill>
              </a:rPr>
              <a:t>.</a:t>
            </a:r>
          </a:p>
          <a:p>
            <a:pPr lvl="2">
              <a:spcBef>
                <a:spcPct val="10000"/>
              </a:spcBef>
              <a:buSzPct val="130000"/>
            </a:pPr>
            <a:r>
              <a:rPr lang="en-US" sz="1600" dirty="0" smtClean="0">
                <a:solidFill>
                  <a:schemeClr val="accent2">
                    <a:lumMod val="50000"/>
                  </a:schemeClr>
                </a:solidFill>
              </a:rPr>
              <a:t>An approach well suited to more circumscribed models</a:t>
            </a:r>
            <a:endParaRPr lang="en-US" sz="1600" b="1" dirty="0">
              <a:solidFill>
                <a:schemeClr val="accent2">
                  <a:lumMod val="50000"/>
                </a:schemeClr>
              </a:solidFill>
            </a:endParaRPr>
          </a:p>
        </p:txBody>
      </p:sp>
      <p:sp>
        <p:nvSpPr>
          <p:cNvPr id="396292" name="Line 4"/>
          <p:cNvSpPr>
            <a:spLocks noChangeShapeType="1"/>
          </p:cNvSpPr>
          <p:nvPr/>
        </p:nvSpPr>
        <p:spPr bwMode="auto">
          <a:xfrm>
            <a:off x="263525" y="1047750"/>
            <a:ext cx="8589963"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solidFill>
                <a:srgbClr val="000000"/>
              </a:solidFill>
            </a:endParaRPr>
          </a:p>
        </p:txBody>
      </p:sp>
      <p:sp>
        <p:nvSpPr>
          <p:cNvPr id="2" name="Rounded Rectangle 1"/>
          <p:cNvSpPr/>
          <p:nvPr/>
        </p:nvSpPr>
        <p:spPr>
          <a:xfrm>
            <a:off x="1003300" y="1346200"/>
            <a:ext cx="7099300" cy="1320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7200" b="1" dirty="0" smtClean="0">
                <a:effectLst>
                  <a:outerShdw blurRad="38100" dist="38100" dir="2700000" algn="tl">
                    <a:srgbClr val="000000">
                      <a:alpha val="43137"/>
                    </a:srgbClr>
                  </a:outerShdw>
                </a:effectLst>
              </a:rPr>
              <a:t>MI or FIML</a:t>
            </a:r>
            <a:endParaRPr lang="en-US" sz="7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p:txBody>
          <a:bodyPr/>
          <a:lstStyle/>
          <a:p>
            <a:fld id="{0D492E75-B636-4A0C-8537-031679496896}" type="slidenum">
              <a:rPr lang="en-US"/>
              <a:pPr/>
              <a:t>9</a:t>
            </a:fld>
            <a:endParaRPr lang="en-US"/>
          </a:p>
        </p:txBody>
      </p:sp>
      <p:sp>
        <p:nvSpPr>
          <p:cNvPr id="8" name="Footer Placeholder 6"/>
          <p:cNvSpPr>
            <a:spLocks noGrp="1"/>
          </p:cNvSpPr>
          <p:nvPr>
            <p:ph type="ftr" sz="quarter" idx="11"/>
          </p:nvPr>
        </p:nvSpPr>
        <p:spPr/>
        <p:txBody>
          <a:bodyPr/>
          <a:lstStyle/>
          <a:p>
            <a:r>
              <a:rPr lang="en-US" dirty="0" smtClean="0">
                <a:solidFill>
                  <a:schemeClr val="bg1"/>
                </a:solidFill>
              </a:rPr>
              <a:t>crmda.KU.edu</a:t>
            </a:r>
            <a:endParaRPr lang="en-US" dirty="0">
              <a:solidFill>
                <a:schemeClr val="bg1"/>
              </a:solidFill>
            </a:endParaRPr>
          </a:p>
        </p:txBody>
      </p:sp>
      <p:sp>
        <p:nvSpPr>
          <p:cNvPr id="337922" name="Rectangle 2"/>
          <p:cNvSpPr>
            <a:spLocks noGrp="1" noChangeArrowheads="1"/>
          </p:cNvSpPr>
          <p:nvPr>
            <p:ph type="title"/>
          </p:nvPr>
        </p:nvSpPr>
        <p:spPr>
          <a:xfrm>
            <a:off x="269875" y="0"/>
            <a:ext cx="8699500" cy="792163"/>
          </a:xfrm>
        </p:spPr>
        <p:txBody>
          <a:bodyPr/>
          <a:lstStyle/>
          <a:p>
            <a:r>
              <a:rPr lang="en-US" sz="4000" b="1"/>
              <a:t>Full Information Maximum Likelihood</a:t>
            </a:r>
          </a:p>
        </p:txBody>
      </p:sp>
      <p:sp>
        <p:nvSpPr>
          <p:cNvPr id="337923" name="Rectangle 3"/>
          <p:cNvSpPr>
            <a:spLocks noGrp="1" noChangeArrowheads="1"/>
          </p:cNvSpPr>
          <p:nvPr>
            <p:ph type="body" sz="half" idx="1"/>
          </p:nvPr>
        </p:nvSpPr>
        <p:spPr>
          <a:xfrm>
            <a:off x="485775" y="919163"/>
            <a:ext cx="8193088" cy="5764212"/>
          </a:xfrm>
        </p:spPr>
        <p:txBody>
          <a:bodyPr/>
          <a:lstStyle/>
          <a:p>
            <a:pPr>
              <a:lnSpc>
                <a:spcPct val="80000"/>
              </a:lnSpc>
              <a:spcBef>
                <a:spcPct val="10000"/>
              </a:spcBef>
              <a:buClr>
                <a:schemeClr val="accent2"/>
              </a:buClr>
              <a:buSzPct val="130000"/>
            </a:pPr>
            <a:r>
              <a:rPr lang="en-US" sz="2200" b="1" dirty="0">
                <a:solidFill>
                  <a:srgbClr val="800000"/>
                </a:solidFill>
              </a:rPr>
              <a:t>FIML maximizes the </a:t>
            </a:r>
            <a:r>
              <a:rPr lang="en-US" sz="2200" b="1" dirty="0" smtClean="0">
                <a:solidFill>
                  <a:srgbClr val="800000"/>
                </a:solidFill>
              </a:rPr>
              <a:t>case-wise </a:t>
            </a:r>
            <a:r>
              <a:rPr lang="en-US" sz="2200" b="1" dirty="0">
                <a:solidFill>
                  <a:srgbClr val="800000"/>
                </a:solidFill>
              </a:rPr>
              <a:t>-2loglikelihood of the available data to compute an individual mean vector and covariance matrix for every observation.</a:t>
            </a:r>
          </a:p>
          <a:p>
            <a:pPr lvl="1">
              <a:lnSpc>
                <a:spcPct val="80000"/>
              </a:lnSpc>
              <a:spcBef>
                <a:spcPct val="10000"/>
              </a:spcBef>
              <a:buClr>
                <a:schemeClr val="accent2"/>
              </a:buClr>
              <a:buSzPct val="130000"/>
            </a:pPr>
            <a:r>
              <a:rPr lang="en-US" sz="2000" b="1" dirty="0">
                <a:solidFill>
                  <a:schemeClr val="accent2">
                    <a:lumMod val="50000"/>
                  </a:schemeClr>
                </a:solidFill>
              </a:rPr>
              <a:t>Since each observation’s mean vector and covariance matrix is based on its own unique response pattern, there is no need to fill in the missing data. </a:t>
            </a:r>
          </a:p>
          <a:p>
            <a:pPr lvl="1">
              <a:lnSpc>
                <a:spcPct val="80000"/>
              </a:lnSpc>
              <a:spcBef>
                <a:spcPct val="10000"/>
              </a:spcBef>
              <a:buClr>
                <a:schemeClr val="accent2"/>
              </a:buClr>
              <a:buSzPct val="130000"/>
            </a:pPr>
            <a:endParaRPr lang="en-US" sz="2000" b="1" dirty="0">
              <a:solidFill>
                <a:schemeClr val="accent2"/>
              </a:solidFill>
            </a:endParaRPr>
          </a:p>
          <a:p>
            <a:pPr>
              <a:lnSpc>
                <a:spcPct val="80000"/>
              </a:lnSpc>
              <a:spcBef>
                <a:spcPct val="10000"/>
              </a:spcBef>
              <a:buClr>
                <a:schemeClr val="accent2"/>
              </a:buClr>
              <a:buSzPct val="130000"/>
            </a:pPr>
            <a:r>
              <a:rPr lang="en-US" sz="2200" b="1" dirty="0">
                <a:solidFill>
                  <a:srgbClr val="800000"/>
                </a:solidFill>
              </a:rPr>
              <a:t>Each individual likelihood function is then summed to create a combined likelihood function for the whole data frame.</a:t>
            </a:r>
          </a:p>
          <a:p>
            <a:pPr lvl="1">
              <a:lnSpc>
                <a:spcPct val="80000"/>
              </a:lnSpc>
              <a:spcBef>
                <a:spcPct val="10000"/>
              </a:spcBef>
              <a:buClr>
                <a:schemeClr val="accent2"/>
              </a:buClr>
              <a:buSzPct val="130000"/>
            </a:pPr>
            <a:r>
              <a:rPr lang="en-US" sz="2000" b="1" dirty="0">
                <a:solidFill>
                  <a:schemeClr val="accent2">
                    <a:lumMod val="50000"/>
                  </a:schemeClr>
                </a:solidFill>
              </a:rPr>
              <a:t>Individual likelihood functions with greater amounts of missing are given less weight in the final combined likelihood function than those will a more complete response pattern, thus controlling for the loss of information.</a:t>
            </a:r>
          </a:p>
          <a:p>
            <a:pPr lvl="1">
              <a:lnSpc>
                <a:spcPct val="80000"/>
              </a:lnSpc>
              <a:spcBef>
                <a:spcPct val="10000"/>
              </a:spcBef>
              <a:buClr>
                <a:schemeClr val="accent2"/>
              </a:buClr>
              <a:buSzPct val="130000"/>
              <a:buFontTx/>
              <a:buNone/>
            </a:pPr>
            <a:endParaRPr lang="en-US" sz="2000" b="1" dirty="0">
              <a:solidFill>
                <a:schemeClr val="accent2"/>
              </a:solidFill>
            </a:endParaRPr>
          </a:p>
          <a:p>
            <a:pPr>
              <a:lnSpc>
                <a:spcPct val="80000"/>
              </a:lnSpc>
            </a:pPr>
            <a:r>
              <a:rPr lang="en-US" sz="2200" b="1" dirty="0">
                <a:solidFill>
                  <a:srgbClr val="800000"/>
                </a:solidFill>
              </a:rPr>
              <a:t>Formally, the function that FIML is maximizing is</a:t>
            </a:r>
          </a:p>
          <a:p>
            <a:pPr>
              <a:lnSpc>
                <a:spcPct val="80000"/>
              </a:lnSpc>
            </a:pPr>
            <a:endParaRPr lang="en-US" sz="2000" b="1" dirty="0">
              <a:solidFill>
                <a:srgbClr val="800000"/>
              </a:solidFill>
            </a:endParaRPr>
          </a:p>
          <a:p>
            <a:pPr>
              <a:lnSpc>
                <a:spcPct val="80000"/>
              </a:lnSpc>
            </a:pPr>
            <a:endParaRPr lang="en-US" sz="2000" b="1" dirty="0">
              <a:solidFill>
                <a:srgbClr val="800000"/>
              </a:solidFill>
            </a:endParaRPr>
          </a:p>
          <a:p>
            <a:pPr>
              <a:lnSpc>
                <a:spcPct val="80000"/>
              </a:lnSpc>
              <a:buFontTx/>
              <a:buNone/>
            </a:pPr>
            <a:r>
              <a:rPr lang="en-US" sz="2200" b="1" dirty="0">
                <a:solidFill>
                  <a:srgbClr val="800000"/>
                </a:solidFill>
              </a:rPr>
              <a:t>	where</a:t>
            </a:r>
            <a:r>
              <a:rPr lang="en-US" sz="2000" b="1" dirty="0">
                <a:solidFill>
                  <a:srgbClr val="800000"/>
                </a:solidFill>
              </a:rPr>
              <a:t> </a:t>
            </a:r>
          </a:p>
        </p:txBody>
      </p:sp>
      <p:graphicFrame>
        <p:nvGraphicFramePr>
          <p:cNvPr id="337925" name="Object 5"/>
          <p:cNvGraphicFramePr>
            <a:graphicFrameLocks noGrp="1" noChangeAspect="1"/>
          </p:cNvGraphicFramePr>
          <p:nvPr>
            <p:ph sz="quarter" idx="2"/>
          </p:nvPr>
        </p:nvGraphicFramePr>
        <p:xfrm>
          <a:off x="1216025" y="5051425"/>
          <a:ext cx="6642100" cy="615950"/>
        </p:xfrm>
        <a:graphic>
          <a:graphicData uri="http://schemas.openxmlformats.org/presentationml/2006/ole">
            <mc:AlternateContent xmlns:mc="http://schemas.openxmlformats.org/markup-compatibility/2006">
              <mc:Choice xmlns:v="urn:schemas-microsoft-com:vml" Requires="v">
                <p:oleObj spid="_x0000_s472218" name="Equation" r:id="rId4" imgW="3149600" imgH="292100" progId="Equation.DSMT4">
                  <p:embed/>
                </p:oleObj>
              </mc:Choice>
              <mc:Fallback>
                <p:oleObj name="Equation" r:id="rId4" imgW="3149600" imgH="292100" progId="Equation.DSMT4">
                  <p:embed/>
                  <p:pic>
                    <p:nvPicPr>
                      <p:cNvPr id="0" name="Picture 2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025" y="5051425"/>
                        <a:ext cx="66421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28" name="Object 8"/>
          <p:cNvGraphicFramePr>
            <a:graphicFrameLocks noGrp="1" noChangeAspect="1"/>
          </p:cNvGraphicFramePr>
          <p:nvPr>
            <p:ph sz="quarter" idx="3"/>
          </p:nvPr>
        </p:nvGraphicFramePr>
        <p:xfrm>
          <a:off x="3275013" y="5962650"/>
          <a:ext cx="2263775" cy="522288"/>
        </p:xfrm>
        <a:graphic>
          <a:graphicData uri="http://schemas.openxmlformats.org/presentationml/2006/ole">
            <mc:AlternateContent xmlns:mc="http://schemas.openxmlformats.org/markup-compatibility/2006">
              <mc:Choice xmlns:v="urn:schemas-microsoft-com:vml" Requires="v">
                <p:oleObj spid="_x0000_s472219" name="Equation" r:id="rId6" imgW="990600" imgH="228600" progId="Equation.DSMT4">
                  <p:embed/>
                </p:oleObj>
              </mc:Choice>
              <mc:Fallback>
                <p:oleObj name="Equation" r:id="rId6" imgW="990600" imgH="228600" progId="Equation.DSMT4">
                  <p:embed/>
                  <p:pic>
                    <p:nvPicPr>
                      <p:cNvPr id="0" name="Picture 2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013" y="5962650"/>
                        <a:ext cx="22637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30" name="Line 10"/>
          <p:cNvSpPr>
            <a:spLocks noChangeShapeType="1"/>
          </p:cNvSpPr>
          <p:nvPr/>
        </p:nvSpPr>
        <p:spPr bwMode="auto">
          <a:xfrm>
            <a:off x="319088" y="793750"/>
            <a:ext cx="8589962" cy="0"/>
          </a:xfrm>
          <a:prstGeom prst="line">
            <a:avLst/>
          </a:prstGeom>
          <a:noFill/>
          <a:ln w="38100">
            <a:solidFill>
              <a:srgbClr val="993366"/>
            </a:solidFill>
            <a:round/>
            <a:headEnd/>
            <a:tailEnd/>
          </a:ln>
          <a:effectLst>
            <a:prstShdw prst="shdw17" dist="17961" dir="2700000">
              <a:srgbClr val="993366">
                <a:gamma/>
                <a:shade val="60000"/>
                <a:invGamma/>
              </a:srgbClr>
            </a:prstShdw>
          </a:effectLst>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5427</TotalTime>
  <Words>4951</Words>
  <Application>Microsoft Office PowerPoint</Application>
  <PresentationFormat>On-screen Show (4:3)</PresentationFormat>
  <Paragraphs>1275</Paragraphs>
  <Slides>36</Slides>
  <Notes>31</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36</vt:i4>
      </vt:variant>
    </vt:vector>
  </HeadingPairs>
  <TitlesOfParts>
    <vt:vector size="42" baseType="lpstr">
      <vt:lpstr>2_Default Design</vt:lpstr>
      <vt:lpstr>3_Default Design</vt:lpstr>
      <vt:lpstr>4_Default Design</vt:lpstr>
      <vt:lpstr>5_Default Design</vt:lpstr>
      <vt:lpstr>6_Default Design</vt:lpstr>
      <vt:lpstr>Equation</vt:lpstr>
      <vt:lpstr>PowerPoint Presentation</vt:lpstr>
      <vt:lpstr>Road Map</vt:lpstr>
      <vt:lpstr>Key Considerations</vt:lpstr>
      <vt:lpstr>Effects of imputing missing data</vt:lpstr>
      <vt:lpstr>Types of Missing Data</vt:lpstr>
      <vt:lpstr>Effects of imputing missing data</vt:lpstr>
      <vt:lpstr>Effects of imputing missing data</vt:lpstr>
      <vt:lpstr>Modern Missing Data Analysis</vt:lpstr>
      <vt:lpstr>Full Information Maximum Likelihood</vt:lpstr>
      <vt:lpstr>Multiple Imputation</vt:lpstr>
      <vt:lpstr>Fraction Missing</vt:lpstr>
      <vt:lpstr>Fraction Missing</vt:lpstr>
      <vt:lpstr>PowerPoint Presentation</vt:lpstr>
      <vt:lpstr>Three-form design</vt:lpstr>
      <vt:lpstr>Three-form design: Example</vt:lpstr>
      <vt:lpstr>Three-form design: Example</vt:lpstr>
      <vt:lpstr>Three-form design: Example</vt:lpstr>
      <vt:lpstr>Three-form design: Example</vt:lpstr>
      <vt:lpstr>Three-form design: Example</vt:lpstr>
      <vt:lpstr>Three-form design: Example</vt:lpstr>
      <vt:lpstr>PowerPoint Presentation</vt:lpstr>
      <vt:lpstr>PowerPoint Presentation</vt:lpstr>
      <vt:lpstr>Expansions of 3-Form Design</vt:lpstr>
      <vt:lpstr>Expansions of 3-Form Design</vt:lpstr>
      <vt:lpstr>2-Method Planned Missing Design</vt:lpstr>
      <vt:lpstr>2-Method Planned Missing Design</vt:lpstr>
      <vt:lpstr>2-Method Planned Missing Design</vt:lpstr>
      <vt:lpstr>2-Method Planned Missing Design</vt:lpstr>
      <vt:lpstr>2-Method Planned Missing Design</vt:lpstr>
      <vt:lpstr>2-Method Planned Missing Design</vt:lpstr>
      <vt:lpstr>PowerPoint Presentation</vt:lpstr>
      <vt:lpstr>PowerPoint Presentation</vt:lpstr>
      <vt:lpstr>Growth-Curve Design</vt:lpstr>
      <vt:lpstr>Growth Curve Design II</vt:lpstr>
      <vt:lpstr>Growth Curve Design II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Orthogonalizing variables</dc:title>
  <dc:creator>User</dc:creator>
  <cp:lastModifiedBy>Setup</cp:lastModifiedBy>
  <cp:revision>219</cp:revision>
  <dcterms:created xsi:type="dcterms:W3CDTF">2003-02-28T17:23:15Z</dcterms:created>
  <dcterms:modified xsi:type="dcterms:W3CDTF">2012-04-24T19:15:37Z</dcterms:modified>
</cp:coreProperties>
</file>