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0000"/>
    <a:srgbClr val="AB7942"/>
    <a:srgbClr val="FFA1F5"/>
    <a:srgbClr val="FFC0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72395-1345-5242-86C8-8BFA020EFA0E}" type="datetimeFigureOut">
              <a:rPr lang="en-FR" smtClean="0"/>
              <a:t>19/02/2021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27973-9C1D-8D48-8832-8644C23AAA6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22584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27973-9C1D-8D48-8832-8644C23AAA6A}" type="slidenum">
              <a:rPr lang="en-FR" smtClean="0"/>
              <a:t>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67206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27973-9C1D-8D48-8832-8644C23AAA6A}" type="slidenum">
              <a:rPr lang="en-FR" smtClean="0"/>
              <a:t>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22365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27973-9C1D-8D48-8832-8644C23AAA6A}" type="slidenum">
              <a:rPr lang="en-FR" smtClean="0"/>
              <a:t>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78623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27973-9C1D-8D48-8832-8644C23AAA6A}" type="slidenum">
              <a:rPr lang="en-FR" smtClean="0"/>
              <a:t>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12070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0522F-CE29-0748-BF5D-B1BECC099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6C72F-B50A-A44E-B732-04B8E6CD9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BE772-C16B-E243-8ACB-1ABE5A4AA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349A-D6B2-9444-83E9-E05BA33BD8A1}" type="datetimeFigureOut">
              <a:rPr lang="en-FR" smtClean="0"/>
              <a:t>19/02/2021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D5462-B561-4E4B-B617-798E5CEA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85590-0C8A-D143-A3E1-DFC5B1D17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155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605D-E2A0-B34E-9B4F-5119EE89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6A8B3-C409-D946-B739-5B3581F83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99B24-2F27-6445-8821-31E7FAE5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349A-D6B2-9444-83E9-E05BA33BD8A1}" type="datetimeFigureOut">
              <a:rPr lang="en-FR" smtClean="0"/>
              <a:t>19/02/2021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1EDC5-11BD-1542-A008-15F63FAD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33F66-A8B7-954F-881B-72845BED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9436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1FC007-B76D-9546-A9EB-7A2222FD4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D84FE-D188-CD49-894A-F1E8FCF4F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FF7D6-FD02-FC46-9BD7-4E352C7E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349A-D6B2-9444-83E9-E05BA33BD8A1}" type="datetimeFigureOut">
              <a:rPr lang="en-FR" smtClean="0"/>
              <a:t>19/02/2021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20B45-99E5-5D4F-8613-EA67697DD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D9EF9-7270-0B4E-ADD7-71C18AB1E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3394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86472-9A28-2347-816B-224517F4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FA3CB-910F-F045-9CAC-6AFE0A2BB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6C69D-9A56-5049-BDA2-EF2AB4AA7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349A-D6B2-9444-83E9-E05BA33BD8A1}" type="datetimeFigureOut">
              <a:rPr lang="en-FR" smtClean="0"/>
              <a:t>19/02/2021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CD05A-8509-C842-96CA-290242B55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CF976-6AD1-F247-BFA1-3B9E2EBC4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509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20530-DFF6-1148-A5C9-01780217E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6FB8B-BA8E-C849-80EF-6D6546385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499D1-45DE-6948-A0A6-2C4CBD157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349A-D6B2-9444-83E9-E05BA33BD8A1}" type="datetimeFigureOut">
              <a:rPr lang="en-FR" smtClean="0"/>
              <a:t>19/02/2021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CEA73-F3D5-B64A-9657-91B9E075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7FA74-984B-5C45-9CA2-D1BDEF7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8118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F4E4E-3E1B-9A44-975C-C31F3F50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FD6E3-5603-7F48-901E-A3250F6C5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81814-312A-1B4A-A127-B79387D50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A18FD-6384-744E-BD87-BA811887F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349A-D6B2-9444-83E9-E05BA33BD8A1}" type="datetimeFigureOut">
              <a:rPr lang="en-FR" smtClean="0"/>
              <a:t>19/02/2021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BB4AD-DFE2-FA43-B3BD-80CCB85BC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39908-2831-304F-8B0B-51101147F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6233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269C-895C-B343-B39D-453178AE2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1B78A-831D-FE4F-B17E-B8EFF7AA4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012A3-2458-0346-964C-3913B8C00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4D21B-1870-CF47-82D1-6F7C875020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3386A-0BB4-A745-9678-883F913A1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E2D3E5-C2CE-4944-90BC-C74B2C4D7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349A-D6B2-9444-83E9-E05BA33BD8A1}" type="datetimeFigureOut">
              <a:rPr lang="en-FR" smtClean="0"/>
              <a:t>19/02/2021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6A1437-49AB-5043-8424-E51063D4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A8737-15D8-D248-B1A2-F47F9A8C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2003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B339-1588-9541-B04C-3E21998D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2A64-C581-9148-9807-F2B0A716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349A-D6B2-9444-83E9-E05BA33BD8A1}" type="datetimeFigureOut">
              <a:rPr lang="en-FR" smtClean="0"/>
              <a:t>19/02/2021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F2C062-80EB-D84D-920E-49FAFC8A5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D5EDE-28D4-0344-8093-9EED6288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27387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FE771F-89D6-1045-910D-A93DD833D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349A-D6B2-9444-83E9-E05BA33BD8A1}" type="datetimeFigureOut">
              <a:rPr lang="en-FR" smtClean="0"/>
              <a:t>19/02/2021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79D99A-0F11-9044-81D0-2945B865A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50795-E691-B04C-8338-1CFC591B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2638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4862-3FBD-D94F-8D02-1E10CDE83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5B1D5-8327-344A-867E-4769EB4D6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871AC-475B-1547-BF1A-86C82407F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A4DAE-F53E-224A-8023-D990E1011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349A-D6B2-9444-83E9-E05BA33BD8A1}" type="datetimeFigureOut">
              <a:rPr lang="en-FR" smtClean="0"/>
              <a:t>19/02/2021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2D3F3-3795-E24C-9C0C-725A69512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E4075-EC83-D64C-9969-5C0448587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140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1388-1F48-2C46-B3AB-53E441341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A0368A-2898-B444-952D-93009DB01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D4925-6137-444B-8A8B-0937144AD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B2654-E931-1E4B-BEB4-4229EFBD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349A-D6B2-9444-83E9-E05BA33BD8A1}" type="datetimeFigureOut">
              <a:rPr lang="en-FR" smtClean="0"/>
              <a:t>19/02/2021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C204-7AB4-A445-B431-0257568B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BCBEC-7C18-1143-978E-2C04D3AB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0900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29D0AC-530B-4847-86D5-3F92ECD05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03658-2324-3C44-9FD3-564B7791D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883B7-5BB6-8E4C-8A9B-DA7CD95A0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C349A-D6B2-9444-83E9-E05BA33BD8A1}" type="datetimeFigureOut">
              <a:rPr lang="en-FR" smtClean="0"/>
              <a:t>19/02/2021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F3ADA-A9E4-6D41-8C8C-790D4B704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78C6B-7D6A-9D4D-A7B9-6BE914F75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E17C2-A822-F644-9FA3-3D422561259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6624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2210E9-A828-614B-B551-24EC7B6BE3E8}"/>
              </a:ext>
            </a:extLst>
          </p:cNvPr>
          <p:cNvSpPr txBox="1"/>
          <p:nvPr/>
        </p:nvSpPr>
        <p:spPr>
          <a:xfrm>
            <a:off x="747251" y="292177"/>
            <a:ext cx="214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1000 MP3 Files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5433829-715F-5A4E-AE89-873068402FE4}"/>
              </a:ext>
            </a:extLst>
          </p:cNvPr>
          <p:cNvSpPr/>
          <p:nvPr/>
        </p:nvSpPr>
        <p:spPr>
          <a:xfrm>
            <a:off x="345642" y="1822253"/>
            <a:ext cx="2643743" cy="496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r>
              <a:rPr lang="en-FR" dirty="0"/>
              <a:t>lues01.mp3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2F5C08-54F6-0C43-97B9-E0B95E193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1822253"/>
            <a:ext cx="620663" cy="49653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D474DDD-02A1-8A4E-A70F-3B723BF3AF5D}"/>
              </a:ext>
            </a:extLst>
          </p:cNvPr>
          <p:cNvSpPr/>
          <p:nvPr/>
        </p:nvSpPr>
        <p:spPr>
          <a:xfrm>
            <a:off x="345642" y="2603918"/>
            <a:ext cx="2643743" cy="4965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rock</a:t>
            </a:r>
            <a:r>
              <a:rPr lang="en-FR" dirty="0"/>
              <a:t>12.mp3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055D8F-CA9B-FB48-8B2B-DDDE5C3A1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2603918"/>
            <a:ext cx="620663" cy="496530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B4B074D-CF2B-1749-9275-91C60DE75FC1}"/>
              </a:ext>
            </a:extLst>
          </p:cNvPr>
          <p:cNvSpPr/>
          <p:nvPr/>
        </p:nvSpPr>
        <p:spPr>
          <a:xfrm>
            <a:off x="345642" y="3385583"/>
            <a:ext cx="2643743" cy="49653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hiphop</a:t>
            </a:r>
            <a:r>
              <a:rPr lang="en-FR" dirty="0"/>
              <a:t>02.mp3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9ED377-0470-4C43-AC8A-965C7EC7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3385583"/>
            <a:ext cx="620663" cy="496530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5890EC4-7188-E944-AE11-AD0C0B88ECA6}"/>
              </a:ext>
            </a:extLst>
          </p:cNvPr>
          <p:cNvSpPr/>
          <p:nvPr/>
        </p:nvSpPr>
        <p:spPr>
          <a:xfrm>
            <a:off x="345642" y="4571998"/>
            <a:ext cx="2643743" cy="4965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rock</a:t>
            </a:r>
            <a:r>
              <a:rPr lang="en-FR" dirty="0"/>
              <a:t>13.mp3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053492-B0DC-A54F-9DDB-9617F853F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4571998"/>
            <a:ext cx="620663" cy="496530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603CC13-0E19-FC4B-AE05-5AA80C0095BD}"/>
              </a:ext>
            </a:extLst>
          </p:cNvPr>
          <p:cNvSpPr/>
          <p:nvPr/>
        </p:nvSpPr>
        <p:spPr>
          <a:xfrm>
            <a:off x="345642" y="5351203"/>
            <a:ext cx="2643743" cy="4965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rock</a:t>
            </a:r>
            <a:r>
              <a:rPr lang="en-FR" dirty="0"/>
              <a:t>15.mp3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E76314E-95D5-9E43-A892-F1FEE3366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5351203"/>
            <a:ext cx="620663" cy="496530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0E05B3E-0730-3C48-9554-6532C1C51D91}"/>
              </a:ext>
            </a:extLst>
          </p:cNvPr>
          <p:cNvSpPr/>
          <p:nvPr/>
        </p:nvSpPr>
        <p:spPr>
          <a:xfrm>
            <a:off x="345642" y="6130408"/>
            <a:ext cx="2643743" cy="496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r>
              <a:rPr lang="en-FR" dirty="0"/>
              <a:t>lues01.mp3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BBC87B6-5DD3-B14E-9D60-721FBF320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6130408"/>
            <a:ext cx="620663" cy="49653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A3681E18-476D-8242-9119-351FD5D9A1F8}"/>
              </a:ext>
            </a:extLst>
          </p:cNvPr>
          <p:cNvSpPr/>
          <p:nvPr/>
        </p:nvSpPr>
        <p:spPr>
          <a:xfrm>
            <a:off x="1194337" y="4102510"/>
            <a:ext cx="186813" cy="186813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4BD558A-054A-D145-9F24-E57E184609A1}"/>
              </a:ext>
            </a:extLst>
          </p:cNvPr>
          <p:cNvSpPr/>
          <p:nvPr/>
        </p:nvSpPr>
        <p:spPr>
          <a:xfrm>
            <a:off x="1527404" y="4102510"/>
            <a:ext cx="186813" cy="186813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192A3A3-732B-4141-90B4-5DBA2B208708}"/>
              </a:ext>
            </a:extLst>
          </p:cNvPr>
          <p:cNvSpPr/>
          <p:nvPr/>
        </p:nvSpPr>
        <p:spPr>
          <a:xfrm>
            <a:off x="1819913" y="4095134"/>
            <a:ext cx="186813" cy="186813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00DA3D30-60B5-3744-B457-C1A576E6CD4D}"/>
              </a:ext>
            </a:extLst>
          </p:cNvPr>
          <p:cNvSpPr/>
          <p:nvPr/>
        </p:nvSpPr>
        <p:spPr>
          <a:xfrm>
            <a:off x="4496954" y="3210399"/>
            <a:ext cx="3665919" cy="103959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000" dirty="0">
                <a:latin typeface="Helvetica" pitchFamily="2" charset="0"/>
              </a:rPr>
              <a:t>Spectrogram Extraction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3B1C52C4-E6E0-8E4D-8737-E6E2003BD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7447" y="2491936"/>
            <a:ext cx="1759973" cy="717026"/>
          </a:xfrm>
          <a:prstGeom prst="rect">
            <a:avLst/>
          </a:prstGeom>
        </p:spPr>
      </p:pic>
      <p:sp>
        <p:nvSpPr>
          <p:cNvPr id="31" name="Round Diagonal Corner of Rectangle 30">
            <a:extLst>
              <a:ext uri="{FF2B5EF4-FFF2-40B4-BE49-F238E27FC236}">
                <a16:creationId xmlns:a16="http://schemas.microsoft.com/office/drawing/2014/main" id="{55B7A9C1-6EA2-1E41-A57A-445ED32AE37B}"/>
              </a:ext>
            </a:extLst>
          </p:cNvPr>
          <p:cNvSpPr/>
          <p:nvPr/>
        </p:nvSpPr>
        <p:spPr>
          <a:xfrm>
            <a:off x="345642" y="859708"/>
            <a:ext cx="2643743" cy="74019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 music genres</a:t>
            </a:r>
          </a:p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100 tracks by genre</a:t>
            </a:r>
          </a:p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 sec audio by track</a:t>
            </a:r>
          </a:p>
          <a:p>
            <a:pPr algn="ctr"/>
            <a:endParaRPr lang="en-FR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Round Diagonal Corner of Rectangle 31">
            <a:extLst>
              <a:ext uri="{FF2B5EF4-FFF2-40B4-BE49-F238E27FC236}">
                <a16:creationId xmlns:a16="http://schemas.microsoft.com/office/drawing/2014/main" id="{966AD493-93C0-A449-966C-C29639913299}"/>
              </a:ext>
            </a:extLst>
          </p:cNvPr>
          <p:cNvSpPr/>
          <p:nvPr/>
        </p:nvSpPr>
        <p:spPr>
          <a:xfrm>
            <a:off x="9052107" y="859708"/>
            <a:ext cx="2643743" cy="740198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1000 images</a:t>
            </a:r>
          </a:p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4000 x 4000 pixels e each</a:t>
            </a:r>
          </a:p>
          <a:p>
            <a:pPr algn="ctr"/>
            <a:endParaRPr lang="en-FR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509FEA-F791-DE4B-98B5-F5A82C55FB52}"/>
              </a:ext>
            </a:extLst>
          </p:cNvPr>
          <p:cNvSpPr txBox="1"/>
          <p:nvPr/>
        </p:nvSpPr>
        <p:spPr>
          <a:xfrm>
            <a:off x="9219249" y="297072"/>
            <a:ext cx="214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1000 PNG Files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8100BA-5A79-2A4B-BFD7-09B0748D4C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0641" y="4249994"/>
            <a:ext cx="2433584" cy="5844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15F98-996B-534A-8A02-1B14DFED1F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0581" y="1806136"/>
            <a:ext cx="1371600" cy="1371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CE3366F-BCA7-0F43-9553-0A65FC802642}"/>
              </a:ext>
            </a:extLst>
          </p:cNvPr>
          <p:cNvSpPr/>
          <p:nvPr/>
        </p:nvSpPr>
        <p:spPr>
          <a:xfrm>
            <a:off x="9951367" y="3264516"/>
            <a:ext cx="133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b</a:t>
            </a:r>
            <a:r>
              <a:rPr lang="en-FR" dirty="0"/>
              <a:t>lues01.png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203ABB8-657A-9547-B5CF-698E9B80CD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93594" y="3730196"/>
            <a:ext cx="1371600" cy="13716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BF442B7-7308-2442-B23A-01A96C1D26C3}"/>
              </a:ext>
            </a:extLst>
          </p:cNvPr>
          <p:cNvSpPr/>
          <p:nvPr/>
        </p:nvSpPr>
        <p:spPr>
          <a:xfrm>
            <a:off x="9871217" y="5198144"/>
            <a:ext cx="1491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hiphop</a:t>
            </a:r>
            <a:r>
              <a:rPr lang="en-FR" dirty="0"/>
              <a:t>02.png</a:t>
            </a:r>
          </a:p>
        </p:txBody>
      </p:sp>
    </p:spTree>
    <p:extLst>
      <p:ext uri="{BB962C8B-B14F-4D97-AF65-F5344CB8AC3E}">
        <p14:creationId xmlns:p14="http://schemas.microsoft.com/office/powerpoint/2010/main" val="126759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2210E9-A828-614B-B551-24EC7B6BE3E8}"/>
              </a:ext>
            </a:extLst>
          </p:cNvPr>
          <p:cNvSpPr txBox="1"/>
          <p:nvPr/>
        </p:nvSpPr>
        <p:spPr>
          <a:xfrm>
            <a:off x="747251" y="292177"/>
            <a:ext cx="214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1000 MP3 Files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5433829-715F-5A4E-AE89-873068402FE4}"/>
              </a:ext>
            </a:extLst>
          </p:cNvPr>
          <p:cNvSpPr/>
          <p:nvPr/>
        </p:nvSpPr>
        <p:spPr>
          <a:xfrm>
            <a:off x="345642" y="1822253"/>
            <a:ext cx="2643743" cy="496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r>
              <a:rPr lang="en-FR" dirty="0"/>
              <a:t>lues01.mp3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2F5C08-54F6-0C43-97B9-E0B95E193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1822253"/>
            <a:ext cx="620663" cy="49653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D474DDD-02A1-8A4E-A70F-3B723BF3AF5D}"/>
              </a:ext>
            </a:extLst>
          </p:cNvPr>
          <p:cNvSpPr/>
          <p:nvPr/>
        </p:nvSpPr>
        <p:spPr>
          <a:xfrm>
            <a:off x="345642" y="2603918"/>
            <a:ext cx="2643743" cy="4965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rock</a:t>
            </a:r>
            <a:r>
              <a:rPr lang="en-FR" dirty="0"/>
              <a:t>12.mp3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055D8F-CA9B-FB48-8B2B-DDDE5C3A1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2603918"/>
            <a:ext cx="620663" cy="496530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B4B074D-CF2B-1749-9275-91C60DE75FC1}"/>
              </a:ext>
            </a:extLst>
          </p:cNvPr>
          <p:cNvSpPr/>
          <p:nvPr/>
        </p:nvSpPr>
        <p:spPr>
          <a:xfrm>
            <a:off x="345642" y="3385583"/>
            <a:ext cx="2643743" cy="49653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hiphop</a:t>
            </a:r>
            <a:r>
              <a:rPr lang="en-FR" dirty="0"/>
              <a:t>02.mp3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9ED377-0470-4C43-AC8A-965C7EC7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3385583"/>
            <a:ext cx="620663" cy="496530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5890EC4-7188-E944-AE11-AD0C0B88ECA6}"/>
              </a:ext>
            </a:extLst>
          </p:cNvPr>
          <p:cNvSpPr/>
          <p:nvPr/>
        </p:nvSpPr>
        <p:spPr>
          <a:xfrm>
            <a:off x="345642" y="4571998"/>
            <a:ext cx="2643743" cy="4965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rock</a:t>
            </a:r>
            <a:r>
              <a:rPr lang="en-FR" dirty="0"/>
              <a:t>13.mp3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053492-B0DC-A54F-9DDB-9617F853F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4571998"/>
            <a:ext cx="620663" cy="496530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603CC13-0E19-FC4B-AE05-5AA80C0095BD}"/>
              </a:ext>
            </a:extLst>
          </p:cNvPr>
          <p:cNvSpPr/>
          <p:nvPr/>
        </p:nvSpPr>
        <p:spPr>
          <a:xfrm>
            <a:off x="345642" y="5351203"/>
            <a:ext cx="2643743" cy="4965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rock</a:t>
            </a:r>
            <a:r>
              <a:rPr lang="en-FR" dirty="0"/>
              <a:t>15.mp3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E76314E-95D5-9E43-A892-F1FEE3366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5351203"/>
            <a:ext cx="620663" cy="496530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0E05B3E-0730-3C48-9554-6532C1C51D91}"/>
              </a:ext>
            </a:extLst>
          </p:cNvPr>
          <p:cNvSpPr/>
          <p:nvPr/>
        </p:nvSpPr>
        <p:spPr>
          <a:xfrm>
            <a:off x="345642" y="6130408"/>
            <a:ext cx="2643743" cy="496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r>
              <a:rPr lang="en-FR" dirty="0"/>
              <a:t>lues01.mp3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BBC87B6-5DD3-B14E-9D60-721FBF320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6130408"/>
            <a:ext cx="620663" cy="49653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A3681E18-476D-8242-9119-351FD5D9A1F8}"/>
              </a:ext>
            </a:extLst>
          </p:cNvPr>
          <p:cNvSpPr/>
          <p:nvPr/>
        </p:nvSpPr>
        <p:spPr>
          <a:xfrm>
            <a:off x="1194337" y="4102510"/>
            <a:ext cx="186813" cy="186813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4BD558A-054A-D145-9F24-E57E184609A1}"/>
              </a:ext>
            </a:extLst>
          </p:cNvPr>
          <p:cNvSpPr/>
          <p:nvPr/>
        </p:nvSpPr>
        <p:spPr>
          <a:xfrm>
            <a:off x="1527404" y="4102510"/>
            <a:ext cx="186813" cy="186813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192A3A3-732B-4141-90B4-5DBA2B208708}"/>
              </a:ext>
            </a:extLst>
          </p:cNvPr>
          <p:cNvSpPr/>
          <p:nvPr/>
        </p:nvSpPr>
        <p:spPr>
          <a:xfrm>
            <a:off x="1819913" y="4095134"/>
            <a:ext cx="186813" cy="186813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00DA3D30-60B5-3744-B457-C1A576E6CD4D}"/>
              </a:ext>
            </a:extLst>
          </p:cNvPr>
          <p:cNvSpPr/>
          <p:nvPr/>
        </p:nvSpPr>
        <p:spPr>
          <a:xfrm>
            <a:off x="4496954" y="3210399"/>
            <a:ext cx="3665919" cy="103959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000" dirty="0">
                <a:latin typeface="Helvetica" pitchFamily="2" charset="0"/>
              </a:rPr>
              <a:t>Feature Extraction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3B1C52C4-E6E0-8E4D-8737-E6E2003BD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7447" y="2491936"/>
            <a:ext cx="1759973" cy="71702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ADEE16-C84C-4D47-BAC3-DDE5099F68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8666" y="4249994"/>
            <a:ext cx="2142767" cy="721657"/>
          </a:xfrm>
          <a:prstGeom prst="rect">
            <a:avLst/>
          </a:prstGeom>
        </p:spPr>
      </p:pic>
      <p:sp>
        <p:nvSpPr>
          <p:cNvPr id="31" name="Round Diagonal Corner of Rectangle 30">
            <a:extLst>
              <a:ext uri="{FF2B5EF4-FFF2-40B4-BE49-F238E27FC236}">
                <a16:creationId xmlns:a16="http://schemas.microsoft.com/office/drawing/2014/main" id="{55B7A9C1-6EA2-1E41-A57A-445ED32AE37B}"/>
              </a:ext>
            </a:extLst>
          </p:cNvPr>
          <p:cNvSpPr/>
          <p:nvPr/>
        </p:nvSpPr>
        <p:spPr>
          <a:xfrm>
            <a:off x="345642" y="859708"/>
            <a:ext cx="2643743" cy="74019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 music genres</a:t>
            </a:r>
          </a:p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100 tracks by genre</a:t>
            </a:r>
          </a:p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 sec audio by track</a:t>
            </a:r>
          </a:p>
          <a:p>
            <a:pPr algn="ctr"/>
            <a:endParaRPr lang="en-FR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Round Diagonal Corner of Rectangle 31">
            <a:extLst>
              <a:ext uri="{FF2B5EF4-FFF2-40B4-BE49-F238E27FC236}">
                <a16:creationId xmlns:a16="http://schemas.microsoft.com/office/drawing/2014/main" id="{966AD493-93C0-A449-966C-C29639913299}"/>
              </a:ext>
            </a:extLst>
          </p:cNvPr>
          <p:cNvSpPr/>
          <p:nvPr/>
        </p:nvSpPr>
        <p:spPr>
          <a:xfrm>
            <a:off x="9052107" y="859708"/>
            <a:ext cx="2643743" cy="740198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1000 rows</a:t>
            </a:r>
          </a:p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28 columns</a:t>
            </a:r>
          </a:p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Music Genre as label</a:t>
            </a:r>
          </a:p>
          <a:p>
            <a:pPr algn="ctr"/>
            <a:endParaRPr lang="en-FR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535BA83-D234-5642-B36B-668EA9AA37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8514" y="2318783"/>
            <a:ext cx="2747844" cy="274784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5509FEA-F791-DE4B-98B5-F5A82C55FB52}"/>
              </a:ext>
            </a:extLst>
          </p:cNvPr>
          <p:cNvSpPr txBox="1"/>
          <p:nvPr/>
        </p:nvSpPr>
        <p:spPr>
          <a:xfrm>
            <a:off x="9219249" y="297072"/>
            <a:ext cx="214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Single .CSV Dataset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C66B13-4AB3-4B4E-B0C2-0003865CB72E}"/>
              </a:ext>
            </a:extLst>
          </p:cNvPr>
          <p:cNvSpPr txBox="1"/>
          <p:nvPr/>
        </p:nvSpPr>
        <p:spPr>
          <a:xfrm>
            <a:off x="4496954" y="930572"/>
            <a:ext cx="4555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Zero crossing rate</a:t>
            </a:r>
          </a:p>
          <a:p>
            <a:pPr fontAlgn="base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Spectral centroid</a:t>
            </a:r>
          </a:p>
          <a:p>
            <a:pPr fontAlgn="base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Spectral bandwidth</a:t>
            </a:r>
          </a:p>
          <a:p>
            <a:pPr fontAlgn="base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Spectral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rolloff</a:t>
            </a:r>
            <a:endParaRPr lang="en-GB" dirty="0">
              <a:solidFill>
                <a:schemeClr val="bg2">
                  <a:lumMod val="50000"/>
                </a:schemeClr>
              </a:solidFill>
              <a:latin typeface="Anonymice Powerline" panose="02060609030202000504" pitchFamily="49" charset="0"/>
              <a:ea typeface="Anonymice Powerline" panose="02060609030202000504" pitchFamily="49" charset="0"/>
            </a:endParaRPr>
          </a:p>
          <a:p>
            <a:endParaRPr lang="en-FR" dirty="0">
              <a:solidFill>
                <a:schemeClr val="bg2">
                  <a:lumMod val="50000"/>
                </a:schemeClr>
              </a:solidFill>
              <a:latin typeface="Anonymice Powerline" panose="02060609030202000504" pitchFamily="49" charset="0"/>
              <a:ea typeface="Anonymice Powerline" panose="020606090302020005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171DFA-1B37-694A-B8E7-8D17E4376E49}"/>
              </a:ext>
            </a:extLst>
          </p:cNvPr>
          <p:cNvSpPr txBox="1"/>
          <p:nvPr/>
        </p:nvSpPr>
        <p:spPr>
          <a:xfrm>
            <a:off x="4496954" y="5027298"/>
            <a:ext cx="45551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Mel-Frequency Cepstral Coefficients</a:t>
            </a:r>
          </a:p>
          <a:p>
            <a:pPr fontAlgn="base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Chroma frequencies</a:t>
            </a:r>
          </a:p>
          <a:p>
            <a:pPr fontAlgn="base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RMSE (Root Mean Square Energy)</a:t>
            </a:r>
          </a:p>
          <a:p>
            <a:pPr fontAlgn="base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Etc…</a:t>
            </a:r>
          </a:p>
          <a:p>
            <a:endParaRPr lang="en-FR" dirty="0">
              <a:latin typeface="Anonymice Powerline" panose="02060609030202000504" pitchFamily="49" charset="0"/>
              <a:ea typeface="Anonymice Powerline" panose="020606090302020005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17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2210E9-A828-614B-B551-24EC7B6BE3E8}"/>
              </a:ext>
            </a:extLst>
          </p:cNvPr>
          <p:cNvSpPr txBox="1"/>
          <p:nvPr/>
        </p:nvSpPr>
        <p:spPr>
          <a:xfrm>
            <a:off x="747251" y="292177"/>
            <a:ext cx="214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1000 MP3 Files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5433829-715F-5A4E-AE89-873068402FE4}"/>
              </a:ext>
            </a:extLst>
          </p:cNvPr>
          <p:cNvSpPr/>
          <p:nvPr/>
        </p:nvSpPr>
        <p:spPr>
          <a:xfrm>
            <a:off x="345642" y="1822253"/>
            <a:ext cx="2643743" cy="496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r>
              <a:rPr lang="en-FR" dirty="0"/>
              <a:t>lues01.mp3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2F5C08-54F6-0C43-97B9-E0B95E193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1822253"/>
            <a:ext cx="620663" cy="49653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D474DDD-02A1-8A4E-A70F-3B723BF3AF5D}"/>
              </a:ext>
            </a:extLst>
          </p:cNvPr>
          <p:cNvSpPr/>
          <p:nvPr/>
        </p:nvSpPr>
        <p:spPr>
          <a:xfrm>
            <a:off x="345642" y="2603918"/>
            <a:ext cx="2643743" cy="4965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rock</a:t>
            </a:r>
            <a:r>
              <a:rPr lang="en-FR" dirty="0"/>
              <a:t>12.mp3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055D8F-CA9B-FB48-8B2B-DDDE5C3A1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2603918"/>
            <a:ext cx="620663" cy="496530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B4B074D-CF2B-1749-9275-91C60DE75FC1}"/>
              </a:ext>
            </a:extLst>
          </p:cNvPr>
          <p:cNvSpPr/>
          <p:nvPr/>
        </p:nvSpPr>
        <p:spPr>
          <a:xfrm>
            <a:off x="345642" y="3385583"/>
            <a:ext cx="2643743" cy="49653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hiphop</a:t>
            </a:r>
            <a:r>
              <a:rPr lang="en-FR" dirty="0"/>
              <a:t>02.mp3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9ED377-0470-4C43-AC8A-965C7EC7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3385583"/>
            <a:ext cx="620663" cy="496530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5890EC4-7188-E944-AE11-AD0C0B88ECA6}"/>
              </a:ext>
            </a:extLst>
          </p:cNvPr>
          <p:cNvSpPr/>
          <p:nvPr/>
        </p:nvSpPr>
        <p:spPr>
          <a:xfrm>
            <a:off x="345642" y="4571998"/>
            <a:ext cx="2643743" cy="4965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rock</a:t>
            </a:r>
            <a:r>
              <a:rPr lang="en-FR" dirty="0"/>
              <a:t>13.mp3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053492-B0DC-A54F-9DDB-9617F853F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4571998"/>
            <a:ext cx="620663" cy="496530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603CC13-0E19-FC4B-AE05-5AA80C0095BD}"/>
              </a:ext>
            </a:extLst>
          </p:cNvPr>
          <p:cNvSpPr/>
          <p:nvPr/>
        </p:nvSpPr>
        <p:spPr>
          <a:xfrm>
            <a:off x="345642" y="5351203"/>
            <a:ext cx="2643743" cy="4965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rock</a:t>
            </a:r>
            <a:r>
              <a:rPr lang="en-FR" dirty="0"/>
              <a:t>15.mp3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E76314E-95D5-9E43-A892-F1FEE3366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5351203"/>
            <a:ext cx="620663" cy="496530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0E05B3E-0730-3C48-9554-6532C1C51D91}"/>
              </a:ext>
            </a:extLst>
          </p:cNvPr>
          <p:cNvSpPr/>
          <p:nvPr/>
        </p:nvSpPr>
        <p:spPr>
          <a:xfrm>
            <a:off x="345642" y="6130408"/>
            <a:ext cx="2643743" cy="496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r>
              <a:rPr lang="en-FR" dirty="0"/>
              <a:t>lues01.mp3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BBC87B6-5DD3-B14E-9D60-721FBF320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2" y="6130408"/>
            <a:ext cx="620663" cy="49653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A3681E18-476D-8242-9119-351FD5D9A1F8}"/>
              </a:ext>
            </a:extLst>
          </p:cNvPr>
          <p:cNvSpPr/>
          <p:nvPr/>
        </p:nvSpPr>
        <p:spPr>
          <a:xfrm>
            <a:off x="1194337" y="4102510"/>
            <a:ext cx="186813" cy="186813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4BD558A-054A-D145-9F24-E57E184609A1}"/>
              </a:ext>
            </a:extLst>
          </p:cNvPr>
          <p:cNvSpPr/>
          <p:nvPr/>
        </p:nvSpPr>
        <p:spPr>
          <a:xfrm>
            <a:off x="1527404" y="4102510"/>
            <a:ext cx="186813" cy="186813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192A3A3-732B-4141-90B4-5DBA2B208708}"/>
              </a:ext>
            </a:extLst>
          </p:cNvPr>
          <p:cNvSpPr/>
          <p:nvPr/>
        </p:nvSpPr>
        <p:spPr>
          <a:xfrm>
            <a:off x="1819913" y="4095134"/>
            <a:ext cx="186813" cy="186813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00DA3D30-60B5-3744-B457-C1A576E6CD4D}"/>
              </a:ext>
            </a:extLst>
          </p:cNvPr>
          <p:cNvSpPr/>
          <p:nvPr/>
        </p:nvSpPr>
        <p:spPr>
          <a:xfrm>
            <a:off x="4496954" y="3210399"/>
            <a:ext cx="3665919" cy="103959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000" dirty="0">
                <a:latin typeface="Helvetica" pitchFamily="2" charset="0"/>
              </a:rPr>
              <a:t>Feature Extraction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3B1C52C4-E6E0-8E4D-8737-E6E2003BD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7447" y="2491936"/>
            <a:ext cx="1759973" cy="71702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ADEE16-C84C-4D47-BAC3-DDE5099F68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8666" y="4249994"/>
            <a:ext cx="2142767" cy="721657"/>
          </a:xfrm>
          <a:prstGeom prst="rect">
            <a:avLst/>
          </a:prstGeom>
        </p:spPr>
      </p:pic>
      <p:sp>
        <p:nvSpPr>
          <p:cNvPr id="31" name="Round Diagonal Corner of Rectangle 30">
            <a:extLst>
              <a:ext uri="{FF2B5EF4-FFF2-40B4-BE49-F238E27FC236}">
                <a16:creationId xmlns:a16="http://schemas.microsoft.com/office/drawing/2014/main" id="{55B7A9C1-6EA2-1E41-A57A-445ED32AE37B}"/>
              </a:ext>
            </a:extLst>
          </p:cNvPr>
          <p:cNvSpPr/>
          <p:nvPr/>
        </p:nvSpPr>
        <p:spPr>
          <a:xfrm>
            <a:off x="345642" y="859708"/>
            <a:ext cx="2643743" cy="74019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 music genres</a:t>
            </a:r>
          </a:p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100 tracks by genre</a:t>
            </a:r>
          </a:p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 sec audio by track</a:t>
            </a:r>
          </a:p>
          <a:p>
            <a:pPr algn="ctr"/>
            <a:endParaRPr lang="en-FR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Round Diagonal Corner of Rectangle 31">
            <a:extLst>
              <a:ext uri="{FF2B5EF4-FFF2-40B4-BE49-F238E27FC236}">
                <a16:creationId xmlns:a16="http://schemas.microsoft.com/office/drawing/2014/main" id="{966AD493-93C0-A449-966C-C29639913299}"/>
              </a:ext>
            </a:extLst>
          </p:cNvPr>
          <p:cNvSpPr/>
          <p:nvPr/>
        </p:nvSpPr>
        <p:spPr>
          <a:xfrm>
            <a:off x="9052107" y="859708"/>
            <a:ext cx="2643743" cy="740198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1000 rows</a:t>
            </a:r>
          </a:p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66 columns</a:t>
            </a:r>
          </a:p>
          <a:p>
            <a:r>
              <a:rPr lang="en-FR" sz="12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Music Genre as label</a:t>
            </a:r>
          </a:p>
          <a:p>
            <a:pPr algn="ctr"/>
            <a:endParaRPr lang="en-FR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535BA83-D234-5642-B36B-668EA9AA37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8514" y="2318783"/>
            <a:ext cx="2747844" cy="274784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5509FEA-F791-DE4B-98B5-F5A82C55FB52}"/>
              </a:ext>
            </a:extLst>
          </p:cNvPr>
          <p:cNvSpPr txBox="1"/>
          <p:nvPr/>
        </p:nvSpPr>
        <p:spPr>
          <a:xfrm>
            <a:off x="9219249" y="297072"/>
            <a:ext cx="214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Single .CSV Dataset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C66B13-4AB3-4B4E-B0C2-0003865CB72E}"/>
              </a:ext>
            </a:extLst>
          </p:cNvPr>
          <p:cNvSpPr txBox="1"/>
          <p:nvPr/>
        </p:nvSpPr>
        <p:spPr>
          <a:xfrm>
            <a:off x="4496954" y="930572"/>
            <a:ext cx="4555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Zero crossing rate</a:t>
            </a:r>
          </a:p>
          <a:p>
            <a:pPr fontAlgn="base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Spectral centroid</a:t>
            </a:r>
          </a:p>
          <a:p>
            <a:pPr fontAlgn="base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Spectral bandwidth</a:t>
            </a:r>
          </a:p>
          <a:p>
            <a:pPr fontAlgn="base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Spectral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rolloff</a:t>
            </a:r>
            <a:endParaRPr lang="en-GB" dirty="0">
              <a:solidFill>
                <a:schemeClr val="bg2">
                  <a:lumMod val="50000"/>
                </a:schemeClr>
              </a:solidFill>
              <a:latin typeface="Anonymice Powerline" panose="02060609030202000504" pitchFamily="49" charset="0"/>
              <a:ea typeface="Anonymice Powerline" panose="02060609030202000504" pitchFamily="49" charset="0"/>
            </a:endParaRPr>
          </a:p>
          <a:p>
            <a:endParaRPr lang="en-FR" dirty="0">
              <a:solidFill>
                <a:schemeClr val="bg2">
                  <a:lumMod val="50000"/>
                </a:schemeClr>
              </a:solidFill>
              <a:latin typeface="Anonymice Powerline" panose="02060609030202000504" pitchFamily="49" charset="0"/>
              <a:ea typeface="Anonymice Powerline" panose="020606090302020005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171DFA-1B37-694A-B8E7-8D17E4376E49}"/>
              </a:ext>
            </a:extLst>
          </p:cNvPr>
          <p:cNvSpPr txBox="1"/>
          <p:nvPr/>
        </p:nvSpPr>
        <p:spPr>
          <a:xfrm>
            <a:off x="4496954" y="5027298"/>
            <a:ext cx="45551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Mel-Frequency Cepstral Coefficients</a:t>
            </a:r>
          </a:p>
          <a:p>
            <a:pPr fontAlgn="base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Chroma frequencies</a:t>
            </a:r>
          </a:p>
          <a:p>
            <a:pPr fontAlgn="base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RMSE (Root Mean Square Energy)</a:t>
            </a:r>
          </a:p>
          <a:p>
            <a:pPr fontAlgn="base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Etc…</a:t>
            </a:r>
          </a:p>
          <a:p>
            <a:endParaRPr lang="en-FR" dirty="0">
              <a:latin typeface="Anonymice Powerline" panose="02060609030202000504" pitchFamily="49" charset="0"/>
              <a:ea typeface="Anonymice Powerline" panose="020606090302020005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912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2210E9-A828-614B-B551-24EC7B6BE3E8}"/>
              </a:ext>
            </a:extLst>
          </p:cNvPr>
          <p:cNvSpPr txBox="1"/>
          <p:nvPr/>
        </p:nvSpPr>
        <p:spPr>
          <a:xfrm>
            <a:off x="827428" y="421182"/>
            <a:ext cx="214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Input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2F5C08-54F6-0C43-97B9-E0B95E193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17" y="3143932"/>
            <a:ext cx="1784434" cy="1427546"/>
          </a:xfrm>
          <a:prstGeom prst="rect">
            <a:avLst/>
          </a:prstGeom>
        </p:spPr>
      </p:pic>
      <p:sp>
        <p:nvSpPr>
          <p:cNvPr id="26" name="Right Arrow 25">
            <a:extLst>
              <a:ext uri="{FF2B5EF4-FFF2-40B4-BE49-F238E27FC236}">
                <a16:creationId xmlns:a16="http://schemas.microsoft.com/office/drawing/2014/main" id="{00DA3D30-60B5-3744-B457-C1A576E6CD4D}"/>
              </a:ext>
            </a:extLst>
          </p:cNvPr>
          <p:cNvSpPr/>
          <p:nvPr/>
        </p:nvSpPr>
        <p:spPr>
          <a:xfrm>
            <a:off x="4768316" y="2411841"/>
            <a:ext cx="2233203" cy="2481202"/>
          </a:xfrm>
          <a:prstGeom prst="rightArrow">
            <a:avLst>
              <a:gd name="adj1" fmla="val 50000"/>
              <a:gd name="adj2" fmla="val 2100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000" dirty="0">
                <a:latin typeface="Helvetica" pitchFamily="2" charset="0"/>
              </a:rPr>
              <a:t>Machine Learning Classifier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509FEA-F791-DE4B-98B5-F5A82C55FB52}"/>
              </a:ext>
            </a:extLst>
          </p:cNvPr>
          <p:cNvSpPr txBox="1"/>
          <p:nvPr/>
        </p:nvSpPr>
        <p:spPr>
          <a:xfrm>
            <a:off x="10789865" y="51850"/>
            <a:ext cx="214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Output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6C1DB8F5-A2AB-AF45-BCE5-5EEB3B3A3C21}"/>
              </a:ext>
            </a:extLst>
          </p:cNvPr>
          <p:cNvSpPr/>
          <p:nvPr/>
        </p:nvSpPr>
        <p:spPr>
          <a:xfrm>
            <a:off x="7322764" y="5624002"/>
            <a:ext cx="2643743" cy="4965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rock</a:t>
            </a:r>
            <a:endParaRPr lang="en-FR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DCA7F18-A835-484E-B99F-BA6E567CDF0D}"/>
              </a:ext>
            </a:extLst>
          </p:cNvPr>
          <p:cNvSpPr/>
          <p:nvPr/>
        </p:nvSpPr>
        <p:spPr>
          <a:xfrm>
            <a:off x="7322773" y="6202960"/>
            <a:ext cx="2643743" cy="496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r>
              <a:rPr lang="en-FR" dirty="0"/>
              <a:t>lues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F9088FB0-22A8-5C4B-977E-FA6C80E1A390}"/>
              </a:ext>
            </a:extLst>
          </p:cNvPr>
          <p:cNvSpPr/>
          <p:nvPr/>
        </p:nvSpPr>
        <p:spPr>
          <a:xfrm>
            <a:off x="7322765" y="5035315"/>
            <a:ext cx="2643743" cy="49653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hiphop</a:t>
            </a:r>
            <a:endParaRPr lang="en-FR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895CECB-25F6-CC4B-9B0B-63D2D5BEC1B3}"/>
              </a:ext>
            </a:extLst>
          </p:cNvPr>
          <p:cNvSpPr/>
          <p:nvPr/>
        </p:nvSpPr>
        <p:spPr>
          <a:xfrm>
            <a:off x="7322764" y="4412660"/>
            <a:ext cx="2643743" cy="4965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blues</a:t>
            </a:r>
            <a:endParaRPr lang="en-FR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2546548B-D730-BA49-9B25-58195020D663}"/>
              </a:ext>
            </a:extLst>
          </p:cNvPr>
          <p:cNvSpPr/>
          <p:nvPr/>
        </p:nvSpPr>
        <p:spPr>
          <a:xfrm>
            <a:off x="7322766" y="3795063"/>
            <a:ext cx="2643743" cy="49653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classical</a:t>
            </a:r>
            <a:endParaRPr lang="en-FR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C43F363-8E67-1647-A6D6-D14EC3C5FD8B}"/>
              </a:ext>
            </a:extLst>
          </p:cNvPr>
          <p:cNvSpPr/>
          <p:nvPr/>
        </p:nvSpPr>
        <p:spPr>
          <a:xfrm>
            <a:off x="7322767" y="3188071"/>
            <a:ext cx="2643743" cy="496530"/>
          </a:xfrm>
          <a:prstGeom prst="roundRect">
            <a:avLst/>
          </a:prstGeom>
          <a:solidFill>
            <a:srgbClr val="FFA1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pop</a:t>
            </a:r>
            <a:endParaRPr lang="en-FR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9192976-E380-524E-B01C-4E5E1919CCBD}"/>
              </a:ext>
            </a:extLst>
          </p:cNvPr>
          <p:cNvSpPr/>
          <p:nvPr/>
        </p:nvSpPr>
        <p:spPr>
          <a:xfrm>
            <a:off x="7322767" y="2581079"/>
            <a:ext cx="2643743" cy="49653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reggae</a:t>
            </a:r>
            <a:endParaRPr lang="en-FR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14AD62BF-7784-3F40-B1CF-14A1FFF7FDE0}"/>
              </a:ext>
            </a:extLst>
          </p:cNvPr>
          <p:cNvSpPr/>
          <p:nvPr/>
        </p:nvSpPr>
        <p:spPr>
          <a:xfrm>
            <a:off x="7322768" y="1974087"/>
            <a:ext cx="2643743" cy="49653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disco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0DEF0E73-AEC1-3C41-A765-13D921F6DDE6}"/>
              </a:ext>
            </a:extLst>
          </p:cNvPr>
          <p:cNvSpPr/>
          <p:nvPr/>
        </p:nvSpPr>
        <p:spPr>
          <a:xfrm>
            <a:off x="7322767" y="1379201"/>
            <a:ext cx="2643743" cy="496530"/>
          </a:xfrm>
          <a:prstGeom prst="roundRect">
            <a:avLst/>
          </a:prstGeom>
          <a:solidFill>
            <a:srgbClr val="AF0000">
              <a:alpha val="8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jazz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AD1B8-03F6-E14C-AE63-6D70565CE5D6}"/>
              </a:ext>
            </a:extLst>
          </p:cNvPr>
          <p:cNvSpPr txBox="1"/>
          <p:nvPr/>
        </p:nvSpPr>
        <p:spPr>
          <a:xfrm>
            <a:off x="108724" y="4660925"/>
            <a:ext cx="242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“ Lacrimosa by Mozart “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E8CB3032-73DF-234D-B39F-25C4FE595B46}"/>
              </a:ext>
            </a:extLst>
          </p:cNvPr>
          <p:cNvSpPr/>
          <p:nvPr/>
        </p:nvSpPr>
        <p:spPr>
          <a:xfrm>
            <a:off x="7322769" y="790514"/>
            <a:ext cx="2643743" cy="496530"/>
          </a:xfrm>
          <a:prstGeom prst="roundRect">
            <a:avLst/>
          </a:prstGeom>
          <a:solidFill>
            <a:srgbClr val="AB79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metal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4880B92-4B0B-BD4B-9CFC-C5FC8B3E62EF}"/>
              </a:ext>
            </a:extLst>
          </p:cNvPr>
          <p:cNvSpPr/>
          <p:nvPr/>
        </p:nvSpPr>
        <p:spPr>
          <a:xfrm>
            <a:off x="7156077" y="3729154"/>
            <a:ext cx="2977116" cy="628348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B1D4AD-1EB2-6B45-A7D0-234F0CE63B6A}"/>
              </a:ext>
            </a:extLst>
          </p:cNvPr>
          <p:cNvSpPr txBox="1"/>
          <p:nvPr/>
        </p:nvSpPr>
        <p:spPr>
          <a:xfrm>
            <a:off x="10191658" y="3857705"/>
            <a:ext cx="240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>
                <a:solidFill>
                  <a:srgbClr val="FF0000"/>
                </a:solidFill>
              </a:rPr>
              <a:t>Top predicted class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876E1D27-385E-8F43-9F0F-9F8D3EB6D57B}"/>
              </a:ext>
            </a:extLst>
          </p:cNvPr>
          <p:cNvSpPr/>
          <p:nvPr/>
        </p:nvSpPr>
        <p:spPr>
          <a:xfrm>
            <a:off x="2380555" y="2447602"/>
            <a:ext cx="2233203" cy="2481202"/>
          </a:xfrm>
          <a:prstGeom prst="rightArrow">
            <a:avLst>
              <a:gd name="adj1" fmla="val 50000"/>
              <a:gd name="adj2" fmla="val 2100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000" dirty="0">
                <a:latin typeface="Helvetica" pitchFamily="2" charset="0"/>
              </a:rPr>
              <a:t>Feature Extraction</a:t>
            </a:r>
          </a:p>
        </p:txBody>
      </p:sp>
    </p:spTree>
    <p:extLst>
      <p:ext uri="{BB962C8B-B14F-4D97-AF65-F5344CB8AC3E}">
        <p14:creationId xmlns:p14="http://schemas.microsoft.com/office/powerpoint/2010/main" val="223090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242</Words>
  <Application>Microsoft Macintosh PowerPoint</Application>
  <PresentationFormat>Widescreen</PresentationFormat>
  <Paragraphs>82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Anonymice Powerline</vt:lpstr>
      <vt:lpstr>Arial</vt:lpstr>
      <vt:lpstr>Calibri</vt:lpstr>
      <vt:lpstr>Calibri Light</vt:lpstr>
      <vt:lpstr>Helvetica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Pouret</dc:creator>
  <cp:lastModifiedBy>Andrew Pouret</cp:lastModifiedBy>
  <cp:revision>11</cp:revision>
  <dcterms:created xsi:type="dcterms:W3CDTF">2021-02-04T10:16:58Z</dcterms:created>
  <dcterms:modified xsi:type="dcterms:W3CDTF">2021-02-19T14:15:02Z</dcterms:modified>
</cp:coreProperties>
</file>