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56" r:id="rId2"/>
    <p:sldId id="279" r:id="rId3"/>
    <p:sldId id="294" r:id="rId4"/>
    <p:sldId id="257" r:id="rId5"/>
    <p:sldId id="267" r:id="rId6"/>
    <p:sldId id="278" r:id="rId7"/>
    <p:sldId id="298" r:id="rId8"/>
    <p:sldId id="280" r:id="rId9"/>
    <p:sldId id="270" r:id="rId10"/>
    <p:sldId id="258" r:id="rId11"/>
    <p:sldId id="259" r:id="rId12"/>
    <p:sldId id="262" r:id="rId13"/>
    <p:sldId id="263" r:id="rId14"/>
    <p:sldId id="288" r:id="rId15"/>
    <p:sldId id="289" r:id="rId16"/>
    <p:sldId id="290" r:id="rId17"/>
    <p:sldId id="264" r:id="rId18"/>
    <p:sldId id="299" r:id="rId19"/>
    <p:sldId id="265" r:id="rId20"/>
    <p:sldId id="266" r:id="rId21"/>
    <p:sldId id="285" r:id="rId22"/>
    <p:sldId id="268" r:id="rId23"/>
    <p:sldId id="271" r:id="rId24"/>
    <p:sldId id="273" r:id="rId25"/>
    <p:sldId id="286" r:id="rId26"/>
    <p:sldId id="295" r:id="rId27"/>
    <p:sldId id="296" r:id="rId28"/>
    <p:sldId id="29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062"/>
    <a:srgbClr val="891411"/>
    <a:srgbClr val="BDBAF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22" autoAdjust="0"/>
  </p:normalViewPr>
  <p:slideViewPr>
    <p:cSldViewPr>
      <p:cViewPr varScale="1">
        <p:scale>
          <a:sx n="75" d="100"/>
          <a:sy n="75" d="100"/>
        </p:scale>
        <p:origin x="102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"/>
    </p:cViewPr>
  </p:sorterViewPr>
  <p:notesViewPr>
    <p:cSldViewPr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7EC9A18-A9C9-4B28-80E4-ED74BD5C6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1D724B-B4F0-4DE1-8BA4-8DC01D6C4166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81FC-1C3F-46BF-8CE5-AD1C610B7A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3FB2A-4FF7-4527-A3AA-86117EAB1B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73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B4568-EBDC-4B35-A65B-60BD09CF05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824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847FC-2F60-4F66-9C5C-93042683C8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4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5B262-9DF3-4CA0-A1A6-EF06E738F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775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8F94E-77B3-4926-B8B1-A214FBAF47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DE529-85EA-41D2-AD92-07136A15C6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804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AA6DD-07FF-43FA-88BA-56AD71497B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867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762D1-F803-4D4D-A1B1-99024BB30A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77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4F775-BC08-475E-AA26-FBD5B7DA3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41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CADF0-F54A-43A2-B3D4-51CCA600A8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809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CA00E5D-1A94-4FAF-83F8-83AEDFD8C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09597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C7847FC-2F60-4F66-9C5C-93042683C8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8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Regulatory Options &amp; Efficiency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733800"/>
            <a:ext cx="7854696" cy="17526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What are the implications of alternative regulatory options?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051B6B-3353-4E59-B5C2-9F6B783F7EA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Modified Example from first week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60 firms, each pollute 10 tons</a:t>
            </a:r>
          </a:p>
          <a:p>
            <a:pPr eaLnBrk="1" hangingPunct="1"/>
            <a:r>
              <a:rPr lang="en-US" altLang="en-US" smtClean="0"/>
              <a:t>30 low abatement cost</a:t>
            </a:r>
          </a:p>
          <a:p>
            <a:pPr eaLnBrk="1" hangingPunct="1"/>
            <a:r>
              <a:rPr lang="en-US" altLang="en-US" smtClean="0"/>
              <a:t>30 high abatement cost</a:t>
            </a:r>
          </a:p>
          <a:p>
            <a:pPr eaLnBrk="1" hangingPunct="1"/>
            <a:r>
              <a:rPr lang="en-US" altLang="en-US" smtClean="0"/>
              <a:t>Total pollution: 600 tons</a:t>
            </a:r>
          </a:p>
          <a:p>
            <a:pPr eaLnBrk="1" hangingPunct="1"/>
            <a:r>
              <a:rPr lang="en-US" altLang="en-US" smtClean="0"/>
              <a:t>Need to cut pollution levels in half</a:t>
            </a:r>
          </a:p>
          <a:p>
            <a:pPr eaLnBrk="1" hangingPunct="1"/>
            <a:r>
              <a:rPr lang="en-US" altLang="en-US" smtClean="0"/>
              <a:t>Options</a:t>
            </a:r>
          </a:p>
          <a:p>
            <a:pPr lvl="1" eaLnBrk="1" hangingPunct="1"/>
            <a:r>
              <a:rPr lang="en-US" altLang="en-US" smtClean="0"/>
              <a:t>1.  Cut each firm by 50%</a:t>
            </a:r>
          </a:p>
          <a:p>
            <a:pPr lvl="1" eaLnBrk="1" hangingPunct="1"/>
            <a:r>
              <a:rPr lang="en-US" altLang="en-US" smtClean="0"/>
              <a:t>2.  Something more efficient?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0D54A2-DEC7-49FE-9E7F-48E9D45B8722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With mixed high and low cost firms abating, we could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u="sng" smtClean="0"/>
              <a:t>Either</a:t>
            </a:r>
            <a:r>
              <a:rPr lang="en-US" altLang="en-US" smtClean="0"/>
              <a:t>:</a:t>
            </a:r>
          </a:p>
          <a:p>
            <a:pPr marL="609600" indent="-609600" eaLnBrk="1" hangingPunct="1"/>
            <a:r>
              <a:rPr lang="en-US" altLang="en-US" smtClean="0"/>
              <a:t>Reduce more pollution for the same amount of money…or</a:t>
            </a:r>
          </a:p>
          <a:p>
            <a:pPr marL="609600" indent="-609600" eaLnBrk="1" hangingPunct="1"/>
            <a:r>
              <a:rPr lang="en-US" altLang="en-US" smtClean="0"/>
              <a:t>Reduce the same amount of pollution for less money.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i="1" smtClean="0"/>
              <a:t>So we always want low-cost firm to shoulder abatement.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9109F4-ABAE-4CEB-BF3D-A1FE2E3AD27B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463" y="304800"/>
            <a:ext cx="76025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If costs aren’t constant: two firms (eg, NOx emissions)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2FFDD-A09B-4922-8809-4882FB4FEB3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1143000" y="25146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11430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0" y="2362200"/>
            <a:ext cx="1519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Abatement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Cost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($/unit)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080125" y="5984875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sym typeface="Math1" pitchFamily="2" charset="2"/>
              </a:rPr>
              <a:t>NOx Reduction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V="1">
            <a:off x="1143000" y="3733800"/>
            <a:ext cx="396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V="1">
            <a:off x="1219200" y="4495800"/>
            <a:ext cx="426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5013325" y="3317875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A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5105400" y="4495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461125" y="2936875"/>
            <a:ext cx="26146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Who should abate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the 1</a:t>
            </a:r>
            <a:r>
              <a:rPr lang="en-US" altLang="en-US" sz="2400" baseline="30000">
                <a:latin typeface="Times New Roman" pitchFamily="18" charset="0"/>
              </a:rPr>
              <a:t>st</a:t>
            </a:r>
            <a:r>
              <a:rPr lang="en-US" altLang="en-US" sz="2400">
                <a:latin typeface="Times New Roman" pitchFamily="18" charset="0"/>
              </a:rPr>
              <a:t> unit of NOx?</a:t>
            </a:r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much abatement from each (60 total)?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6BACB-F576-4049-A959-30273727D93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10668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1066800" y="5638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V="1">
            <a:off x="66294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V="1">
            <a:off x="1066800" y="2667000"/>
            <a:ext cx="5562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86400" y="2362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9144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62484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4347" name="Line 17"/>
          <p:cNvSpPr>
            <a:spLocks noChangeShapeType="1"/>
          </p:cNvSpPr>
          <p:nvPr/>
        </p:nvSpPr>
        <p:spPr bwMode="auto">
          <a:xfrm>
            <a:off x="12954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8" name="Text Box 19"/>
          <p:cNvSpPr txBox="1">
            <a:spLocks noChangeArrowheads="1"/>
          </p:cNvSpPr>
          <p:nvPr/>
        </p:nvSpPr>
        <p:spPr bwMode="auto">
          <a:xfrm>
            <a:off x="136525" y="23272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 (A)</a:t>
            </a:r>
          </a:p>
        </p:txBody>
      </p:sp>
      <p:sp>
        <p:nvSpPr>
          <p:cNvPr id="14349" name="Text Box 24"/>
          <p:cNvSpPr txBox="1">
            <a:spLocks noChangeArrowheads="1"/>
          </p:cNvSpPr>
          <p:nvPr/>
        </p:nvSpPr>
        <p:spPr bwMode="auto">
          <a:xfrm>
            <a:off x="304800" y="563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A:</a:t>
            </a:r>
          </a:p>
        </p:txBody>
      </p:sp>
      <p:sp>
        <p:nvSpPr>
          <p:cNvPr id="14350" name="Text Box 28"/>
          <p:cNvSpPr txBox="1">
            <a:spLocks noChangeArrowheads="1"/>
          </p:cNvSpPr>
          <p:nvPr/>
        </p:nvSpPr>
        <p:spPr bwMode="auto">
          <a:xfrm>
            <a:off x="1219200" y="2895600"/>
            <a:ext cx="3244850" cy="4048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First draw Marginal Cost for A</a:t>
            </a:r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much abatement from each (60 total)?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1FA913-281D-4705-BDBB-EC86B81A94C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0668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1066800" y="5638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V="1">
            <a:off x="66294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1066800" y="2667000"/>
            <a:ext cx="5562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 flipV="1">
            <a:off x="1066800" y="3810000"/>
            <a:ext cx="556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486400" y="2362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5791200" y="48006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9144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3565525" y="5680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35814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822325" y="606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2484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2954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57912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36525" y="23272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 (A)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6858000" y="259080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 (B)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25146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25146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304800" y="563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A: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304800" y="6096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B:</a:t>
            </a:r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1447800" y="2057400"/>
            <a:ext cx="3502025" cy="86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Next, add MC for B,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flipping it from total of 60 </a:t>
            </a:r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 flipH="1">
            <a:off x="2209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much abatement from each (60 total)?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AE50B-C8CB-44EA-98AD-D1D806E6ADE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10668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1066800" y="5638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66294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1066800" y="2667000"/>
            <a:ext cx="5562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 flipV="1">
            <a:off x="1066800" y="3810000"/>
            <a:ext cx="556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486400" y="2362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5791200" y="48006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9144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6400800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565525" y="5680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35814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V="1">
            <a:off x="3810000" y="3810000"/>
            <a:ext cx="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822325" y="606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2484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>
            <a:off x="12954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 flipH="1">
            <a:off x="57912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136525" y="23272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 (A)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858000" y="259080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 (B)</a:t>
            </a:r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>
            <a:off x="2743200" y="4267200"/>
            <a:ext cx="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25146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25146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304800" y="563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A: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304800" y="6096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B: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1447800" y="2209800"/>
            <a:ext cx="3173413" cy="86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Any point involves a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total of 60 tons reduced </a:t>
            </a:r>
          </a:p>
        </p:txBody>
      </p:sp>
    </p:spTree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much abatement from each (60 total)?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B8E677-0E51-4089-96AA-1633FF627B1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10668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066800" y="5638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66294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1066800" y="2667000"/>
            <a:ext cx="5562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 flipV="1">
            <a:off x="1066800" y="3810000"/>
            <a:ext cx="556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486400" y="2362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5791200" y="48006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MC</a:t>
            </a:r>
            <a:r>
              <a:rPr lang="en-US" altLang="en-US" sz="24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9144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6400800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3565525" y="5680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35814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V="1">
            <a:off x="3810000" y="3810000"/>
            <a:ext cx="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822325" y="606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62484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12954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H="1">
            <a:off x="57912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136525" y="23272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 (A)</a:t>
            </a: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6858000" y="259080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 (B)</a:t>
            </a:r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2743200" y="4267200"/>
            <a:ext cx="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25146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25146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304800" y="563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A: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304800" y="6096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B: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2057400" y="2362200"/>
            <a:ext cx="21732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Loss from equal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reduction </a:t>
            </a:r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>
            <a:off x="2971800" y="3200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7" name="Freeform 28"/>
          <p:cNvSpPr>
            <a:spLocks/>
          </p:cNvSpPr>
          <p:nvPr/>
        </p:nvSpPr>
        <p:spPr bwMode="auto">
          <a:xfrm>
            <a:off x="2743200" y="3810000"/>
            <a:ext cx="1066800" cy="762000"/>
          </a:xfrm>
          <a:custGeom>
            <a:avLst/>
            <a:gdLst>
              <a:gd name="T0" fmla="*/ 0 w 672"/>
              <a:gd name="T1" fmla="*/ 288 h 480"/>
              <a:gd name="T2" fmla="*/ 672 w 672"/>
              <a:gd name="T3" fmla="*/ 0 h 480"/>
              <a:gd name="T4" fmla="*/ 672 w 672"/>
              <a:gd name="T5" fmla="*/ 480 h 480"/>
              <a:gd name="T6" fmla="*/ 0 w 672"/>
              <a:gd name="T7" fmla="*/ 288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288"/>
                </a:moveTo>
                <a:lnTo>
                  <a:pt x="672" y="0"/>
                </a:lnTo>
                <a:lnTo>
                  <a:pt x="672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did he do that?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001000" cy="4405312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Determine how much total abatement you want (e.g. 60)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Draw axis from 0 to 60 (A), 60 to 0 (B)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Sum of abatements always equals 60.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Draw MC</a:t>
            </a:r>
            <a:r>
              <a:rPr lang="en-US" altLang="en-US" baseline="-25000" smtClean="0"/>
              <a:t>A</a:t>
            </a:r>
            <a:r>
              <a:rPr lang="en-US" altLang="en-US" smtClean="0"/>
              <a:t> as usual, flip MC</a:t>
            </a:r>
            <a:r>
              <a:rPr lang="en-US" altLang="en-US" baseline="-25000" smtClean="0"/>
              <a:t>B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Lines cross at equilibrium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Price is MC </a:t>
            </a:r>
            <a:r>
              <a:rPr lang="en-US" altLang="en-US" i="1" smtClean="0"/>
              <a:t>for A and for B</a:t>
            </a:r>
            <a:r>
              <a:rPr lang="en-US" altLang="en-US" smtClean="0"/>
              <a:t>.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E95DBC-F0CC-4811-8CE3-DD2C76ECB65F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to N “firms”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horizontally</a:t>
            </a:r>
          </a:p>
          <a:p>
            <a:r>
              <a:rPr lang="en-US" dirty="0" smtClean="0"/>
              <a:t>Obtain aggregate marginal cost</a:t>
            </a:r>
          </a:p>
          <a:p>
            <a:r>
              <a:rPr lang="en-US" dirty="0" smtClean="0"/>
              <a:t>Total abatement on x-axis</a:t>
            </a:r>
          </a:p>
          <a:p>
            <a:endParaRPr lang="en-US" dirty="0"/>
          </a:p>
          <a:p>
            <a:r>
              <a:rPr lang="en-US" dirty="0" smtClean="0"/>
              <a:t>For any amount of total abatement, what is cheapest way to achieve it?</a:t>
            </a:r>
          </a:p>
          <a:p>
            <a:r>
              <a:rPr lang="en-US" dirty="0" smtClean="0"/>
              <a:t>Which firms will abate?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5B262-9DF3-4CA0-A1A6-EF06E738F87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8763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“equimarginal principle”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6200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Not an accident that the marginal abatement costs are equal at the most efficient point.</a:t>
            </a:r>
          </a:p>
          <a:p>
            <a:pPr eaLnBrk="1" hangingPunct="1"/>
            <a:r>
              <a:rPr lang="en-US" altLang="en-US" u="sng" smtClean="0"/>
              <a:t>Equimarginal Principle</a:t>
            </a:r>
            <a:r>
              <a:rPr lang="en-US" altLang="en-US" smtClean="0"/>
              <a:t>: </a:t>
            </a:r>
            <a:r>
              <a:rPr lang="en-US" altLang="en-US" i="1" smtClean="0"/>
              <a:t>Efficiency for a homogeneous pollutant requires equating the marginal costs of control across all sources.</a:t>
            </a:r>
          </a:p>
          <a:p>
            <a:pPr lvl="1" eaLnBrk="1" hangingPunct="1"/>
            <a:r>
              <a:rPr lang="en-US" altLang="en-US" sz="2400" i="1" smtClean="0"/>
              <a:t>Technical exceptions:</a:t>
            </a:r>
          </a:p>
          <a:p>
            <a:pPr lvl="2" eaLnBrk="1" hangingPunct="1"/>
            <a:r>
              <a:rPr lang="en-US" altLang="en-US" sz="2000" i="1" smtClean="0"/>
              <a:t>sources that are so costly that they cannot control at all</a:t>
            </a:r>
          </a:p>
          <a:p>
            <a:pPr lvl="2" eaLnBrk="1" hangingPunct="1"/>
            <a:r>
              <a:rPr lang="en-US" altLang="en-US" sz="2000" i="1" smtClean="0"/>
              <a:t>Sources that are so cheap they emit nothing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81BC59-78AA-4B00-B1D3-5C98F528A868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		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EPA has regulations to control biological oxygen demand (BOD).  EPA would like your advice on how to improve water quality (lower BOD) without increasing costs.</a:t>
            </a:r>
          </a:p>
          <a:p>
            <a:pPr eaLnBrk="1" hangingPunct="1"/>
            <a:r>
              <a:rPr lang="en-US" altLang="en-US" dirty="0" smtClean="0"/>
              <a:t>What is your advice?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61755-B04A-4D82-AEDE-C35D92EF8E3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costs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Should include all other costs of control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monitoring &amp;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administrative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Equipment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Regulatory uncertainty increases costs.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you are a polluter, what would be your response to uncertainty in what you have to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Does this increase your costs?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Would like to design regulations that provide an incentive to innovate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B846D1-2002-4AF0-BB57-ADE200F04D1B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Weitzman on carbon taxes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“One can only wish that US political leaders might have the insight to understand and the courage to act upon the breathtakingly-simple market-friendly idea that the right carbon tax could do </a:t>
            </a:r>
            <a:r>
              <a:rPr lang="en-US" altLang="en-US" sz="2100" i="1" dirty="0" smtClean="0"/>
              <a:t>way</a:t>
            </a:r>
            <a:r>
              <a:rPr lang="en-US" altLang="en-US" sz="2100" dirty="0" smtClean="0"/>
              <a:t> more to unleash the power of decentralized American inventive genius on the problem of developing economically-feasible non-carbon-intensive alternative technologies than all of the command-and-control schemes and patchwork subsidies making the rounds in Washington these days.”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Why do we continue to see inefficient regulations?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C28B7C-5F95-485A-A3A7-09705CD075C0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221538" cy="1143000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Common Instruments for regulation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458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u="sng" smtClean="0"/>
              <a:t>Command and Control/Prescriptive Regulations:</a:t>
            </a:r>
            <a:r>
              <a:rPr lang="en-US" altLang="en-US" sz="2600" smtClean="0"/>
              <a:t>  Centralized determination of which firms reduce by how much.</a:t>
            </a:r>
            <a:endParaRPr lang="en-US" altLang="en-US" sz="2600" u="sng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600" u="sng" smtClean="0"/>
              <a:t>Taxes</a:t>
            </a:r>
            <a:r>
              <a:rPr lang="en-US" altLang="en-US" sz="2600" smtClean="0"/>
              <a:t>: charge $X per unit emitted.  This increases the cost of production.  </a:t>
            </a:r>
            <a:r>
              <a:rPr lang="en-US" altLang="en-US" sz="2600" i="1" smtClean="0"/>
              <a:t>Forces firms to internalize externality</a:t>
            </a:r>
            <a:r>
              <a:rPr lang="en-US" altLang="en-US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u="sng" smtClean="0"/>
              <a:t>Quotas/standards</a:t>
            </a:r>
            <a:r>
              <a:rPr lang="en-US" altLang="en-US" sz="2600" smtClean="0"/>
              <a:t>: uniform standard (all firms can emit Y) or non-uniform.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u="sng" smtClean="0"/>
              <a:t>Tradable permits</a:t>
            </a:r>
            <a:r>
              <a:rPr lang="en-US" altLang="en-US" sz="2600" smtClean="0"/>
              <a:t>: All firms get Y permits to pollute, can buy &amp; sell on market. Other initial dist’n mechanisms.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FDAA0B-8CF0-4316-AF36-7E4C8E2A598A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27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creative quota: bubble policy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Multiple emissions sources in different locations.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Contained in an imaginary “bubble”.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Regulation only governs amount that leaves the bubble.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May apply to emissions points within same plant or emissions points in plants owned by other firms.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5386AA-FE22-46AA-B634-E1BBB8A4E57C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696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300" smtClean="0"/>
              <a:t>Relationship between a tax and a marketable permit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know: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Marginal damage from pollution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Marginal cost of pollution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Thus we can calculate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Optimal level of pollution is Q*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Marginal Social Cost at the optimum is P*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C5540B-D332-4B42-A32B-7AF34146B05F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7C5D32-05BD-4BF7-B57D-4E8E921235A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1371600" y="16764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371600" y="5867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1600200" y="2057400"/>
            <a:ext cx="46482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1447800" y="2971800"/>
            <a:ext cx="472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4267200" y="2819400"/>
            <a:ext cx="0" cy="3124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57200" y="1600200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$/unit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400800" y="5943600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Pollution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4038600" y="5943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Q</a:t>
            </a:r>
            <a:r>
              <a:rPr lang="en-US" altLang="en-US" sz="2400" baseline="30000">
                <a:latin typeface="Times New Roman" pitchFamily="18" charset="0"/>
              </a:rPr>
              <a:t>*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5699125" y="2555875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MD</a:t>
            </a:r>
          </a:p>
        </p:txBody>
      </p:sp>
      <p:sp>
        <p:nvSpPr>
          <p:cNvPr id="25612" name="Text Box 21"/>
          <p:cNvSpPr txBox="1">
            <a:spLocks noChangeArrowheads="1"/>
          </p:cNvSpPr>
          <p:nvPr/>
        </p:nvSpPr>
        <p:spPr bwMode="auto">
          <a:xfrm>
            <a:off x="6232525" y="5146675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-MC</a:t>
            </a:r>
            <a:r>
              <a:rPr lang="en-US" altLang="en-US" sz="2400" baseline="-25000">
                <a:latin typeface="Times New Roman" pitchFamily="18" charset="0"/>
              </a:rPr>
              <a:t>Control</a:t>
            </a:r>
          </a:p>
        </p:txBody>
      </p:sp>
      <p:sp>
        <p:nvSpPr>
          <p:cNvPr id="25613" name="Text Box 22"/>
          <p:cNvSpPr txBox="1">
            <a:spLocks noChangeArrowheads="1"/>
          </p:cNvSpPr>
          <p:nvPr/>
        </p:nvSpPr>
        <p:spPr bwMode="auto">
          <a:xfrm>
            <a:off x="14478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itchFamily="18" charset="0"/>
              </a:rPr>
              <a:t>Basic Setup</a:t>
            </a:r>
          </a:p>
        </p:txBody>
      </p:sp>
      <p:sp>
        <p:nvSpPr>
          <p:cNvPr id="25614" name="Line 23"/>
          <p:cNvSpPr>
            <a:spLocks noChangeShapeType="1"/>
          </p:cNvSpPr>
          <p:nvPr/>
        </p:nvSpPr>
        <p:spPr bwMode="auto">
          <a:xfrm>
            <a:off x="1371600" y="4038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5" name="Text Box 24"/>
          <p:cNvSpPr txBox="1">
            <a:spLocks noChangeArrowheads="1"/>
          </p:cNvSpPr>
          <p:nvPr/>
        </p:nvSpPr>
        <p:spPr bwMode="auto">
          <a:xfrm>
            <a:off x="822325" y="384651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P*</a:t>
            </a:r>
          </a:p>
        </p:txBody>
      </p:sp>
    </p:spTree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540EFD-8976-42F9-8FBA-678D054868E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371600" y="16764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1371600" y="5867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1600200" y="2057400"/>
            <a:ext cx="46482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V="1">
            <a:off x="1447800" y="2971800"/>
            <a:ext cx="472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267200" y="2819400"/>
            <a:ext cx="0" cy="3124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457200" y="1600200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$/unit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400800" y="5943600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Pollution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038600" y="5943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Q</a:t>
            </a:r>
            <a:r>
              <a:rPr lang="en-US" altLang="en-US" sz="2400" baseline="30000">
                <a:latin typeface="Times New Roman" pitchFamily="18" charset="0"/>
              </a:rPr>
              <a:t>*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5699125" y="2555875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MD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6232525" y="5146675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-MC</a:t>
            </a:r>
            <a:r>
              <a:rPr lang="en-US" altLang="en-US" sz="2400" baseline="-25000">
                <a:latin typeface="Times New Roman" pitchFamily="18" charset="0"/>
              </a:rPr>
              <a:t>Control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14478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itchFamily="18" charset="0"/>
              </a:rPr>
              <a:t>What if we issue Q* Marketable Permits?</a:t>
            </a:r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1371600" y="4038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822325" y="384651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P*</a:t>
            </a:r>
          </a:p>
        </p:txBody>
      </p:sp>
    </p:spTree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8519D6-7AA6-40C4-9ACD-F9363E804BF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1371600" y="16764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1371600" y="5867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1600200" y="2057400"/>
            <a:ext cx="46482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1447800" y="2971800"/>
            <a:ext cx="472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4267200" y="2819400"/>
            <a:ext cx="0" cy="3124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457200" y="1600200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$/unit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6400800" y="5943600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Pollution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4038600" y="5943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Q</a:t>
            </a:r>
            <a:r>
              <a:rPr lang="en-US" altLang="en-US" sz="2400" baseline="30000">
                <a:latin typeface="Times New Roman" pitchFamily="18" charset="0"/>
              </a:rPr>
              <a:t>*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5699125" y="2555875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MD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6232525" y="5146675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-MC</a:t>
            </a:r>
            <a:r>
              <a:rPr lang="en-US" altLang="en-US" sz="2400" baseline="-25000">
                <a:latin typeface="Times New Roman" pitchFamily="18" charset="0"/>
              </a:rPr>
              <a:t>Control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14478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itchFamily="18" charset="0"/>
              </a:rPr>
              <a:t>What if we issue make everyone pay P*?</a:t>
            </a:r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1371600" y="4038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822325" y="384651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P*</a:t>
            </a:r>
          </a:p>
        </p:txBody>
      </p:sp>
    </p:spTree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FD2197-9293-4CFA-A233-1484BA57779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1371600" y="16764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1371600" y="5867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600200" y="2057400"/>
            <a:ext cx="46482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V="1">
            <a:off x="1447800" y="2971800"/>
            <a:ext cx="472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4267200" y="2819400"/>
            <a:ext cx="0" cy="3124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57200" y="1600200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$/unit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6400800" y="5943600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itchFamily="18" charset="0"/>
              </a:rPr>
              <a:t>Pollution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4038600" y="5943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Q</a:t>
            </a:r>
            <a:r>
              <a:rPr lang="en-US" altLang="en-US" sz="2400" baseline="30000">
                <a:latin typeface="Times New Roman" pitchFamily="18" charset="0"/>
              </a:rPr>
              <a:t>*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5699125" y="2555875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MD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6232525" y="5146675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-MC</a:t>
            </a:r>
            <a:r>
              <a:rPr lang="en-US" altLang="en-US" sz="2400" baseline="-25000">
                <a:latin typeface="Times New Roman" pitchFamily="18" charset="0"/>
              </a:rPr>
              <a:t>Control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1447800" y="457200"/>
            <a:ext cx="723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itchFamily="18" charset="0"/>
              </a:rPr>
              <a:t>What is the difference between permits and prices?</a:t>
            </a:r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1371600" y="4038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822325" y="384651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P*</a:t>
            </a: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Today’s talk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Notion of efficiency</a:t>
            </a:r>
          </a:p>
          <a:p>
            <a:pPr lvl="1" eaLnBrk="1" hangingPunct="1"/>
            <a:r>
              <a:rPr lang="en-US" altLang="en-US" smtClean="0"/>
              <a:t>What it is and why do we want it?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7D6FAA-482A-4FCC-AFC8-5519318CABFA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533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regulate?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Does free market efficiently provide goods and services?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 smtClean="0"/>
              <a:t>Market failure</a:t>
            </a:r>
            <a:r>
              <a:rPr lang="en-US" altLang="en-US" smtClean="0"/>
              <a:t> (externalities, public goods,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 smtClean="0"/>
              <a:t>Market power</a:t>
            </a:r>
            <a:r>
              <a:rPr lang="en-US" altLang="en-US" smtClean="0"/>
              <a:t> (monopolies inefficiently restrict production to raise prices)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 smtClean="0"/>
              <a:t>Information problems</a:t>
            </a:r>
            <a:r>
              <a:rPr lang="en-US" altLang="en-US" smtClean="0"/>
              <a:t> (damages uncertain, food safety, env quality)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3E0489-645E-4D02-8E69-2B0EF730E47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questions in regulation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What is the “optimal” amount of pollution?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To reduce by X%, who should reduce and by how much?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What regulatory instrument(s) should be used to achieve that level?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B3E917-756E-4361-A413-417EE441F92C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altLang="en-US" sz="3400" b="1" smtClean="0"/>
              <a:t>Back to the question from the EPA</a:t>
            </a:r>
            <a:r>
              <a:rPr lang="en-US" altLang="en-US" sz="3400" smtClean="0"/>
              <a:t/>
            </a:r>
            <a:br>
              <a:rPr lang="en-US" altLang="en-US" sz="3400" smtClean="0"/>
            </a:br>
            <a:r>
              <a:rPr lang="en-US" altLang="en-US" sz="3400" smtClean="0"/>
              <a:t>BOD Removal Costs, US Regulations</a:t>
            </a:r>
            <a:endParaRPr lang="en-US" altLang="en-US" sz="3400" smtClean="0">
              <a:solidFill>
                <a:srgbClr val="CCFFFF"/>
              </a:solidFill>
            </a:endParaRP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C9A958-B89B-46BD-9ACE-98DFD7BA1459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25661" name="Group 61"/>
          <p:cNvGraphicFramePr>
            <a:graphicFrameLocks noGrp="1"/>
          </p:cNvGraphicFramePr>
          <p:nvPr/>
        </p:nvGraphicFramePr>
        <p:xfrm>
          <a:off x="533400" y="1752600"/>
          <a:ext cx="8153400" cy="4419602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Industry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Subcategory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Marginal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Poultry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Duck-small plants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Meat Packing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Simple Slaughterhouse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$2.19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Cane Sugar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Crystalline Refining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$1.40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Leather tanning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Hair previously removed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$1.40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Paper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Unbleached Kraft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$0.86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Poultry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Chicken – small plants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Raw Sugar Processing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Louisiana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Paper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NSSC – Sodium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Poultry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Chicken—large plants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$0.10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42" name="Text Box 62"/>
          <p:cNvSpPr txBox="1">
            <a:spLocks noChangeArrowheads="1"/>
          </p:cNvSpPr>
          <p:nvPr/>
        </p:nvSpPr>
        <p:spPr bwMode="auto">
          <a:xfrm>
            <a:off x="914400" y="6248400"/>
            <a:ext cx="587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</a:rPr>
              <a:t>Source: Magat et al (1986); units: dollars per kilogram BOD removed</a:t>
            </a:r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1143000"/>
          </a:xfrm>
        </p:spPr>
        <p:txBody>
          <a:bodyPr/>
          <a:lstStyle/>
          <a:p>
            <a:r>
              <a:rPr lang="en-US" dirty="0" smtClean="0"/>
              <a:t>MC of carbon abatement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762D1-F803-4D4D-A1B1-99024BB30A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1852" r="27500" b="7037"/>
          <a:stretch/>
        </p:blipFill>
        <p:spPr>
          <a:xfrm>
            <a:off x="990600" y="1752600"/>
            <a:ext cx="7239000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20550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 of efficiency	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Most common approach: uniform burden (eg, everyone cuts pollution by x%)</a:t>
            </a:r>
          </a:p>
          <a:p>
            <a:pPr eaLnBrk="1" hangingPunct="1"/>
            <a:r>
              <a:rPr lang="en-US" altLang="en-US" sz="2600" smtClean="0"/>
              <a:t>Two possible results</a:t>
            </a:r>
          </a:p>
          <a:p>
            <a:pPr lvl="1" eaLnBrk="1" hangingPunct="1"/>
            <a:r>
              <a:rPr lang="en-US" altLang="en-US" sz="2400" smtClean="0"/>
              <a:t>Too much pollution for the total amount of pollution control costs</a:t>
            </a:r>
          </a:p>
          <a:p>
            <a:pPr lvl="1" eaLnBrk="1" hangingPunct="1"/>
            <a:r>
              <a:rPr lang="en-US" altLang="en-US" sz="2400" smtClean="0"/>
              <a:t>Too much cost for a fixed level of pollution reduction</a:t>
            </a:r>
          </a:p>
          <a:p>
            <a:pPr eaLnBrk="1" hangingPunct="1"/>
            <a:r>
              <a:rPr lang="en-US" altLang="en-US" sz="2600" smtClean="0"/>
              <a:t>Burden of pollution control should fall most heavily on firms with low costs of pollution control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070E21-8828-424C-A281-22C2E167560A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90500"/>
            <a:ext cx="7567612" cy="1098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smtClean="0"/>
              <a:t>More Generally:</a:t>
            </a:r>
            <a:br>
              <a:rPr lang="en-US" altLang="en-US" sz="3800" smtClean="0"/>
            </a:br>
            <a:r>
              <a:rPr lang="en-US" altLang="en-US" sz="3800" smtClean="0"/>
              <a:t>The “efficient” amount of pollution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A9CFB9-93DF-458A-8B8A-01DDE6B75D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524000" y="2438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1524000" y="6096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6" name="Freeform 5"/>
          <p:cNvSpPr>
            <a:spLocks/>
          </p:cNvSpPr>
          <p:nvPr/>
        </p:nvSpPr>
        <p:spPr bwMode="auto">
          <a:xfrm>
            <a:off x="2286000" y="2514600"/>
            <a:ext cx="3352800" cy="3581400"/>
          </a:xfrm>
          <a:custGeom>
            <a:avLst/>
            <a:gdLst>
              <a:gd name="T0" fmla="*/ 0 w 2112"/>
              <a:gd name="T1" fmla="*/ 0 h 2256"/>
              <a:gd name="T2" fmla="*/ 960 w 2112"/>
              <a:gd name="T3" fmla="*/ 1584 h 2256"/>
              <a:gd name="T4" fmla="*/ 2112 w 2112"/>
              <a:gd name="T5" fmla="*/ 2256 h 2256"/>
              <a:gd name="T6" fmla="*/ 0 60000 65536"/>
              <a:gd name="T7" fmla="*/ 0 60000 65536"/>
              <a:gd name="T8" fmla="*/ 0 60000 65536"/>
              <a:gd name="T9" fmla="*/ 0 w 2112"/>
              <a:gd name="T10" fmla="*/ 0 h 2256"/>
              <a:gd name="T11" fmla="*/ 2112 w 2112"/>
              <a:gd name="T12" fmla="*/ 2256 h 2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2256">
                <a:moveTo>
                  <a:pt x="0" y="0"/>
                </a:moveTo>
                <a:cubicBezTo>
                  <a:pt x="304" y="604"/>
                  <a:pt x="608" y="1208"/>
                  <a:pt x="960" y="1584"/>
                </a:cubicBezTo>
                <a:cubicBezTo>
                  <a:pt x="1312" y="1960"/>
                  <a:pt x="1712" y="2108"/>
                  <a:pt x="2112" y="225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7" name="Freeform 6"/>
          <p:cNvSpPr>
            <a:spLocks/>
          </p:cNvSpPr>
          <p:nvPr/>
        </p:nvSpPr>
        <p:spPr bwMode="auto">
          <a:xfrm>
            <a:off x="1524000" y="2514600"/>
            <a:ext cx="3962400" cy="3581400"/>
          </a:xfrm>
          <a:custGeom>
            <a:avLst/>
            <a:gdLst>
              <a:gd name="T0" fmla="*/ 0 w 2496"/>
              <a:gd name="T1" fmla="*/ 2256 h 2256"/>
              <a:gd name="T2" fmla="*/ 1728 w 2496"/>
              <a:gd name="T3" fmla="*/ 1440 h 2256"/>
              <a:gd name="T4" fmla="*/ 2496 w 2496"/>
              <a:gd name="T5" fmla="*/ 0 h 2256"/>
              <a:gd name="T6" fmla="*/ 0 60000 65536"/>
              <a:gd name="T7" fmla="*/ 0 60000 65536"/>
              <a:gd name="T8" fmla="*/ 0 60000 65536"/>
              <a:gd name="T9" fmla="*/ 0 w 2496"/>
              <a:gd name="T10" fmla="*/ 0 h 2256"/>
              <a:gd name="T11" fmla="*/ 2496 w 2496"/>
              <a:gd name="T12" fmla="*/ 2256 h 2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2256">
                <a:moveTo>
                  <a:pt x="0" y="2256"/>
                </a:moveTo>
                <a:cubicBezTo>
                  <a:pt x="656" y="2036"/>
                  <a:pt x="1312" y="1816"/>
                  <a:pt x="1728" y="1440"/>
                </a:cubicBezTo>
                <a:cubicBezTo>
                  <a:pt x="2144" y="1064"/>
                  <a:pt x="2320" y="532"/>
                  <a:pt x="249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514600" y="1981200"/>
            <a:ext cx="13001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Marginal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Control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Cost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546725" y="2327275"/>
            <a:ext cx="13001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Marginal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Damage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Cost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669925" y="2174875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$/unit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5943600" y="6172200"/>
            <a:ext cx="234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Units of pollution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3565525" y="61372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Q*</a:t>
            </a:r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886200" y="5105400"/>
            <a:ext cx="0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905000" y="4267200"/>
            <a:ext cx="120808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Total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Damage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Cost</a:t>
            </a:r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31242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5622925" y="4613275"/>
            <a:ext cx="18415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Total Control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Cost</a:t>
            </a:r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H="1">
            <a:off x="4419600" y="5257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04_2016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04_2016" id="{CD69184B-C066-4130-BEB8-5011C52E4AB7}" vid="{40D54D40-336F-4167-B4FD-5E8BC3A412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Theme204_2016</Template>
  <TotalTime>1075</TotalTime>
  <Words>1135</Words>
  <Application>Microsoft Office PowerPoint</Application>
  <PresentationFormat>On-screen Show (4:3)</PresentationFormat>
  <Paragraphs>262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Constantia</vt:lpstr>
      <vt:lpstr>Math1</vt:lpstr>
      <vt:lpstr>Times New Roman</vt:lpstr>
      <vt:lpstr>Wingdings</vt:lpstr>
      <vt:lpstr>Wingdings 2</vt:lpstr>
      <vt:lpstr>Theme204_2016</vt:lpstr>
      <vt:lpstr>Regulatory Options &amp; Efficiency</vt:lpstr>
      <vt:lpstr>Problem  </vt:lpstr>
      <vt:lpstr>Today’s talk</vt:lpstr>
      <vt:lpstr>Why regulate?</vt:lpstr>
      <vt:lpstr>Types of questions in regulation</vt:lpstr>
      <vt:lpstr>Back to the question from the EPA BOD Removal Costs, US Regulations</vt:lpstr>
      <vt:lpstr>MC of carbon abatement</vt:lpstr>
      <vt:lpstr>Principle of efficiency </vt:lpstr>
      <vt:lpstr>More Generally: The “efficient” amount of pollution</vt:lpstr>
      <vt:lpstr>Modified Example from first week</vt:lpstr>
      <vt:lpstr>With mixed high and low cost firms abating, we could</vt:lpstr>
      <vt:lpstr>If costs aren’t constant: two firms (eg, NOx emissions)</vt:lpstr>
      <vt:lpstr>How much abatement from each (60 total)?</vt:lpstr>
      <vt:lpstr>How much abatement from each (60 total)?</vt:lpstr>
      <vt:lpstr>How much abatement from each (60 total)?</vt:lpstr>
      <vt:lpstr>How much abatement from each (60 total)?</vt:lpstr>
      <vt:lpstr>How did he do that?</vt:lpstr>
      <vt:lpstr>Generalize to N “firms” </vt:lpstr>
      <vt:lpstr>The “equimarginal principle”</vt:lpstr>
      <vt:lpstr>Control costs</vt:lpstr>
      <vt:lpstr>Weitzman on carbon taxes</vt:lpstr>
      <vt:lpstr>Common Instruments for regulation</vt:lpstr>
      <vt:lpstr>A creative quota: bubble policy</vt:lpstr>
      <vt:lpstr>Relationship between a tax and a marketable permit</vt:lpstr>
      <vt:lpstr>PowerPoint Presentation</vt:lpstr>
      <vt:lpstr>PowerPoint Presentation</vt:lpstr>
      <vt:lpstr>PowerPoint Presentation</vt:lpstr>
      <vt:lpstr>PowerPoint Presentation</vt:lpstr>
    </vt:vector>
  </TitlesOfParts>
  <Company>Bren, UCSB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Options &amp; Efficiency</dc:title>
  <dc:creator>costello</dc:creator>
  <cp:lastModifiedBy>chris</cp:lastModifiedBy>
  <cp:revision>42</cp:revision>
  <dcterms:created xsi:type="dcterms:W3CDTF">2003-01-09T21:48:05Z</dcterms:created>
  <dcterms:modified xsi:type="dcterms:W3CDTF">2018-05-28T13:35:53Z</dcterms:modified>
</cp:coreProperties>
</file>