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757" r:id="rId2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937"/>
    <a:srgbClr val="0056FB"/>
    <a:srgbClr val="39C88F"/>
    <a:srgbClr val="FFC837"/>
    <a:srgbClr val="32B1B4"/>
    <a:srgbClr val="05050F"/>
    <a:srgbClr val="5E391D"/>
    <a:srgbClr val="D9B866"/>
    <a:srgbClr val="000000"/>
    <a:srgbClr val="991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2" autoAdjust="0"/>
    <p:restoredTop sz="94660"/>
  </p:normalViewPr>
  <p:slideViewPr>
    <p:cSldViewPr snapToGrid="0">
      <p:cViewPr>
        <p:scale>
          <a:sx n="268" d="100"/>
          <a:sy n="268" d="100"/>
        </p:scale>
        <p:origin x="112" y="-2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54D19-FD35-44E8-86B7-90E3D25DD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12292-5D83-45D8-8246-31A494D4E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D3E5B-3B80-487D-8B8D-ED6B886C50BD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0F97B-3810-4C79-A70F-E1EED0CCB3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2D6A-CFF0-4A98-BEF3-4C26B553D6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7E0C-B345-4C76-A706-4ED245B8DD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4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301F-19DB-43DE-8BE8-B598AB07BC26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0C13-4458-439A-B49C-8C0231ABA9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2B7D98-EC42-44D2-B9E9-B97FA9354D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2875" y="1433513"/>
            <a:ext cx="3387725" cy="3389642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286610-3C31-4D17-92A4-1B4F53966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4896" y="2056968"/>
            <a:ext cx="2244724" cy="224599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62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EA2E0E24-9EF1-4BEB-8C5E-72AE4E64EC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6750" y="2293938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Marcador de posición de imagen 21">
            <a:extLst>
              <a:ext uri="{FF2B5EF4-FFF2-40B4-BE49-F238E27FC236}">
                <a16:creationId xmlns:a16="http://schemas.microsoft.com/office/drawing/2014/main" id="{85839DB6-05A1-4E00-B9BD-31CC2B3A27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03488" y="4072222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Marcador de posición de imagen 21">
            <a:extLst>
              <a:ext uri="{FF2B5EF4-FFF2-40B4-BE49-F238E27FC236}">
                <a16:creationId xmlns:a16="http://schemas.microsoft.com/office/drawing/2014/main" id="{35DF1AF0-E7CA-41FD-A42D-A7EC840139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88406" y="2314859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Marcador de posición de imagen 21">
            <a:extLst>
              <a:ext uri="{FF2B5EF4-FFF2-40B4-BE49-F238E27FC236}">
                <a16:creationId xmlns:a16="http://schemas.microsoft.com/office/drawing/2014/main" id="{B3E11F2A-4ECF-49EC-8136-5CDB52E593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5144" y="4093143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Marcador de posición de imagen 21">
            <a:extLst>
              <a:ext uri="{FF2B5EF4-FFF2-40B4-BE49-F238E27FC236}">
                <a16:creationId xmlns:a16="http://schemas.microsoft.com/office/drawing/2014/main" id="{CAC9E677-F11D-403C-A962-B00C181E66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7813" y="2329373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Marcador de posición de imagen 21">
            <a:extLst>
              <a:ext uri="{FF2B5EF4-FFF2-40B4-BE49-F238E27FC236}">
                <a16:creationId xmlns:a16="http://schemas.microsoft.com/office/drawing/2014/main" id="{7503A602-BB7A-4424-BD44-CA3812B214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34551" y="4107657"/>
            <a:ext cx="1785937" cy="178435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8B98C-A631-4077-AD40-B8F2BF6D53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50685" y="1552349"/>
            <a:ext cx="4086453" cy="408645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B10CCF9F-616E-4076-944D-26BD126206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16527" y="1552349"/>
            <a:ext cx="1974624" cy="19746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D7BD17-0D6D-4A8B-8D33-FDA5211574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7620" y="3664178"/>
            <a:ext cx="1974624" cy="197462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9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hyperlink" Target="http://free-powerpoint-templates-download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FFAD8C2-7CFE-FED4-9D80-0F7D9ED52AD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9667946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7772400" imgH="10058400" progId="TCLayout.ActiveDocument.1">
                  <p:embed/>
                </p:oleObj>
              </mc:Choice>
              <mc:Fallback>
                <p:oleObj name="think-cell Folie" r:id="rId7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66C47B8E-32DC-4383-B4E9-EC2AF0334DC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6282"/>
            <a:ext cx="1555777" cy="11062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EB13018-F8F4-46FA-91A9-09F7505DFABB}"/>
              </a:ext>
            </a:extLst>
          </p:cNvPr>
          <p:cNvSpPr txBox="1"/>
          <p:nvPr userDrawn="1"/>
        </p:nvSpPr>
        <p:spPr>
          <a:xfrm>
            <a:off x="1555777" y="-423761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http://free-powerpoint-templates-download.com/</a:t>
            </a:r>
            <a:r>
              <a:rPr lang="en-US" dirty="0"/>
              <a:t>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C433CDE-8AF4-44B5-9E78-B8C08FB75488}"/>
              </a:ext>
            </a:extLst>
          </p:cNvPr>
          <p:cNvSpPr/>
          <p:nvPr userDrawn="1"/>
        </p:nvSpPr>
        <p:spPr>
          <a:xfrm>
            <a:off x="0" y="-27134"/>
            <a:ext cx="12192000" cy="6858000"/>
          </a:xfrm>
          <a:prstGeom prst="rect">
            <a:avLst/>
          </a:prstGeom>
          <a:solidFill>
            <a:srgbClr val="0505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7" r:id="rId2"/>
    <p:sldLayoutId id="2147483649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03325073-8781-072E-7411-5FEB7E2362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92963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" name="Rectangle 61"/>
          <p:cNvSpPr>
            <a:spLocks noChangeArrowheads="1"/>
          </p:cNvSpPr>
          <p:nvPr/>
        </p:nvSpPr>
        <p:spPr bwMode="auto">
          <a:xfrm>
            <a:off x="1263597" y="4382334"/>
            <a:ext cx="1489539" cy="37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1700" dirty="0">
                <a:solidFill>
                  <a:srgbClr val="FFC837"/>
                </a:solidFill>
                <a:latin typeface="Source Sans Pro" panose="020B0503030403020204" pitchFamily="34" charset="0"/>
                <a:ea typeface="Open Sans Light" panose="020B0306030504020204" pitchFamily="34" charset="0"/>
              </a:rPr>
              <a:t>Andreas Dann</a:t>
            </a:r>
          </a:p>
        </p:txBody>
      </p:sp>
      <p:sp>
        <p:nvSpPr>
          <p:cNvPr id="16386" name="Rectangle 62"/>
          <p:cNvSpPr>
            <a:spLocks noChangeArrowheads="1"/>
          </p:cNvSpPr>
          <p:nvPr/>
        </p:nvSpPr>
        <p:spPr bwMode="auto">
          <a:xfrm>
            <a:off x="1226344" y="4801077"/>
            <a:ext cx="1573213" cy="2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1000" dirty="0">
                <a:solidFill>
                  <a:schemeClr val="bg1"/>
                </a:solidFill>
                <a:latin typeface="Source Sans Pro" panose="020B0503030403020204" pitchFamily="34" charset="0"/>
                <a:ea typeface="Open Sans Light" panose="020B0306030504020204" pitchFamily="34" charset="0"/>
              </a:rPr>
              <a:t>Security Researcher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3812382" y="1806575"/>
            <a:ext cx="0" cy="3835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7637463" y="1810544"/>
            <a:ext cx="0" cy="3835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4" name="Title 13"/>
          <p:cNvSpPr txBox="1">
            <a:spLocks/>
          </p:cNvSpPr>
          <p:nvPr/>
        </p:nvSpPr>
        <p:spPr bwMode="auto">
          <a:xfrm>
            <a:off x="7981951" y="1681999"/>
            <a:ext cx="3359944" cy="5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s-MX" sz="2650" dirty="0">
                <a:solidFill>
                  <a:schemeClr val="bg1"/>
                </a:solidFill>
                <a:latin typeface="Source Sans Pro" panose="020B0503030403020204" pitchFamily="34" charset="0"/>
              </a:rPr>
              <a:t>Education</a:t>
            </a:r>
          </a:p>
        </p:txBody>
      </p:sp>
      <p:grpSp>
        <p:nvGrpSpPr>
          <p:cNvPr id="16406" name="Group 58"/>
          <p:cNvGrpSpPr>
            <a:grpSpLocks/>
          </p:cNvGrpSpPr>
          <p:nvPr/>
        </p:nvGrpSpPr>
        <p:grpSpPr bwMode="auto">
          <a:xfrm>
            <a:off x="1638872" y="4721705"/>
            <a:ext cx="738982" cy="129381"/>
            <a:chOff x="1703388" y="2006913"/>
            <a:chExt cx="1478230" cy="258682"/>
          </a:xfrm>
        </p:grpSpPr>
        <p:sp>
          <p:nvSpPr>
            <p:cNvPr id="60" name="Oval 59"/>
            <p:cNvSpPr/>
            <p:nvPr/>
          </p:nvSpPr>
          <p:spPr>
            <a:xfrm>
              <a:off x="1703388" y="2006913"/>
              <a:ext cx="258810" cy="258682"/>
            </a:xfrm>
            <a:prstGeom prst="ellipse">
              <a:avLst/>
            </a:prstGeom>
            <a:solidFill>
              <a:srgbClr val="BF29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008243" y="2006913"/>
              <a:ext cx="258810" cy="258682"/>
            </a:xfrm>
            <a:prstGeom prst="ellipse">
              <a:avLst/>
            </a:prstGeom>
            <a:solidFill>
              <a:srgbClr val="39C88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2313098" y="2006913"/>
              <a:ext cx="258810" cy="258682"/>
            </a:xfrm>
            <a:prstGeom prst="ellipse">
              <a:avLst/>
            </a:prstGeom>
            <a:solidFill>
              <a:srgbClr val="FFC8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617953" y="2006913"/>
              <a:ext cx="258810" cy="258682"/>
            </a:xfrm>
            <a:prstGeom prst="ellipse">
              <a:avLst/>
            </a:prstGeom>
            <a:solidFill>
              <a:srgbClr val="32B1B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2922808" y="2006913"/>
              <a:ext cx="258810" cy="258682"/>
            </a:xfrm>
            <a:prstGeom prst="ellipse">
              <a:avLst/>
            </a:prstGeom>
            <a:solidFill>
              <a:srgbClr val="0056F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sp>
        <p:nvSpPr>
          <p:cNvPr id="16407" name="TextBox 66"/>
          <p:cNvSpPr txBox="1">
            <a:spLocks noChangeArrowheads="1"/>
          </p:cNvSpPr>
          <p:nvPr/>
        </p:nvSpPr>
        <p:spPr bwMode="auto">
          <a:xfrm>
            <a:off x="808832" y="264319"/>
            <a:ext cx="2085827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de-DE" altLang="es-MX" sz="3300" b="1" dirty="0">
                <a:solidFill>
                  <a:srgbClr val="FFC837"/>
                </a:solidFill>
                <a:latin typeface="Lato" panose="020F0502020204030203" pitchFamily="34" charset="0"/>
              </a:rPr>
              <a:t>About Me</a:t>
            </a:r>
            <a:endParaRPr lang="en-US" altLang="es-MX" sz="33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grpSp>
        <p:nvGrpSpPr>
          <p:cNvPr id="16408" name="Group 67"/>
          <p:cNvGrpSpPr>
            <a:grpSpLocks/>
          </p:cNvGrpSpPr>
          <p:nvPr/>
        </p:nvGrpSpPr>
        <p:grpSpPr bwMode="auto">
          <a:xfrm>
            <a:off x="889000" y="858838"/>
            <a:ext cx="1139825" cy="36513"/>
            <a:chOff x="1775295" y="2028842"/>
            <a:chExt cx="3021910" cy="45719"/>
          </a:xfrm>
        </p:grpSpPr>
        <p:sp>
          <p:nvSpPr>
            <p:cNvPr id="69" name="Rectangle 68"/>
            <p:cNvSpPr/>
            <p:nvPr/>
          </p:nvSpPr>
          <p:spPr>
            <a:xfrm flipV="1">
              <a:off x="1775295" y="2028842"/>
              <a:ext cx="540830" cy="45719"/>
            </a:xfrm>
            <a:prstGeom prst="rect">
              <a:avLst/>
            </a:prstGeom>
            <a:solidFill>
              <a:srgbClr val="BF29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 flipV="1">
              <a:off x="2391883" y="2028842"/>
              <a:ext cx="538725" cy="45719"/>
            </a:xfrm>
            <a:prstGeom prst="rect">
              <a:avLst/>
            </a:prstGeom>
            <a:solidFill>
              <a:srgbClr val="39C88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flipV="1">
              <a:off x="3025305" y="2028842"/>
              <a:ext cx="540830" cy="45719"/>
            </a:xfrm>
            <a:prstGeom prst="rect">
              <a:avLst/>
            </a:prstGeom>
            <a:solidFill>
              <a:srgbClr val="FFC8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flipV="1">
              <a:off x="3641893" y="2028842"/>
              <a:ext cx="538725" cy="45719"/>
            </a:xfrm>
            <a:prstGeom prst="rect">
              <a:avLst/>
            </a:prstGeom>
            <a:solidFill>
              <a:srgbClr val="32B1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flipV="1">
              <a:off x="4256376" y="2028842"/>
              <a:ext cx="540829" cy="45719"/>
            </a:xfrm>
            <a:prstGeom prst="rect">
              <a:avLst/>
            </a:prstGeom>
            <a:solidFill>
              <a:srgbClr val="0056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anchor="ctr"/>
            <a:lstStyle/>
            <a:p>
              <a:pPr algn="ctr" defTabSz="914217">
                <a:defRPr/>
              </a:pPr>
              <a:endParaRPr lang="en-US" sz="900" dirty="0">
                <a:latin typeface="Calibri Light"/>
              </a:endParaRPr>
            </a:p>
          </p:txBody>
        </p:sp>
      </p:grpSp>
      <p:sp>
        <p:nvSpPr>
          <p:cNvPr id="16409" name="TextBox 82"/>
          <p:cNvSpPr txBox="1">
            <a:spLocks noChangeArrowheads="1"/>
          </p:cNvSpPr>
          <p:nvPr/>
        </p:nvSpPr>
        <p:spPr bwMode="auto">
          <a:xfrm>
            <a:off x="834232" y="906463"/>
            <a:ext cx="99379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id-ID" altLang="es-MX" sz="19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Résumé</a:t>
            </a:r>
            <a:endParaRPr lang="id-ID" altLang="es-MX" sz="19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5B7C18F9-9857-4366-99F5-0CCE4BDA44E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28"/>
          <a:stretch/>
        </p:blipFill>
        <p:spPr/>
      </p:pic>
      <p:sp>
        <p:nvSpPr>
          <p:cNvPr id="83" name="Rectangle 62">
            <a:extLst>
              <a:ext uri="{FF2B5EF4-FFF2-40B4-BE49-F238E27FC236}">
                <a16:creationId xmlns:a16="http://schemas.microsoft.com/office/drawing/2014/main" id="{092D3CA0-6733-4A92-A595-7E7A1F0FC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6" y="5401422"/>
            <a:ext cx="2244717" cy="2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0" tIns="54855" rIns="109710" bIns="54855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s-MX" sz="1000" dirty="0">
                <a:solidFill>
                  <a:schemeClr val="bg1"/>
                </a:solidFill>
                <a:latin typeface="Source Sans Pro" panose="020B0503030403020204" pitchFamily="34" charset="0"/>
                <a:ea typeface="Open Sans Light" panose="020B0306030504020204" pitchFamily="34" charset="0"/>
              </a:rPr>
              <a:t>/</a:t>
            </a:r>
            <a:r>
              <a:rPr lang="en-US" altLang="es-MX" sz="1000" dirty="0" err="1">
                <a:solidFill>
                  <a:schemeClr val="bg1"/>
                </a:solidFill>
                <a:latin typeface="Source Sans Pro" panose="020B0503030403020204" pitchFamily="34" charset="0"/>
                <a:ea typeface="Open Sans Light" panose="020B0306030504020204" pitchFamily="34" charset="0"/>
              </a:rPr>
              <a:t>anddann</a:t>
            </a:r>
            <a:endParaRPr lang="en-US" altLang="es-MX" sz="1000" dirty="0">
              <a:solidFill>
                <a:schemeClr val="bg1"/>
              </a:solidFill>
              <a:latin typeface="Source Sans Pro" panose="020B0503030403020204" pitchFamily="34" charset="0"/>
              <a:ea typeface="Open Sans Light" panose="020B0306030504020204" pitchFamily="34" charset="0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9084D88-EC8F-58F0-DB08-C37BB6BE7843}"/>
              </a:ext>
            </a:extLst>
          </p:cNvPr>
          <p:cNvGrpSpPr/>
          <p:nvPr/>
        </p:nvGrpSpPr>
        <p:grpSpPr>
          <a:xfrm>
            <a:off x="1424271" y="5112099"/>
            <a:ext cx="1209105" cy="286429"/>
            <a:chOff x="1306291" y="5112099"/>
            <a:chExt cx="1209105" cy="286429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DAC5152B-928D-4901-A860-719180D99C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06291" y="5112099"/>
              <a:ext cx="1209105" cy="286429"/>
              <a:chOff x="701" y="3254"/>
              <a:chExt cx="1030" cy="244"/>
            </a:xfrm>
          </p:grpSpPr>
          <p:sp>
            <p:nvSpPr>
              <p:cNvPr id="9" name="Oval 5">
                <a:extLst>
                  <a:ext uri="{FF2B5EF4-FFF2-40B4-BE49-F238E27FC236}">
                    <a16:creationId xmlns:a16="http://schemas.microsoft.com/office/drawing/2014/main" id="{E2481824-1979-47DC-930F-30625E8D1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3254"/>
                <a:ext cx="236" cy="241"/>
              </a:xfrm>
              <a:prstGeom prst="ellipse">
                <a:avLst/>
              </a:prstGeom>
              <a:noFill/>
              <a:ln w="15875" cap="flat">
                <a:solidFill>
                  <a:srgbClr val="1E4FA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0B5A48DE-769F-4096-9320-DE9BCC1A0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3254"/>
                <a:ext cx="236" cy="241"/>
              </a:xfrm>
              <a:prstGeom prst="ellipse">
                <a:avLst/>
              </a:prstGeom>
              <a:noFill/>
              <a:ln w="15875" cap="flat">
                <a:solidFill>
                  <a:srgbClr val="1BA5D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AF951711-5C51-4EAF-BDE5-1BC798C79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" y="3322"/>
                <a:ext cx="136" cy="112"/>
              </a:xfrm>
              <a:custGeom>
                <a:avLst/>
                <a:gdLst>
                  <a:gd name="T0" fmla="*/ 17 w 57"/>
                  <a:gd name="T1" fmla="*/ 36 h 46"/>
                  <a:gd name="T2" fmla="*/ 6 w 57"/>
                  <a:gd name="T3" fmla="*/ 28 h 46"/>
                  <a:gd name="T4" fmla="*/ 11 w 57"/>
                  <a:gd name="T5" fmla="*/ 28 h 46"/>
                  <a:gd name="T6" fmla="*/ 12 w 57"/>
                  <a:gd name="T7" fmla="*/ 28 h 46"/>
                  <a:gd name="T8" fmla="*/ 4 w 57"/>
                  <a:gd name="T9" fmla="*/ 23 h 46"/>
                  <a:gd name="T10" fmla="*/ 2 w 57"/>
                  <a:gd name="T11" fmla="*/ 16 h 46"/>
                  <a:gd name="T12" fmla="*/ 8 w 57"/>
                  <a:gd name="T13" fmla="*/ 18 h 46"/>
                  <a:gd name="T14" fmla="*/ 3 w 57"/>
                  <a:gd name="T15" fmla="*/ 11 h 46"/>
                  <a:gd name="T16" fmla="*/ 4 w 57"/>
                  <a:gd name="T17" fmla="*/ 2 h 46"/>
                  <a:gd name="T18" fmla="*/ 28 w 57"/>
                  <a:gd name="T19" fmla="*/ 15 h 46"/>
                  <a:gd name="T20" fmla="*/ 28 w 57"/>
                  <a:gd name="T21" fmla="*/ 13 h 46"/>
                  <a:gd name="T22" fmla="*/ 30 w 57"/>
                  <a:gd name="T23" fmla="*/ 6 h 46"/>
                  <a:gd name="T24" fmla="*/ 37 w 57"/>
                  <a:gd name="T25" fmla="*/ 0 h 46"/>
                  <a:gd name="T26" fmla="*/ 48 w 57"/>
                  <a:gd name="T27" fmla="*/ 4 h 46"/>
                  <a:gd name="T28" fmla="*/ 48 w 57"/>
                  <a:gd name="T29" fmla="*/ 4 h 46"/>
                  <a:gd name="T30" fmla="*/ 55 w 57"/>
                  <a:gd name="T31" fmla="*/ 1 h 46"/>
                  <a:gd name="T32" fmla="*/ 55 w 57"/>
                  <a:gd name="T33" fmla="*/ 1 h 46"/>
                  <a:gd name="T34" fmla="*/ 55 w 57"/>
                  <a:gd name="T35" fmla="*/ 1 h 46"/>
                  <a:gd name="T36" fmla="*/ 50 w 57"/>
                  <a:gd name="T37" fmla="*/ 8 h 46"/>
                  <a:gd name="T38" fmla="*/ 57 w 57"/>
                  <a:gd name="T39" fmla="*/ 6 h 46"/>
                  <a:gd name="T40" fmla="*/ 57 w 57"/>
                  <a:gd name="T41" fmla="*/ 6 h 46"/>
                  <a:gd name="T42" fmla="*/ 55 w 57"/>
                  <a:gd name="T43" fmla="*/ 8 h 46"/>
                  <a:gd name="T44" fmla="*/ 51 w 57"/>
                  <a:gd name="T45" fmla="*/ 12 h 46"/>
                  <a:gd name="T46" fmla="*/ 51 w 57"/>
                  <a:gd name="T47" fmla="*/ 12 h 46"/>
                  <a:gd name="T48" fmla="*/ 51 w 57"/>
                  <a:gd name="T49" fmla="*/ 17 h 46"/>
                  <a:gd name="T50" fmla="*/ 48 w 57"/>
                  <a:gd name="T51" fmla="*/ 27 h 46"/>
                  <a:gd name="T52" fmla="*/ 41 w 57"/>
                  <a:gd name="T53" fmla="*/ 37 h 46"/>
                  <a:gd name="T54" fmla="*/ 25 w 57"/>
                  <a:gd name="T55" fmla="*/ 46 h 46"/>
                  <a:gd name="T56" fmla="*/ 19 w 57"/>
                  <a:gd name="T57" fmla="*/ 46 h 46"/>
                  <a:gd name="T58" fmla="*/ 0 w 57"/>
                  <a:gd name="T59" fmla="*/ 41 h 46"/>
                  <a:gd name="T60" fmla="*/ 0 w 57"/>
                  <a:gd name="T61" fmla="*/ 41 h 46"/>
                  <a:gd name="T62" fmla="*/ 12 w 57"/>
                  <a:gd name="T63" fmla="*/ 40 h 46"/>
                  <a:gd name="T64" fmla="*/ 17 w 57"/>
                  <a:gd name="T65" fmla="*/ 3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46">
                    <a:moveTo>
                      <a:pt x="17" y="36"/>
                    </a:moveTo>
                    <a:cubicBezTo>
                      <a:pt x="11" y="36"/>
                      <a:pt x="7" y="32"/>
                      <a:pt x="6" y="28"/>
                    </a:cubicBezTo>
                    <a:cubicBezTo>
                      <a:pt x="8" y="29"/>
                      <a:pt x="10" y="28"/>
                      <a:pt x="11" y="28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8" y="27"/>
                      <a:pt x="6" y="26"/>
                      <a:pt x="4" y="23"/>
                    </a:cubicBezTo>
                    <a:cubicBezTo>
                      <a:pt x="3" y="21"/>
                      <a:pt x="2" y="19"/>
                      <a:pt x="2" y="16"/>
                    </a:cubicBezTo>
                    <a:cubicBezTo>
                      <a:pt x="4" y="17"/>
                      <a:pt x="6" y="18"/>
                      <a:pt x="8" y="18"/>
                    </a:cubicBezTo>
                    <a:cubicBezTo>
                      <a:pt x="5" y="16"/>
                      <a:pt x="3" y="14"/>
                      <a:pt x="3" y="11"/>
                    </a:cubicBezTo>
                    <a:cubicBezTo>
                      <a:pt x="2" y="8"/>
                      <a:pt x="3" y="5"/>
                      <a:pt x="4" y="2"/>
                    </a:cubicBezTo>
                    <a:cubicBezTo>
                      <a:pt x="10" y="10"/>
                      <a:pt x="18" y="14"/>
                      <a:pt x="28" y="15"/>
                    </a:cubicBezTo>
                    <a:cubicBezTo>
                      <a:pt x="28" y="14"/>
                      <a:pt x="28" y="14"/>
                      <a:pt x="28" y="13"/>
                    </a:cubicBezTo>
                    <a:cubicBezTo>
                      <a:pt x="27" y="11"/>
                      <a:pt x="28" y="8"/>
                      <a:pt x="30" y="6"/>
                    </a:cubicBezTo>
                    <a:cubicBezTo>
                      <a:pt x="31" y="3"/>
                      <a:pt x="34" y="1"/>
                      <a:pt x="37" y="0"/>
                    </a:cubicBezTo>
                    <a:cubicBezTo>
                      <a:pt x="41" y="0"/>
                      <a:pt x="45" y="1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51" y="3"/>
                      <a:pt x="53" y="2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4" y="4"/>
                      <a:pt x="53" y="6"/>
                      <a:pt x="50" y="8"/>
                    </a:cubicBezTo>
                    <a:cubicBezTo>
                      <a:pt x="52" y="7"/>
                      <a:pt x="55" y="7"/>
                      <a:pt x="57" y="6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6" y="6"/>
                      <a:pt x="56" y="7"/>
                      <a:pt x="55" y="8"/>
                    </a:cubicBezTo>
                    <a:cubicBezTo>
                      <a:pt x="54" y="9"/>
                      <a:pt x="53" y="10"/>
                      <a:pt x="51" y="12"/>
                    </a:cubicBezTo>
                    <a:cubicBezTo>
                      <a:pt x="51" y="12"/>
                      <a:pt x="51" y="12"/>
                      <a:pt x="51" y="12"/>
                    </a:cubicBezTo>
                    <a:cubicBezTo>
                      <a:pt x="51" y="14"/>
                      <a:pt x="51" y="15"/>
                      <a:pt x="51" y="17"/>
                    </a:cubicBezTo>
                    <a:cubicBezTo>
                      <a:pt x="50" y="21"/>
                      <a:pt x="49" y="24"/>
                      <a:pt x="48" y="27"/>
                    </a:cubicBezTo>
                    <a:cubicBezTo>
                      <a:pt x="46" y="31"/>
                      <a:pt x="44" y="34"/>
                      <a:pt x="41" y="37"/>
                    </a:cubicBezTo>
                    <a:cubicBezTo>
                      <a:pt x="37" y="41"/>
                      <a:pt x="32" y="44"/>
                      <a:pt x="25" y="46"/>
                    </a:cubicBezTo>
                    <a:cubicBezTo>
                      <a:pt x="23" y="46"/>
                      <a:pt x="21" y="46"/>
                      <a:pt x="19" y="46"/>
                    </a:cubicBezTo>
                    <a:cubicBezTo>
                      <a:pt x="12" y="46"/>
                      <a:pt x="6" y="45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4" y="42"/>
                      <a:pt x="8" y="41"/>
                      <a:pt x="12" y="40"/>
                    </a:cubicBezTo>
                    <a:cubicBezTo>
                      <a:pt x="14" y="39"/>
                      <a:pt x="16" y="38"/>
                      <a:pt x="17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FF6859EE-1C6C-426D-AF17-D28229684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3254"/>
                <a:ext cx="237" cy="241"/>
              </a:xfrm>
              <a:prstGeom prst="ellipse">
                <a:avLst/>
              </a:prstGeom>
              <a:noFill/>
              <a:ln w="15875" cap="flat">
                <a:solidFill>
                  <a:srgbClr val="D31CC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0554DFA8-0E31-41DC-9C28-7081F06727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5" y="3310"/>
                <a:ext cx="129" cy="129"/>
              </a:xfrm>
              <a:custGeom>
                <a:avLst/>
                <a:gdLst>
                  <a:gd name="T0" fmla="*/ 53 w 54"/>
                  <a:gd name="T1" fmla="*/ 14 h 53"/>
                  <a:gd name="T2" fmla="*/ 49 w 54"/>
                  <a:gd name="T3" fmla="*/ 5 h 53"/>
                  <a:gd name="T4" fmla="*/ 39 w 54"/>
                  <a:gd name="T5" fmla="*/ 1 h 53"/>
                  <a:gd name="T6" fmla="*/ 13 w 54"/>
                  <a:gd name="T7" fmla="*/ 1 h 53"/>
                  <a:gd name="T8" fmla="*/ 2 w 54"/>
                  <a:gd name="T9" fmla="*/ 11 h 53"/>
                  <a:gd name="T10" fmla="*/ 1 w 54"/>
                  <a:gd name="T11" fmla="*/ 41 h 53"/>
                  <a:gd name="T12" fmla="*/ 12 w 54"/>
                  <a:gd name="T13" fmla="*/ 52 h 53"/>
                  <a:gd name="T14" fmla="*/ 41 w 54"/>
                  <a:gd name="T15" fmla="*/ 52 h 53"/>
                  <a:gd name="T16" fmla="*/ 52 w 54"/>
                  <a:gd name="T17" fmla="*/ 42 h 53"/>
                  <a:gd name="T18" fmla="*/ 53 w 54"/>
                  <a:gd name="T19" fmla="*/ 14 h 53"/>
                  <a:gd name="T20" fmla="*/ 48 w 54"/>
                  <a:gd name="T21" fmla="*/ 40 h 53"/>
                  <a:gd name="T22" fmla="*/ 40 w 54"/>
                  <a:gd name="T23" fmla="*/ 48 h 53"/>
                  <a:gd name="T24" fmla="*/ 13 w 54"/>
                  <a:gd name="T25" fmla="*/ 47 h 53"/>
                  <a:gd name="T26" fmla="*/ 6 w 54"/>
                  <a:gd name="T27" fmla="*/ 40 h 53"/>
                  <a:gd name="T28" fmla="*/ 6 w 54"/>
                  <a:gd name="T29" fmla="*/ 14 h 53"/>
                  <a:gd name="T30" fmla="*/ 14 w 54"/>
                  <a:gd name="T31" fmla="*/ 6 h 53"/>
                  <a:gd name="T32" fmla="*/ 40 w 54"/>
                  <a:gd name="T33" fmla="*/ 6 h 53"/>
                  <a:gd name="T34" fmla="*/ 48 w 54"/>
                  <a:gd name="T35" fmla="*/ 14 h 53"/>
                  <a:gd name="T36" fmla="*/ 48 w 54"/>
                  <a:gd name="T37" fmla="*/ 40 h 53"/>
                  <a:gd name="T38" fmla="*/ 27 w 54"/>
                  <a:gd name="T39" fmla="*/ 13 h 53"/>
                  <a:gd name="T40" fmla="*/ 14 w 54"/>
                  <a:gd name="T41" fmla="*/ 27 h 53"/>
                  <a:gd name="T42" fmla="*/ 27 w 54"/>
                  <a:gd name="T43" fmla="*/ 40 h 53"/>
                  <a:gd name="T44" fmla="*/ 40 w 54"/>
                  <a:gd name="T45" fmla="*/ 27 h 53"/>
                  <a:gd name="T46" fmla="*/ 27 w 54"/>
                  <a:gd name="T47" fmla="*/ 13 h 53"/>
                  <a:gd name="T48" fmla="*/ 27 w 54"/>
                  <a:gd name="T49" fmla="*/ 35 h 53"/>
                  <a:gd name="T50" fmla="*/ 18 w 54"/>
                  <a:gd name="T51" fmla="*/ 27 h 53"/>
                  <a:gd name="T52" fmla="*/ 27 w 54"/>
                  <a:gd name="T53" fmla="*/ 18 h 53"/>
                  <a:gd name="T54" fmla="*/ 36 w 54"/>
                  <a:gd name="T55" fmla="*/ 27 h 53"/>
                  <a:gd name="T56" fmla="*/ 27 w 54"/>
                  <a:gd name="T57" fmla="*/ 35 h 53"/>
                  <a:gd name="T58" fmla="*/ 44 w 54"/>
                  <a:gd name="T59" fmla="*/ 13 h 53"/>
                  <a:gd name="T60" fmla="*/ 41 w 54"/>
                  <a:gd name="T61" fmla="*/ 16 h 53"/>
                  <a:gd name="T62" fmla="*/ 38 w 54"/>
                  <a:gd name="T63" fmla="*/ 13 h 53"/>
                  <a:gd name="T64" fmla="*/ 41 w 54"/>
                  <a:gd name="T65" fmla="*/ 10 h 53"/>
                  <a:gd name="T66" fmla="*/ 44 w 54"/>
                  <a:gd name="T6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3">
                    <a:moveTo>
                      <a:pt x="53" y="14"/>
                    </a:moveTo>
                    <a:cubicBezTo>
                      <a:pt x="52" y="10"/>
                      <a:pt x="51" y="7"/>
                      <a:pt x="49" y="5"/>
                    </a:cubicBezTo>
                    <a:cubicBezTo>
                      <a:pt x="46" y="2"/>
                      <a:pt x="43" y="1"/>
                      <a:pt x="39" y="1"/>
                    </a:cubicBezTo>
                    <a:cubicBezTo>
                      <a:pt x="33" y="1"/>
                      <a:pt x="18" y="0"/>
                      <a:pt x="13" y="1"/>
                    </a:cubicBezTo>
                    <a:cubicBezTo>
                      <a:pt x="7" y="2"/>
                      <a:pt x="3" y="6"/>
                      <a:pt x="2" y="11"/>
                    </a:cubicBezTo>
                    <a:cubicBezTo>
                      <a:pt x="0" y="16"/>
                      <a:pt x="1" y="36"/>
                      <a:pt x="1" y="41"/>
                    </a:cubicBezTo>
                    <a:cubicBezTo>
                      <a:pt x="2" y="47"/>
                      <a:pt x="6" y="51"/>
                      <a:pt x="12" y="52"/>
                    </a:cubicBezTo>
                    <a:cubicBezTo>
                      <a:pt x="16" y="53"/>
                      <a:pt x="36" y="53"/>
                      <a:pt x="41" y="52"/>
                    </a:cubicBezTo>
                    <a:cubicBezTo>
                      <a:pt x="47" y="51"/>
                      <a:pt x="51" y="48"/>
                      <a:pt x="52" y="42"/>
                    </a:cubicBezTo>
                    <a:cubicBezTo>
                      <a:pt x="54" y="37"/>
                      <a:pt x="53" y="18"/>
                      <a:pt x="53" y="14"/>
                    </a:cubicBezTo>
                    <a:close/>
                    <a:moveTo>
                      <a:pt x="48" y="40"/>
                    </a:moveTo>
                    <a:cubicBezTo>
                      <a:pt x="47" y="44"/>
                      <a:pt x="44" y="47"/>
                      <a:pt x="40" y="48"/>
                    </a:cubicBezTo>
                    <a:cubicBezTo>
                      <a:pt x="35" y="48"/>
                      <a:pt x="17" y="49"/>
                      <a:pt x="13" y="47"/>
                    </a:cubicBezTo>
                    <a:cubicBezTo>
                      <a:pt x="9" y="46"/>
                      <a:pt x="7" y="44"/>
                      <a:pt x="6" y="40"/>
                    </a:cubicBezTo>
                    <a:cubicBezTo>
                      <a:pt x="5" y="36"/>
                      <a:pt x="5" y="18"/>
                      <a:pt x="6" y="14"/>
                    </a:cubicBezTo>
                    <a:cubicBezTo>
                      <a:pt x="7" y="9"/>
                      <a:pt x="10" y="6"/>
                      <a:pt x="14" y="6"/>
                    </a:cubicBezTo>
                    <a:cubicBezTo>
                      <a:pt x="19" y="5"/>
                      <a:pt x="36" y="5"/>
                      <a:pt x="40" y="6"/>
                    </a:cubicBezTo>
                    <a:cubicBezTo>
                      <a:pt x="45" y="7"/>
                      <a:pt x="48" y="10"/>
                      <a:pt x="48" y="14"/>
                    </a:cubicBezTo>
                    <a:cubicBezTo>
                      <a:pt x="49" y="18"/>
                      <a:pt x="49" y="35"/>
                      <a:pt x="48" y="40"/>
                    </a:cubicBezTo>
                    <a:close/>
                    <a:moveTo>
                      <a:pt x="27" y="13"/>
                    </a:moveTo>
                    <a:cubicBezTo>
                      <a:pt x="20" y="13"/>
                      <a:pt x="14" y="19"/>
                      <a:pt x="14" y="27"/>
                    </a:cubicBezTo>
                    <a:cubicBezTo>
                      <a:pt x="14" y="34"/>
                      <a:pt x="20" y="40"/>
                      <a:pt x="27" y="40"/>
                    </a:cubicBezTo>
                    <a:cubicBezTo>
                      <a:pt x="34" y="40"/>
                      <a:pt x="40" y="34"/>
                      <a:pt x="40" y="27"/>
                    </a:cubicBezTo>
                    <a:cubicBezTo>
                      <a:pt x="40" y="19"/>
                      <a:pt x="34" y="13"/>
                      <a:pt x="27" y="13"/>
                    </a:cubicBezTo>
                    <a:close/>
                    <a:moveTo>
                      <a:pt x="27" y="35"/>
                    </a:moveTo>
                    <a:cubicBezTo>
                      <a:pt x="22" y="35"/>
                      <a:pt x="18" y="31"/>
                      <a:pt x="18" y="27"/>
                    </a:cubicBezTo>
                    <a:cubicBezTo>
                      <a:pt x="18" y="22"/>
                      <a:pt x="22" y="18"/>
                      <a:pt x="27" y="18"/>
                    </a:cubicBezTo>
                    <a:cubicBezTo>
                      <a:pt x="32" y="18"/>
                      <a:pt x="36" y="22"/>
                      <a:pt x="36" y="27"/>
                    </a:cubicBezTo>
                    <a:cubicBezTo>
                      <a:pt x="36" y="32"/>
                      <a:pt x="32" y="35"/>
                      <a:pt x="27" y="35"/>
                    </a:cubicBezTo>
                    <a:close/>
                    <a:moveTo>
                      <a:pt x="44" y="13"/>
                    </a:moveTo>
                    <a:cubicBezTo>
                      <a:pt x="44" y="15"/>
                      <a:pt x="43" y="16"/>
                      <a:pt x="41" y="16"/>
                    </a:cubicBezTo>
                    <a:cubicBezTo>
                      <a:pt x="39" y="16"/>
                      <a:pt x="38" y="15"/>
                      <a:pt x="38" y="13"/>
                    </a:cubicBezTo>
                    <a:cubicBezTo>
                      <a:pt x="38" y="11"/>
                      <a:pt x="39" y="10"/>
                      <a:pt x="41" y="10"/>
                    </a:cubicBezTo>
                    <a:cubicBezTo>
                      <a:pt x="43" y="10"/>
                      <a:pt x="44" y="11"/>
                      <a:pt x="4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D28239A5-B840-4ED7-B8D1-47C930D35C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85" y="3310"/>
                <a:ext cx="129" cy="129"/>
              </a:xfrm>
              <a:custGeom>
                <a:avLst/>
                <a:gdLst>
                  <a:gd name="T0" fmla="*/ 53 w 54"/>
                  <a:gd name="T1" fmla="*/ 14 h 53"/>
                  <a:gd name="T2" fmla="*/ 49 w 54"/>
                  <a:gd name="T3" fmla="*/ 5 h 53"/>
                  <a:gd name="T4" fmla="*/ 39 w 54"/>
                  <a:gd name="T5" fmla="*/ 1 h 53"/>
                  <a:gd name="T6" fmla="*/ 13 w 54"/>
                  <a:gd name="T7" fmla="*/ 1 h 53"/>
                  <a:gd name="T8" fmla="*/ 2 w 54"/>
                  <a:gd name="T9" fmla="*/ 11 h 53"/>
                  <a:gd name="T10" fmla="*/ 1 w 54"/>
                  <a:gd name="T11" fmla="*/ 41 h 53"/>
                  <a:gd name="T12" fmla="*/ 12 w 54"/>
                  <a:gd name="T13" fmla="*/ 52 h 53"/>
                  <a:gd name="T14" fmla="*/ 41 w 54"/>
                  <a:gd name="T15" fmla="*/ 52 h 53"/>
                  <a:gd name="T16" fmla="*/ 52 w 54"/>
                  <a:gd name="T17" fmla="*/ 42 h 53"/>
                  <a:gd name="T18" fmla="*/ 53 w 54"/>
                  <a:gd name="T19" fmla="*/ 14 h 53"/>
                  <a:gd name="T20" fmla="*/ 48 w 54"/>
                  <a:gd name="T21" fmla="*/ 40 h 53"/>
                  <a:gd name="T22" fmla="*/ 40 w 54"/>
                  <a:gd name="T23" fmla="*/ 48 h 53"/>
                  <a:gd name="T24" fmla="*/ 13 w 54"/>
                  <a:gd name="T25" fmla="*/ 47 h 53"/>
                  <a:gd name="T26" fmla="*/ 6 w 54"/>
                  <a:gd name="T27" fmla="*/ 40 h 53"/>
                  <a:gd name="T28" fmla="*/ 6 w 54"/>
                  <a:gd name="T29" fmla="*/ 14 h 53"/>
                  <a:gd name="T30" fmla="*/ 14 w 54"/>
                  <a:gd name="T31" fmla="*/ 6 h 53"/>
                  <a:gd name="T32" fmla="*/ 40 w 54"/>
                  <a:gd name="T33" fmla="*/ 6 h 53"/>
                  <a:gd name="T34" fmla="*/ 48 w 54"/>
                  <a:gd name="T35" fmla="*/ 14 h 53"/>
                  <a:gd name="T36" fmla="*/ 48 w 54"/>
                  <a:gd name="T37" fmla="*/ 40 h 53"/>
                  <a:gd name="T38" fmla="*/ 27 w 54"/>
                  <a:gd name="T39" fmla="*/ 13 h 53"/>
                  <a:gd name="T40" fmla="*/ 14 w 54"/>
                  <a:gd name="T41" fmla="*/ 27 h 53"/>
                  <a:gd name="T42" fmla="*/ 27 w 54"/>
                  <a:gd name="T43" fmla="*/ 40 h 53"/>
                  <a:gd name="T44" fmla="*/ 40 w 54"/>
                  <a:gd name="T45" fmla="*/ 27 h 53"/>
                  <a:gd name="T46" fmla="*/ 27 w 54"/>
                  <a:gd name="T47" fmla="*/ 13 h 53"/>
                  <a:gd name="T48" fmla="*/ 27 w 54"/>
                  <a:gd name="T49" fmla="*/ 35 h 53"/>
                  <a:gd name="T50" fmla="*/ 18 w 54"/>
                  <a:gd name="T51" fmla="*/ 27 h 53"/>
                  <a:gd name="T52" fmla="*/ 27 w 54"/>
                  <a:gd name="T53" fmla="*/ 18 h 53"/>
                  <a:gd name="T54" fmla="*/ 36 w 54"/>
                  <a:gd name="T55" fmla="*/ 27 h 53"/>
                  <a:gd name="T56" fmla="*/ 27 w 54"/>
                  <a:gd name="T57" fmla="*/ 35 h 53"/>
                  <a:gd name="T58" fmla="*/ 44 w 54"/>
                  <a:gd name="T59" fmla="*/ 13 h 53"/>
                  <a:gd name="T60" fmla="*/ 41 w 54"/>
                  <a:gd name="T61" fmla="*/ 16 h 53"/>
                  <a:gd name="T62" fmla="*/ 38 w 54"/>
                  <a:gd name="T63" fmla="*/ 13 h 53"/>
                  <a:gd name="T64" fmla="*/ 41 w 54"/>
                  <a:gd name="T65" fmla="*/ 10 h 53"/>
                  <a:gd name="T66" fmla="*/ 44 w 54"/>
                  <a:gd name="T67" fmla="*/ 1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3">
                    <a:moveTo>
                      <a:pt x="53" y="14"/>
                    </a:moveTo>
                    <a:cubicBezTo>
                      <a:pt x="52" y="10"/>
                      <a:pt x="51" y="7"/>
                      <a:pt x="49" y="5"/>
                    </a:cubicBezTo>
                    <a:cubicBezTo>
                      <a:pt x="46" y="2"/>
                      <a:pt x="43" y="1"/>
                      <a:pt x="39" y="1"/>
                    </a:cubicBezTo>
                    <a:cubicBezTo>
                      <a:pt x="33" y="1"/>
                      <a:pt x="18" y="0"/>
                      <a:pt x="13" y="1"/>
                    </a:cubicBezTo>
                    <a:cubicBezTo>
                      <a:pt x="7" y="2"/>
                      <a:pt x="3" y="6"/>
                      <a:pt x="2" y="11"/>
                    </a:cubicBezTo>
                    <a:cubicBezTo>
                      <a:pt x="0" y="16"/>
                      <a:pt x="1" y="36"/>
                      <a:pt x="1" y="41"/>
                    </a:cubicBezTo>
                    <a:cubicBezTo>
                      <a:pt x="2" y="47"/>
                      <a:pt x="6" y="51"/>
                      <a:pt x="12" y="52"/>
                    </a:cubicBezTo>
                    <a:cubicBezTo>
                      <a:pt x="16" y="53"/>
                      <a:pt x="36" y="53"/>
                      <a:pt x="41" y="52"/>
                    </a:cubicBezTo>
                    <a:cubicBezTo>
                      <a:pt x="47" y="51"/>
                      <a:pt x="51" y="48"/>
                      <a:pt x="52" y="42"/>
                    </a:cubicBezTo>
                    <a:cubicBezTo>
                      <a:pt x="54" y="37"/>
                      <a:pt x="53" y="18"/>
                      <a:pt x="53" y="14"/>
                    </a:cubicBezTo>
                    <a:close/>
                    <a:moveTo>
                      <a:pt x="48" y="40"/>
                    </a:moveTo>
                    <a:cubicBezTo>
                      <a:pt x="47" y="44"/>
                      <a:pt x="44" y="47"/>
                      <a:pt x="40" y="48"/>
                    </a:cubicBezTo>
                    <a:cubicBezTo>
                      <a:pt x="35" y="48"/>
                      <a:pt x="17" y="49"/>
                      <a:pt x="13" y="47"/>
                    </a:cubicBezTo>
                    <a:cubicBezTo>
                      <a:pt x="9" y="46"/>
                      <a:pt x="7" y="44"/>
                      <a:pt x="6" y="40"/>
                    </a:cubicBezTo>
                    <a:cubicBezTo>
                      <a:pt x="5" y="36"/>
                      <a:pt x="5" y="18"/>
                      <a:pt x="6" y="14"/>
                    </a:cubicBezTo>
                    <a:cubicBezTo>
                      <a:pt x="7" y="9"/>
                      <a:pt x="10" y="6"/>
                      <a:pt x="14" y="6"/>
                    </a:cubicBezTo>
                    <a:cubicBezTo>
                      <a:pt x="19" y="5"/>
                      <a:pt x="36" y="5"/>
                      <a:pt x="40" y="6"/>
                    </a:cubicBezTo>
                    <a:cubicBezTo>
                      <a:pt x="45" y="7"/>
                      <a:pt x="48" y="10"/>
                      <a:pt x="48" y="14"/>
                    </a:cubicBezTo>
                    <a:cubicBezTo>
                      <a:pt x="49" y="18"/>
                      <a:pt x="49" y="35"/>
                      <a:pt x="48" y="40"/>
                    </a:cubicBezTo>
                    <a:close/>
                    <a:moveTo>
                      <a:pt x="27" y="13"/>
                    </a:moveTo>
                    <a:cubicBezTo>
                      <a:pt x="20" y="13"/>
                      <a:pt x="14" y="19"/>
                      <a:pt x="14" y="27"/>
                    </a:cubicBezTo>
                    <a:cubicBezTo>
                      <a:pt x="14" y="34"/>
                      <a:pt x="20" y="40"/>
                      <a:pt x="27" y="40"/>
                    </a:cubicBezTo>
                    <a:cubicBezTo>
                      <a:pt x="34" y="40"/>
                      <a:pt x="40" y="34"/>
                      <a:pt x="40" y="27"/>
                    </a:cubicBezTo>
                    <a:cubicBezTo>
                      <a:pt x="40" y="19"/>
                      <a:pt x="34" y="13"/>
                      <a:pt x="27" y="13"/>
                    </a:cubicBezTo>
                    <a:close/>
                    <a:moveTo>
                      <a:pt x="27" y="35"/>
                    </a:moveTo>
                    <a:cubicBezTo>
                      <a:pt x="22" y="35"/>
                      <a:pt x="18" y="31"/>
                      <a:pt x="18" y="27"/>
                    </a:cubicBezTo>
                    <a:cubicBezTo>
                      <a:pt x="18" y="22"/>
                      <a:pt x="22" y="18"/>
                      <a:pt x="27" y="18"/>
                    </a:cubicBezTo>
                    <a:cubicBezTo>
                      <a:pt x="32" y="18"/>
                      <a:pt x="36" y="22"/>
                      <a:pt x="36" y="27"/>
                    </a:cubicBezTo>
                    <a:cubicBezTo>
                      <a:pt x="36" y="32"/>
                      <a:pt x="32" y="35"/>
                      <a:pt x="27" y="35"/>
                    </a:cubicBezTo>
                    <a:close/>
                    <a:moveTo>
                      <a:pt x="44" y="13"/>
                    </a:moveTo>
                    <a:cubicBezTo>
                      <a:pt x="44" y="15"/>
                      <a:pt x="43" y="16"/>
                      <a:pt x="41" y="16"/>
                    </a:cubicBezTo>
                    <a:cubicBezTo>
                      <a:pt x="39" y="16"/>
                      <a:pt x="38" y="15"/>
                      <a:pt x="38" y="13"/>
                    </a:cubicBezTo>
                    <a:cubicBezTo>
                      <a:pt x="38" y="11"/>
                      <a:pt x="39" y="10"/>
                      <a:pt x="41" y="10"/>
                    </a:cubicBezTo>
                    <a:cubicBezTo>
                      <a:pt x="43" y="10"/>
                      <a:pt x="44" y="11"/>
                      <a:pt x="44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2">
                <a:extLst>
                  <a:ext uri="{FF2B5EF4-FFF2-40B4-BE49-F238E27FC236}">
                    <a16:creationId xmlns:a16="http://schemas.microsoft.com/office/drawing/2014/main" id="{EBFFF611-3B9A-43E1-82D2-0EF57CC4D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3259"/>
                <a:ext cx="236" cy="239"/>
              </a:xfrm>
              <a:prstGeom prst="ellipse">
                <a:avLst/>
              </a:prstGeom>
              <a:noFill/>
              <a:ln w="15875" cap="flat">
                <a:solidFill>
                  <a:srgbClr val="007AB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45EF0582-FBA3-449E-8CDB-A6EA897139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2" y="3315"/>
                <a:ext cx="26" cy="117"/>
              </a:xfrm>
              <a:custGeom>
                <a:avLst/>
                <a:gdLst>
                  <a:gd name="T0" fmla="*/ 1 w 11"/>
                  <a:gd name="T1" fmla="*/ 16 h 48"/>
                  <a:gd name="T2" fmla="*/ 11 w 11"/>
                  <a:gd name="T3" fmla="*/ 16 h 48"/>
                  <a:gd name="T4" fmla="*/ 11 w 11"/>
                  <a:gd name="T5" fmla="*/ 48 h 48"/>
                  <a:gd name="T6" fmla="*/ 1 w 11"/>
                  <a:gd name="T7" fmla="*/ 48 h 48"/>
                  <a:gd name="T8" fmla="*/ 1 w 11"/>
                  <a:gd name="T9" fmla="*/ 16 h 48"/>
                  <a:gd name="T10" fmla="*/ 6 w 11"/>
                  <a:gd name="T11" fmla="*/ 0 h 48"/>
                  <a:gd name="T12" fmla="*/ 11 w 11"/>
                  <a:gd name="T13" fmla="*/ 5 h 48"/>
                  <a:gd name="T14" fmla="*/ 6 w 11"/>
                  <a:gd name="T15" fmla="*/ 11 h 48"/>
                  <a:gd name="T16" fmla="*/ 0 w 11"/>
                  <a:gd name="T17" fmla="*/ 5 h 48"/>
                  <a:gd name="T18" fmla="*/ 6 w 11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48">
                    <a:moveTo>
                      <a:pt x="1" y="16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1" y="48"/>
                      <a:pt x="1" y="48"/>
                      <a:pt x="1" y="48"/>
                    </a:cubicBezTo>
                    <a:lnTo>
                      <a:pt x="1" y="16"/>
                    </a:lnTo>
                    <a:close/>
                    <a:moveTo>
                      <a:pt x="6" y="0"/>
                    </a:moveTo>
                    <a:cubicBezTo>
                      <a:pt x="9" y="0"/>
                      <a:pt x="11" y="2"/>
                      <a:pt x="11" y="5"/>
                    </a:cubicBezTo>
                    <a:cubicBezTo>
                      <a:pt x="11" y="9"/>
                      <a:pt x="9" y="11"/>
                      <a:pt x="6" y="11"/>
                    </a:cubicBezTo>
                    <a:cubicBezTo>
                      <a:pt x="2" y="11"/>
                      <a:pt x="0" y="9"/>
                      <a:pt x="0" y="5"/>
                    </a:cubicBezTo>
                    <a:cubicBezTo>
                      <a:pt x="0" y="2"/>
                      <a:pt x="2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3BB027B8-C338-450E-98F8-666B2AC2AF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2" y="3351"/>
                <a:ext cx="74" cy="81"/>
              </a:xfrm>
              <a:custGeom>
                <a:avLst/>
                <a:gdLst>
                  <a:gd name="T0" fmla="*/ 0 w 31"/>
                  <a:gd name="T1" fmla="*/ 1 h 33"/>
                  <a:gd name="T2" fmla="*/ 9 w 31"/>
                  <a:gd name="T3" fmla="*/ 1 h 33"/>
                  <a:gd name="T4" fmla="*/ 9 w 31"/>
                  <a:gd name="T5" fmla="*/ 5 h 33"/>
                  <a:gd name="T6" fmla="*/ 10 w 31"/>
                  <a:gd name="T7" fmla="*/ 5 h 33"/>
                  <a:gd name="T8" fmla="*/ 19 w 31"/>
                  <a:gd name="T9" fmla="*/ 0 h 33"/>
                  <a:gd name="T10" fmla="*/ 31 w 31"/>
                  <a:gd name="T11" fmla="*/ 15 h 33"/>
                  <a:gd name="T12" fmla="*/ 31 w 31"/>
                  <a:gd name="T13" fmla="*/ 33 h 33"/>
                  <a:gd name="T14" fmla="*/ 21 w 31"/>
                  <a:gd name="T15" fmla="*/ 33 h 33"/>
                  <a:gd name="T16" fmla="*/ 21 w 31"/>
                  <a:gd name="T17" fmla="*/ 17 h 33"/>
                  <a:gd name="T18" fmla="*/ 16 w 31"/>
                  <a:gd name="T19" fmla="*/ 9 h 33"/>
                  <a:gd name="T20" fmla="*/ 10 w 31"/>
                  <a:gd name="T21" fmla="*/ 17 h 33"/>
                  <a:gd name="T22" fmla="*/ 10 w 31"/>
                  <a:gd name="T23" fmla="*/ 33 h 33"/>
                  <a:gd name="T24" fmla="*/ 0 w 31"/>
                  <a:gd name="T25" fmla="*/ 33 h 33"/>
                  <a:gd name="T26" fmla="*/ 0 w 31"/>
                  <a:gd name="T27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" h="33">
                    <a:moveTo>
                      <a:pt x="0" y="1"/>
                    </a:moveTo>
                    <a:cubicBezTo>
                      <a:pt x="9" y="1"/>
                      <a:pt x="9" y="1"/>
                      <a:pt x="9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3"/>
                      <a:pt x="14" y="0"/>
                      <a:pt x="19" y="0"/>
                    </a:cubicBezTo>
                    <a:cubicBezTo>
                      <a:pt x="29" y="0"/>
                      <a:pt x="31" y="7"/>
                      <a:pt x="31" y="15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4"/>
                      <a:pt x="21" y="9"/>
                      <a:pt x="16" y="9"/>
                    </a:cubicBezTo>
                    <a:cubicBezTo>
                      <a:pt x="11" y="9"/>
                      <a:pt x="10" y="13"/>
                      <a:pt x="10" y="17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0" y="33"/>
                      <a:pt x="0" y="33"/>
                      <a:pt x="0" y="3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Grafik 5" descr="Ein Bild, das Katze, Silhouette, Clipart, Kreativität enthält.&#10;&#10;Automatisch generierte Beschreibung">
              <a:extLst>
                <a:ext uri="{FF2B5EF4-FFF2-40B4-BE49-F238E27FC236}">
                  <a16:creationId xmlns:a16="http://schemas.microsoft.com/office/drawing/2014/main" id="{D3F258C5-6732-D52B-07DD-28F654B00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805" y="5155651"/>
              <a:ext cx="186138" cy="182092"/>
            </a:xfrm>
            <a:prstGeom prst="rect">
              <a:avLst/>
            </a:prstGeom>
          </p:spPr>
        </p:pic>
      </p:grpSp>
      <p:sp>
        <p:nvSpPr>
          <p:cNvPr id="8" name="Title 13">
            <a:extLst>
              <a:ext uri="{FF2B5EF4-FFF2-40B4-BE49-F238E27FC236}">
                <a16:creationId xmlns:a16="http://schemas.microsoft.com/office/drawing/2014/main" id="{8056D534-37D3-5A37-661D-2C9BE695C309}"/>
              </a:ext>
            </a:extLst>
          </p:cNvPr>
          <p:cNvSpPr txBox="1">
            <a:spLocks/>
          </p:cNvSpPr>
          <p:nvPr/>
        </p:nvSpPr>
        <p:spPr bwMode="auto">
          <a:xfrm>
            <a:off x="4360863" y="1686859"/>
            <a:ext cx="3359944" cy="5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s-MX" sz="2650" dirty="0">
                <a:solidFill>
                  <a:schemeClr val="bg1"/>
                </a:solidFill>
                <a:latin typeface="Source Sans Pro" panose="020B0503030403020204" pitchFamily="34" charset="0"/>
              </a:rPr>
              <a:t>Experience</a:t>
            </a:r>
          </a:p>
        </p:txBody>
      </p:sp>
      <p:cxnSp>
        <p:nvCxnSpPr>
          <p:cNvPr id="21" name="Conector recto 3">
            <a:extLst>
              <a:ext uri="{FF2B5EF4-FFF2-40B4-BE49-F238E27FC236}">
                <a16:creationId xmlns:a16="http://schemas.microsoft.com/office/drawing/2014/main" id="{5623849B-007D-9891-E728-621C2A3D45A2}"/>
              </a:ext>
            </a:extLst>
          </p:cNvPr>
          <p:cNvCxnSpPr>
            <a:cxnSpLocks/>
          </p:cNvCxnSpPr>
          <p:nvPr/>
        </p:nvCxnSpPr>
        <p:spPr>
          <a:xfrm>
            <a:off x="4158486" y="2390503"/>
            <a:ext cx="0" cy="3275589"/>
          </a:xfrm>
          <a:prstGeom prst="line">
            <a:avLst/>
          </a:prstGeom>
          <a:ln>
            <a:solidFill>
              <a:srgbClr val="FFC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4">
            <a:extLst>
              <a:ext uri="{FF2B5EF4-FFF2-40B4-BE49-F238E27FC236}">
                <a16:creationId xmlns:a16="http://schemas.microsoft.com/office/drawing/2014/main" id="{DB6C6D41-E34A-D424-2983-E7B1896409E2}"/>
              </a:ext>
            </a:extLst>
          </p:cNvPr>
          <p:cNvSpPr txBox="1"/>
          <p:nvPr/>
        </p:nvSpPr>
        <p:spPr>
          <a:xfrm>
            <a:off x="4607079" y="2324231"/>
            <a:ext cx="2957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9C88F"/>
                </a:solidFill>
              </a:rPr>
              <a:t>2020 – 2023 </a:t>
            </a:r>
          </a:p>
          <a:p>
            <a:r>
              <a:rPr lang="en-US" sz="1200" b="1" dirty="0">
                <a:solidFill>
                  <a:srgbClr val="39C88F"/>
                </a:solidFill>
              </a:rPr>
              <a:t>Co-Founder, CodeShield GmbH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AWS Cloud-Security Solution for detecting privilege escalations</a:t>
            </a:r>
          </a:p>
        </p:txBody>
      </p:sp>
      <p:sp>
        <p:nvSpPr>
          <p:cNvPr id="25" name="Elipse 11">
            <a:extLst>
              <a:ext uri="{FF2B5EF4-FFF2-40B4-BE49-F238E27FC236}">
                <a16:creationId xmlns:a16="http://schemas.microsoft.com/office/drawing/2014/main" id="{DFB96563-1EC6-C9F2-DC68-7597A830F05C}"/>
              </a:ext>
            </a:extLst>
          </p:cNvPr>
          <p:cNvSpPr/>
          <p:nvPr/>
        </p:nvSpPr>
        <p:spPr>
          <a:xfrm>
            <a:off x="3867455" y="2762747"/>
            <a:ext cx="557732" cy="557732"/>
          </a:xfrm>
          <a:prstGeom prst="ellipse">
            <a:avLst/>
          </a:prstGeom>
          <a:solidFill>
            <a:srgbClr val="39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11">
            <a:extLst>
              <a:ext uri="{FF2B5EF4-FFF2-40B4-BE49-F238E27FC236}">
                <a16:creationId xmlns:a16="http://schemas.microsoft.com/office/drawing/2014/main" id="{DE5AA837-5BE2-883C-5179-486F919E10B5}"/>
              </a:ext>
            </a:extLst>
          </p:cNvPr>
          <p:cNvSpPr/>
          <p:nvPr/>
        </p:nvSpPr>
        <p:spPr>
          <a:xfrm>
            <a:off x="3879620" y="3738274"/>
            <a:ext cx="557732" cy="557732"/>
          </a:xfrm>
          <a:prstGeom prst="ellipse">
            <a:avLst/>
          </a:prstGeom>
          <a:solidFill>
            <a:srgbClr val="39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3CE08489-52A2-0364-70A6-7A6CE7BFF110}"/>
              </a:ext>
            </a:extLst>
          </p:cNvPr>
          <p:cNvSpPr txBox="1"/>
          <p:nvPr/>
        </p:nvSpPr>
        <p:spPr>
          <a:xfrm>
            <a:off x="4540632" y="3601979"/>
            <a:ext cx="3169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9C88F"/>
                </a:solidFill>
              </a:rPr>
              <a:t>2016-2019</a:t>
            </a:r>
          </a:p>
          <a:p>
            <a:r>
              <a:rPr lang="en-US" sz="1200" b="1" dirty="0">
                <a:solidFill>
                  <a:srgbClr val="39C88F"/>
                </a:solidFill>
              </a:rPr>
              <a:t>PhD Candidate, Paderborn University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Static Code Analysis, Vulnerabilities in OSS</a:t>
            </a:r>
          </a:p>
        </p:txBody>
      </p:sp>
      <p:sp>
        <p:nvSpPr>
          <p:cNvPr id="35" name="Elipse 11">
            <a:extLst>
              <a:ext uri="{FF2B5EF4-FFF2-40B4-BE49-F238E27FC236}">
                <a16:creationId xmlns:a16="http://schemas.microsoft.com/office/drawing/2014/main" id="{8960DA4B-5539-55A9-1A01-B618D1FF14BF}"/>
              </a:ext>
            </a:extLst>
          </p:cNvPr>
          <p:cNvSpPr/>
          <p:nvPr/>
        </p:nvSpPr>
        <p:spPr>
          <a:xfrm>
            <a:off x="3890022" y="4844763"/>
            <a:ext cx="557732" cy="557732"/>
          </a:xfrm>
          <a:prstGeom prst="ellipse">
            <a:avLst/>
          </a:prstGeom>
          <a:solidFill>
            <a:srgbClr val="39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4">
            <a:extLst>
              <a:ext uri="{FF2B5EF4-FFF2-40B4-BE49-F238E27FC236}">
                <a16:creationId xmlns:a16="http://schemas.microsoft.com/office/drawing/2014/main" id="{4B0FEC55-DC40-940C-F58A-137825767CEA}"/>
              </a:ext>
            </a:extLst>
          </p:cNvPr>
          <p:cNvSpPr txBox="1"/>
          <p:nvPr/>
        </p:nvSpPr>
        <p:spPr>
          <a:xfrm>
            <a:off x="4551034" y="4708468"/>
            <a:ext cx="3169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9C88F"/>
                </a:solidFill>
              </a:rPr>
              <a:t>2018</a:t>
            </a:r>
          </a:p>
          <a:p>
            <a:r>
              <a:rPr lang="en-US" sz="1200" b="1" dirty="0">
                <a:solidFill>
                  <a:srgbClr val="39C88F"/>
                </a:solidFill>
              </a:rPr>
              <a:t>Research, SAP Security Research Labs, France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Research on Eclipse Steady</a:t>
            </a:r>
          </a:p>
        </p:txBody>
      </p:sp>
      <p:cxnSp>
        <p:nvCxnSpPr>
          <p:cNvPr id="39" name="Conector recto 3">
            <a:extLst>
              <a:ext uri="{FF2B5EF4-FFF2-40B4-BE49-F238E27FC236}">
                <a16:creationId xmlns:a16="http://schemas.microsoft.com/office/drawing/2014/main" id="{415FC261-AEB0-6877-2F8C-7C998DB7FB5E}"/>
              </a:ext>
            </a:extLst>
          </p:cNvPr>
          <p:cNvCxnSpPr>
            <a:cxnSpLocks/>
          </p:cNvCxnSpPr>
          <p:nvPr/>
        </p:nvCxnSpPr>
        <p:spPr>
          <a:xfrm>
            <a:off x="8011838" y="2268069"/>
            <a:ext cx="0" cy="2114265"/>
          </a:xfrm>
          <a:prstGeom prst="line">
            <a:avLst/>
          </a:prstGeom>
          <a:ln>
            <a:solidFill>
              <a:srgbClr val="FFC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4">
            <a:extLst>
              <a:ext uri="{FF2B5EF4-FFF2-40B4-BE49-F238E27FC236}">
                <a16:creationId xmlns:a16="http://schemas.microsoft.com/office/drawing/2014/main" id="{473DBAE7-CE24-6D0D-8F7D-AD28A638E8B7}"/>
              </a:ext>
            </a:extLst>
          </p:cNvPr>
          <p:cNvSpPr txBox="1"/>
          <p:nvPr/>
        </p:nvSpPr>
        <p:spPr>
          <a:xfrm>
            <a:off x="8460431" y="2201797"/>
            <a:ext cx="314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9C88F"/>
                </a:solidFill>
              </a:rPr>
              <a:t>2016 – Now </a:t>
            </a:r>
          </a:p>
          <a:p>
            <a:r>
              <a:rPr lang="en-US" sz="1200" b="1" dirty="0">
                <a:solidFill>
                  <a:srgbClr val="39C88F"/>
                </a:solidFill>
              </a:rPr>
              <a:t>(ext.) PhD Student, </a:t>
            </a:r>
            <a:r>
              <a:rPr lang="en-US" sz="1200" b="1" dirty="0" err="1">
                <a:solidFill>
                  <a:srgbClr val="39C88F"/>
                </a:solidFill>
              </a:rPr>
              <a:t>Paderbn</a:t>
            </a:r>
            <a:r>
              <a:rPr lang="en-US" sz="1200" b="1" dirty="0">
                <a:solidFill>
                  <a:srgbClr val="39C88F"/>
                </a:solidFill>
              </a:rPr>
              <a:t> University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Secure OSS Usage </a:t>
            </a:r>
          </a:p>
        </p:txBody>
      </p:sp>
      <p:sp>
        <p:nvSpPr>
          <p:cNvPr id="41" name="Elipse 11">
            <a:extLst>
              <a:ext uri="{FF2B5EF4-FFF2-40B4-BE49-F238E27FC236}">
                <a16:creationId xmlns:a16="http://schemas.microsoft.com/office/drawing/2014/main" id="{015B52A0-BB38-6F31-7B15-CF33B16D40C0}"/>
              </a:ext>
            </a:extLst>
          </p:cNvPr>
          <p:cNvSpPr/>
          <p:nvPr/>
        </p:nvSpPr>
        <p:spPr>
          <a:xfrm>
            <a:off x="7720807" y="2640313"/>
            <a:ext cx="557732" cy="557732"/>
          </a:xfrm>
          <a:prstGeom prst="ellipse">
            <a:avLst/>
          </a:prstGeom>
          <a:solidFill>
            <a:srgbClr val="39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lipse 11">
            <a:extLst>
              <a:ext uri="{FF2B5EF4-FFF2-40B4-BE49-F238E27FC236}">
                <a16:creationId xmlns:a16="http://schemas.microsoft.com/office/drawing/2014/main" id="{B064D294-F4BB-160D-34C6-5DE4AFA504AA}"/>
              </a:ext>
            </a:extLst>
          </p:cNvPr>
          <p:cNvSpPr/>
          <p:nvPr/>
        </p:nvSpPr>
        <p:spPr>
          <a:xfrm>
            <a:off x="7732972" y="3615840"/>
            <a:ext cx="557732" cy="557732"/>
          </a:xfrm>
          <a:prstGeom prst="ellipse">
            <a:avLst/>
          </a:prstGeom>
          <a:solidFill>
            <a:srgbClr val="39C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1971A354-C1A0-A32B-AC5F-E7537D0E4506}"/>
              </a:ext>
            </a:extLst>
          </p:cNvPr>
          <p:cNvSpPr txBox="1"/>
          <p:nvPr/>
        </p:nvSpPr>
        <p:spPr>
          <a:xfrm>
            <a:off x="8393984" y="3479545"/>
            <a:ext cx="3169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9C88F"/>
                </a:solidFill>
              </a:rPr>
              <a:t>2013-2016</a:t>
            </a:r>
          </a:p>
          <a:p>
            <a:r>
              <a:rPr lang="en-US" sz="1200" b="1" dirty="0">
                <a:solidFill>
                  <a:srgbClr val="39C88F"/>
                </a:solidFill>
              </a:rPr>
              <a:t>M.Sc. Computer Science, Paderborn University</a:t>
            </a:r>
          </a:p>
        </p:txBody>
      </p:sp>
      <p:sp>
        <p:nvSpPr>
          <p:cNvPr id="47" name="Title 13">
            <a:extLst>
              <a:ext uri="{FF2B5EF4-FFF2-40B4-BE49-F238E27FC236}">
                <a16:creationId xmlns:a16="http://schemas.microsoft.com/office/drawing/2014/main" id="{61FA8ECD-26CD-910A-1EF7-5D304E2D4F9F}"/>
              </a:ext>
            </a:extLst>
          </p:cNvPr>
          <p:cNvSpPr txBox="1">
            <a:spLocks/>
          </p:cNvSpPr>
          <p:nvPr/>
        </p:nvSpPr>
        <p:spPr bwMode="auto">
          <a:xfrm>
            <a:off x="7981951" y="4712802"/>
            <a:ext cx="3359944" cy="53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50" rIns="121899" bIns="60950" anchor="ctr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s-MX" sz="2650" dirty="0">
                <a:solidFill>
                  <a:schemeClr val="bg1"/>
                </a:solidFill>
                <a:latin typeface="Source Sans Pro" panose="020B0503030403020204" pitchFamily="34" charset="0"/>
              </a:rPr>
              <a:t>Projects</a:t>
            </a:r>
          </a:p>
        </p:txBody>
      </p:sp>
      <p:cxnSp>
        <p:nvCxnSpPr>
          <p:cNvPr id="48" name="Straight Connector 95">
            <a:extLst>
              <a:ext uri="{FF2B5EF4-FFF2-40B4-BE49-F238E27FC236}">
                <a16:creationId xmlns:a16="http://schemas.microsoft.com/office/drawing/2014/main" id="{30350B51-A4B5-B67D-1381-91718AB51AB2}"/>
              </a:ext>
            </a:extLst>
          </p:cNvPr>
          <p:cNvCxnSpPr>
            <a:cxnSpLocks/>
          </p:cNvCxnSpPr>
          <p:nvPr/>
        </p:nvCxnSpPr>
        <p:spPr>
          <a:xfrm flipH="1">
            <a:off x="7732972" y="4702934"/>
            <a:ext cx="39909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55DF8395-C469-DD59-9E8D-651AD340578F}"/>
              </a:ext>
            </a:extLst>
          </p:cNvPr>
          <p:cNvGrpSpPr/>
          <p:nvPr/>
        </p:nvGrpSpPr>
        <p:grpSpPr>
          <a:xfrm>
            <a:off x="8012757" y="5106558"/>
            <a:ext cx="700812" cy="678723"/>
            <a:chOff x="8064763" y="5176001"/>
            <a:chExt cx="700812" cy="678723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ED2B8009-9418-F17C-FC9C-E71523D1690B}"/>
                </a:ext>
              </a:extLst>
            </p:cNvPr>
            <p:cNvSpPr/>
            <p:nvPr/>
          </p:nvSpPr>
          <p:spPr>
            <a:xfrm>
              <a:off x="8064763" y="5287340"/>
              <a:ext cx="700812" cy="4560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@soot-oss">
              <a:extLst>
                <a:ext uri="{FF2B5EF4-FFF2-40B4-BE49-F238E27FC236}">
                  <a16:creationId xmlns:a16="http://schemas.microsoft.com/office/drawing/2014/main" id="{60A33444-09DD-3185-D767-23E90CCD6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5808" y="5176001"/>
              <a:ext cx="678723" cy="678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8674F44-8125-446D-914D-5ACAAAAAE47F}"/>
              </a:ext>
            </a:extLst>
          </p:cNvPr>
          <p:cNvGrpSpPr/>
          <p:nvPr/>
        </p:nvGrpSpPr>
        <p:grpSpPr>
          <a:xfrm>
            <a:off x="8878941" y="5217897"/>
            <a:ext cx="436891" cy="514459"/>
            <a:chOff x="8930947" y="5191923"/>
            <a:chExt cx="436891" cy="514459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CB198803-B599-2AE4-849C-BC4D935CFA59}"/>
                </a:ext>
              </a:extLst>
            </p:cNvPr>
            <p:cNvSpPr/>
            <p:nvPr/>
          </p:nvSpPr>
          <p:spPr>
            <a:xfrm>
              <a:off x="8930947" y="5191923"/>
              <a:ext cx="436891" cy="5144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Incubating - Eclipse Steady">
              <a:extLst>
                <a:ext uri="{FF2B5EF4-FFF2-40B4-BE49-F238E27FC236}">
                  <a16:creationId xmlns:a16="http://schemas.microsoft.com/office/drawing/2014/main" id="{BA91FC62-B95A-1C76-071E-594A01D3C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3036" y="5222150"/>
              <a:ext cx="392713" cy="454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AE550E99-0086-53BA-1C45-223562BBF855}"/>
              </a:ext>
            </a:extLst>
          </p:cNvPr>
          <p:cNvGrpSpPr/>
          <p:nvPr/>
        </p:nvGrpSpPr>
        <p:grpSpPr>
          <a:xfrm>
            <a:off x="9543855" y="5217897"/>
            <a:ext cx="841195" cy="532208"/>
            <a:chOff x="9595861" y="5191923"/>
            <a:chExt cx="841195" cy="532208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AD8BF78A-33F1-2C50-4F83-DC66BE1A279C}"/>
                </a:ext>
              </a:extLst>
            </p:cNvPr>
            <p:cNvSpPr/>
            <p:nvPr/>
          </p:nvSpPr>
          <p:spPr>
            <a:xfrm>
              <a:off x="9595861" y="5191923"/>
              <a:ext cx="841195" cy="5322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MechatronicUML">
              <a:extLst>
                <a:ext uri="{FF2B5EF4-FFF2-40B4-BE49-F238E27FC236}">
                  <a16:creationId xmlns:a16="http://schemas.microsoft.com/office/drawing/2014/main" id="{94AC8304-60D5-69C8-E3F5-AA9967E9B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143" y="5261281"/>
              <a:ext cx="776631" cy="393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6615234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Breitbild</PresentationFormat>
  <Paragraphs>26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Source Sans Pro</vt:lpstr>
      <vt:lpstr>Office Theme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Jolie Nayibe Serrano</dc:creator>
  <cp:lastModifiedBy>Andreas Dann</cp:lastModifiedBy>
  <cp:revision>355</cp:revision>
  <dcterms:created xsi:type="dcterms:W3CDTF">2020-04-22T15:34:04Z</dcterms:created>
  <dcterms:modified xsi:type="dcterms:W3CDTF">2023-11-13T22:13:34Z</dcterms:modified>
</cp:coreProperties>
</file>