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4693"/>
  </p:normalViewPr>
  <p:slideViewPr>
    <p:cSldViewPr snapToGrid="0">
      <p:cViewPr varScale="1">
        <p:scale>
          <a:sx n="75" d="100"/>
          <a:sy n="75" d="100"/>
        </p:scale>
        <p:origin x="184" y="1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9cbbcb3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9cbbcb3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9cbbcb3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9cbbcb3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9cbbcb3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49cbbcb3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9cbbcb3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9cbbcb3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9cbbcb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49cbbcb3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a684a0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a684a0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4a684a0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4a684a0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a684a0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4a684a0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a684a0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a684a0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a684a04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4a684a04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9cbbcb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9cbbcb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a684a0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a684a0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4a684a04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4a684a04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4a684a04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4a684a04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2d3d345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2d3d3452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2d3d3452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2d3d3452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9cbbcb3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9cbbcb3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a684a04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a684a04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9cbbcb3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9cbbcb3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9cbbcb3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9cbbcb3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9cbbcb3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9cbbcb3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9cbbcb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9cbbcb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9cbbcb3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9cbbcb3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Tracing in Python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 Desai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Stony Brook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39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 Spheres with Fuzz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364" y="668575"/>
            <a:ext cx="60736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Dielectrics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3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285750" indent="-285750"/>
            <a:r>
              <a:rPr lang="en" dirty="0"/>
              <a:t>Now model refraction using dielectrics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When light rays hit dielectrics, they split into a reflected ray and a refracted ray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This implementation simplifies it by randomly choosing whether the ray reflects or refracts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Refracted rays are modeled by Snell’s Law: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𝜂sin(𝜃) = 𝜂’sin(𝜃’) 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If solution does not exist, glass cannot refract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Real glass has reflectivity that varies with angle: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 err="1"/>
              <a:t>Schlick</a:t>
            </a:r>
            <a:r>
              <a:rPr lang="en" dirty="0"/>
              <a:t> approximation works really well</a:t>
            </a:r>
            <a:endParaRPr dirty="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800" y="1017713"/>
            <a:ext cx="3292249" cy="25658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DAA0B-19E3-D14E-8883-0479ADF09011}"/>
                  </a:ext>
                </a:extLst>
              </p:cNvPr>
              <p:cNvSpPr txBox="1"/>
              <p:nvPr/>
            </p:nvSpPr>
            <p:spPr>
              <a:xfrm>
                <a:off x="5274626" y="3991025"/>
                <a:ext cx="3368423" cy="80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DAA0B-19E3-D14E-8883-0479ADF09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626" y="3991025"/>
                <a:ext cx="3368423" cy="806759"/>
              </a:xfrm>
              <a:prstGeom prst="rect">
                <a:avLst/>
              </a:prstGeom>
              <a:blipFill>
                <a:blip r:embed="rId4"/>
                <a:stretch>
                  <a:fillRect l="-1504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Camera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6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modify parameters of where image is viewed from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Field of view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Aspect ratio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“lookfrom” point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“lookat” point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orientation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 lens approximation to create depth of field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975" y="785375"/>
            <a:ext cx="2696450" cy="13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775" y="2571750"/>
            <a:ext cx="3922421" cy="1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Playing Around</a:t>
            </a:r>
            <a:endParaRPr dirty="0"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The design architecture is flexible and allows for many modifications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Things I messed with: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different sources of lighting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Objects of different shapes 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/>
              <a:t>V</a:t>
            </a:r>
            <a:r>
              <a:rPr lang="en" dirty="0" err="1"/>
              <a:t>arious</a:t>
            </a:r>
            <a:r>
              <a:rPr lang="en" dirty="0"/>
              <a:t> textures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/>
              <a:t>I</a:t>
            </a:r>
            <a:r>
              <a:rPr lang="en" dirty="0" err="1"/>
              <a:t>ncreasing</a:t>
            </a:r>
            <a:r>
              <a:rPr lang="en" dirty="0"/>
              <a:t> speed of render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 probability density functions to model different scattering</a:t>
            </a:r>
          </a:p>
          <a:p>
            <a:pPr marL="742950" lvl="1" indent="-285750">
              <a:spcBef>
                <a:spcPts val="1200"/>
              </a:spcBef>
            </a:pPr>
            <a:r>
              <a:rPr lang="en" dirty="0"/>
              <a:t> Sampling more of the light source to reduce noise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3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Spheres</a:t>
            </a:r>
            <a:endParaRPr/>
          </a:p>
        </p:txBody>
      </p:sp>
      <p:pic>
        <p:nvPicPr>
          <p:cNvPr id="3" name="Picture 2" descr="A picture containing indoor, colorful, decorated&#10;&#10;Description automatically generated">
            <a:extLst>
              <a:ext uri="{FF2B5EF4-FFF2-40B4-BE49-F238E27FC236}">
                <a16:creationId xmlns:a16="http://schemas.microsoft.com/office/drawing/2014/main" id="{597377B1-D1B1-FB4D-98BB-558AB0E2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544" y="578066"/>
            <a:ext cx="5402911" cy="35875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51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Checkered Spheres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38" y="627725"/>
            <a:ext cx="5837925" cy="38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33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Noise Texture  (“Turbulence”)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75" y="863550"/>
            <a:ext cx="513744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93500" y="433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as Textures</a:t>
            </a:r>
            <a:endParaRPr/>
          </a:p>
        </p:txBody>
      </p:sp>
      <p:pic>
        <p:nvPicPr>
          <p:cNvPr id="3" name="Picture 2" descr="A picture containing ball&#10;&#10;Description automatically generated">
            <a:extLst>
              <a:ext uri="{FF2B5EF4-FFF2-40B4-BE49-F238E27FC236}">
                <a16:creationId xmlns:a16="http://schemas.microsoft.com/office/drawing/2014/main" id="{4BD16C62-176B-3648-AF5B-EAE1EBE6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614610"/>
            <a:ext cx="5397500" cy="35839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24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Interior Lighting</a:t>
            </a:r>
            <a:endParaRPr/>
          </a:p>
        </p:txBody>
      </p:sp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6F59CE39-6203-AD4C-9951-938AD2A0D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16" y="474391"/>
            <a:ext cx="5685367" cy="37750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BA5E-F69F-2A4D-8002-B00637DC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6FE5F-03B9-FB4A-9D28-B8180D1FA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C6A74-722A-F442-BC2D-5F1C658A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16" y="445025"/>
            <a:ext cx="6405799" cy="42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9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ray tracer?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Ray tracing is a general term used to describe any technique used for modeling light rays interacting with an environment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Capable of simulating a variety of optical effects (reflection, refraction, shadows, scattering, depth of field, motion blur)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The process of generating an image is known as rendering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Traditionally rendering is slow and is used for computer generated images or VFX rather than video games  (this has been changing)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39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Cornell Box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33" y="589650"/>
            <a:ext cx="4072467" cy="36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CF4A63-57F4-CB46-9BF2-412041C09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67" y="5896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31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Cornell Box with Boxes made of Smoke</a:t>
            </a:r>
            <a:endParaRPr/>
          </a:p>
        </p:txBody>
      </p:sp>
      <p:pic>
        <p:nvPicPr>
          <p:cNvPr id="3" name="Picture 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9C320ED4-2D31-E542-966B-459ECDCC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96" y="125942"/>
            <a:ext cx="4325408" cy="43254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BVH Architecture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What i previously described is a brute force method: very slow</a:t>
            </a:r>
            <a:endParaRPr sz="18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Can improve speed with boundary box and node architecture</a:t>
            </a:r>
            <a:endParaRPr sz="18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Ray object intersection is the major time sink, but it’s a repeated search on the same model</a:t>
            </a:r>
            <a:endParaRPr sz="18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Calculate whether ray intersects</a:t>
            </a:r>
            <a:endParaRPr sz="18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with bounding volumes to reduce</a:t>
            </a:r>
            <a:endParaRPr sz="18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search time</a:t>
            </a:r>
            <a:endParaRPr sz="18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829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829"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725" y="2638500"/>
            <a:ext cx="4738850" cy="21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Current Work: Noise Reduction with Probability Density Functions</a:t>
            </a:r>
            <a:endParaRPr sz="2220"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how light scatters off materials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more of the source of light to try to reduce noise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Modify light source so that  light is only emitted downwards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Noise in upper part of this image are places that were not sampled as much as the rest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95194-AF16-0A48-A893-DDDB788A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22350"/>
            <a:ext cx="367665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Discussion/Conclusion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accuracy is hard to determine, but it serves as a good model for how light interacts with objects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played around with reproducing models from the books I was reading as well as creating my own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Theoretically this method could be used to approximate any wave phenomena with approximate linear motion, so it would have been interesting to map out sound waves or other linear-like physics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Would also have been interesting to create models for more complex shapes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Tracing in One Weekend. raytracing.github.io/books/RayTracingInOneWeekend.html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Ray Tracing: The Next Week. raytracing.github.io/books/RayTracingTheNextWeek.html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Ray Tracing: The Rest of Your Life. raytracing.github.io/books/RayTracingTheRestOfYourLife.html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Algorithm 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52700"/>
            <a:ext cx="340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Trace a path from an imaginary eye through each pixel in an image</a:t>
            </a:r>
          </a:p>
          <a:p>
            <a:pPr marL="285750" indent="-285750"/>
            <a:r>
              <a:rPr lang="en" dirty="0"/>
              <a:t>Calculate color of the pixel as it interacts with objects of different materials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Light sources are modifiable</a:t>
            </a:r>
          </a:p>
          <a:p>
            <a:pPr marL="285750" indent="-285750">
              <a:spcBef>
                <a:spcPts val="1200"/>
              </a:spcBef>
            </a:pPr>
            <a:r>
              <a:rPr lang="en" dirty="0"/>
              <a:t>3D Environment is projected onto 2D Image</a:t>
            </a:r>
            <a:endParaRPr dirty="0"/>
          </a:p>
          <a:p>
            <a:pPr marL="285750" indent="-285750">
              <a:spcBef>
                <a:spcPts val="1200"/>
              </a:spcBef>
            </a:pPr>
            <a:endParaRPr dirty="0"/>
          </a:p>
          <a:p>
            <a:pPr marL="285750" indent="-285750">
              <a:spcBef>
                <a:spcPts val="1200"/>
              </a:spcBef>
            </a:pPr>
            <a:endParaRPr dirty="0"/>
          </a:p>
          <a:p>
            <a:pPr marL="285750" indent="-285750">
              <a:spcBef>
                <a:spcPts val="1200"/>
              </a:spcBef>
            </a:pP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4572000" y="4204925"/>
            <a:ext cx="461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Henrik - Own work, CC BY-SA 4.0, https://commons.wikimedia.org/w/index.php?curid=3869326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375" y="1034288"/>
            <a:ext cx="4614999" cy="307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Basics of the code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Outputs image as a ppm file on a pixel by pixel basis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Two functions for the writing of the image:</a:t>
            </a:r>
            <a:endParaRPr dirty="0"/>
          </a:p>
          <a:p>
            <a:pPr marL="742950" lvl="1" indent="-285750">
              <a:spcBef>
                <a:spcPts val="1200"/>
              </a:spcBef>
            </a:pPr>
            <a:r>
              <a:rPr lang="en-US" dirty="0"/>
              <a:t>r</a:t>
            </a:r>
            <a:r>
              <a:rPr lang="en" dirty="0" err="1"/>
              <a:t>ay_color</a:t>
            </a:r>
            <a:r>
              <a:rPr lang="en" dirty="0"/>
              <a:t>: a function that sends a specified number of rays at each pixel to model the interaction, and returns a color vector,</a:t>
            </a:r>
            <a:endParaRPr dirty="0"/>
          </a:p>
          <a:p>
            <a:pPr marL="742950" lvl="1" indent="-285750">
              <a:spcBef>
                <a:spcPts val="1200"/>
              </a:spcBef>
            </a:pPr>
            <a:r>
              <a:rPr lang="en" dirty="0" err="1"/>
              <a:t>write_color</a:t>
            </a:r>
            <a:r>
              <a:rPr lang="en" dirty="0"/>
              <a:t>: which gamma corrects and outputs the </a:t>
            </a:r>
            <a:r>
              <a:rPr lang="en" dirty="0" err="1"/>
              <a:t>rgb</a:t>
            </a:r>
            <a:r>
              <a:rPr lang="en" dirty="0"/>
              <a:t> values as a string so it can be output into a file</a:t>
            </a:r>
          </a:p>
          <a:p>
            <a:pPr marL="285750" indent="-285750">
              <a:spcBef>
                <a:spcPts val="1200"/>
              </a:spcBef>
            </a:pPr>
            <a:r>
              <a:rPr lang="en" dirty="0"/>
              <a:t>Rest of the code is divided up into classes for organization and consistency</a:t>
            </a:r>
          </a:p>
          <a:p>
            <a:pPr marL="285750" indent="-285750">
              <a:spcBef>
                <a:spcPts val="1200"/>
              </a:spcBef>
            </a:pPr>
            <a:r>
              <a:rPr lang="en" dirty="0"/>
              <a:t>Classes used: ‘objects’ ‘materials’ ‘textures’ ‘ray’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Object: A Sphere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Sphere-ray interactions are straightforward to calculate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2" name="Google Shape;82;p17"/>
          <p:cNvSpPr txBox="1"/>
          <p:nvPr/>
        </p:nvSpPr>
        <p:spPr>
          <a:xfrm>
            <a:off x="4705500" y="3871175"/>
            <a:ext cx="33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25" y="2394100"/>
            <a:ext cx="3259709" cy="217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843" y="780838"/>
            <a:ext cx="2221457" cy="131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075" y="2233719"/>
            <a:ext cx="3370501" cy="267265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572000" y="915489"/>
            <a:ext cx="2286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Surface </a:t>
            </a:r>
            <a:r>
              <a:rPr lang="en" dirty="0" err="1"/>
              <a:t>normals</a:t>
            </a:r>
            <a:r>
              <a:rPr lang="en" dirty="0"/>
              <a:t> of a sphere are important to calculate so shading can be modeled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248090" y="1144523"/>
            <a:ext cx="36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Here is a sphere with shaded surface </a:t>
            </a:r>
            <a:r>
              <a:rPr lang="en" sz="2400" dirty="0" err="1">
                <a:solidFill>
                  <a:schemeClr val="dk1"/>
                </a:solidFill>
              </a:rPr>
              <a:t>normals</a:t>
            </a:r>
            <a:r>
              <a:rPr lang="en" sz="2400" dirty="0">
                <a:solidFill>
                  <a:schemeClr val="dk1"/>
                </a:solidFill>
              </a:rPr>
              <a:t>, a gradient background acting as the sky and a large green sphere acting as the ground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120" y="1261900"/>
            <a:ext cx="4657250" cy="26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D51C8C-84F5-4743-8250-D504841E3F82}"/>
              </a:ext>
            </a:extLst>
          </p:cNvPr>
          <p:cNvSpPr txBox="1"/>
          <p:nvPr/>
        </p:nvSpPr>
        <p:spPr>
          <a:xfrm>
            <a:off x="2170706" y="282237"/>
            <a:ext cx="480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Basic Image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Diffuse Materials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Diffuse objects modulate light with own intrinsic color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Light rays can either reflect in random directions or be absorbed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Darker the material the more likely absorption is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011" y="445025"/>
            <a:ext cx="3655815" cy="19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874" y="2679150"/>
            <a:ext cx="3292078" cy="197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172700" y="2336050"/>
            <a:ext cx="35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rays will scatter randomly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484213" y="4568875"/>
            <a:ext cx="314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 random unit vector to see where ray goes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810775" y="4420575"/>
            <a:ext cx="36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Diffuse Sphere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136" y="600584"/>
            <a:ext cx="6532889" cy="36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Metal instead of Diffuse Material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0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rays don’t scatter randomly, they reflect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8775"/>
            <a:ext cx="3800876" cy="28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980" y="1595625"/>
            <a:ext cx="4546421" cy="25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222750" y="4271650"/>
            <a:ext cx="340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include a ‘fuzziness’ parameter for reflections that aren’t perfect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834</Words>
  <Application>Microsoft Macintosh PowerPoint</Application>
  <PresentationFormat>On-screen Show (16:9)</PresentationFormat>
  <Paragraphs>94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Cambria Math</vt:lpstr>
      <vt:lpstr>Simple Light</vt:lpstr>
      <vt:lpstr>Ray Tracing in Python</vt:lpstr>
      <vt:lpstr>What is a ray tracer?</vt:lpstr>
      <vt:lpstr>General Algorithm Overview</vt:lpstr>
      <vt:lpstr>Basics of the code</vt:lpstr>
      <vt:lpstr>First Object: A Sphere</vt:lpstr>
      <vt:lpstr>PowerPoint Presentation</vt:lpstr>
      <vt:lpstr>Diffuse Materials</vt:lpstr>
      <vt:lpstr>A Diffuse Sphere</vt:lpstr>
      <vt:lpstr>Consider Metal instead of Diffuse Material</vt:lpstr>
      <vt:lpstr>Metal Spheres with Fuzz</vt:lpstr>
      <vt:lpstr>Dielectrics</vt:lpstr>
      <vt:lpstr>The Camera</vt:lpstr>
      <vt:lpstr>Playing Around</vt:lpstr>
      <vt:lpstr>Spheres</vt:lpstr>
      <vt:lpstr>Checkered Spheres</vt:lpstr>
      <vt:lpstr>Random Noise Texture  (“Turbulence”)</vt:lpstr>
      <vt:lpstr>Images as Textures</vt:lpstr>
      <vt:lpstr>Interior Lighting</vt:lpstr>
      <vt:lpstr>PowerPoint Presentation</vt:lpstr>
      <vt:lpstr>The Cornell Box</vt:lpstr>
      <vt:lpstr>The Cornell Box with Boxes made of Smoke</vt:lpstr>
      <vt:lpstr>BVH Architecture</vt:lpstr>
      <vt:lpstr>Current Work: Noise Reduction with Probability Density Functions</vt:lpstr>
      <vt:lpstr>Discussion/Conclusion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in Python</dc:title>
  <cp:lastModifiedBy>Ansh Desai</cp:lastModifiedBy>
  <cp:revision>2</cp:revision>
  <dcterms:modified xsi:type="dcterms:W3CDTF">2021-11-30T16:14:02Z</dcterms:modified>
</cp:coreProperties>
</file>