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61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F5FA0-9438-4885-9240-FC9A9233F97F}">
          <p14:sldIdLst>
            <p14:sldId id="259"/>
            <p14:sldId id="256"/>
            <p14:sldId id="257"/>
            <p14:sldId id="261"/>
            <p14:sldId id="258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C34"/>
    <a:srgbClr val="897B95"/>
    <a:srgbClr val="674884"/>
    <a:srgbClr val="B26A69"/>
    <a:srgbClr val="951B1C"/>
    <a:srgbClr val="6A9C60"/>
    <a:srgbClr val="1E701E"/>
    <a:srgbClr val="B28254"/>
    <a:srgbClr val="B25809"/>
    <a:srgbClr val="798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7223B-A512-4D2E-9578-3B4356B815F6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AC6F-76E5-488C-8CF5-8448FF7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AC6F-76E5-488C-8CF5-8448FF75D1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80B5-1734-4FC9-8F72-0C7543F7E92B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566592" y="4396494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8" name="CustomShape 2"/>
          <p:cNvSpPr/>
          <p:nvPr/>
        </p:nvSpPr>
        <p:spPr>
          <a:xfrm>
            <a:off x="3068928" y="4396494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9" name="CustomShape 3"/>
          <p:cNvSpPr/>
          <p:nvPr/>
        </p:nvSpPr>
        <p:spPr>
          <a:xfrm>
            <a:off x="3255062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0" name="CustomShape 4"/>
          <p:cNvSpPr/>
          <p:nvPr/>
        </p:nvSpPr>
        <p:spPr>
          <a:xfrm>
            <a:off x="3433359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1" name="CustomShape 5"/>
          <p:cNvSpPr/>
          <p:nvPr/>
        </p:nvSpPr>
        <p:spPr>
          <a:xfrm flipH="1">
            <a:off x="2564080" y="4738755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2" name="CustomShape 6"/>
          <p:cNvSpPr/>
          <p:nvPr/>
        </p:nvSpPr>
        <p:spPr>
          <a:xfrm flipH="1">
            <a:off x="4720624" y="4738755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3" name="CustomShape 7"/>
          <p:cNvSpPr/>
          <p:nvPr/>
        </p:nvSpPr>
        <p:spPr>
          <a:xfrm flipH="1">
            <a:off x="4534490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4" name="CustomShape 8"/>
          <p:cNvSpPr/>
          <p:nvPr/>
        </p:nvSpPr>
        <p:spPr>
          <a:xfrm flipH="1">
            <a:off x="4356193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5" name="CustomShape 9"/>
          <p:cNvSpPr/>
          <p:nvPr/>
        </p:nvSpPr>
        <p:spPr>
          <a:xfrm>
            <a:off x="1161216" y="3566968"/>
            <a:ext cx="1907712" cy="2239723"/>
          </a:xfrm>
          <a:prstGeom prst="rect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6" name="CustomShape 10"/>
          <p:cNvSpPr/>
          <p:nvPr/>
        </p:nvSpPr>
        <p:spPr>
          <a:xfrm>
            <a:off x="4959006" y="3519286"/>
            <a:ext cx="2671842" cy="2239723"/>
          </a:xfrm>
          <a:prstGeom prst="flowChartMagneticDisk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7" name="CustomShape 11"/>
          <p:cNvSpPr/>
          <p:nvPr/>
        </p:nvSpPr>
        <p:spPr>
          <a:xfrm>
            <a:off x="5672847" y="3649919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Server Side</a:t>
            </a:r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5930496" y="4361222"/>
            <a:ext cx="622080" cy="472896"/>
          </a:xfrm>
          <a:prstGeom prst="rect">
            <a:avLst/>
          </a:prstGeom>
        </p:spPr>
      </p:pic>
      <p:sp>
        <p:nvSpPr>
          <p:cNvPr id="49" name="CustomShape 12"/>
          <p:cNvSpPr/>
          <p:nvPr/>
        </p:nvSpPr>
        <p:spPr>
          <a:xfrm>
            <a:off x="5059584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Shiny</a:t>
            </a:r>
            <a:endParaRPr/>
          </a:p>
        </p:txBody>
      </p:sp>
      <p:sp>
        <p:nvSpPr>
          <p:cNvPr id="50" name="CustomShape 13"/>
          <p:cNvSpPr/>
          <p:nvPr/>
        </p:nvSpPr>
        <p:spPr>
          <a:xfrm>
            <a:off x="5921679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igraph</a:t>
            </a:r>
            <a:endParaRPr/>
          </a:p>
        </p:txBody>
      </p:sp>
      <p:sp>
        <p:nvSpPr>
          <p:cNvPr id="51" name="CustomShape 14"/>
          <p:cNvSpPr/>
          <p:nvPr/>
        </p:nvSpPr>
        <p:spPr>
          <a:xfrm>
            <a:off x="6790958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rjson</a:t>
            </a:r>
            <a:endParaRPr/>
          </a:p>
        </p:txBody>
      </p:sp>
      <p:pic>
        <p:nvPicPr>
          <p:cNvPr id="52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1271590" y="3863506"/>
            <a:ext cx="1658880" cy="1202814"/>
          </a:xfrm>
          <a:prstGeom prst="rect">
            <a:avLst/>
          </a:prstGeom>
        </p:spPr>
      </p:pic>
      <p:sp>
        <p:nvSpPr>
          <p:cNvPr id="53" name="CustomShape 15"/>
          <p:cNvSpPr/>
          <p:nvPr/>
        </p:nvSpPr>
        <p:spPr>
          <a:xfrm>
            <a:off x="1492992" y="3566966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Client Side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1741824" y="5143068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D3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232203" y="4971285"/>
            <a:ext cx="1767622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Controls, formatted data, summary info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3003619" y="4252797"/>
            <a:ext cx="1450867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User interactions, updated data</a:t>
            </a:r>
            <a:endParaRPr/>
          </a:p>
        </p:txBody>
      </p:sp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3" name="Flowchart: Internal Storage 2"/>
          <p:cNvSpPr/>
          <p:nvPr/>
        </p:nvSpPr>
        <p:spPr>
          <a:xfrm>
            <a:off x="462664" y="833021"/>
            <a:ext cx="3341235" cy="173682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0 w 10033"/>
              <a:gd name="connsiteY0" fmla="*/ 50 h 10050"/>
              <a:gd name="connsiteX1" fmla="*/ 10000 w 10033"/>
              <a:gd name="connsiteY1" fmla="*/ 50 h 10050"/>
              <a:gd name="connsiteX2" fmla="*/ 10000 w 10033"/>
              <a:gd name="connsiteY2" fmla="*/ 10050 h 10050"/>
              <a:gd name="connsiteX3" fmla="*/ 0 w 10033"/>
              <a:gd name="connsiteY3" fmla="*/ 10050 h 10050"/>
              <a:gd name="connsiteX4" fmla="*/ 0 w 10033"/>
              <a:gd name="connsiteY4" fmla="*/ 50 h 10050"/>
              <a:gd name="connsiteX0" fmla="*/ 913 w 10033"/>
              <a:gd name="connsiteY0" fmla="*/ 0 h 10050"/>
              <a:gd name="connsiteX1" fmla="*/ 1250 w 10033"/>
              <a:gd name="connsiteY1" fmla="*/ 10050 h 10050"/>
              <a:gd name="connsiteX2" fmla="*/ 0 w 10033"/>
              <a:gd name="connsiteY2" fmla="*/ 2016 h 10050"/>
              <a:gd name="connsiteX3" fmla="*/ 10033 w 10033"/>
              <a:gd name="connsiteY3" fmla="*/ 2012 h 10050"/>
              <a:gd name="connsiteX0" fmla="*/ 0 w 10033"/>
              <a:gd name="connsiteY0" fmla="*/ 50 h 10050"/>
              <a:gd name="connsiteX1" fmla="*/ 10000 w 10033"/>
              <a:gd name="connsiteY1" fmla="*/ 50 h 10050"/>
              <a:gd name="connsiteX2" fmla="*/ 10000 w 10033"/>
              <a:gd name="connsiteY2" fmla="*/ 10050 h 10050"/>
              <a:gd name="connsiteX3" fmla="*/ 0 w 10033"/>
              <a:gd name="connsiteY3" fmla="*/ 10050 h 10050"/>
              <a:gd name="connsiteX4" fmla="*/ 0 w 10033"/>
              <a:gd name="connsiteY4" fmla="*/ 50 h 10050"/>
              <a:gd name="connsiteX0" fmla="*/ 0 w 10033"/>
              <a:gd name="connsiteY0" fmla="*/ 50 h 10050"/>
              <a:gd name="connsiteX1" fmla="*/ 10000 w 10033"/>
              <a:gd name="connsiteY1" fmla="*/ 50 h 10050"/>
              <a:gd name="connsiteX2" fmla="*/ 10000 w 10033"/>
              <a:gd name="connsiteY2" fmla="*/ 10050 h 10050"/>
              <a:gd name="connsiteX3" fmla="*/ 0 w 10033"/>
              <a:gd name="connsiteY3" fmla="*/ 10050 h 10050"/>
              <a:gd name="connsiteX4" fmla="*/ 0 w 10033"/>
              <a:gd name="connsiteY4" fmla="*/ 50 h 10050"/>
              <a:gd name="connsiteX0" fmla="*/ 913 w 10033"/>
              <a:gd name="connsiteY0" fmla="*/ 0 h 10050"/>
              <a:gd name="connsiteX1" fmla="*/ 887 w 10033"/>
              <a:gd name="connsiteY1" fmla="*/ 10050 h 10050"/>
              <a:gd name="connsiteX2" fmla="*/ 0 w 10033"/>
              <a:gd name="connsiteY2" fmla="*/ 2016 h 10050"/>
              <a:gd name="connsiteX3" fmla="*/ 10033 w 10033"/>
              <a:gd name="connsiteY3" fmla="*/ 2012 h 10050"/>
              <a:gd name="connsiteX0" fmla="*/ 0 w 10033"/>
              <a:gd name="connsiteY0" fmla="*/ 50 h 10050"/>
              <a:gd name="connsiteX1" fmla="*/ 10000 w 10033"/>
              <a:gd name="connsiteY1" fmla="*/ 50 h 10050"/>
              <a:gd name="connsiteX2" fmla="*/ 10000 w 10033"/>
              <a:gd name="connsiteY2" fmla="*/ 10050 h 10050"/>
              <a:gd name="connsiteX3" fmla="*/ 0 w 10033"/>
              <a:gd name="connsiteY3" fmla="*/ 10050 h 10050"/>
              <a:gd name="connsiteX4" fmla="*/ 0 w 10033"/>
              <a:gd name="connsiteY4" fmla="*/ 50 h 1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50" stroke="0" extrusionOk="0">
                <a:moveTo>
                  <a:pt x="0" y="50"/>
                </a:moveTo>
                <a:lnTo>
                  <a:pt x="10000" y="50"/>
                </a:lnTo>
                <a:lnTo>
                  <a:pt x="10000" y="10050"/>
                </a:lnTo>
                <a:lnTo>
                  <a:pt x="0" y="10050"/>
                </a:lnTo>
                <a:lnTo>
                  <a:pt x="0" y="50"/>
                </a:lnTo>
                <a:close/>
              </a:path>
              <a:path w="10033" h="10050" fill="none" extrusionOk="0">
                <a:moveTo>
                  <a:pt x="913" y="0"/>
                </a:moveTo>
                <a:cubicBezTo>
                  <a:pt x="913" y="3333"/>
                  <a:pt x="887" y="6717"/>
                  <a:pt x="887" y="10050"/>
                </a:cubicBezTo>
                <a:moveTo>
                  <a:pt x="0" y="2016"/>
                </a:moveTo>
                <a:lnTo>
                  <a:pt x="10033" y="2012"/>
                </a:lnTo>
              </a:path>
              <a:path w="10033" h="10050" fill="none">
                <a:moveTo>
                  <a:pt x="0" y="50"/>
                </a:moveTo>
                <a:lnTo>
                  <a:pt x="10000" y="50"/>
                </a:lnTo>
                <a:lnTo>
                  <a:pt x="10000" y="10050"/>
                </a:lnTo>
                <a:lnTo>
                  <a:pt x="0" y="10050"/>
                </a:lnTo>
                <a:lnTo>
                  <a:pt x="0" y="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707" y="872705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rPr>
              <a:t>Client Side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3886" y="580901"/>
            <a:ext cx="1347868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6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5263292" y="1878987"/>
            <a:ext cx="145059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131" y="1878569"/>
            <a:ext cx="750478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mbx10" panose="020B0500000000000000" pitchFamily="34" charset="0"/>
              </a:rPr>
              <a:t>Binding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3291" y="1878987"/>
            <a:ext cx="805874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mbx10" panose="020B0500000000000000" pitchFamily="34" charset="0"/>
              </a:rPr>
              <a:t>Binding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6015225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5225" y="1878986"/>
            <a:ext cx="761931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mbx10" panose="020B0500000000000000" pitchFamily="34" charset="0"/>
              </a:rPr>
              <a:t>Shiny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778530" y="1278229"/>
            <a:ext cx="2112275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884039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4039" y="1878570"/>
            <a:ext cx="761931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mbx10" panose="020B0500000000000000" pitchFamily="34" charset="0"/>
              </a:rPr>
              <a:t>D3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7378" y="1274179"/>
            <a:ext cx="973353" cy="42231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mbx10" panose="020B0500000000000000" pitchFamily="34" charset="0"/>
              </a:rPr>
              <a:t>Interactive Graph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1754798" y="1278229"/>
            <a:ext cx="2027090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1189" y="1274180"/>
            <a:ext cx="971337" cy="42231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mbx10" panose="020B0500000000000000" pitchFamily="34" charset="0"/>
              </a:rPr>
              <a:t>User Controls</a:t>
            </a:r>
          </a:p>
        </p:txBody>
      </p:sp>
      <p:sp>
        <p:nvSpPr>
          <p:cNvPr id="36" name="Flowchart: Document 35"/>
          <p:cNvSpPr/>
          <p:nvPr/>
        </p:nvSpPr>
        <p:spPr>
          <a:xfrm>
            <a:off x="2950364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50364" y="1878570"/>
            <a:ext cx="761931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mbx10" panose="020B0500000000000000" pitchFamily="34" charset="0"/>
              </a:rPr>
              <a:t>Shiny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1808365" y="1878569"/>
            <a:ext cx="994482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9739" y="1878569"/>
            <a:ext cx="1003108" cy="42231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mbx10" panose="020B0500000000000000" pitchFamily="34" charset="0"/>
              </a:rPr>
              <a:t>J</a:t>
            </a:r>
            <a:r>
              <a:rPr lang="en-US" sz="1100" dirty="0" smtClean="0">
                <a:solidFill>
                  <a:schemeClr val="bg1"/>
                </a:solidFill>
                <a:latin typeface="cmbx10" panose="020B0500000000000000" pitchFamily="34" charset="0"/>
              </a:rPr>
              <a:t>avaScript</a:t>
            </a:r>
            <a:endParaRPr lang="en-US" sz="1100" dirty="0">
              <a:solidFill>
                <a:schemeClr val="bg1"/>
              </a:solidFill>
              <a:latin typeface="cmbx10" panose="020B0500000000000000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mbx10" panose="020B0500000000000000" pitchFamily="34" charset="0"/>
              </a:rPr>
              <a:t>(general)</a:t>
            </a:r>
          </a:p>
        </p:txBody>
      </p:sp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64" name="Flowchart: Process 63"/>
          <p:cNvSpPr/>
          <p:nvPr/>
        </p:nvSpPr>
        <p:spPr>
          <a:xfrm>
            <a:off x="6818924" y="1822630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13838" y="2508614"/>
            <a:ext cx="182480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mbx10" panose="020B0500000000000000" pitchFamily="34" charset="0"/>
              </a:rPr>
              <a:t>Data formatting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680789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80789" y="1878987"/>
            <a:ext cx="761931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cmbx10" panose="020B0500000000000000" pitchFamily="34" charset="0"/>
              </a:rPr>
              <a:t>rjson</a:t>
            </a:r>
            <a:endParaRPr lang="en-US" sz="1100" dirty="0">
              <a:solidFill>
                <a:schemeClr val="bg1"/>
              </a:solidFill>
              <a:latin typeface="cmbx10" panose="020B0500000000000000" pitchFamily="34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6852960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2960" y="1878986"/>
            <a:ext cx="761931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cmbx10" panose="020B0500000000000000" pitchFamily="34" charset="0"/>
              </a:rPr>
              <a:t>igraph</a:t>
            </a:r>
            <a:endParaRPr lang="en-US" sz="1100" dirty="0">
              <a:solidFill>
                <a:schemeClr val="bg1"/>
              </a:solidFill>
              <a:latin typeface="cmbx10" panose="020B0500000000000000" pitchFamily="34" charset="0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7133533" y="549907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72044" y="1962978"/>
            <a:ext cx="877824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64642" y="2179487"/>
            <a:ext cx="877824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40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52400" y="0"/>
            <a:ext cx="8839200" cy="32925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11872" y="3501887"/>
            <a:ext cx="2479727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bx10" panose="020B0500000000000000" pitchFamily="34" charset="0"/>
              </a:rPr>
              <a:t>Render Graph</a:t>
            </a:r>
            <a:br>
              <a:rPr lang="en-US" sz="1400" dirty="0" smtClean="0">
                <a:latin typeface="cmbx10" panose="020B0500000000000000" pitchFamily="34" charset="0"/>
              </a:rPr>
            </a:br>
            <a:r>
              <a:rPr lang="en-US" sz="1400" dirty="0" smtClean="0">
                <a:latin typeface="cmbx10" panose="020B0500000000000000" pitchFamily="34" charset="0"/>
              </a:rPr>
              <a:t>(as SVG element)</a:t>
            </a:r>
            <a:endParaRPr lang="en-US" sz="1400" dirty="0">
              <a:latin typeface="cmbx10" panose="020B0500000000000000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1344" y="1905001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bx10" panose="020B0500000000000000" pitchFamily="34" charset="0"/>
              </a:rPr>
              <a:t>Render Table</a:t>
            </a:r>
            <a:endParaRPr lang="en-US" sz="1400" dirty="0">
              <a:latin typeface="cmbx10" panose="020B0500000000000000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5282325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bx10" panose="020B0500000000000000" pitchFamily="34" charset="0"/>
              </a:rPr>
              <a:t>User Selects Points</a:t>
            </a:r>
            <a:endParaRPr lang="en-US" sz="1400" dirty="0">
              <a:latin typeface="cmbx10" panose="020B0500000000000000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9506" y="56388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bx10" panose="020B0500000000000000" pitchFamily="34" charset="0"/>
              </a:rPr>
              <a:t>User Groups  Nodes</a:t>
            </a:r>
            <a:endParaRPr lang="en-US" sz="1400" dirty="0">
              <a:latin typeface="cmbx10" panose="020B0500000000000000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7" idx="3"/>
          </p:cNvCxnSpPr>
          <p:nvPr/>
        </p:nvCxnSpPr>
        <p:spPr>
          <a:xfrm flipH="1">
            <a:off x="4419600" y="4131152"/>
            <a:ext cx="2092272" cy="15702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19600" y="5701425"/>
            <a:ext cx="2679906" cy="3564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4"/>
          </p:cNvCxnSpPr>
          <p:nvPr/>
        </p:nvCxnSpPr>
        <p:spPr>
          <a:xfrm flipV="1">
            <a:off x="7747206" y="4760416"/>
            <a:ext cx="4530" cy="8783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9600" y="3650765"/>
            <a:ext cx="1473610" cy="96879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bx10" panose="020B0500000000000000" pitchFamily="34" charset="0"/>
              </a:rPr>
              <a:t>Calculate Within and Outside Edges</a:t>
            </a:r>
            <a:endParaRPr lang="en-US" sz="1400" dirty="0">
              <a:latin typeface="cmbx10" panose="020B0500000000000000" pitchFamily="34" charset="0"/>
            </a:endParaRPr>
          </a:p>
        </p:txBody>
      </p:sp>
      <p:cxnSp>
        <p:nvCxnSpPr>
          <p:cNvPr id="23" name="Curved Connector 22"/>
          <p:cNvCxnSpPr>
            <a:stCxn id="7" idx="1"/>
            <a:endCxn id="21" idx="2"/>
          </p:cNvCxnSpPr>
          <p:nvPr/>
        </p:nvCxnSpPr>
        <p:spPr>
          <a:xfrm rot="10800000">
            <a:off x="1346406" y="4619555"/>
            <a:ext cx="1777795" cy="1081870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1"/>
            <a:endCxn id="6" idx="2"/>
          </p:cNvCxnSpPr>
          <p:nvPr/>
        </p:nvCxnSpPr>
        <p:spPr>
          <a:xfrm rot="10800000">
            <a:off x="441344" y="2534266"/>
            <a:ext cx="168256" cy="1600894"/>
          </a:xfrm>
          <a:prstGeom prst="curvedConnector3">
            <a:avLst>
              <a:gd name="adj1" fmla="val 23586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867146" y="417872"/>
            <a:ext cx="1993490" cy="1162663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bx10" panose="020B0500000000000000" pitchFamily="34" charset="0"/>
              </a:rPr>
              <a:t>Default Dataset Selected</a:t>
            </a:r>
            <a:endParaRPr lang="en-US" sz="1400" dirty="0">
              <a:latin typeface="cmbx10" panose="020B0500000000000000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1390" y="379772"/>
            <a:ext cx="2057400" cy="12585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bx10" panose="020B0500000000000000" pitchFamily="34" charset="0"/>
              </a:rPr>
              <a:t>Render Controls</a:t>
            </a:r>
            <a:endParaRPr lang="en-US" sz="1400" dirty="0">
              <a:latin typeface="cmbx10" panose="020B0500000000000000" pitchFamily="34" charset="0"/>
            </a:endParaRPr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 flipV="1">
            <a:off x="2488790" y="999204"/>
            <a:ext cx="378356" cy="983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384083" y="513736"/>
            <a:ext cx="1473610" cy="935294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bx10" panose="020B0500000000000000" pitchFamily="34" charset="0"/>
              </a:rPr>
              <a:t>Initial Layout Calculated (</a:t>
            </a:r>
            <a:r>
              <a:rPr lang="en-US" sz="1400" dirty="0" err="1" smtClean="0">
                <a:latin typeface="cmbx10" panose="020B0500000000000000" pitchFamily="34" charset="0"/>
              </a:rPr>
              <a:t>igraph</a:t>
            </a:r>
            <a:r>
              <a:rPr lang="en-US" sz="1400" dirty="0" smtClean="0">
                <a:latin typeface="cmbx10" panose="020B0500000000000000" pitchFamily="34" charset="0"/>
              </a:rPr>
              <a:t>)</a:t>
            </a:r>
            <a:endParaRPr lang="en-US" sz="1400" dirty="0">
              <a:latin typeface="cmbx10" panose="020B0500000000000000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15814" y="523222"/>
            <a:ext cx="1473610" cy="925808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bx10" panose="020B0500000000000000" pitchFamily="34" charset="0"/>
              </a:rPr>
              <a:t>GML to JSON</a:t>
            </a:r>
            <a:endParaRPr lang="en-US" sz="1400" dirty="0">
              <a:latin typeface="cmbx10" panose="020B0500000000000000" pitchFamily="34" charset="0"/>
            </a:endParaRPr>
          </a:p>
        </p:txBody>
      </p:sp>
      <p:cxnSp>
        <p:nvCxnSpPr>
          <p:cNvPr id="35" name="Straight Arrow Connector 34"/>
          <p:cNvCxnSpPr>
            <a:stCxn id="27" idx="3"/>
            <a:endCxn id="33" idx="1"/>
          </p:cNvCxnSpPr>
          <p:nvPr/>
        </p:nvCxnSpPr>
        <p:spPr>
          <a:xfrm flipV="1">
            <a:off x="4860636" y="981383"/>
            <a:ext cx="523447" cy="1782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6857693" y="981383"/>
            <a:ext cx="458121" cy="47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 flipH="1">
            <a:off x="7751736" y="1449030"/>
            <a:ext cx="300883" cy="20528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24201" y="3407567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bx10" panose="020B0500000000000000" pitchFamily="34" charset="0"/>
              </a:rPr>
              <a:t>User Selects Dataset</a:t>
            </a:r>
            <a:endParaRPr lang="en-US" sz="1400" dirty="0">
              <a:latin typeface="cmbx10" panose="020B0500000000000000" pitchFamily="34" charset="0"/>
            </a:endParaRPr>
          </a:p>
        </p:txBody>
      </p:sp>
      <p:cxnSp>
        <p:nvCxnSpPr>
          <p:cNvPr id="90" name="Straight Arrow Connector 89"/>
          <p:cNvCxnSpPr>
            <a:stCxn id="85" idx="3"/>
            <a:endCxn id="33" idx="2"/>
          </p:cNvCxnSpPr>
          <p:nvPr/>
        </p:nvCxnSpPr>
        <p:spPr>
          <a:xfrm flipV="1">
            <a:off x="4419601" y="1449030"/>
            <a:ext cx="1701287" cy="237763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124200" y="43434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bx10" panose="020B0500000000000000" pitchFamily="34" charset="0"/>
              </a:rPr>
              <a:t>User Uploads Dataset</a:t>
            </a:r>
            <a:endParaRPr lang="en-US" sz="1400" dirty="0">
              <a:latin typeface="cmbx10" panose="020B0500000000000000" pitchFamily="34" charset="0"/>
            </a:endParaRPr>
          </a:p>
        </p:txBody>
      </p:sp>
      <p:cxnSp>
        <p:nvCxnSpPr>
          <p:cNvPr id="94" name="Straight Arrow Connector 93"/>
          <p:cNvCxnSpPr>
            <a:stCxn id="93" idx="3"/>
            <a:endCxn id="33" idx="2"/>
          </p:cNvCxnSpPr>
          <p:nvPr/>
        </p:nvCxnSpPr>
        <p:spPr>
          <a:xfrm flipV="1">
            <a:off x="4419600" y="1449030"/>
            <a:ext cx="1701288" cy="331347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400" y="1"/>
            <a:ext cx="193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rPr>
              <a:t>Initial Page Load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mbx10" panose="020B0500000000000000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32286" y="5820696"/>
            <a:ext cx="406810" cy="2095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00996" y="5776453"/>
            <a:ext cx="128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rPr>
              <a:t>Client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mbx10" panose="020B0500000000000000" pitchFamily="34" charset="0"/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228600" y="6090563"/>
            <a:ext cx="406810" cy="20955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7310" y="6046320"/>
            <a:ext cx="128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rPr>
              <a:t>Server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mbx10" panose="020B0500000000000000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2286" y="6365867"/>
            <a:ext cx="406810" cy="2095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0995" y="6321624"/>
            <a:ext cx="163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rPr>
              <a:t>User Activity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mbx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871789"/>
            <a:ext cx="1543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0545" y="36612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mbx10" panose="020B0500000000000000" pitchFamily="34" charset="0"/>
              </a:rPr>
              <a:t>Node 1</a:t>
            </a:r>
            <a:endParaRPr lang="en-US" sz="1400" dirty="0">
              <a:latin typeface="cmbx10" panose="020B05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0145" y="298603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mbx10" panose="020B0500000000000000" pitchFamily="34" charset="0"/>
              </a:rPr>
              <a:t>Node 2</a:t>
            </a:r>
            <a:endParaRPr lang="en-US" sz="1400" dirty="0">
              <a:latin typeface="cmbx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ee\Documents\GitHub\CreativeComponent\paper\images\graphdr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5" y="628650"/>
            <a:ext cx="8535987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025" y="2050201"/>
            <a:ext cx="5715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8003642" y="1858176"/>
            <a:ext cx="192024" cy="19202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" y="696434"/>
            <a:ext cx="9144000" cy="380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0634" y="1066800"/>
            <a:ext cx="3058633" cy="335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769" y="2362201"/>
            <a:ext cx="2601433" cy="806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769" y="3211034"/>
            <a:ext cx="2601433" cy="675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7868" y="1502734"/>
            <a:ext cx="57912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7868" y="1144769"/>
            <a:ext cx="914400" cy="26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1266" y="109160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5616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mbx10" panose="020B0500000000000000" pitchFamily="34" charset="0"/>
              </a:rPr>
              <a:t>1</a:t>
            </a:r>
            <a:endParaRPr lang="en-US" sz="1400" dirty="0">
              <a:solidFill>
                <a:schemeClr val="bg1"/>
              </a:solidFill>
              <a:latin typeface="cmbx10" panose="020B0500000000000000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70299" y="2401756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9033" y="2354091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mbx10" panose="020B0500000000000000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cmbx10" panose="020B0500000000000000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72957" y="3239956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1691" y="319742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mbx10" panose="020B0500000000000000" pitchFamily="34" charset="0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190653" y="1550012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8754" y="150748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mbx10" panose="020B0500000000000000" pitchFamily="34" charset="0"/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118338" y="1134137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bx10" panose="020B0500000000000000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7072" y="109160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mbx10" panose="020B0500000000000000" pitchFamily="34" charset="0"/>
              </a:rPr>
              <a:t>5</a:t>
            </a:r>
            <a:endParaRPr lang="en-US" sz="1400" dirty="0">
              <a:solidFill>
                <a:schemeClr val="bg1"/>
              </a:solidFill>
              <a:latin typeface="cmbx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8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91846" y="218661"/>
            <a:ext cx="7658900" cy="5605669"/>
            <a:chOff x="391846" y="218660"/>
            <a:chExt cx="7658900" cy="5605669"/>
          </a:xfrm>
        </p:grpSpPr>
        <p:grpSp>
          <p:nvGrpSpPr>
            <p:cNvPr id="13" name="Group 12"/>
            <p:cNvGrpSpPr/>
            <p:nvPr/>
          </p:nvGrpSpPr>
          <p:grpSpPr>
            <a:xfrm>
              <a:off x="391846" y="218660"/>
              <a:ext cx="7658900" cy="5605669"/>
              <a:chOff x="391846" y="218660"/>
              <a:chExt cx="7658900" cy="560566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91846" y="218660"/>
                <a:ext cx="7658900" cy="5605669"/>
                <a:chOff x="391846" y="218660"/>
                <a:chExt cx="7658900" cy="5605669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91846" y="218660"/>
                  <a:ext cx="7658900" cy="5605669"/>
                  <a:chOff x="391846" y="228600"/>
                  <a:chExt cx="7658900" cy="5605669"/>
                </a:xfrm>
              </p:grpSpPr>
              <p:pic>
                <p:nvPicPr>
                  <p:cNvPr id="59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3206" t="31250" r="10530" b="8968"/>
                  <a:stretch/>
                </p:blipFill>
                <p:spPr bwMode="auto">
                  <a:xfrm>
                    <a:off x="6139142" y="3866322"/>
                    <a:ext cx="1886990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983" t="32610" r="12160" b="8424"/>
                  <a:stretch/>
                </p:blipFill>
                <p:spPr bwMode="auto">
                  <a:xfrm>
                    <a:off x="4294614" y="3866322"/>
                    <a:ext cx="1896221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575" t="30707" r="13792" b="9240"/>
                  <a:stretch/>
                </p:blipFill>
                <p:spPr bwMode="auto">
                  <a:xfrm>
                    <a:off x="2347688" y="3907209"/>
                    <a:ext cx="1812250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312" t="33288" r="9443" b="7201"/>
                  <a:stretch/>
                </p:blipFill>
                <p:spPr bwMode="auto">
                  <a:xfrm>
                    <a:off x="431876" y="4005469"/>
                    <a:ext cx="1853852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2595" t="31522" r="12568" b="8696"/>
                  <a:stretch/>
                </p:blipFill>
                <p:spPr bwMode="auto">
                  <a:xfrm>
                    <a:off x="6179083" y="2107095"/>
                    <a:ext cx="1828799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4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575" t="33966" r="14199" b="6249"/>
                  <a:stretch/>
                </p:blipFill>
                <p:spPr bwMode="auto">
                  <a:xfrm>
                    <a:off x="4294614" y="2037522"/>
                    <a:ext cx="1803862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3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780" t="30162" r="11549" b="10054"/>
                  <a:stretch/>
                </p:blipFill>
                <p:spPr bwMode="auto">
                  <a:xfrm>
                    <a:off x="2360940" y="2057400"/>
                    <a:ext cx="1903615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2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644" t="31520" r="11889" b="9783"/>
                  <a:stretch/>
                </p:blipFill>
                <p:spPr bwMode="auto">
                  <a:xfrm>
                    <a:off x="393602" y="2037522"/>
                    <a:ext cx="1930400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1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328" t="31520" r="11345" b="8424"/>
                  <a:stretch/>
                </p:blipFill>
                <p:spPr bwMode="auto">
                  <a:xfrm>
                    <a:off x="6250909" y="228600"/>
                    <a:ext cx="1799837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0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3614" t="32064" r="8696" b="6251"/>
                  <a:stretch/>
                </p:blipFill>
                <p:spPr bwMode="auto">
                  <a:xfrm>
                    <a:off x="4253948" y="278295"/>
                    <a:ext cx="1885194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801" t="31289" r="6450" b="7802"/>
                  <a:stretch/>
                </p:blipFill>
                <p:spPr bwMode="auto">
                  <a:xfrm>
                    <a:off x="2312925" y="228600"/>
                    <a:ext cx="1951630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8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659" t="30682" r="12045" b="12728"/>
                  <a:stretch/>
                </p:blipFill>
                <p:spPr bwMode="auto">
                  <a:xfrm>
                    <a:off x="393602" y="228600"/>
                    <a:ext cx="1865523" cy="1828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391846" y="228600"/>
                    <a:ext cx="7658900" cy="5487531"/>
                    <a:chOff x="391846" y="228600"/>
                    <a:chExt cx="7658900" cy="5487531"/>
                  </a:xfrm>
                </p:grpSpPr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221715" y="2286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6135374" y="2286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2308202" y="2286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93380" y="2286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4221937" y="20574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6135596" y="20574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308424" y="20574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393602" y="2057400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4222562" y="3887331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6136221" y="3887331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2306668" y="3887331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391846" y="3887331"/>
                      <a:ext cx="1914525" cy="18288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cmbx10" panose="020B0500000000000000" pitchFamily="34" charset="0"/>
                      </a:endParaRPr>
                    </a:p>
                  </p:txBody>
                </p:sp>
              </p:grp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719617" y="645316"/>
                  <a:ext cx="575783" cy="464348"/>
                </a:xfrm>
                <a:prstGeom prst="rect">
                  <a:avLst/>
                </a:prstGeom>
                <a:noFill/>
                <a:ln w="3175">
                  <a:solidFill>
                    <a:srgbClr val="1553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bx10" panose="020B0500000000000000" pitchFamily="34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813424" y="1256581"/>
                  <a:ext cx="384048" cy="667512"/>
                </a:xfrm>
                <a:prstGeom prst="rect">
                  <a:avLst/>
                </a:prstGeom>
                <a:noFill/>
                <a:ln w="3175">
                  <a:solidFill>
                    <a:srgbClr val="798B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bx10" panose="020B0500000000000000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79240" y="278295"/>
                  <a:ext cx="457200" cy="594360"/>
                </a:xfrm>
                <a:prstGeom prst="rect">
                  <a:avLst/>
                </a:prstGeom>
                <a:noFill/>
                <a:ln w="3175">
                  <a:solidFill>
                    <a:srgbClr val="B258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bx10" panose="020B0500000000000000" pitchFamily="34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6410678" y="691954"/>
                  <a:ext cx="658368" cy="338328"/>
                </a:xfrm>
                <a:prstGeom prst="rect">
                  <a:avLst/>
                </a:prstGeom>
                <a:noFill/>
                <a:ln w="3175">
                  <a:solidFill>
                    <a:srgbClr val="B282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bx10" panose="020B0500000000000000" pitchFamily="34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291305" y="2203107"/>
                  <a:ext cx="347472" cy="380983"/>
                </a:xfrm>
                <a:prstGeom prst="rect">
                  <a:avLst/>
                </a:prstGeom>
                <a:noFill/>
                <a:ln w="3175">
                  <a:solidFill>
                    <a:srgbClr val="1E70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bx10" panose="020B0500000000000000" pitchFamily="34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471389" y="2373017"/>
                  <a:ext cx="475488" cy="400717"/>
                </a:xfrm>
                <a:prstGeom prst="rect">
                  <a:avLst/>
                </a:prstGeom>
                <a:noFill/>
                <a:ln w="3175">
                  <a:solidFill>
                    <a:srgbClr val="6A9C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bx10" panose="020B0500000000000000" pitchFamily="34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901586" y="3228725"/>
                  <a:ext cx="429768" cy="475488"/>
                </a:xfrm>
                <a:prstGeom prst="rect">
                  <a:avLst/>
                </a:prstGeom>
                <a:noFill/>
                <a:ln w="3175">
                  <a:solidFill>
                    <a:srgbClr val="951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bx10" panose="020B0500000000000000" pitchFamily="34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364659" y="2721043"/>
                  <a:ext cx="448056" cy="502920"/>
                </a:xfrm>
                <a:prstGeom prst="rect">
                  <a:avLst/>
                </a:prstGeom>
                <a:noFill/>
                <a:ln w="3175">
                  <a:solidFill>
                    <a:srgbClr val="B26A6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bx10" panose="020B0500000000000000" pitchFamily="34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533242" y="4570980"/>
                  <a:ext cx="320040" cy="547840"/>
                </a:xfrm>
                <a:prstGeom prst="rect">
                  <a:avLst/>
                </a:prstGeom>
                <a:noFill/>
                <a:ln w="3175">
                  <a:solidFill>
                    <a:srgbClr val="6748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bx10" panose="020B0500000000000000" pitchFamily="34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687774" y="4501959"/>
                  <a:ext cx="374904" cy="438912"/>
                </a:xfrm>
                <a:prstGeom prst="rect">
                  <a:avLst/>
                </a:prstGeom>
                <a:noFill/>
                <a:ln w="3175">
                  <a:solidFill>
                    <a:srgbClr val="897B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bx10" panose="020B0500000000000000" pitchFamily="34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4904406" y="4886630"/>
                  <a:ext cx="374904" cy="347405"/>
                </a:xfrm>
                <a:prstGeom prst="rect">
                  <a:avLst/>
                </a:prstGeom>
                <a:noFill/>
                <a:ln w="3175">
                  <a:solidFill>
                    <a:srgbClr val="623C3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bx10" panose="020B0500000000000000" pitchFamily="34" charset="0"/>
                  </a:endParaRPr>
                </a:p>
              </p:txBody>
            </p:sp>
          </p:grpSp>
          <p:sp>
            <p:nvSpPr>
              <p:cNvPr id="71" name="Oval 70"/>
              <p:cNvSpPr/>
              <p:nvPr/>
            </p:nvSpPr>
            <p:spPr>
              <a:xfrm>
                <a:off x="427936" y="260887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14489" y="222183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1</a:t>
                </a:r>
                <a:endParaRPr lang="en-US" sz="1400" dirty="0">
                  <a:solidFill>
                    <a:schemeClr val="bg1"/>
                  </a:solidFill>
                  <a:latin typeface="cmbx10" panose="020B0500000000000000" pitchFamily="34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27936" y="2079369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14489" y="204066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5</a:t>
                </a: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7936" y="3903606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4489" y="3864902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9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349387" y="3903606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270214" y="3864902"/>
                <a:ext cx="551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10</a:t>
                </a:r>
                <a:endParaRPr lang="en-US" sz="1400" dirty="0">
                  <a:solidFill>
                    <a:schemeClr val="bg1"/>
                  </a:solidFill>
                  <a:latin typeface="cmbx10" panose="020B0500000000000000" pitchFamily="34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256190" y="3903606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02401" y="3864902"/>
                <a:ext cx="4310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11</a:t>
                </a:r>
                <a:endParaRPr lang="en-US" sz="1400" dirty="0">
                  <a:solidFill>
                    <a:schemeClr val="bg1"/>
                  </a:solidFill>
                  <a:latin typeface="cmbx10" panose="020B0500000000000000" pitchFamily="34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174414" y="3903606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093731" y="3864902"/>
                <a:ext cx="414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12</a:t>
                </a:r>
                <a:endParaRPr lang="en-US" sz="1400" dirty="0">
                  <a:solidFill>
                    <a:schemeClr val="bg1"/>
                  </a:solidFill>
                  <a:latin typeface="cmbx10" panose="020B0500000000000000" pitchFamily="34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174414" y="2079369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160967" y="204066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8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256190" y="2079369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242743" y="204066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7</a:t>
                </a: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349387" y="2079369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335940" y="204066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6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9387" y="260887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335940" y="222183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2</a:t>
                </a: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256190" y="260887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242743" y="222183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3</a:t>
                </a: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174414" y="260887"/>
                <a:ext cx="228600" cy="2303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bx10" panose="020B0500000000000000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160967" y="222183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mbx10" panose="020B0500000000000000" pitchFamily="34" charset="0"/>
                  </a:rPr>
                  <a:t>4</a:t>
                </a:r>
              </a:p>
            </p:txBody>
          </p:sp>
        </p:grpSp>
        <p:sp>
          <p:nvSpPr>
            <p:cNvPr id="2" name="Rounded Rectangle 1"/>
            <p:cNvSpPr/>
            <p:nvPr/>
          </p:nvSpPr>
          <p:spPr>
            <a:xfrm>
              <a:off x="2805876" y="861118"/>
              <a:ext cx="607658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bx10" panose="020B0500000000000000" pitchFamily="34" charset="0"/>
                </a:rPr>
                <a:t>Big 10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225383" y="1114822"/>
              <a:ext cx="612648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bx10" panose="020B0500000000000000" pitchFamily="34" charset="0"/>
                </a:rPr>
                <a:t>SEC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021421" y="754438"/>
              <a:ext cx="612648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bx10" panose="020B0500000000000000" pitchFamily="34" charset="0"/>
                </a:rPr>
                <a:t>MAC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014057" y="3253435"/>
              <a:ext cx="612648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bx10" panose="020B0500000000000000" pitchFamily="34" charset="0"/>
                </a:rPr>
                <a:t>Pac-10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229744" y="2584090"/>
              <a:ext cx="612648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bx10" panose="020B0500000000000000" pitchFamily="34" charset="0"/>
                </a:rPr>
                <a:t>WAC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853710" y="3329309"/>
              <a:ext cx="637070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bx10" panose="020B0500000000000000" pitchFamily="34" charset="0"/>
                </a:rPr>
                <a:t>Big 12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904406" y="2446930"/>
              <a:ext cx="749607" cy="1264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bx10" panose="020B0500000000000000" pitchFamily="34" charset="0"/>
                </a:rPr>
                <a:t>Big East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33345" y="4389125"/>
              <a:ext cx="612648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bx10" panose="020B0500000000000000" pitchFamily="34" charset="0"/>
                </a:rPr>
                <a:t>C-USA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174386" y="4934161"/>
              <a:ext cx="612648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bx10" panose="020B0500000000000000" pitchFamily="34" charset="0"/>
                </a:rPr>
                <a:t>ACC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01241" y="3986129"/>
              <a:ext cx="830466" cy="274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bx10" panose="020B0500000000000000" pitchFamily="34" charset="0"/>
                </a:rPr>
                <a:t>Mountain West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5131352" y="4260449"/>
              <a:ext cx="63748" cy="435916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1014057" y="4526409"/>
              <a:ext cx="31875" cy="285260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ounded Rectangle 105"/>
            <p:cNvSpPr/>
            <p:nvPr/>
          </p:nvSpPr>
          <p:spPr>
            <a:xfrm>
              <a:off x="6578201" y="5157225"/>
              <a:ext cx="749544" cy="1371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bx10" panose="020B0500000000000000" pitchFamily="34" charset="0"/>
                </a:rPr>
                <a:t>Big West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mbx10" panose="020B0500000000000000" pitchFamily="34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 flipV="1">
              <a:off x="6914567" y="4791791"/>
              <a:ext cx="74955" cy="365434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307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881510" y="218660"/>
            <a:ext cx="7911430" cy="9144000"/>
            <a:chOff x="-881510" y="218660"/>
            <a:chExt cx="7911430" cy="9144000"/>
          </a:xfrm>
        </p:grpSpPr>
        <p:sp>
          <p:nvSpPr>
            <p:cNvPr id="27" name="Rectangle 26"/>
            <p:cNvSpPr/>
            <p:nvPr/>
          </p:nvSpPr>
          <p:spPr>
            <a:xfrm>
              <a:off x="-881286" y="218660"/>
              <a:ext cx="7911205" cy="9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218" y="7480072"/>
              <a:ext cx="1858945" cy="18288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353" y="5695535"/>
              <a:ext cx="1851447" cy="18288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044" y="3902757"/>
              <a:ext cx="1882066" cy="18288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462" y="2047460"/>
              <a:ext cx="1872458" cy="18288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1" r="8479"/>
            <a:stretch/>
          </p:blipFill>
          <p:spPr>
            <a:xfrm>
              <a:off x="5115395" y="218660"/>
              <a:ext cx="1914092" cy="18288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2043" y="7533860"/>
              <a:ext cx="2021813" cy="18288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129" y="5695535"/>
              <a:ext cx="1882733" cy="18288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" b="648"/>
            <a:stretch/>
          </p:blipFill>
          <p:spPr>
            <a:xfrm>
              <a:off x="2300854" y="3902757"/>
              <a:ext cx="2812623" cy="179277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170" y="2061771"/>
              <a:ext cx="1926692" cy="1828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5" r="3104"/>
            <a:stretch/>
          </p:blipFill>
          <p:spPr>
            <a:xfrm>
              <a:off x="2736045" y="232971"/>
              <a:ext cx="1913811" cy="18288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2271058" y="3876260"/>
              <a:ext cx="2842419" cy="1828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115395" y="3876260"/>
              <a:ext cx="1914525" cy="1828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115173" y="218660"/>
              <a:ext cx="1914525" cy="1828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70835" y="218660"/>
              <a:ext cx="2842419" cy="1828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1058" y="5705060"/>
              <a:ext cx="2842419" cy="1828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15395" y="5705060"/>
              <a:ext cx="1914525" cy="1828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15395" y="2047460"/>
              <a:ext cx="1914525" cy="1828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71058" y="2047460"/>
              <a:ext cx="2842419" cy="1828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70625" y="7531030"/>
              <a:ext cx="2842419" cy="1828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14962" y="7531030"/>
              <a:ext cx="1914525" cy="1828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881285" y="232971"/>
              <a:ext cx="3150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bx10" panose="020B0500000000000000" pitchFamily="34" charset="0"/>
                  <a:cs typeface="Times New Roman" panose="02020603050405020304" pitchFamily="18" charset="0"/>
                </a:rPr>
                <a:t>Book 1:</a:t>
              </a:r>
            </a:p>
            <a:p>
              <a:r>
                <a:rPr lang="en-US" dirty="0" smtClean="0">
                  <a:latin typeface="cmbx10" panose="020B0500000000000000" pitchFamily="34" charset="0"/>
                  <a:cs typeface="Times New Roman" panose="02020603050405020304" pitchFamily="18" charset="0"/>
                </a:rPr>
                <a:t>A Game of Thrones</a:t>
              </a:r>
              <a:endParaRPr lang="en-US" dirty="0">
                <a:latin typeface="cmbx10" panose="020B0500000000000000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881510" y="2061771"/>
              <a:ext cx="3152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bx10" panose="020B0500000000000000" pitchFamily="34" charset="0"/>
                  <a:cs typeface="Lao UI" panose="020B0502040204020203" pitchFamily="34" charset="0"/>
                </a:rPr>
                <a:t>Book 2:</a:t>
              </a:r>
            </a:p>
            <a:p>
              <a:r>
                <a:rPr lang="en-US" dirty="0" smtClean="0">
                  <a:latin typeface="cmbx10" panose="020B0500000000000000" pitchFamily="34" charset="0"/>
                  <a:cs typeface="Lao UI" panose="020B0502040204020203" pitchFamily="34" charset="0"/>
                </a:rPr>
                <a:t>A Clash of Kings</a:t>
              </a:r>
              <a:endParaRPr lang="en-US" dirty="0">
                <a:latin typeface="cmbx10" panose="020B0500000000000000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881510" y="3861581"/>
              <a:ext cx="3152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bx10" panose="020B0500000000000000" pitchFamily="34" charset="0"/>
                  <a:cs typeface="Lao UI" panose="020B0502040204020203" pitchFamily="34" charset="0"/>
                </a:rPr>
                <a:t>Book 3:</a:t>
              </a:r>
            </a:p>
            <a:p>
              <a:r>
                <a:rPr lang="en-US" dirty="0" smtClean="0">
                  <a:latin typeface="cmbx10" panose="020B0500000000000000" pitchFamily="34" charset="0"/>
                  <a:cs typeface="Lao UI" panose="020B0502040204020203" pitchFamily="34" charset="0"/>
                </a:rPr>
                <a:t>A Storm of Swords</a:t>
              </a:r>
              <a:endParaRPr lang="en-US" dirty="0">
                <a:latin typeface="cmbx10" panose="020B0500000000000000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881510" y="5695535"/>
              <a:ext cx="3152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bx10" panose="020B0500000000000000" pitchFamily="34" charset="0"/>
                  <a:cs typeface="Lao UI" panose="020B0502040204020203" pitchFamily="34" charset="0"/>
                </a:rPr>
                <a:t>Book 4:</a:t>
              </a:r>
            </a:p>
            <a:p>
              <a:r>
                <a:rPr lang="en-US" dirty="0" smtClean="0">
                  <a:latin typeface="cmbx10" panose="020B0500000000000000" pitchFamily="34" charset="0"/>
                  <a:cs typeface="Lao UI" panose="020B0502040204020203" pitchFamily="34" charset="0"/>
                </a:rPr>
                <a:t>A Feast for Crows</a:t>
              </a:r>
              <a:endParaRPr lang="en-US" dirty="0">
                <a:latin typeface="cmbx10" panose="020B0500000000000000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881510" y="7533860"/>
              <a:ext cx="3152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bx10" panose="020B0500000000000000" pitchFamily="34" charset="0"/>
                  <a:cs typeface="Lao UI" panose="020B0502040204020203" pitchFamily="34" charset="0"/>
                </a:rPr>
                <a:t>Book 5:</a:t>
              </a:r>
            </a:p>
            <a:p>
              <a:r>
                <a:rPr lang="en-US" dirty="0" smtClean="0">
                  <a:latin typeface="cmbx10" panose="020B0500000000000000" pitchFamily="34" charset="0"/>
                  <a:cs typeface="Lao UI" panose="020B0502040204020203" pitchFamily="34" charset="0"/>
                </a:rPr>
                <a:t>A Dance with Dragons</a:t>
              </a:r>
              <a:endParaRPr lang="en-US" dirty="0">
                <a:latin typeface="cmbx10" panose="020B0500000000000000" pitchFamily="34" charset="0"/>
                <a:cs typeface="Lao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67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158</Words>
  <Application>Microsoft Office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52</cp:revision>
  <dcterms:created xsi:type="dcterms:W3CDTF">2013-09-25T15:02:51Z</dcterms:created>
  <dcterms:modified xsi:type="dcterms:W3CDTF">2014-02-09T18:31:38Z</dcterms:modified>
</cp:coreProperties>
</file>