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2" r:id="rId6"/>
    <p:sldId id="258" r:id="rId7"/>
    <p:sldId id="259" r:id="rId8"/>
    <p:sldId id="260" r:id="rId9"/>
    <p:sldId id="261" r:id="rId10"/>
    <p:sldId id="265" r:id="rId11"/>
    <p:sldId id="266" r:id="rId12"/>
    <p:sldId id="268" r:id="rId13"/>
    <p:sldId id="274" r:id="rId14"/>
    <p:sldId id="276" r:id="rId15"/>
    <p:sldId id="277" r:id="rId16"/>
    <p:sldId id="278" r:id="rId17"/>
    <p:sldId id="275" r:id="rId18"/>
    <p:sldId id="272" r:id="rId19"/>
    <p:sldId id="271" r:id="rId20"/>
    <p:sldId id="269" r:id="rId21"/>
    <p:sldId id="284" r:id="rId22"/>
    <p:sldId id="267" r:id="rId23"/>
    <p:sldId id="281" r:id="rId24"/>
    <p:sldId id="280" r:id="rId25"/>
    <p:sldId id="282" r:id="rId26"/>
    <p:sldId id="283" r:id="rId27"/>
    <p:sldId id="285" r:id="rId28"/>
    <p:sldId id="270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28/08/2014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5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28/08/2014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0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28/08/2014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3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28/08/2014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28/08/2014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28/08/2014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2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28/08/2014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1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28/08/2014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1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28/08/2014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8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28/08/2014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4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C72-ABFC-CE48-9B1E-CDFF09225F3F}" type="datetimeFigureOut">
              <a:rPr lang="en-US" smtClean="0"/>
              <a:t>28/08/2014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0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12C72-ABFC-CE48-9B1E-CDFF09225F3F}" type="datetimeFigureOut">
              <a:rPr lang="en-US" smtClean="0"/>
              <a:t>28/08/2014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F317D-4CE1-8440-8518-60B7DDCA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0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uppetlabs.com/puppet/latest/reference/modules_fundamental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uppetlabs.com/references/latest/typ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Xconf</a:t>
            </a:r>
            <a:r>
              <a:rPr lang="en-US" dirty="0" smtClean="0"/>
              <a:t> Sydney 2014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Continuous Delivery</a:t>
            </a:r>
          </a:p>
          <a:p>
            <a:r>
              <a:rPr lang="en-US" i="1" dirty="0" smtClean="0"/>
              <a:t>Provisioning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8982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-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Run an arbitrary </a:t>
            </a:r>
            <a:r>
              <a:rPr lang="en-US" dirty="0" smtClean="0"/>
              <a:t>command</a:t>
            </a:r>
          </a:p>
          <a:p>
            <a:r>
              <a:rPr lang="en-US" dirty="0" err="1" smtClean="0"/>
              <a:t>Untar</a:t>
            </a:r>
            <a:r>
              <a:rPr lang="en-US" dirty="0" smtClean="0"/>
              <a:t> </a:t>
            </a:r>
            <a:r>
              <a:rPr lang="en-US" dirty="0" smtClean="0"/>
              <a:t>the sample </a:t>
            </a:r>
            <a:r>
              <a:rPr lang="en-US" dirty="0" err="1" smtClean="0"/>
              <a:t>tarball</a:t>
            </a:r>
            <a:r>
              <a:rPr lang="en-US" dirty="0" smtClean="0"/>
              <a:t> into </a:t>
            </a:r>
            <a:r>
              <a:rPr lang="en-US" sz="2800" dirty="0" smtClean="0">
                <a:latin typeface="Courier New"/>
                <a:cs typeface="Courier New"/>
              </a:rPr>
              <a:t>/</a:t>
            </a:r>
            <a:r>
              <a:rPr lang="en-US" sz="2800" dirty="0" err="1" smtClean="0">
                <a:latin typeface="Courier New"/>
                <a:cs typeface="Courier New"/>
              </a:rPr>
              <a:t>usr</a:t>
            </a:r>
            <a:r>
              <a:rPr lang="en-US" sz="2800" dirty="0" smtClean="0">
                <a:latin typeface="Courier New"/>
                <a:cs typeface="Courier New"/>
              </a:rPr>
              <a:t>/</a:t>
            </a:r>
            <a:r>
              <a:rPr lang="en-US" sz="2800" dirty="0" smtClean="0">
                <a:latin typeface="Courier New"/>
                <a:cs typeface="Courier New"/>
              </a:rPr>
              <a:t>local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Download the </a:t>
            </a:r>
            <a:r>
              <a:rPr lang="en-US" dirty="0" err="1" smtClean="0"/>
              <a:t>tarball</a:t>
            </a:r>
            <a:r>
              <a:rPr lang="en-US" dirty="0" smtClean="0"/>
              <a:t> first:</a:t>
            </a:r>
            <a:br>
              <a:rPr lang="en-US" dirty="0" smtClean="0"/>
            </a:br>
            <a:r>
              <a:rPr lang="en-US" sz="2000" dirty="0" smtClean="0">
                <a:latin typeface="Courier New"/>
                <a:cs typeface="Courier New"/>
              </a:rPr>
              <a:t>curl -L http</a:t>
            </a:r>
            <a:r>
              <a:rPr lang="en-US" sz="2000" dirty="0">
                <a:latin typeface="Courier New"/>
                <a:cs typeface="Courier New"/>
              </a:rPr>
              <a:t>://bit.ly/</a:t>
            </a:r>
            <a:r>
              <a:rPr lang="en-US" sz="2000" dirty="0" smtClean="0">
                <a:latin typeface="Courier New"/>
                <a:cs typeface="Courier New"/>
              </a:rPr>
              <a:t>1pNAr3t &gt; </a:t>
            </a:r>
            <a:r>
              <a:rPr lang="en-US" sz="2000" dirty="0" err="1" smtClean="0">
                <a:latin typeface="Courier New"/>
                <a:cs typeface="Courier New"/>
              </a:rPr>
              <a:t>sample.tar.gz</a:t>
            </a:r>
            <a:endParaRPr lang="en-US" sz="2000" dirty="0" smtClean="0">
              <a:latin typeface="Courier New"/>
              <a:cs typeface="Courier New"/>
            </a:endParaRP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Place a file on to the file system</a:t>
            </a:r>
            <a:endParaRPr lang="en-US" dirty="0"/>
          </a:p>
          <a:p>
            <a:r>
              <a:rPr lang="en-US" dirty="0" smtClean="0"/>
              <a:t>Put the following content into </a:t>
            </a:r>
            <a:r>
              <a:rPr lang="en-US" sz="2800" dirty="0" smtClean="0">
                <a:latin typeface="Courier New"/>
                <a:cs typeface="Courier New"/>
              </a:rPr>
              <a:t>/</a:t>
            </a:r>
            <a:r>
              <a:rPr lang="en-US" sz="2800" dirty="0" err="1" smtClean="0">
                <a:latin typeface="Courier New"/>
                <a:cs typeface="Courier New"/>
              </a:rPr>
              <a:t>etc</a:t>
            </a:r>
            <a:r>
              <a:rPr lang="en-US" sz="2800" dirty="0" smtClean="0">
                <a:latin typeface="Courier New"/>
                <a:cs typeface="Courier New"/>
              </a:rPr>
              <a:t>/</a:t>
            </a:r>
            <a:r>
              <a:rPr lang="en-US" sz="2800" dirty="0" err="1" smtClean="0">
                <a:latin typeface="Courier New"/>
                <a:cs typeface="Courier New"/>
              </a:rPr>
              <a:t>profile.d</a:t>
            </a:r>
            <a:r>
              <a:rPr lang="en-US" sz="2800" dirty="0" smtClean="0">
                <a:latin typeface="Courier New"/>
                <a:cs typeface="Courier New"/>
              </a:rPr>
              <a:t>/</a:t>
            </a:r>
            <a:r>
              <a:rPr lang="en-US" sz="2800" dirty="0" err="1" smtClean="0">
                <a:latin typeface="Courier New"/>
                <a:cs typeface="Courier New"/>
              </a:rPr>
              <a:t>sample.sh</a:t>
            </a:r>
            <a:endParaRPr lang="en-US" sz="2800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export PATH=/</a:t>
            </a:r>
            <a:r>
              <a:rPr lang="en-US" sz="2400" dirty="0" err="1" smtClean="0">
                <a:latin typeface="Courier New"/>
                <a:cs typeface="Courier New"/>
              </a:rPr>
              <a:t>usr</a:t>
            </a:r>
            <a:r>
              <a:rPr lang="en-US" sz="2400" dirty="0" smtClean="0">
                <a:latin typeface="Courier New"/>
                <a:cs typeface="Courier New"/>
              </a:rPr>
              <a:t>/local/sample/bin:${PATH}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03861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Class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3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i="1" dirty="0" smtClean="0"/>
              <a:t>Definition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class junk {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cs typeface="Courier New"/>
              </a:rPr>
              <a:t> file { '/</a:t>
            </a:r>
            <a:r>
              <a:rPr lang="en-US" sz="2800" dirty="0" err="1" smtClean="0">
                <a:latin typeface="Courier New"/>
                <a:cs typeface="Courier New"/>
              </a:rPr>
              <a:t>tmp</a:t>
            </a:r>
            <a:r>
              <a:rPr lang="en-US" sz="2800" dirty="0" smtClean="0">
                <a:latin typeface="Courier New"/>
                <a:cs typeface="Courier New"/>
              </a:rPr>
              <a:t>/</a:t>
            </a:r>
            <a:r>
              <a:rPr lang="en-US" sz="2800" dirty="0" err="1" smtClean="0">
                <a:latin typeface="Courier New"/>
                <a:cs typeface="Courier New"/>
              </a:rPr>
              <a:t>junk.txt</a:t>
            </a:r>
            <a:r>
              <a:rPr lang="en-US" sz="2800" dirty="0" smtClean="0">
                <a:latin typeface="Courier New"/>
                <a:cs typeface="Courier New"/>
              </a:rPr>
              <a:t>':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cs typeface="Courier New"/>
              </a:rPr>
              <a:t>   ensure =&gt; file,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cs typeface="Courier New"/>
              </a:rPr>
              <a:t>   content =&gt; </a:t>
            </a:r>
            <a:r>
              <a:rPr lang="en-US" sz="2800" dirty="0" smtClean="0">
                <a:latin typeface="Courier New"/>
                <a:cs typeface="Courier New"/>
              </a:rPr>
              <a:t>'Trash some rubbish'</a:t>
            </a:r>
            <a:r>
              <a:rPr lang="en-US" sz="2800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cs typeface="Courier New"/>
              </a:rPr>
              <a:t> }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}</a:t>
            </a:r>
            <a:endParaRPr lang="en-US" sz="2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34580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i="1" dirty="0" smtClean="0"/>
              <a:t>Declaration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class { 'junk':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class { 'junk': }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3759199"/>
            <a:ext cx="8140700" cy="3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67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i="1" dirty="0" smtClean="0"/>
              <a:t>Declaration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include junk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...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include junk</a:t>
            </a:r>
            <a:endParaRPr lang="en-US" dirty="0" smtClean="0">
              <a:latin typeface="Courier New"/>
              <a:cs typeface="Courier Ne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3314700"/>
            <a:ext cx="8147050" cy="43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13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Parameterized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class </a:t>
            </a:r>
            <a:r>
              <a:rPr lang="en-US" sz="2000" dirty="0" smtClean="0">
                <a:latin typeface="Courier New"/>
                <a:cs typeface="Courier New"/>
              </a:rPr>
              <a:t>junk($verb, $name = 'rubbish') </a:t>
            </a:r>
            <a:r>
              <a:rPr lang="en-US" sz="20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file { '/</a:t>
            </a:r>
            <a:r>
              <a:rPr lang="en-US" sz="2000" dirty="0" err="1" smtClean="0">
                <a:latin typeface="Courier New"/>
                <a:cs typeface="Courier New"/>
              </a:rPr>
              <a:t>tmp</a:t>
            </a:r>
            <a:r>
              <a:rPr lang="en-US" sz="2000" dirty="0" smtClean="0">
                <a:latin typeface="Courier New"/>
                <a:cs typeface="Courier New"/>
              </a:rPr>
              <a:t>/</a:t>
            </a:r>
            <a:r>
              <a:rPr lang="en-US" sz="2000" dirty="0" err="1" smtClean="0">
                <a:latin typeface="Courier New"/>
                <a:cs typeface="Courier New"/>
              </a:rPr>
              <a:t>junk.txt</a:t>
            </a:r>
            <a:r>
              <a:rPr lang="en-US" sz="2000" dirty="0" smtClean="0">
                <a:latin typeface="Courier New"/>
                <a:cs typeface="Courier New"/>
              </a:rPr>
              <a:t>':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ensure =&gt; file,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content =&gt; </a:t>
            </a:r>
            <a:r>
              <a:rPr lang="en-US" sz="2000" dirty="0" smtClean="0">
                <a:latin typeface="Courier New"/>
                <a:cs typeface="Courier New"/>
              </a:rPr>
              <a:t>"</a:t>
            </a:r>
            <a:r>
              <a:rPr lang="en-US" sz="2000" dirty="0">
                <a:latin typeface="Courier New"/>
                <a:cs typeface="Courier New"/>
              </a:rPr>
              <a:t>$</a:t>
            </a:r>
            <a:r>
              <a:rPr lang="en-US" sz="2000" dirty="0" smtClean="0">
                <a:latin typeface="Courier New"/>
                <a:cs typeface="Courier New"/>
              </a:rPr>
              <a:t>{verb} </a:t>
            </a:r>
            <a:r>
              <a:rPr lang="en-US" sz="2000" dirty="0" smtClean="0">
                <a:latin typeface="Courier New"/>
                <a:cs typeface="Courier New"/>
              </a:rPr>
              <a:t>some ${name}",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02339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Parameterized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class </a:t>
            </a:r>
            <a:r>
              <a:rPr lang="en-US" sz="2000" dirty="0" smtClean="0">
                <a:latin typeface="Courier New"/>
                <a:cs typeface="Courier New"/>
              </a:rPr>
              <a:t>{ 'junk': verb = 'Trash', name = 'rubbish' }</a:t>
            </a: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Gives you "Trash some rubbish"</a:t>
            </a: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class { 'junk': verb = </a:t>
            </a:r>
            <a:r>
              <a:rPr lang="en-US" sz="2000" dirty="0" smtClean="0">
                <a:latin typeface="Courier New"/>
                <a:cs typeface="Courier New"/>
              </a:rPr>
              <a:t>'Dump'</a:t>
            </a:r>
            <a:r>
              <a:rPr lang="en-US" sz="2000" dirty="0">
                <a:latin typeface="Courier New"/>
                <a:cs typeface="Courier New"/>
              </a:rPr>
              <a:t>, name = </a:t>
            </a:r>
            <a:r>
              <a:rPr lang="en-US" sz="2000" dirty="0" smtClean="0">
                <a:latin typeface="Courier New"/>
                <a:cs typeface="Courier New"/>
              </a:rPr>
              <a:t>'garbage' </a:t>
            </a:r>
            <a:r>
              <a:rPr lang="en-US" sz="20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dirty="0">
                <a:cs typeface="Courier New"/>
              </a:rPr>
              <a:t>Gives you </a:t>
            </a:r>
            <a:r>
              <a:rPr lang="en-US" dirty="0" smtClean="0">
                <a:cs typeface="Courier New"/>
              </a:rPr>
              <a:t>"Dump some garbage"</a:t>
            </a: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>
                <a:cs typeface="Courier New"/>
              </a:rPr>
              <a:t>Mandatory </a:t>
            </a:r>
            <a:r>
              <a:rPr lang="en-US" dirty="0" smtClean="0">
                <a:cs typeface="Courier New"/>
              </a:rPr>
              <a:t>parameter </a:t>
            </a:r>
            <a:r>
              <a:rPr lang="en-US" dirty="0" smtClean="0">
                <a:latin typeface="Courier New"/>
                <a:cs typeface="Courier New"/>
              </a:rPr>
              <a:t>verb</a:t>
            </a:r>
            <a:r>
              <a:rPr lang="en-US" dirty="0" smtClean="0">
                <a:cs typeface="Courier New"/>
              </a:rPr>
              <a:t> </a:t>
            </a:r>
            <a:r>
              <a:rPr lang="en-US" dirty="0">
                <a:cs typeface="Courier New"/>
              </a:rPr>
              <a:t>– cannot use the "include" syntax</a:t>
            </a: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6846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i="1" dirty="0" err="1" smtClean="0"/>
              <a:t>lamp_stack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Packages:</a:t>
            </a:r>
          </a:p>
          <a:p>
            <a:r>
              <a:rPr lang="en-US" dirty="0" err="1" smtClean="0">
                <a:cs typeface="Calibri"/>
              </a:rPr>
              <a:t>httpd</a:t>
            </a:r>
            <a:r>
              <a:rPr lang="en-US" dirty="0" smtClean="0">
                <a:cs typeface="Calibri"/>
              </a:rPr>
              <a:t>, </a:t>
            </a:r>
            <a:r>
              <a:rPr lang="en-US" dirty="0" err="1" smtClean="0">
                <a:cs typeface="Calibri"/>
              </a:rPr>
              <a:t>mysql</a:t>
            </a:r>
            <a:r>
              <a:rPr lang="en-US" dirty="0" smtClean="0">
                <a:cs typeface="Calibri"/>
              </a:rPr>
              <a:t>-server, </a:t>
            </a:r>
            <a:r>
              <a:rPr lang="en-US" dirty="0" err="1" smtClean="0">
                <a:cs typeface="Calibri"/>
              </a:rPr>
              <a:t>mysql</a:t>
            </a:r>
            <a:r>
              <a:rPr lang="en-US" dirty="0" smtClean="0">
                <a:cs typeface="Calibri"/>
              </a:rPr>
              <a:t>, </a:t>
            </a:r>
            <a:r>
              <a:rPr lang="en-US" dirty="0" err="1" smtClean="0">
                <a:cs typeface="Calibri"/>
              </a:rPr>
              <a:t>php</a:t>
            </a:r>
            <a:r>
              <a:rPr lang="en-US" dirty="0" smtClean="0">
                <a:cs typeface="Calibri"/>
              </a:rPr>
              <a:t>, </a:t>
            </a:r>
            <a:r>
              <a:rPr lang="en-US" dirty="0" err="1" smtClean="0">
                <a:cs typeface="Calibri"/>
              </a:rPr>
              <a:t>php</a:t>
            </a:r>
            <a:r>
              <a:rPr lang="en-US" dirty="0" err="1">
                <a:cs typeface="Calibri"/>
              </a:rPr>
              <a:t>-</a:t>
            </a:r>
            <a:r>
              <a:rPr lang="en-US" dirty="0" err="1" smtClean="0">
                <a:cs typeface="Calibri"/>
              </a:rPr>
              <a:t>mysql</a:t>
            </a:r>
            <a:endParaRPr lang="en-US" dirty="0" smtClean="0">
              <a:cs typeface="Calibri"/>
            </a:endParaRPr>
          </a:p>
          <a:p>
            <a:pPr marL="0" indent="0">
              <a:buNone/>
            </a:pPr>
            <a:r>
              <a:rPr lang="en-US" dirty="0" smtClean="0">
                <a:cs typeface="Calibri"/>
              </a:rPr>
              <a:t>Services</a:t>
            </a:r>
            <a:endParaRPr lang="en-US" dirty="0">
              <a:cs typeface="Calibri"/>
            </a:endParaRPr>
          </a:p>
          <a:p>
            <a:r>
              <a:rPr lang="en-US" dirty="0" err="1" smtClean="0">
                <a:cs typeface="Calibri"/>
              </a:rPr>
              <a:t>httpd</a:t>
            </a:r>
            <a:r>
              <a:rPr lang="en-US" dirty="0" smtClean="0">
                <a:cs typeface="Calibri"/>
              </a:rPr>
              <a:t>, </a:t>
            </a:r>
            <a:r>
              <a:rPr lang="en-US" dirty="0" err="1" smtClean="0">
                <a:cs typeface="Calibri"/>
              </a:rPr>
              <a:t>mysqld</a:t>
            </a:r>
            <a:endParaRPr lang="en-US" dirty="0" smtClean="0">
              <a:cs typeface="Calibri"/>
            </a:endParaRPr>
          </a:p>
          <a:p>
            <a:pPr marL="0" indent="0">
              <a:buNone/>
            </a:pPr>
            <a:r>
              <a:rPr lang="en-US" dirty="0" smtClean="0">
                <a:cs typeface="Calibri"/>
              </a:rPr>
              <a:t>File /</a:t>
            </a:r>
            <a:r>
              <a:rPr lang="en-US" dirty="0" err="1" smtClean="0">
                <a:cs typeface="Calibri"/>
              </a:rPr>
              <a:t>var</a:t>
            </a:r>
            <a:r>
              <a:rPr lang="en-US" dirty="0" smtClean="0">
                <a:cs typeface="Calibri"/>
              </a:rPr>
              <a:t>/www/html/</a:t>
            </a:r>
            <a:r>
              <a:rPr lang="en-US" dirty="0" err="1" smtClean="0">
                <a:cs typeface="Calibri"/>
              </a:rPr>
              <a:t>test.php</a:t>
            </a:r>
            <a:endParaRPr lang="en-US" dirty="0" smtClean="0">
              <a:cs typeface="Calibri"/>
            </a:endParaRPr>
          </a:p>
          <a:p>
            <a:r>
              <a:rPr lang="en-US" dirty="0" smtClean="0">
                <a:cs typeface="Calibri"/>
              </a:rPr>
              <a:t>Content:</a:t>
            </a:r>
            <a:br>
              <a:rPr lang="en-US" dirty="0" smtClean="0">
                <a:cs typeface="Calibri"/>
              </a:rPr>
            </a:br>
            <a:r>
              <a:rPr lang="en-US" sz="1600" dirty="0" smtClean="0">
                <a:latin typeface="Courier New"/>
                <a:cs typeface="Courier New"/>
              </a:rPr>
              <a:t>&lt;html&gt;&lt;body&gt;&lt;?</a:t>
            </a:r>
            <a:r>
              <a:rPr lang="en-US" sz="1600" dirty="0" err="1" smtClean="0">
                <a:latin typeface="Courier New"/>
                <a:cs typeface="Courier New"/>
              </a:rPr>
              <a:t>php</a:t>
            </a:r>
            <a:r>
              <a:rPr lang="en-US" sz="1600" dirty="0" smtClean="0">
                <a:latin typeface="Courier New"/>
                <a:cs typeface="Courier New"/>
              </a:rPr>
              <a:t> echo "We have lift off!"; ?&gt;&lt;/body&gt;&lt;/html&gt;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527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Modules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Name</a:t>
            </a:r>
          </a:p>
          <a:p>
            <a:pPr lvl="1"/>
            <a:r>
              <a:rPr lang="en-US" dirty="0" smtClean="0"/>
              <a:t>manifests</a:t>
            </a:r>
          </a:p>
          <a:p>
            <a:pPr lvl="1"/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templates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https://docs.puppetlabs.com/puppet/latest/reference/modules_fundamentals.html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399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boring stuff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89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lamp</a:t>
            </a:r>
            <a:r>
              <a:rPr lang="en-US" dirty="0" smtClean="0"/>
              <a:t>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the previous </a:t>
            </a:r>
            <a:r>
              <a:rPr lang="en-US" dirty="0" err="1" smtClean="0"/>
              <a:t>lamp_stack</a:t>
            </a:r>
            <a:r>
              <a:rPr lang="en-US" dirty="0" smtClean="0"/>
              <a:t> class into the </a:t>
            </a:r>
            <a:r>
              <a:rPr lang="en-US" dirty="0" err="1" smtClean="0"/>
              <a:t>lamp_stack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Put the content of the file into a file (or template)</a:t>
            </a:r>
          </a:p>
          <a:p>
            <a:r>
              <a:rPr lang="en-US" dirty="0" smtClean="0"/>
              <a:t>Declare a </a:t>
            </a:r>
            <a:r>
              <a:rPr lang="en-US" dirty="0" smtClean="0">
                <a:latin typeface="Courier New"/>
                <a:cs typeface="Courier New"/>
              </a:rPr>
              <a:t>$user</a:t>
            </a:r>
            <a:r>
              <a:rPr lang="en-US" dirty="0" smtClean="0"/>
              <a:t> variable in the class</a:t>
            </a:r>
          </a:p>
          <a:p>
            <a:r>
              <a:rPr lang="en-US" dirty="0" smtClean="0"/>
              <a:t>Create another file (</a:t>
            </a:r>
            <a:r>
              <a:rPr lang="en-US" dirty="0" err="1" smtClean="0"/>
              <a:t>hello.html</a:t>
            </a:r>
            <a:r>
              <a:rPr lang="en-US" dirty="0" smtClean="0"/>
              <a:t>) from a template (</a:t>
            </a:r>
            <a:r>
              <a:rPr lang="en-US" dirty="0" err="1" smtClean="0"/>
              <a:t>hello.html.erb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200" dirty="0" smtClean="0">
                <a:latin typeface="Courier New"/>
                <a:cs typeface="Courier New"/>
              </a:rPr>
              <a:t>&lt;html&gt;&lt;</a:t>
            </a:r>
            <a:r>
              <a:rPr lang="en-US" sz="2200" dirty="0">
                <a:latin typeface="Courier New"/>
                <a:cs typeface="Courier New"/>
              </a:rPr>
              <a:t>body</a:t>
            </a:r>
            <a:r>
              <a:rPr lang="en-US" sz="2200" dirty="0" smtClean="0">
                <a:latin typeface="Courier New"/>
                <a:cs typeface="Courier New"/>
              </a:rPr>
              <a:t>&gt;Hello &lt;</a:t>
            </a:r>
            <a:r>
              <a:rPr lang="en-US" sz="2200" dirty="0">
                <a:latin typeface="Courier New"/>
                <a:cs typeface="Courier New"/>
              </a:rPr>
              <a:t>%= </a:t>
            </a:r>
            <a:r>
              <a:rPr lang="en-US" sz="2200" dirty="0" smtClean="0">
                <a:latin typeface="Courier New"/>
                <a:cs typeface="Courier New"/>
              </a:rPr>
              <a:t>@user </a:t>
            </a:r>
            <a:r>
              <a:rPr lang="en-US" sz="2200" dirty="0">
                <a:latin typeface="Courier New"/>
                <a:cs typeface="Courier New"/>
              </a:rPr>
              <a:t>%&gt;&lt;</a:t>
            </a:r>
            <a:r>
              <a:rPr lang="en-US" sz="2200" dirty="0" smtClean="0">
                <a:latin typeface="Courier New"/>
                <a:cs typeface="Courier New"/>
              </a:rPr>
              <a:t>/body&gt;&lt;/html&gt;</a:t>
            </a:r>
            <a:endParaRPr lang="en-US" sz="2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414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puppet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Vagrantfile</a:t>
            </a:r>
            <a:endParaRPr lang="en-US" sz="2000" dirty="0">
              <a:latin typeface="Courier New"/>
              <a:cs typeface="Courier New"/>
            </a:endParaRPr>
          </a:p>
          <a:p>
            <a:endParaRPr lang="en-US" sz="2000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config.vm.provision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"puppet" do |puppet</a:t>
            </a:r>
            <a:r>
              <a:rPr lang="en-US" sz="2400" dirty="0" smtClean="0">
                <a:latin typeface="Courier New"/>
                <a:cs typeface="Courier New"/>
              </a:rPr>
              <a:t>|</a:t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dirty="0" err="1" smtClean="0">
                <a:latin typeface="Courier New"/>
                <a:cs typeface="Courier New"/>
              </a:rPr>
              <a:t>puppet.manifests_path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= "manifests</a:t>
            </a:r>
            <a:r>
              <a:rPr lang="en-US" sz="2400" dirty="0" smtClean="0">
                <a:latin typeface="Courier New"/>
                <a:cs typeface="Courier New"/>
              </a:rPr>
              <a:t>"</a:t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dirty="0" err="1" smtClean="0">
                <a:latin typeface="Courier New"/>
                <a:cs typeface="Courier New"/>
              </a:rPr>
              <a:t>puppet.manifest_file</a:t>
            </a:r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dirty="0">
                <a:latin typeface="Courier New"/>
                <a:cs typeface="Courier New"/>
              </a:rPr>
              <a:t>= "</a:t>
            </a:r>
            <a:r>
              <a:rPr lang="en-US" sz="2400" dirty="0" err="1">
                <a:latin typeface="Courier New"/>
                <a:cs typeface="Courier New"/>
              </a:rPr>
              <a:t>site.pp</a:t>
            </a:r>
            <a:r>
              <a:rPr lang="en-US" sz="2400" dirty="0" smtClean="0">
                <a:latin typeface="Courier New"/>
                <a:cs typeface="Courier New"/>
              </a:rPr>
              <a:t>"</a:t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err="1">
                <a:latin typeface="Courier New"/>
                <a:cs typeface="Courier New"/>
              </a:rPr>
              <a:t>puppet.module_path</a:t>
            </a:r>
            <a:r>
              <a:rPr lang="en-US" sz="2400" b="1" dirty="0">
                <a:latin typeface="Courier New"/>
                <a:cs typeface="Courier New"/>
              </a:rPr>
              <a:t> = </a:t>
            </a:r>
            <a:r>
              <a:rPr lang="en-US" sz="2400" b="1" dirty="0" smtClean="0">
                <a:latin typeface="Courier New"/>
                <a:cs typeface="Courier New"/>
              </a:rPr>
              <a:t>['modules']</a:t>
            </a:r>
            <a:r>
              <a:rPr lang="en-US" sz="2400" b="1" dirty="0">
                <a:latin typeface="Courier New"/>
                <a:cs typeface="Courier New"/>
              </a:rPr>
              <a:t/>
            </a:r>
            <a:br>
              <a:rPr lang="en-US" sz="2400" b="1" dirty="0">
                <a:latin typeface="Courier New"/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end</a:t>
            </a:r>
            <a:br>
              <a:rPr lang="en-US" sz="2400" dirty="0" smtClean="0">
                <a:latin typeface="Courier New"/>
                <a:cs typeface="Courier New"/>
              </a:rPr>
            </a:br>
            <a:endParaRPr lang="en-US" sz="24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39835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Externalise</a:t>
            </a:r>
            <a:r>
              <a:rPr lang="en-US" dirty="0" smtClean="0"/>
              <a:t> Configuration Using </a:t>
            </a:r>
            <a:r>
              <a:rPr lang="en-US" dirty="0" err="1" smtClean="0"/>
              <a:t>Hiera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70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puppet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Vagrantfile</a:t>
            </a:r>
            <a:endParaRPr lang="en-US" sz="2000" dirty="0">
              <a:latin typeface="Courier New"/>
              <a:cs typeface="Courier New"/>
            </a:endParaRPr>
          </a:p>
          <a:p>
            <a:endParaRPr lang="en-US" sz="2000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config.vm.provision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"puppet" do |puppet</a:t>
            </a:r>
            <a:r>
              <a:rPr lang="en-US" sz="2400" dirty="0" smtClean="0">
                <a:latin typeface="Courier New"/>
                <a:cs typeface="Courier New"/>
              </a:rPr>
              <a:t>|</a:t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dirty="0" err="1" smtClean="0">
                <a:latin typeface="Courier New"/>
                <a:cs typeface="Courier New"/>
              </a:rPr>
              <a:t>puppet.manifests_path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= "manifests</a:t>
            </a:r>
            <a:r>
              <a:rPr lang="en-US" sz="2400" dirty="0" smtClean="0">
                <a:latin typeface="Courier New"/>
                <a:cs typeface="Courier New"/>
              </a:rPr>
              <a:t>"</a:t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dirty="0" err="1" smtClean="0">
                <a:latin typeface="Courier New"/>
                <a:cs typeface="Courier New"/>
              </a:rPr>
              <a:t>puppet.manifest_file</a:t>
            </a:r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dirty="0">
                <a:latin typeface="Courier New"/>
                <a:cs typeface="Courier New"/>
              </a:rPr>
              <a:t>= "</a:t>
            </a:r>
            <a:r>
              <a:rPr lang="en-US" sz="2400" dirty="0" err="1">
                <a:latin typeface="Courier New"/>
                <a:cs typeface="Courier New"/>
              </a:rPr>
              <a:t>site.pp</a:t>
            </a:r>
            <a:r>
              <a:rPr lang="en-US" sz="2400" dirty="0" smtClean="0">
                <a:latin typeface="Courier New"/>
                <a:cs typeface="Courier New"/>
              </a:rPr>
              <a:t>"</a:t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  </a:t>
            </a:r>
            <a:r>
              <a:rPr lang="en-US" sz="2400" dirty="0" err="1">
                <a:latin typeface="Courier New"/>
                <a:cs typeface="Courier New"/>
              </a:rPr>
              <a:t>puppet.module_path</a:t>
            </a:r>
            <a:r>
              <a:rPr lang="en-US" sz="2400" dirty="0">
                <a:latin typeface="Courier New"/>
                <a:cs typeface="Courier New"/>
              </a:rPr>
              <a:t> = ['</a:t>
            </a:r>
            <a:r>
              <a:rPr lang="en-US" sz="2400" dirty="0" smtClean="0">
                <a:latin typeface="Courier New"/>
                <a:cs typeface="Courier New"/>
              </a:rPr>
              <a:t>modules']</a:t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b="1" dirty="0" smtClean="0">
                <a:latin typeface="Courier New"/>
                <a:cs typeface="Courier New"/>
              </a:rPr>
              <a:t>  </a:t>
            </a:r>
            <a:r>
              <a:rPr lang="en-US" sz="2400" b="1" dirty="0" err="1" smtClean="0">
                <a:latin typeface="Courier New"/>
                <a:cs typeface="Courier New"/>
              </a:rPr>
              <a:t>puppet.hiera_config_path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>
                <a:latin typeface="Courier New"/>
                <a:cs typeface="Courier New"/>
              </a:rPr>
              <a:t>= '</a:t>
            </a:r>
            <a:r>
              <a:rPr lang="en-US" sz="2400" b="1" dirty="0" err="1">
                <a:latin typeface="Courier New"/>
                <a:cs typeface="Courier New"/>
              </a:rPr>
              <a:t>hiera.yaml</a:t>
            </a:r>
            <a:r>
              <a:rPr lang="en-US" sz="2400" b="1" dirty="0">
                <a:latin typeface="Courier New"/>
                <a:cs typeface="Courier New"/>
              </a:rPr>
              <a:t>'</a:t>
            </a:r>
            <a:br>
              <a:rPr lang="en-US" sz="2400" b="1" dirty="0">
                <a:latin typeface="Courier New"/>
                <a:cs typeface="Courier New"/>
              </a:rPr>
            </a:br>
            <a:r>
              <a:rPr lang="en-US" sz="2400" b="1" dirty="0" smtClean="0">
                <a:latin typeface="Courier New"/>
                <a:cs typeface="Courier New"/>
              </a:rPr>
              <a:t>  </a:t>
            </a:r>
            <a:r>
              <a:rPr lang="en-US" sz="2400" b="1" dirty="0" err="1" smtClean="0">
                <a:latin typeface="Courier New"/>
                <a:cs typeface="Courier New"/>
              </a:rPr>
              <a:t>puppet.working_directory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>
                <a:latin typeface="Courier New"/>
                <a:cs typeface="Courier New"/>
              </a:rPr>
              <a:t>= "/vagrant</a:t>
            </a:r>
            <a:r>
              <a:rPr lang="en-US" sz="2400" b="1" dirty="0" smtClean="0">
                <a:latin typeface="Courier New"/>
                <a:cs typeface="Courier New"/>
              </a:rPr>
              <a:t>"</a:t>
            </a:r>
            <a:r>
              <a:rPr lang="en-US" sz="2400" dirty="0" smtClean="0">
                <a:latin typeface="Courier New"/>
                <a:cs typeface="Courier New"/>
              </a:rPr>
              <a:t/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end</a:t>
            </a:r>
            <a:br>
              <a:rPr lang="en-US" sz="2400" dirty="0" smtClean="0">
                <a:latin typeface="Courier New"/>
                <a:cs typeface="Courier New"/>
              </a:rPr>
            </a:br>
            <a:endParaRPr lang="en-US" sz="24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99928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 err="1" smtClean="0"/>
              <a:t>hiera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hiera.yaml</a:t>
            </a:r>
            <a:endParaRPr lang="en-US" sz="2000" dirty="0">
              <a:latin typeface="Courier New"/>
              <a:cs typeface="Courier New"/>
            </a:endParaRPr>
          </a:p>
          <a:p>
            <a:endParaRPr lang="en-US" sz="2000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--</a:t>
            </a:r>
            <a:r>
              <a:rPr lang="en-US" sz="2400" dirty="0" smtClean="0">
                <a:latin typeface="Courier New"/>
                <a:cs typeface="Courier New"/>
              </a:rPr>
              <a:t>-</a:t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:</a:t>
            </a:r>
            <a:r>
              <a:rPr lang="en-US" sz="2400" dirty="0">
                <a:latin typeface="Courier New"/>
                <a:cs typeface="Courier New"/>
              </a:rPr>
              <a:t>hierarchy</a:t>
            </a:r>
            <a:r>
              <a:rPr lang="en-US" sz="2400" dirty="0" smtClean="0">
                <a:latin typeface="Courier New"/>
                <a:cs typeface="Courier New"/>
              </a:rPr>
              <a:t>:</a:t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- </a:t>
            </a:r>
            <a:r>
              <a:rPr lang="en-US" sz="2400" dirty="0">
                <a:latin typeface="Courier New"/>
                <a:cs typeface="Courier New"/>
              </a:rPr>
              <a:t>%{environment</a:t>
            </a:r>
            <a:r>
              <a:rPr lang="en-US" sz="2400" dirty="0" smtClean="0">
                <a:latin typeface="Courier New"/>
                <a:cs typeface="Courier New"/>
              </a:rPr>
              <a:t>}</a:t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- common</a:t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:</a:t>
            </a:r>
            <a:r>
              <a:rPr lang="en-US" sz="2400" dirty="0" err="1" smtClean="0">
                <a:latin typeface="Courier New"/>
                <a:cs typeface="Courier New"/>
              </a:rPr>
              <a:t>backends</a:t>
            </a:r>
            <a:r>
              <a:rPr lang="en-US" sz="2400" dirty="0" smtClean="0">
                <a:latin typeface="Courier New"/>
                <a:cs typeface="Courier New"/>
              </a:rPr>
              <a:t>:</a:t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- </a:t>
            </a:r>
            <a:r>
              <a:rPr lang="en-US" sz="2400" dirty="0" err="1" smtClean="0">
                <a:latin typeface="Courier New"/>
                <a:cs typeface="Courier New"/>
              </a:rPr>
              <a:t>yaml</a:t>
            </a:r>
            <a:r>
              <a:rPr lang="en-US" sz="2400" dirty="0" smtClean="0">
                <a:latin typeface="Courier New"/>
                <a:cs typeface="Courier New"/>
              </a:rPr>
              <a:t/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:</a:t>
            </a:r>
            <a:r>
              <a:rPr lang="en-US" sz="2400" dirty="0" err="1" smtClean="0">
                <a:latin typeface="Courier New"/>
                <a:cs typeface="Courier New"/>
              </a:rPr>
              <a:t>yaml</a:t>
            </a:r>
            <a:r>
              <a:rPr lang="en-US" sz="2400" dirty="0" smtClean="0">
                <a:latin typeface="Courier New"/>
                <a:cs typeface="Courier New"/>
              </a:rPr>
              <a:t>:</a:t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 smtClean="0">
                <a:latin typeface="Courier New"/>
                <a:cs typeface="Courier New"/>
              </a:rPr>
              <a:t>  :</a:t>
            </a:r>
            <a:r>
              <a:rPr lang="en-US" sz="2400" dirty="0" err="1">
                <a:latin typeface="Courier New"/>
                <a:cs typeface="Courier New"/>
              </a:rPr>
              <a:t>datadir</a:t>
            </a:r>
            <a:r>
              <a:rPr lang="en-US" sz="2400" dirty="0">
                <a:latin typeface="Courier New"/>
                <a:cs typeface="Courier New"/>
              </a:rPr>
              <a:t>: </a:t>
            </a:r>
            <a:r>
              <a:rPr lang="en-US" sz="2400" dirty="0" err="1" smtClean="0">
                <a:latin typeface="Courier New"/>
                <a:cs typeface="Courier New"/>
              </a:rPr>
              <a:t>hiera_data</a:t>
            </a:r>
            <a:endParaRPr lang="en-US" sz="24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52380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hiera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</a:t>
            </a:r>
            <a:r>
              <a:rPr lang="en-US" dirty="0" err="1" smtClean="0"/>
              <a:t>hiera_data</a:t>
            </a:r>
            <a:r>
              <a:rPr lang="en-US" dirty="0" smtClean="0"/>
              <a:t> directory</a:t>
            </a:r>
          </a:p>
          <a:p>
            <a:r>
              <a:rPr lang="en-US" dirty="0" smtClean="0">
                <a:latin typeface="Calibri"/>
                <a:cs typeface="Calibri"/>
              </a:rPr>
              <a:t>Create </a:t>
            </a:r>
            <a:r>
              <a:rPr lang="en-US" dirty="0" err="1" smtClean="0">
                <a:latin typeface="Calibri"/>
                <a:cs typeface="Calibri"/>
              </a:rPr>
              <a:t>development.yaml</a:t>
            </a:r>
            <a:r>
              <a:rPr lang="en-US" dirty="0" smtClean="0">
                <a:latin typeface="Calibri"/>
                <a:cs typeface="Calibri"/>
              </a:rPr>
              <a:t/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dirty="0" smtClean="0">
                <a:latin typeface="Courier New"/>
                <a:cs typeface="Courier New"/>
              </a:rPr>
              <a:t>---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user: Karl</a:t>
            </a:r>
          </a:p>
          <a:p>
            <a:r>
              <a:rPr lang="en-US" dirty="0" smtClean="0">
                <a:latin typeface="Calibri"/>
                <a:cs typeface="Calibri"/>
              </a:rPr>
              <a:t>Create </a:t>
            </a:r>
            <a:r>
              <a:rPr lang="en-US" dirty="0" err="1" smtClean="0">
                <a:latin typeface="Calibri"/>
                <a:cs typeface="Calibri"/>
              </a:rPr>
              <a:t>common.yaml</a:t>
            </a:r>
            <a:r>
              <a:rPr lang="en-US" dirty="0" smtClean="0">
                <a:latin typeface="Calibri"/>
                <a:cs typeface="Calibri"/>
              </a:rPr>
              <a:t/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dirty="0" smtClean="0">
                <a:latin typeface="Courier New"/>
                <a:cs typeface="Courier New"/>
              </a:rPr>
              <a:t>---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user: Superman</a:t>
            </a:r>
            <a:endParaRPr lang="en-US" sz="24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169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</a:t>
            </a:r>
            <a:r>
              <a:rPr lang="en-US" dirty="0" err="1" smtClean="0"/>
              <a:t>hiera</a:t>
            </a:r>
            <a:r>
              <a:rPr lang="en-US" dirty="0" smtClean="0"/>
              <a:t> 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</a:t>
            </a:r>
            <a:r>
              <a:rPr lang="en-US" dirty="0" err="1" smtClean="0"/>
              <a:t>lamp_stack</a:t>
            </a:r>
            <a:r>
              <a:rPr lang="en-US" dirty="0" smtClean="0"/>
              <a:t> class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$user= </a:t>
            </a:r>
            <a:r>
              <a:rPr lang="en-US" dirty="0" err="1" smtClean="0">
                <a:latin typeface="Courier New"/>
                <a:cs typeface="Courier New"/>
              </a:rPr>
              <a:t>hiera</a:t>
            </a:r>
            <a:r>
              <a:rPr lang="en-US" dirty="0" smtClean="0">
                <a:latin typeface="Courier New"/>
                <a:cs typeface="Courier New"/>
              </a:rPr>
              <a:t>('user')</a:t>
            </a:r>
          </a:p>
        </p:txBody>
      </p:sp>
    </p:spTree>
    <p:extLst>
      <p:ext uri="{BB962C8B-B14F-4D97-AF65-F5344CB8AC3E}">
        <p14:creationId xmlns:p14="http://schemas.microsoft.com/office/powerpoint/2010/main" val="528934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puppet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Vagrantfile</a:t>
            </a:r>
            <a:endParaRPr lang="en-US" sz="2000" dirty="0">
              <a:latin typeface="Courier New"/>
              <a:cs typeface="Courier New"/>
            </a:endParaRPr>
          </a:p>
          <a:p>
            <a:endParaRPr lang="en-US" sz="2000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config.vm.provision</a:t>
            </a:r>
            <a:r>
              <a:rPr lang="en-US" sz="2000" dirty="0" smtClean="0">
                <a:latin typeface="Courier New"/>
                <a:cs typeface="Courier New"/>
              </a:rPr>
              <a:t> 'puppet' </a:t>
            </a:r>
            <a:r>
              <a:rPr lang="en-US" sz="2000" dirty="0">
                <a:latin typeface="Courier New"/>
                <a:cs typeface="Courier New"/>
              </a:rPr>
              <a:t>do |puppet</a:t>
            </a:r>
            <a:r>
              <a:rPr lang="en-US" sz="2000" dirty="0" smtClean="0">
                <a:latin typeface="Courier New"/>
                <a:cs typeface="Courier New"/>
              </a:rPr>
              <a:t>|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</a:t>
            </a:r>
            <a:r>
              <a:rPr lang="en-US" sz="2000" dirty="0" err="1" smtClean="0">
                <a:latin typeface="Courier New"/>
                <a:cs typeface="Courier New"/>
              </a:rPr>
              <a:t>puppet.manifests_path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= </a:t>
            </a:r>
            <a:r>
              <a:rPr lang="en-US" sz="2000" dirty="0" smtClean="0">
                <a:latin typeface="Courier New"/>
                <a:cs typeface="Courier New"/>
              </a:rPr>
              <a:t>'manifests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 smtClean="0">
                <a:latin typeface="Courier New"/>
                <a:cs typeface="Courier New"/>
              </a:rPr>
              <a:t/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</a:t>
            </a:r>
            <a:r>
              <a:rPr lang="en-US" sz="2000" dirty="0" err="1" smtClean="0">
                <a:latin typeface="Courier New"/>
                <a:cs typeface="Courier New"/>
              </a:rPr>
              <a:t>puppet.manifest_file</a:t>
            </a:r>
            <a:r>
              <a:rPr lang="en-US" sz="2000" dirty="0" smtClean="0">
                <a:latin typeface="Courier New"/>
                <a:cs typeface="Courier New"/>
              </a:rPr>
              <a:t>  </a:t>
            </a:r>
            <a:r>
              <a:rPr lang="en-US" sz="2000" dirty="0">
                <a:latin typeface="Courier New"/>
                <a:cs typeface="Courier New"/>
              </a:rPr>
              <a:t>= </a:t>
            </a:r>
            <a:r>
              <a:rPr lang="en-US" sz="2000" dirty="0" smtClean="0">
                <a:latin typeface="Courier New"/>
                <a:cs typeface="Courier New"/>
              </a:rPr>
              <a:t>'</a:t>
            </a:r>
            <a:r>
              <a:rPr lang="en-US" sz="2000" dirty="0" err="1" smtClean="0">
                <a:latin typeface="Courier New"/>
                <a:cs typeface="Courier New"/>
              </a:rPr>
              <a:t>site.pp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 smtClean="0">
                <a:latin typeface="Courier New"/>
                <a:cs typeface="Courier New"/>
              </a:rPr>
              <a:t/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</a:t>
            </a:r>
            <a:r>
              <a:rPr lang="en-US" sz="2000" dirty="0" err="1">
                <a:latin typeface="Courier New"/>
                <a:cs typeface="Courier New"/>
              </a:rPr>
              <a:t>puppet.module_path</a:t>
            </a:r>
            <a:r>
              <a:rPr lang="en-US" sz="2000" dirty="0">
                <a:latin typeface="Courier New"/>
                <a:cs typeface="Courier New"/>
              </a:rPr>
              <a:t> = ['</a:t>
            </a:r>
            <a:r>
              <a:rPr lang="en-US" sz="2000" dirty="0" smtClean="0">
                <a:latin typeface="Courier New"/>
                <a:cs typeface="Courier New"/>
              </a:rPr>
              <a:t>modules']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</a:t>
            </a:r>
            <a:r>
              <a:rPr lang="en-US" sz="2000" dirty="0" err="1" smtClean="0">
                <a:latin typeface="Courier New"/>
                <a:cs typeface="Courier New"/>
              </a:rPr>
              <a:t>puppet.hiera_config_path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= '</a:t>
            </a:r>
            <a:r>
              <a:rPr lang="en-US" sz="2000" dirty="0" err="1">
                <a:latin typeface="Courier New"/>
                <a:cs typeface="Courier New"/>
              </a:rPr>
              <a:t>hiera.yaml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</a:t>
            </a:r>
            <a:r>
              <a:rPr lang="en-US" sz="2000" dirty="0" err="1">
                <a:latin typeface="Courier New"/>
                <a:cs typeface="Courier New"/>
              </a:rPr>
              <a:t>puppet.working_directory</a:t>
            </a:r>
            <a:r>
              <a:rPr lang="en-US" sz="2000" dirty="0">
                <a:latin typeface="Courier New"/>
                <a:cs typeface="Courier New"/>
              </a:rPr>
              <a:t> = </a:t>
            </a:r>
            <a:r>
              <a:rPr lang="en-US" sz="2000" dirty="0" smtClean="0">
                <a:latin typeface="Courier New"/>
                <a:cs typeface="Courier New"/>
              </a:rPr>
              <a:t>'/vagrant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</a:t>
            </a:r>
            <a:r>
              <a:rPr lang="en-US" sz="2000" b="1" dirty="0" err="1" smtClean="0">
                <a:latin typeface="Courier New"/>
                <a:cs typeface="Courier New"/>
              </a:rPr>
              <a:t>puppet.options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= </a:t>
            </a:r>
            <a:r>
              <a:rPr lang="en-US" sz="2000" b="1" dirty="0" smtClean="0">
                <a:latin typeface="Courier New"/>
                <a:cs typeface="Courier New"/>
              </a:rPr>
              <a:t>'--environment development'</a:t>
            </a:r>
            <a:r>
              <a:rPr lang="en-US" sz="2000" dirty="0">
                <a:latin typeface="Courier New"/>
                <a:cs typeface="Courier New"/>
              </a:rPr>
              <a:t/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end</a:t>
            </a:r>
            <a:br>
              <a:rPr lang="en-US" sz="2000" dirty="0" smtClean="0">
                <a:latin typeface="Courier New"/>
                <a:cs typeface="Courier New"/>
              </a:rPr>
            </a:br>
            <a:endParaRPr lang="en-US" sz="20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5087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Node Classification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4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smtClean="0"/>
              <a:t>hiera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 everything out in </a:t>
            </a:r>
            <a:r>
              <a:rPr lang="en-US" dirty="0" err="1" smtClean="0"/>
              <a:t>site.pp</a:t>
            </a:r>
            <a:r>
              <a:rPr lang="en-US" dirty="0" smtClean="0"/>
              <a:t> and add the following line at the top:</a:t>
            </a:r>
            <a:br>
              <a:rPr lang="en-US" dirty="0" smtClean="0"/>
            </a:br>
            <a:r>
              <a:rPr lang="en-US" dirty="0" err="1" smtClean="0">
                <a:latin typeface="Courier New"/>
                <a:cs typeface="Courier New"/>
              </a:rPr>
              <a:t>hiera_include</a:t>
            </a:r>
            <a:r>
              <a:rPr lang="en-US" dirty="0" smtClean="0">
                <a:latin typeface="Courier New"/>
                <a:cs typeface="Courier New"/>
              </a:rPr>
              <a:t>('classes')</a:t>
            </a:r>
          </a:p>
          <a:p>
            <a:r>
              <a:rPr lang="en-US" dirty="0" smtClean="0"/>
              <a:t>Add the following lines in </a:t>
            </a:r>
            <a:r>
              <a:rPr lang="en-US" dirty="0" err="1" smtClean="0"/>
              <a:t>common.yaml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classes: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- </a:t>
            </a:r>
            <a:r>
              <a:rPr lang="en-US" dirty="0" err="1" smtClean="0">
                <a:latin typeface="Courier New"/>
                <a:cs typeface="Courier New"/>
              </a:rPr>
              <a:t>lamp_stack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76006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Antipatterns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According to </a:t>
            </a:r>
            <a:r>
              <a:rPr lang="en-US" dirty="0" err="1" smtClean="0"/>
              <a:t>Jez</a:t>
            </a:r>
            <a:r>
              <a:rPr lang="en-US" dirty="0" smtClean="0"/>
              <a:t> Humble and Dave Farley:</a:t>
            </a:r>
          </a:p>
          <a:p>
            <a:r>
              <a:rPr lang="en-US" dirty="0" smtClean="0"/>
              <a:t>Deploying Software Manually</a:t>
            </a:r>
          </a:p>
          <a:p>
            <a:r>
              <a:rPr lang="en-US" dirty="0" smtClean="0"/>
              <a:t>Deploying to a Production-like Environment Only after Development Is Complete</a:t>
            </a:r>
          </a:p>
          <a:p>
            <a:r>
              <a:rPr lang="en-US" dirty="0" smtClean="0"/>
              <a:t>Manual Configuration Management of Production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8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BFBFBF"/>
                </a:solidFill>
              </a:rPr>
              <a:t>Antipatterns</a:t>
            </a:r>
            <a:r>
              <a:rPr lang="en-US" dirty="0" smtClean="0">
                <a:solidFill>
                  <a:srgbClr val="BFBFBF"/>
                </a:solidFill>
              </a:rPr>
              <a:t>…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According to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Jez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Humble and Dave Farley: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Deploying Software Manually</a:t>
            </a:r>
          </a:p>
          <a:p>
            <a:r>
              <a:rPr lang="en-US" dirty="0" smtClean="0"/>
              <a:t>Deploying to a </a:t>
            </a:r>
            <a:r>
              <a:rPr lang="en-US" dirty="0" smtClean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Production-like Environment </a:t>
            </a:r>
            <a:r>
              <a:rPr lang="en-US" dirty="0" smtClean="0"/>
              <a:t>Only after Development Is Complete</a:t>
            </a:r>
          </a:p>
          <a:p>
            <a:r>
              <a:rPr lang="en-US" dirty="0" smtClean="0"/>
              <a:t>Manual </a:t>
            </a:r>
            <a:r>
              <a:rPr lang="en-US" dirty="0" smtClean="0">
                <a:effectLst>
                  <a:glow rad="101600">
                    <a:srgbClr val="FFFF00">
                      <a:alpha val="75000"/>
                    </a:srgbClr>
                  </a:glow>
                </a:effectLst>
              </a:rPr>
              <a:t>Configuration Management </a:t>
            </a:r>
            <a:r>
              <a:rPr lang="en-US" dirty="0" smtClean="0"/>
              <a:t>of Production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7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8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directory and run </a:t>
            </a:r>
            <a:r>
              <a:rPr lang="en-US" dirty="0" smtClean="0">
                <a:latin typeface="Courier New"/>
                <a:cs typeface="Courier New"/>
              </a:rPr>
              <a:t>vagrant </a:t>
            </a:r>
            <a:r>
              <a:rPr lang="en-US" dirty="0" err="1" smtClean="0">
                <a:latin typeface="Courier New"/>
                <a:cs typeface="Courier New"/>
              </a:rPr>
              <a:t>init</a:t>
            </a:r>
            <a:r>
              <a:rPr lang="en-US" dirty="0" smtClean="0"/>
              <a:t> in it</a:t>
            </a:r>
          </a:p>
          <a:p>
            <a:r>
              <a:rPr lang="en-US" dirty="0" smtClean="0"/>
              <a:t>Edit </a:t>
            </a:r>
            <a:r>
              <a:rPr lang="en-US" dirty="0" err="1" smtClean="0"/>
              <a:t>Vagrantfile</a:t>
            </a:r>
            <a:r>
              <a:rPr lang="en-US" dirty="0" smtClean="0"/>
              <a:t> to use this box:</a:t>
            </a:r>
            <a:br>
              <a:rPr lang="en-US" dirty="0" smtClean="0"/>
            </a:br>
            <a:r>
              <a:rPr lang="en-US" dirty="0" err="1" smtClean="0">
                <a:latin typeface="Courier New"/>
                <a:cs typeface="Courier New"/>
              </a:rPr>
              <a:t>puppetlabs</a:t>
            </a:r>
            <a:r>
              <a:rPr lang="en-US" dirty="0" smtClean="0">
                <a:latin typeface="Courier New"/>
                <a:cs typeface="Courier New"/>
              </a:rPr>
              <a:t>/centos-6.5-64-puppet</a:t>
            </a:r>
          </a:p>
          <a:p>
            <a:r>
              <a:rPr lang="en-US" dirty="0" smtClean="0"/>
              <a:t>Run </a:t>
            </a:r>
            <a:r>
              <a:rPr lang="en-US" dirty="0" smtClean="0">
                <a:latin typeface="Courier New"/>
                <a:cs typeface="Courier New"/>
              </a:rPr>
              <a:t>vagrant up</a:t>
            </a:r>
          </a:p>
          <a:p>
            <a:r>
              <a:rPr lang="en-US" dirty="0" smtClean="0"/>
              <a:t>Run </a:t>
            </a:r>
            <a:r>
              <a:rPr lang="en-US" dirty="0" smtClean="0">
                <a:latin typeface="Courier New"/>
                <a:cs typeface="Courier New"/>
              </a:rPr>
              <a:t>vagrant </a:t>
            </a:r>
            <a:r>
              <a:rPr lang="en-US" dirty="0" err="1" smtClean="0">
                <a:latin typeface="Courier New"/>
                <a:cs typeface="Courier New"/>
              </a:rPr>
              <a:t>ssh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2781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Basics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78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- Scaffolding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Uncomment the puppet section in </a:t>
            </a:r>
            <a:r>
              <a:rPr lang="en-US" dirty="0" err="1" smtClean="0"/>
              <a:t>Vagrantfile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Create the </a:t>
            </a:r>
            <a:r>
              <a:rPr lang="en-US" dirty="0" smtClean="0">
                <a:latin typeface="Courier New"/>
                <a:cs typeface="Courier New"/>
              </a:rPr>
              <a:t>manifests</a:t>
            </a:r>
            <a:r>
              <a:rPr lang="en-US" dirty="0" smtClean="0">
                <a:cs typeface="Courier New"/>
              </a:rPr>
              <a:t> directory and create the </a:t>
            </a:r>
            <a:r>
              <a:rPr lang="en-US" dirty="0" err="1" smtClean="0">
                <a:latin typeface="Courier New"/>
                <a:cs typeface="Courier New"/>
              </a:rPr>
              <a:t>site.pp</a:t>
            </a:r>
            <a:r>
              <a:rPr lang="en-US" dirty="0" smtClean="0">
                <a:cs typeface="Courier New"/>
              </a:rPr>
              <a:t> file inside it</a:t>
            </a:r>
          </a:p>
          <a:p>
            <a:r>
              <a:rPr lang="en-US" dirty="0" smtClean="0"/>
              <a:t>Run </a:t>
            </a:r>
            <a:r>
              <a:rPr lang="en-US" dirty="0" smtClean="0">
                <a:latin typeface="Courier New"/>
                <a:cs typeface="Courier New"/>
              </a:rPr>
              <a:t>vagrant provision</a:t>
            </a:r>
            <a:r>
              <a:rPr lang="en-US" dirty="0" smtClean="0"/>
              <a:t> to apply the puppet manifests</a:t>
            </a:r>
          </a:p>
        </p:txBody>
      </p:sp>
    </p:spTree>
    <p:extLst>
      <p:ext uri="{BB962C8B-B14F-4D97-AF65-F5344CB8AC3E}">
        <p14:creationId xmlns:p14="http://schemas.microsoft.com/office/powerpoint/2010/main" val="400470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-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Installing packages</a:t>
            </a:r>
          </a:p>
          <a:p>
            <a:r>
              <a:rPr lang="en-US" dirty="0" smtClean="0"/>
              <a:t>Edit </a:t>
            </a:r>
            <a:r>
              <a:rPr lang="en-US" dirty="0" err="1" smtClean="0">
                <a:latin typeface="Courier New"/>
                <a:cs typeface="Courier New"/>
              </a:rPr>
              <a:t>site.pp</a:t>
            </a:r>
            <a:r>
              <a:rPr lang="en-US" dirty="0" smtClean="0"/>
              <a:t> to ensure </a:t>
            </a:r>
            <a:r>
              <a:rPr lang="en-US" dirty="0" smtClean="0">
                <a:latin typeface="Courier New"/>
                <a:cs typeface="Courier New"/>
              </a:rPr>
              <a:t>tree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/>
                <a:cs typeface="Courier New"/>
              </a:rPr>
              <a:t>httpd</a:t>
            </a:r>
            <a:r>
              <a:rPr lang="en-US" dirty="0" smtClean="0"/>
              <a:t> are installed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Turn off the firewall</a:t>
            </a:r>
          </a:p>
          <a:p>
            <a:r>
              <a:rPr lang="en-US" dirty="0" smtClean="0"/>
              <a:t>Edit </a:t>
            </a:r>
            <a:r>
              <a:rPr lang="en-US" dirty="0" err="1" smtClean="0">
                <a:latin typeface="Courier New"/>
                <a:cs typeface="Courier New"/>
              </a:rPr>
              <a:t>site.pp</a:t>
            </a:r>
            <a:r>
              <a:rPr lang="en-US" dirty="0" smtClean="0"/>
              <a:t> to ensure the </a:t>
            </a:r>
            <a:r>
              <a:rPr lang="en-US" dirty="0" err="1" smtClean="0">
                <a:latin typeface="Courier New"/>
                <a:cs typeface="Courier New"/>
              </a:rPr>
              <a:t>iptables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ip6tables</a:t>
            </a:r>
            <a:r>
              <a:rPr lang="en-US" dirty="0" smtClean="0"/>
              <a:t> services are not enabled or running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 smtClean="0">
                <a:hlinkClick r:id="rId2"/>
              </a:rPr>
              <a:t>https://docs.puppetlabs.com/references/latest/type.html</a:t>
            </a:r>
            <a:r>
              <a:rPr lang="en-US" sz="2600" dirty="0" smtClean="0"/>
              <a:t> </a:t>
            </a:r>
          </a:p>
          <a:p>
            <a:pPr marL="0" indent="0">
              <a:buNone/>
            </a:pPr>
            <a:r>
              <a:rPr lang="en-US" sz="2600" dirty="0" smtClean="0"/>
              <a:t>…or just </a:t>
            </a:r>
            <a:r>
              <a:rPr lang="en-US" sz="2600" dirty="0" err="1" smtClean="0"/>
              <a:t>google</a:t>
            </a:r>
            <a:r>
              <a:rPr lang="en-US" sz="2600" dirty="0" smtClean="0"/>
              <a:t> “puppet type reference”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9127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17128</TotalTime>
  <Words>548</Words>
  <Application>Microsoft Macintosh PowerPoint</Application>
  <PresentationFormat>On-screen Show (4:3)</PresentationFormat>
  <Paragraphs>120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Xconf Sydney 2014 </vt:lpstr>
      <vt:lpstr>The boring stuff</vt:lpstr>
      <vt:lpstr>Antipatterns…</vt:lpstr>
      <vt:lpstr>Antipatterns…</vt:lpstr>
      <vt:lpstr>Vagrant</vt:lpstr>
      <vt:lpstr>Vagrant</vt:lpstr>
      <vt:lpstr>Puppet Basics</vt:lpstr>
      <vt:lpstr>Puppet - Scaffolding</vt:lpstr>
      <vt:lpstr>Puppet - Basics</vt:lpstr>
      <vt:lpstr>Puppet - Basics</vt:lpstr>
      <vt:lpstr>Puppet Class</vt:lpstr>
      <vt:lpstr>Class Definition</vt:lpstr>
      <vt:lpstr>Class Declaration</vt:lpstr>
      <vt:lpstr>Class Declaration</vt:lpstr>
      <vt:lpstr>Defining Parameterized Class</vt:lpstr>
      <vt:lpstr>Using Parameterized Class</vt:lpstr>
      <vt:lpstr>Create a lamp_stack class</vt:lpstr>
      <vt:lpstr>Puppet Modules</vt:lpstr>
      <vt:lpstr>Module Structure</vt:lpstr>
      <vt:lpstr>The lamp Module</vt:lpstr>
      <vt:lpstr>Configure puppet</vt:lpstr>
      <vt:lpstr>Externalise Configuration Using Hiera</vt:lpstr>
      <vt:lpstr>Configure puppet</vt:lpstr>
      <vt:lpstr>Configure hiera</vt:lpstr>
      <vt:lpstr>Add hiera data</vt:lpstr>
      <vt:lpstr>Doing the hiera lookup</vt:lpstr>
      <vt:lpstr>Configure puppet</vt:lpstr>
      <vt:lpstr>External Node Classification</vt:lpstr>
      <vt:lpstr>Using hiera</vt:lpstr>
    </vt:vector>
  </TitlesOfParts>
  <Company>ThoughtWorks Australia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Xconf Sydney Winter 2014 </dc:title>
  <dc:creator>Karl Chu</dc:creator>
  <cp:lastModifiedBy>Karl Chu</cp:lastModifiedBy>
  <cp:revision>47</cp:revision>
  <dcterms:created xsi:type="dcterms:W3CDTF">2014-08-17T01:29:57Z</dcterms:created>
  <dcterms:modified xsi:type="dcterms:W3CDTF">2014-08-29T07:31:48Z</dcterms:modified>
</cp:coreProperties>
</file>