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72" r:id="rId9"/>
  </p:sldIdLst>
  <p:sldSz cx="9144000" cy="6858000" type="screen4x3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571F1C"/>
    <a:srgbClr val="F9EDFB"/>
    <a:srgbClr val="EB8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5" autoAdjust="0"/>
    <p:restoredTop sz="72296" autoAdjust="0"/>
  </p:normalViewPr>
  <p:slideViewPr>
    <p:cSldViewPr>
      <p:cViewPr varScale="1">
        <p:scale>
          <a:sx n="149" d="100"/>
          <a:sy n="149" d="100"/>
        </p:scale>
        <p:origin x="29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2815-F29B-470E-933C-C013C16C0B4A}" type="datetimeFigureOut">
              <a:rPr lang="sv-SE" smtClean="0"/>
              <a:pPr/>
              <a:t>2021-09-17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8FFA8-7310-47A1-B0DD-3B6A2D8D207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755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aseline="0" noProof="0" dirty="0"/>
              <a:t>Hi</a:t>
            </a:r>
          </a:p>
          <a:p>
            <a:endParaRPr lang="en-US" baseline="0" noProof="0" dirty="0"/>
          </a:p>
          <a:p>
            <a:r>
              <a:rPr lang="en-US" baseline="0" noProof="0" dirty="0"/>
              <a:t>The purpose of this workshop is to get you started with Cypress as a </a:t>
            </a:r>
            <a:r>
              <a:rPr lang="en-US" baseline="0" noProof="0" dirty="0" err="1"/>
              <a:t>gui</a:t>
            </a:r>
            <a:r>
              <a:rPr lang="en-US" baseline="0" noProof="0" dirty="0"/>
              <a:t> testing tool</a:t>
            </a:r>
          </a:p>
          <a:p>
            <a:r>
              <a:rPr lang="en-US" baseline="0" noProof="0" dirty="0"/>
              <a:t>As you in the slide we are going to mix </a:t>
            </a:r>
            <a:r>
              <a:rPr lang="en-US" baseline="0" noProof="0" dirty="0" err="1"/>
              <a:t>walkthru’s</a:t>
            </a:r>
            <a:r>
              <a:rPr lang="en-US" baseline="0" noProof="0" dirty="0"/>
              <a:t> and </a:t>
            </a:r>
            <a:r>
              <a:rPr lang="en-US" baseline="0" noProof="0" dirty="0" err="1"/>
              <a:t>excersices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52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Based on JavaScript, possible to use TypeScript to get better/clearer code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Cypress automatically waits for calls to finish. No need for explicit waits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In Cypress you can go back and see haw a test played out, step by step.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And it’s in the NodeJS eco-system, so you can add other libraries.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No need of separate test runner, it’s a complete tool. And it’s simple to get up and running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78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This picture is how Cypress like to explain why it’s simpler to get started with.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57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I’ve googled some of the pros and cons of Cypress and Selenium and came up with this table.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20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r>
              <a:rPr lang="en-US" noProof="0" dirty="0"/>
              <a:t>In my opinion the biggest difference is how the test code is executed.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As shown on this slide Cypress test code is executed directly in the browser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16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Show where example tests are located, open todo.js and show the structure of the test-spec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Go thru the key-words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Show the example testcase again and walk thru it</a:t>
            </a:r>
          </a:p>
          <a:p>
            <a:pPr marL="0" indent="0">
              <a:buFontTx/>
              <a:buNone/>
            </a:pPr>
            <a:r>
              <a:rPr lang="en-US" noProof="0" dirty="0"/>
              <a:t>	Mention nested calls.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18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Explain the 3 </a:t>
            </a:r>
            <a:r>
              <a:rPr lang="en-US" noProof="0" dirty="0" err="1"/>
              <a:t>cmd’s</a:t>
            </a: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Start cypress and run the example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I will make it simple for me and use Cypress own tutorial for writing your first test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If it’s the first time you started cypress you will get a link to the first test tutorial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Check that all have Cypress started and first test up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Ask as soon as anything seems unclear, going thru first test </a:t>
            </a:r>
            <a:r>
              <a:rPr lang="en-US" noProof="0"/>
              <a:t>will take about 30 min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740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B8900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0" name="Bildobjekt 9" descr="sidfot-utan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176" y="6082617"/>
            <a:ext cx="9147176" cy="782207"/>
          </a:xfrm>
          <a:prstGeom prst="rect">
            <a:avLst/>
          </a:prstGeom>
        </p:spPr>
      </p:pic>
      <p:pic>
        <p:nvPicPr>
          <p:cNvPr id="8" name="Bildobjekt 7" descr="cag-logo-mella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84" y="1449040"/>
            <a:ext cx="7469026" cy="2340000"/>
          </a:xfrm>
          <a:prstGeom prst="rect">
            <a:avLst/>
          </a:prstGeom>
        </p:spPr>
      </p:pic>
      <p:sp>
        <p:nvSpPr>
          <p:cNvPr id="15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35620" y="630932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79512" y="0"/>
            <a:ext cx="1584176" cy="62068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4F4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12"/>
          <p:cNvSpPr txBox="1">
            <a:spLocks/>
          </p:cNvSpPr>
          <p:nvPr userDrawn="1"/>
        </p:nvSpPr>
        <p:spPr>
          <a:xfrm>
            <a:off x="179512" y="44872"/>
            <a:ext cx="2736304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>
                <a:latin typeface="+mj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571F1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Klicka här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808312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solidFill>
                  <a:srgbClr val="571F1C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0096" y="6309320"/>
            <a:ext cx="3672408" cy="365125"/>
          </a:xfr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31956" cy="4176464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4412" y="0"/>
            <a:ext cx="3621484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Rubrik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82144"/>
            <a:ext cx="8229600" cy="1143000"/>
          </a:xfrm>
        </p:spPr>
        <p:txBody>
          <a:bodyPr/>
          <a:lstStyle>
            <a:lvl1pPr>
              <a:defRPr i="1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pic>
        <p:nvPicPr>
          <p:cNvPr id="5" name="Bildobjekt 4" descr="cag-logo-mella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79932" y="1989000"/>
            <a:ext cx="4596324" cy="144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 Konsultkompe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 5"/>
          <p:cNvSpPr>
            <a:spLocks noGrp="1"/>
          </p:cNvSpPr>
          <p:nvPr>
            <p:ph type="pic" sz="quarter" idx="12"/>
          </p:nvPr>
        </p:nvSpPr>
        <p:spPr>
          <a:xfrm>
            <a:off x="1439936" y="1989138"/>
            <a:ext cx="2556000" cy="35274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4572000" y="3068638"/>
            <a:ext cx="3529013" cy="244859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cap="none" baseline="0">
                <a:solidFill>
                  <a:srgbClr val="571F1C"/>
                </a:solidFill>
                <a:latin typeface="+mj-lt"/>
              </a:defRPr>
            </a:lvl1pPr>
            <a:lvl3pPr>
              <a:buFont typeface="Arial" pitchFamily="34" charset="0"/>
              <a:buNone/>
              <a:defRPr/>
            </a:lvl3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0"/>
            <a:endParaRPr lang="sv-SE" dirty="0"/>
          </a:p>
        </p:txBody>
      </p:sp>
      <p:sp>
        <p:nvSpPr>
          <p:cNvPr id="14" name="Platshållare för bild 13"/>
          <p:cNvSpPr>
            <a:spLocks noGrp="1"/>
          </p:cNvSpPr>
          <p:nvPr>
            <p:ph type="pic" sz="quarter" idx="14"/>
          </p:nvPr>
        </p:nvSpPr>
        <p:spPr>
          <a:xfrm>
            <a:off x="4572000" y="1989138"/>
            <a:ext cx="792163" cy="71913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 dirty="0"/>
          </a:p>
        </p:txBody>
      </p:sp>
      <p:sp>
        <p:nvSpPr>
          <p:cNvPr id="16" name="Platshållare för text 8"/>
          <p:cNvSpPr>
            <a:spLocks noGrp="1"/>
          </p:cNvSpPr>
          <p:nvPr>
            <p:ph type="body" sz="quarter" idx="15"/>
          </p:nvPr>
        </p:nvSpPr>
        <p:spPr>
          <a:xfrm>
            <a:off x="179288" y="0"/>
            <a:ext cx="3024560" cy="476250"/>
          </a:xfrm>
        </p:spPr>
        <p:txBody>
          <a:bodyPr/>
          <a:lstStyle>
            <a:lvl1pPr>
              <a:buNone/>
              <a:defRPr sz="20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G Anpassad layout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abell 5"/>
          <p:cNvSpPr>
            <a:spLocks noGrp="1"/>
          </p:cNvSpPr>
          <p:nvPr>
            <p:ph type="tbl" sz="quarter" idx="12"/>
          </p:nvPr>
        </p:nvSpPr>
        <p:spPr>
          <a:xfrm>
            <a:off x="467543" y="1989138"/>
            <a:ext cx="8229600" cy="3671887"/>
          </a:xfrm>
        </p:spPr>
        <p:txBody>
          <a:bodyPr/>
          <a:lstStyle>
            <a:lvl1pPr>
              <a:buNone/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168352" cy="476250"/>
          </a:xfrm>
        </p:spPr>
        <p:txBody>
          <a:bodyPr/>
          <a:lstStyle>
            <a:lvl1pPr>
              <a:buNone/>
              <a:defRPr sz="22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473276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sidfot-m-logo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6824" y="6084601"/>
            <a:ext cx="9160824" cy="782207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3672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1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71F1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en-US" dirty="0"/>
              <a:t>Cypress Workshop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Why Cypress?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Cypress vs Selenium</a:t>
            </a:r>
            <a:endParaRPr lang="sv-SE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Install and create first test.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 err="1"/>
              <a:t>Excersice</a:t>
            </a:r>
            <a:r>
              <a:rPr lang="en-US" sz="2400" dirty="0"/>
              <a:t> 1.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Why Typescript?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Install Typescript for Cypress.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0005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en-US" sz="3600" dirty="0"/>
              <a:t>Why Cypress</a:t>
            </a:r>
            <a:r>
              <a:rPr lang="sv-SE" dirty="0"/>
              <a:t>?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Like modern frontend frameworks, it’s based on JavaScript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No wait’s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Time travel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Based on well known NodeJS libraries like Chai, </a:t>
            </a:r>
            <a:r>
              <a:rPr lang="en-US" sz="2400" dirty="0" err="1"/>
              <a:t>Sinon</a:t>
            </a:r>
            <a:r>
              <a:rPr lang="en-US" sz="2400" dirty="0"/>
              <a:t>.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It’s a complete test tool.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9641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Why </a:t>
            </a:r>
            <a:r>
              <a:rPr lang="en-US" sz="3600" dirty="0"/>
              <a:t>Cypress?</a:t>
            </a:r>
            <a:endParaRPr lang="sv" dirty="0"/>
          </a:p>
        </p:txBody>
      </p:sp>
      <p:pic>
        <p:nvPicPr>
          <p:cNvPr id="1026" name="Picture 2" descr="Difference between cypress and Non Cypress based test frameworks">
            <a:extLst>
              <a:ext uri="{FF2B5EF4-FFF2-40B4-BE49-F238E27FC236}">
                <a16:creationId xmlns:a16="http://schemas.microsoft.com/office/drawing/2014/main" id="{7FFA8E5D-3118-4B80-B773-0FAB0C31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9863"/>
            <a:ext cx="9144000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0462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C</a:t>
            </a:r>
            <a:r>
              <a:rPr lang="en-US" sz="3600" dirty="0" err="1"/>
              <a:t>ypress</a:t>
            </a:r>
            <a:r>
              <a:rPr lang="sv-SE" sz="3600" dirty="0"/>
              <a:t> vs </a:t>
            </a:r>
            <a:r>
              <a:rPr lang="sv-SE" sz="3600" dirty="0" err="1"/>
              <a:t>Selenium</a:t>
            </a:r>
            <a:endParaRPr lang="sv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D7DFB30-33BD-4694-A942-7D038C165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11636"/>
              </p:ext>
            </p:extLst>
          </p:nvPr>
        </p:nvGraphicFramePr>
        <p:xfrm>
          <a:off x="395536" y="1700808"/>
          <a:ext cx="8507288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75823334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9499158"/>
                    </a:ext>
                  </a:extLst>
                </a:gridCol>
                <a:gridCol w="4186808">
                  <a:extLst>
                    <a:ext uri="{9D8B030D-6E8A-4147-A177-3AD203B41FA5}">
                      <a16:colId xmlns:a16="http://schemas.microsoft.com/office/drawing/2014/main" val="16550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travel</a:t>
                      </a:r>
                      <a:br>
                        <a:rPr lang="en-US" dirty="0"/>
                      </a:br>
                      <a:r>
                        <a:rPr lang="en-US" dirty="0"/>
                        <a:t>No wait’s</a:t>
                      </a:r>
                    </a:p>
                    <a:p>
                      <a:r>
                        <a:rPr lang="en-US" dirty="0"/>
                        <a:t>Automatic scrolling</a:t>
                      </a:r>
                    </a:p>
                    <a:p>
                      <a:r>
                        <a:rPr lang="en-US" dirty="0"/>
                        <a:t>Command execution in real time</a:t>
                      </a:r>
                    </a:p>
                    <a:p>
                      <a:r>
                        <a:rPr lang="en-US" dirty="0"/>
                        <a:t>Good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browser at the time</a:t>
                      </a:r>
                    </a:p>
                    <a:p>
                      <a:r>
                        <a:rPr lang="en-US" dirty="0"/>
                        <a:t>No support for multi-tabs</a:t>
                      </a:r>
                    </a:p>
                    <a:p>
                      <a:r>
                        <a:rPr lang="en-US" dirty="0"/>
                        <a:t>JavaScript (Typescript) only</a:t>
                      </a:r>
                    </a:p>
                    <a:p>
                      <a:r>
                        <a:rPr lang="en-US" dirty="0"/>
                        <a:t>No Safari support</a:t>
                      </a:r>
                    </a:p>
                    <a:p>
                      <a:r>
                        <a:rPr lang="en-US" dirty="0"/>
                        <a:t>Limited support for </a:t>
                      </a:r>
                      <a:r>
                        <a:rPr lang="en-US" dirty="0" err="1"/>
                        <a:t>iFrames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53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Compatible with multiple OS</a:t>
                      </a:r>
                    </a:p>
                    <a:p>
                      <a:r>
                        <a:rPr lang="en-US" dirty="0"/>
                        <a:t>Many programming languages</a:t>
                      </a:r>
                    </a:p>
                    <a:p>
                      <a:r>
                        <a:rPr lang="en-US" dirty="0"/>
                        <a:t>Supports all major browsers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Concise APIs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tests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built-in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autogen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of test results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of Page/Element load is difficult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support for testing images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test cases is time-consuming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 to set up test environment as compared to Cypress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23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6980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C</a:t>
            </a:r>
            <a:r>
              <a:rPr lang="en-US" sz="3600" dirty="0" err="1"/>
              <a:t>ypress</a:t>
            </a:r>
            <a:r>
              <a:rPr lang="sv-SE" sz="3600" dirty="0"/>
              <a:t> vs </a:t>
            </a:r>
            <a:r>
              <a:rPr lang="sv-SE" sz="3600" dirty="0" err="1"/>
              <a:t>Selenium</a:t>
            </a:r>
            <a:endParaRPr lang="sv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401F46-313F-448E-BBA5-ED767D38D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40652"/>
              </p:ext>
            </p:extLst>
          </p:nvPr>
        </p:nvGraphicFramePr>
        <p:xfrm>
          <a:off x="611560" y="1556792"/>
          <a:ext cx="784887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64604646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99005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1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Executes inside browser</a:t>
                      </a:r>
                    </a:p>
                    <a:p>
                      <a:r>
                        <a:rPr lang="en-US" dirty="0"/>
                        <a:t>- WebSocket between tool and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outside browser</a:t>
                      </a:r>
                    </a:p>
                    <a:p>
                      <a:r>
                        <a:rPr lang="en-US" dirty="0"/>
                        <a:t>- WebDriver controls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30244"/>
                  </a:ext>
                </a:extLst>
              </a:tr>
            </a:tbl>
          </a:graphicData>
        </a:graphic>
      </p:graphicFrame>
      <p:pic>
        <p:nvPicPr>
          <p:cNvPr id="2050" name="Picture 2" descr="Selenium Architecture">
            <a:extLst>
              <a:ext uri="{FF2B5EF4-FFF2-40B4-BE49-F238E27FC236}">
                <a16:creationId xmlns:a16="http://schemas.microsoft.com/office/drawing/2014/main" id="{309B4A7D-52A1-4886-86F9-0F1EEB59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53" y="2852937"/>
            <a:ext cx="392677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ypress Architecture">
            <a:extLst>
              <a:ext uri="{FF2B5EF4-FFF2-40B4-BE49-F238E27FC236}">
                <a16:creationId xmlns:a16="http://schemas.microsoft.com/office/drawing/2014/main" id="{22AD317B-D1EE-4032-857A-7A9058901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10557"/>
            <a:ext cx="3024336" cy="11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86701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First test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90464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Cypress come with a bundle of example tests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300" dirty="0"/>
              <a:t>By default, all tests are located in /cypress/integration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/>
              <a:t>Mocha test structure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B2188FC-3518-48DE-A7E4-A383D145E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56461"/>
              </p:ext>
            </p:extLst>
          </p:nvPr>
        </p:nvGraphicFramePr>
        <p:xfrm>
          <a:off x="611560" y="2708920"/>
          <a:ext cx="756084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75557153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3071893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Meaning/Use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64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suite, organize a set of test for one subject.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1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functionality as ‘describe’. Often used when a subject is in a specific state. Enhances readability.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case. This is where the actual test code goes.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1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beforeEach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before each test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6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once before any test case is run.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3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afterEach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after each test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3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 that will run once after all test cases have finished.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19085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First test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90464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Cypress can be started from git-bash with any of: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./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node_modules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/.bin/cypress open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npx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cypress open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run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cyo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1800" dirty="0"/>
              <a:t>https://docs.cypress.io/guides/getting-started/writing-your-first-test</a:t>
            </a:r>
            <a:endParaRPr lang="sv" sz="1800" dirty="0"/>
          </a:p>
        </p:txBody>
      </p:sp>
    </p:spTree>
    <p:extLst>
      <p:ext uri="{BB962C8B-B14F-4D97-AF65-F5344CB8AC3E}">
        <p14:creationId xmlns:p14="http://schemas.microsoft.com/office/powerpoint/2010/main" val="389365003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ema">
  <a:themeElements>
    <a:clrScheme name="cag">
      <a:dk1>
        <a:srgbClr val="571F1C"/>
      </a:dk1>
      <a:lt1>
        <a:sysClr val="window" lastClr="FFFFFF"/>
      </a:lt1>
      <a:dk2>
        <a:srgbClr val="1F497D"/>
      </a:dk2>
      <a:lt2>
        <a:srgbClr val="EEECE1"/>
      </a:lt2>
      <a:accent1>
        <a:srgbClr val="ED9519"/>
      </a:accent1>
      <a:accent2>
        <a:srgbClr val="EFA133"/>
      </a:accent2>
      <a:accent3>
        <a:srgbClr val="F1AC4C"/>
      </a:accent3>
      <a:accent4>
        <a:srgbClr val="F3B866"/>
      </a:accent4>
      <a:accent5>
        <a:srgbClr val="F5C47F"/>
      </a:accent5>
      <a:accent6>
        <a:srgbClr val="F7D099"/>
      </a:accent6>
      <a:hlink>
        <a:srgbClr val="0000FF"/>
      </a:hlink>
      <a:folHlink>
        <a:srgbClr val="800080"/>
      </a:folHlink>
    </a:clrScheme>
    <a:fontScheme name="Anpassat 3">
      <a:majorFont>
        <a:latin typeface="Franklin Gothic Boo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10471</TotalTime>
  <Words>639</Words>
  <Application>Microsoft Office PowerPoint</Application>
  <PresentationFormat>On-screen Show (4:3)</PresentationFormat>
  <Paragraphs>118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Lucida Console</vt:lpstr>
      <vt:lpstr>Wingdings</vt:lpstr>
      <vt:lpstr>Office-tema</vt:lpstr>
      <vt:lpstr>PowerPoint Presentation</vt:lpstr>
      <vt:lpstr> Cypress Workshop</vt:lpstr>
      <vt:lpstr> Why Cypress?</vt:lpstr>
      <vt:lpstr> Why Cypress?</vt:lpstr>
      <vt:lpstr> Cypress vs Selenium</vt:lpstr>
      <vt:lpstr> Cypress vs Selenium</vt:lpstr>
      <vt:lpstr>First test</vt:lpstr>
      <vt:lpstr>First test</vt:lpstr>
    </vt:vector>
  </TitlesOfParts>
  <Company>Alita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</dc:creator>
  <cp:lastModifiedBy>Anders</cp:lastModifiedBy>
  <cp:revision>325</cp:revision>
  <cp:lastPrinted>2013-10-14T12:02:50Z</cp:lastPrinted>
  <dcterms:created xsi:type="dcterms:W3CDTF">2011-05-25T07:48:06Z</dcterms:created>
  <dcterms:modified xsi:type="dcterms:W3CDTF">2021-09-17T14:05:58Z</dcterms:modified>
</cp:coreProperties>
</file>