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66" r:id="rId3"/>
    <p:sldId id="389" r:id="rId4"/>
    <p:sldId id="367" r:id="rId5"/>
    <p:sldId id="382" r:id="rId6"/>
    <p:sldId id="383" r:id="rId7"/>
    <p:sldId id="384" r:id="rId8"/>
    <p:sldId id="388" r:id="rId9"/>
    <p:sldId id="385" r:id="rId10"/>
    <p:sldId id="386" r:id="rId11"/>
    <p:sldId id="387" r:id="rId12"/>
    <p:sldId id="390" r:id="rId13"/>
    <p:sldId id="391" r:id="rId14"/>
    <p:sldId id="392" r:id="rId15"/>
    <p:sldId id="393" r:id="rId16"/>
    <p:sldId id="395" r:id="rId17"/>
    <p:sldId id="394" r:id="rId18"/>
    <p:sldId id="396" r:id="rId19"/>
    <p:sldId id="397" r:id="rId20"/>
    <p:sldId id="398" r:id="rId21"/>
    <p:sldId id="400" r:id="rId22"/>
    <p:sldId id="399" r:id="rId23"/>
    <p:sldId id="401" r:id="rId24"/>
    <p:sldId id="402" r:id="rId25"/>
    <p:sldId id="381" r:id="rId26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81982" autoAdjust="0"/>
  </p:normalViewPr>
  <p:slideViewPr>
    <p:cSldViewPr>
      <p:cViewPr varScale="1">
        <p:scale>
          <a:sx n="110" d="100"/>
          <a:sy n="110" d="100"/>
        </p:scale>
        <p:origin x="9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2017-01-08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8FFA8-7310-47A1-B0DD-3B6A2D8D207A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301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testexekveraren</a:t>
            </a:r>
            <a:r>
              <a:rPr lang="sv-SE" baseline="0" dirty="0"/>
              <a:t> skall veta var den ska börja och sluta och hitta vilka funktioner som är tester använder </a:t>
            </a:r>
            <a:r>
              <a:rPr lang="sv-SE" baseline="0" dirty="0" err="1"/>
              <a:t>Nunit</a:t>
            </a:r>
            <a:r>
              <a:rPr lang="sv-SE" baseline="0" dirty="0"/>
              <a:t> attribut, inte 100 på att detta är rätt namn i C#, så rätta mig gärna.</a:t>
            </a:r>
            <a:endParaRPr lang="sv-SE" dirty="0"/>
          </a:p>
          <a:p>
            <a:r>
              <a:rPr lang="sv-SE" dirty="0"/>
              <a:t>Ni som kör </a:t>
            </a:r>
            <a:r>
              <a:rPr lang="sv-SE" dirty="0" err="1"/>
              <a:t>Protractor</a:t>
            </a:r>
            <a:r>
              <a:rPr lang="sv-SE" dirty="0"/>
              <a:t>,</a:t>
            </a:r>
            <a:r>
              <a:rPr lang="sv-SE" baseline="0" dirty="0"/>
              <a:t> Jasmine eller liknande kommer att känna igen dessa</a:t>
            </a:r>
            <a:endParaRPr lang="sv-SE" dirty="0"/>
          </a:p>
          <a:p>
            <a:endParaRPr lang="sv-SE" dirty="0"/>
          </a:p>
          <a:p>
            <a:r>
              <a:rPr lang="sv-SE" dirty="0"/>
              <a:t>I C# kan man ha flera klasser i en och samma fil.</a:t>
            </a:r>
          </a:p>
          <a:p>
            <a:r>
              <a:rPr lang="sv-SE" dirty="0"/>
              <a:t>För att </a:t>
            </a:r>
            <a:r>
              <a:rPr lang="sv-SE" dirty="0" err="1"/>
              <a:t>Nunit</a:t>
            </a:r>
            <a:r>
              <a:rPr lang="sv-SE" baseline="0" dirty="0"/>
              <a:t> ska veta vilka klasser som fungerar som testsviter används </a:t>
            </a:r>
            <a:r>
              <a:rPr lang="sv-SE" baseline="0" dirty="0" err="1"/>
              <a:t>TestFixture</a:t>
            </a:r>
            <a:r>
              <a:rPr lang="sv-SE" baseline="0" dirty="0"/>
              <a:t>-notifiering</a:t>
            </a:r>
          </a:p>
          <a:p>
            <a:endParaRPr lang="sv-SE" baseline="0" dirty="0"/>
          </a:p>
          <a:p>
            <a:r>
              <a:rPr lang="sv-SE" baseline="0" dirty="0"/>
              <a:t>För att initialisera data/drivers och annat som är gemensamt för testfallen finns notifieringen </a:t>
            </a:r>
            <a:r>
              <a:rPr lang="sv-SE" baseline="0" dirty="0" err="1"/>
              <a:t>SetUp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körs alltid först.</a:t>
            </a:r>
          </a:p>
          <a:p>
            <a:endParaRPr lang="sv-SE" baseline="0" dirty="0"/>
          </a:p>
          <a:p>
            <a:r>
              <a:rPr lang="sv-SE" baseline="0" dirty="0"/>
              <a:t>Testfall notifieras sedan med Test eller </a:t>
            </a:r>
            <a:r>
              <a:rPr lang="sv-SE" baseline="0" dirty="0" err="1"/>
              <a:t>TestCase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TestCase</a:t>
            </a:r>
            <a:r>
              <a:rPr lang="sv-SE" baseline="0" dirty="0"/>
              <a:t> används då man vill skicka parametrar direkt till testfallet.</a:t>
            </a:r>
          </a:p>
          <a:p>
            <a:r>
              <a:rPr lang="sv-SE" baseline="0" dirty="0"/>
              <a:t>För Test-notifieringen finns specifika attribut för att </a:t>
            </a:r>
            <a:r>
              <a:rPr lang="sv-SE" baseline="0" dirty="0" err="1"/>
              <a:t>parametrisera</a:t>
            </a:r>
            <a:r>
              <a:rPr lang="sv-SE" baseline="0" dirty="0"/>
              <a:t> tester, vi går inte in på dessa nu.</a:t>
            </a:r>
          </a:p>
          <a:p>
            <a:endParaRPr lang="sv-SE" baseline="0" dirty="0"/>
          </a:p>
          <a:p>
            <a:r>
              <a:rPr lang="sv-SE" baseline="0" dirty="0"/>
              <a:t>Slutligen när alla tester är körda så finns </a:t>
            </a:r>
            <a:r>
              <a:rPr lang="sv-SE" baseline="0" dirty="0" err="1"/>
              <a:t>TearDown</a:t>
            </a:r>
            <a:r>
              <a:rPr lang="sv-SE" baseline="0" dirty="0"/>
              <a:t> för att frigöra eventuellt använda resurser.</a:t>
            </a:r>
          </a:p>
          <a:p>
            <a:endParaRPr lang="sv-SE" baseline="0" dirty="0"/>
          </a:p>
          <a:p>
            <a:r>
              <a:rPr lang="sv-SE" baseline="0" dirty="0" err="1"/>
              <a:t>Ignore</a:t>
            </a:r>
            <a:r>
              <a:rPr lang="sv-SE" baseline="0" dirty="0"/>
              <a:t> kan läggas på ett testfall för att exkludera det från exekvering av testerna. Test av test t.ex.</a:t>
            </a:r>
          </a:p>
          <a:p>
            <a:endParaRPr lang="sv-SE" baseline="0" dirty="0"/>
          </a:p>
          <a:p>
            <a:r>
              <a:rPr lang="sv-SE" baseline="0" dirty="0"/>
              <a:t>Attributen kan i sin tur ha attribut som t.ex. </a:t>
            </a:r>
            <a:r>
              <a:rPr lang="sv-SE" baseline="0" dirty="0" err="1"/>
              <a:t>Description</a:t>
            </a:r>
            <a:r>
              <a:rPr lang="sv-SE" baseline="0" dirty="0"/>
              <a:t>, vi kommer att se exempel på detta.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6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Så där, äntligen dags att koda.</a:t>
            </a:r>
          </a:p>
          <a:p>
            <a:r>
              <a:rPr lang="sv-SE" dirty="0"/>
              <a:t>Vi kommer alltså att skriva C#-kod. C# är väldigt likt java, så för er som kodat java innan är det inga större problem.</a:t>
            </a:r>
          </a:p>
          <a:p>
            <a:endParaRPr lang="sv-SE" dirty="0"/>
          </a:p>
          <a:p>
            <a:r>
              <a:rPr lang="sv-SE" dirty="0"/>
              <a:t>Implementera enligt sliden, ni</a:t>
            </a:r>
            <a:r>
              <a:rPr lang="sv-SE" baseline="0" dirty="0"/>
              <a:t> kan koda medan jag går igenom vad som händer i den här testklassen</a:t>
            </a:r>
          </a:p>
          <a:p>
            <a:pPr marL="171450" indent="-171450">
              <a:buFontTx/>
              <a:buChar char="-"/>
            </a:pPr>
            <a:r>
              <a:rPr lang="sv-SE" baseline="0" dirty="0"/>
              <a:t>Using motsvarar Javas import, dvs definition av de externa </a:t>
            </a:r>
            <a:r>
              <a:rPr lang="sv-SE" baseline="0" dirty="0" err="1"/>
              <a:t>api</a:t>
            </a:r>
            <a:r>
              <a:rPr lang="sv-SE" baseline="0" dirty="0"/>
              <a:t>/klasser som man vill använda</a:t>
            </a:r>
          </a:p>
          <a:p>
            <a:pPr marL="171450" indent="-171450">
              <a:buFontTx/>
              <a:buChar char="-"/>
            </a:pPr>
            <a:r>
              <a:rPr lang="sv-SE" baseline="0" dirty="0" err="1"/>
              <a:t>Namespace</a:t>
            </a:r>
            <a:r>
              <a:rPr lang="sv-SE" baseline="0" dirty="0"/>
              <a:t> </a:t>
            </a:r>
            <a:r>
              <a:rPr lang="sv-SE" sz="1200" dirty="0"/>
              <a:t>Motsvarar Javas </a:t>
            </a:r>
            <a:r>
              <a:rPr lang="sv-SE" sz="1200" dirty="0" err="1"/>
              <a:t>Package</a:t>
            </a:r>
            <a:r>
              <a:rPr lang="sv-SE" sz="1200" dirty="0"/>
              <a:t>, ett sätt att unikt identifiera klasstillhörighet</a:t>
            </a:r>
          </a:p>
          <a:p>
            <a:pPr marL="171450" indent="-171450">
              <a:buFontTx/>
              <a:buChar char="-"/>
            </a:pPr>
            <a:r>
              <a:rPr lang="sv-SE" sz="1200" baseline="0" dirty="0"/>
              <a:t>Public samma som i Java, deklaration av vem som får se/använda klass/funktion/attribut</a:t>
            </a:r>
          </a:p>
          <a:p>
            <a:pPr marL="171450" indent="-171450">
              <a:buFontTx/>
              <a:buChar char="-"/>
            </a:pPr>
            <a:r>
              <a:rPr lang="sv-SE" sz="1200" baseline="0" dirty="0" err="1"/>
              <a:t>Void</a:t>
            </a:r>
            <a:r>
              <a:rPr lang="sv-SE" sz="1200" baseline="0" dirty="0"/>
              <a:t> samma som i Java, betyder att funktion ej returnerar något</a:t>
            </a:r>
            <a:endParaRPr lang="sv-SE" baseline="0" dirty="0"/>
          </a:p>
          <a:p>
            <a:endParaRPr lang="sv-SE" dirty="0"/>
          </a:p>
          <a:p>
            <a:r>
              <a:rPr lang="sv-SE" dirty="0"/>
              <a:t>Bygg,</a:t>
            </a:r>
            <a:r>
              <a:rPr lang="sv-SE" baseline="0" dirty="0"/>
              <a:t> öppna </a:t>
            </a:r>
            <a:r>
              <a:rPr lang="sv-SE" baseline="0" dirty="0" err="1"/>
              <a:t>testexplorer</a:t>
            </a:r>
            <a:r>
              <a:rPr lang="sv-SE" baseline="0" dirty="0"/>
              <a:t> och kör testerna.</a:t>
            </a:r>
          </a:p>
          <a:p>
            <a:r>
              <a:rPr lang="sv-SE" baseline="0" dirty="0"/>
              <a:t>Hitta alla </a:t>
            </a:r>
            <a:r>
              <a:rPr lang="sv-SE" baseline="0" dirty="0" err="1"/>
              <a:t>testexplorer</a:t>
            </a:r>
            <a:r>
              <a:rPr lang="sv-SE" baseline="0" dirty="0"/>
              <a:t>-fönstret?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/>
              <a:t>Har alla fått det att funka?</a:t>
            </a:r>
          </a:p>
          <a:p>
            <a:endParaRPr lang="sv-SE" baseline="0" dirty="0"/>
          </a:p>
          <a:p>
            <a:r>
              <a:rPr lang="sv-SE" baseline="0" dirty="0"/>
              <a:t>Nederst under </a:t>
            </a:r>
            <a:r>
              <a:rPr lang="sv-SE" baseline="0" dirty="0" err="1"/>
              <a:t>testexporer</a:t>
            </a:r>
            <a:r>
              <a:rPr lang="sv-SE" baseline="0" dirty="0"/>
              <a:t>-fönstret syns resultat från de tester som genererat någon form av output.</a:t>
            </a:r>
          </a:p>
          <a:p>
            <a:r>
              <a:rPr lang="sv-SE" baseline="0" dirty="0"/>
              <a:t>Klicka på Output för att se resultaten, här syns även eventuella fel från testkörningen.</a:t>
            </a:r>
          </a:p>
          <a:p>
            <a:endParaRPr lang="sv-SE" baseline="0" dirty="0"/>
          </a:p>
          <a:p>
            <a:r>
              <a:rPr lang="sv-SE" baseline="0" dirty="0"/>
              <a:t>Observera hur parametern </a:t>
            </a:r>
            <a:r>
              <a:rPr lang="sv-SE" baseline="0" dirty="0" err="1"/>
              <a:t>Foo</a:t>
            </a:r>
            <a:r>
              <a:rPr lang="sv-SE" baseline="0" dirty="0"/>
              <a:t> i </a:t>
            </a:r>
            <a:r>
              <a:rPr lang="sv-SE" baseline="0" dirty="0" err="1"/>
              <a:t>TestCase</a:t>
            </a:r>
            <a:r>
              <a:rPr lang="sv-SE" baseline="0" dirty="0"/>
              <a:t>-attributet överförs som </a:t>
            </a:r>
            <a:r>
              <a:rPr lang="sv-SE" baseline="0" dirty="0" err="1"/>
              <a:t>inparameter</a:t>
            </a:r>
            <a:r>
              <a:rPr lang="sv-SE" baseline="0" dirty="0"/>
              <a:t> till vår testfunktion </a:t>
            </a:r>
            <a:r>
              <a:rPr lang="sv-SE" baseline="0" dirty="0" err="1"/>
              <a:t>checkString</a:t>
            </a:r>
            <a:endParaRPr lang="sv-SE" baseline="0" dirty="0"/>
          </a:p>
          <a:p>
            <a:endParaRPr lang="sv-SE" baseline="0" dirty="0"/>
          </a:p>
          <a:p>
            <a:r>
              <a:rPr lang="sv-SE" baseline="0" dirty="0"/>
              <a:t>Då vill jag att ni genom att lägga till en kort </a:t>
            </a:r>
            <a:r>
              <a:rPr lang="sv-SE" baseline="0" dirty="0" err="1"/>
              <a:t>kodrad</a:t>
            </a:r>
            <a:r>
              <a:rPr lang="sv-SE" baseline="0" dirty="0"/>
              <a:t> även testar att listan innehåller ordet ”Bar”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48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SÅ till 3:e delen av </a:t>
            </a:r>
            <a:r>
              <a:rPr lang="sv-SE" dirty="0" err="1"/>
              <a:t>ws</a:t>
            </a:r>
            <a:r>
              <a:rPr lang="sv-SE" dirty="0"/>
              <a:t>, Selenium och webdriver.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HP har 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ett end-to-end lasttestverktyg som heter Mercury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LoadRunner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(QTP?)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 man blir kvicksilver(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mercury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)förgiftat så finns ett botemedel, Selenium.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 vara så Selenium fick sitt namn.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Det som tagit tid för att få ut 3:an är att standardisera hur webdriver skall fungera. Detta är nu gjort och webdriver finns nu som w3c standard.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Detta innebär att webdrivers kan utvecklas av webbläsare-företagen själva och då förhoppningsvis i takt med läsarnas nya versioner.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932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Svårt att få fram exakt matris över hur versionerna hänger ihop, men här är min bild.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dirty="0"/>
              <a:t>Selenium RC – Javaserver för att översätta tester till exekvering i webbläsare, stödjer många språk som PHP, Java, C#, Perl, Python. RC använder javaskript för att kontrollera läsaren</a:t>
            </a:r>
          </a:p>
          <a:p>
            <a:r>
              <a:rPr lang="sv-SE" dirty="0"/>
              <a:t>Selenium Grid – Server som tillåter att webbläsare körs på fjärrdatorer, möjliggör alltså parallella tester</a:t>
            </a:r>
          </a:p>
          <a:p>
            <a:r>
              <a:rPr lang="sv-SE" dirty="0"/>
              <a:t>Selenium IDE – Tillägg i firefox som spelar in webbläsarekommandon. Inspelning kan sedan konverteras till testfall. Det går t.o.m. att välja språk.</a:t>
            </a:r>
          </a:p>
          <a:p>
            <a:r>
              <a:rPr lang="sv-SE" dirty="0"/>
              <a:t>Selenium webdriver – Ersätter RC. För varje webbläsare finns en specifik driver som interagerar direkt med webbläsaren. Finns för Python, Ruby, Java och C#</a:t>
            </a:r>
          </a:p>
          <a:p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Då är det dags att hacka lite webdrivertester i C#.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Börja med att använda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för att hämta de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api:er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 behöver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olika webbläsare-drivrutinerna finns INTE med i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webdriver-API:et</a:t>
            </a: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Därför hämtar vi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Chromedriver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 hämta och lägga till en driver med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kan dock ha en medföra problem senare.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 kan visa dessa om vi hinner efter vi kört våra exempel, så påminn mig då om ni är intresserade.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08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Jag kommer nu att visa ett enkelt testfall, ni kan vänta med att kopiera kod.</a:t>
            </a:r>
          </a:p>
          <a:p>
            <a:r>
              <a:rPr lang="sv-SE" dirty="0"/>
              <a:t>Detta då jag vill visa hur </a:t>
            </a:r>
            <a:r>
              <a:rPr lang="sv-SE" dirty="0" err="1"/>
              <a:t>wait’s</a:t>
            </a:r>
            <a:r>
              <a:rPr lang="sv-SE" dirty="0"/>
              <a:t> kan implementeras på ett snyggt sätt först.</a:t>
            </a:r>
          </a:p>
          <a:p>
            <a:endParaRPr lang="sv-SE" dirty="0"/>
          </a:p>
          <a:p>
            <a:r>
              <a:rPr lang="sv-SE" dirty="0"/>
              <a:t>Visa min VS. Test 1.</a:t>
            </a:r>
          </a:p>
          <a:p>
            <a:endParaRPr lang="sv-SE" dirty="0"/>
          </a:p>
          <a:p>
            <a:r>
              <a:rPr lang="sv-SE" dirty="0"/>
              <a:t>Test fallerar pga. Att wait saknas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Sleep</a:t>
            </a:r>
            <a:r>
              <a:rPr lang="sv-SE" dirty="0"/>
              <a:t>()</a:t>
            </a:r>
          </a:p>
          <a:p>
            <a:pPr marL="171450" indent="-171450">
              <a:buFontTx/>
              <a:buChar char="-"/>
            </a:pPr>
            <a:r>
              <a:rPr lang="sv-SE" dirty="0"/>
              <a:t>Explicit wait</a:t>
            </a:r>
          </a:p>
          <a:p>
            <a:pPr marL="171450" indent="-171450">
              <a:buFontTx/>
              <a:buChar char="-"/>
            </a:pPr>
            <a:r>
              <a:rPr lang="sv-SE" dirty="0"/>
              <a:t>Implicit wait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325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Vi kan frysa vårt program med en </a:t>
            </a:r>
            <a:r>
              <a:rPr lang="sv-SE" dirty="0" err="1"/>
              <a:t>sleep</a:t>
            </a:r>
            <a:r>
              <a:rPr lang="sv-SE" dirty="0"/>
              <a:t>.</a:t>
            </a:r>
          </a:p>
          <a:p>
            <a:r>
              <a:rPr lang="sv-SE" dirty="0"/>
              <a:t>Detta är dock inte alltid så bra, sökningen kanske tas mellan 1 och 10 sekunder men vi väntar alltid 10 sekunder.</a:t>
            </a:r>
          </a:p>
          <a:p>
            <a:r>
              <a:rPr lang="sv-SE" dirty="0"/>
              <a:t>Vid många sökningar så blir det </a:t>
            </a:r>
            <a:r>
              <a:rPr lang="sv-SE" dirty="0" err="1"/>
              <a:t>lååånga</a:t>
            </a:r>
            <a:r>
              <a:rPr lang="sv-SE" dirty="0"/>
              <a:t> väntetider.</a:t>
            </a:r>
          </a:p>
          <a:p>
            <a:endParaRPr lang="sv-SE" dirty="0"/>
          </a:p>
          <a:p>
            <a:r>
              <a:rPr lang="sv-SE" dirty="0"/>
              <a:t>Visa i min VS</a:t>
            </a:r>
          </a:p>
          <a:p>
            <a:endParaRPr lang="sv-SE" dirty="0"/>
          </a:p>
          <a:p>
            <a:r>
              <a:rPr lang="sv-SE" dirty="0"/>
              <a:t>Man kan då istället använda sig av de inbyggda </a:t>
            </a:r>
            <a:r>
              <a:rPr lang="sv-SE" dirty="0" err="1"/>
              <a:t>väntfunktioner</a:t>
            </a:r>
            <a:r>
              <a:rPr lang="sv-SE" dirty="0"/>
              <a:t> som finns i webdriver Explicit eller Implicit wait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48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Visa i min VS båda två.</a:t>
            </a:r>
          </a:p>
          <a:p>
            <a:endParaRPr lang="sv-SE" dirty="0"/>
          </a:p>
          <a:p>
            <a:r>
              <a:rPr lang="sv-SE" dirty="0"/>
              <a:t>Av dessa är explicit timeout att föredra, då jag kan skapa </a:t>
            </a:r>
            <a:r>
              <a:rPr lang="sv-SE" dirty="0" err="1"/>
              <a:t>waits</a:t>
            </a:r>
            <a:r>
              <a:rPr lang="sv-SE" dirty="0"/>
              <a:t> med olika timeouts att använda där så behövs.</a:t>
            </a:r>
          </a:p>
          <a:p>
            <a:r>
              <a:rPr lang="sv-SE" dirty="0"/>
              <a:t>Man kan visserligen sätta om </a:t>
            </a:r>
            <a:r>
              <a:rPr lang="sv-SE" dirty="0" err="1"/>
              <a:t>defaulttimeout</a:t>
            </a:r>
            <a:r>
              <a:rPr lang="sv-SE" dirty="0"/>
              <a:t> med implicit wait men det innebär stor risk att man glömmer sätta om/tillbaks, speciellt vid många sökningar med olika timeouts</a:t>
            </a:r>
          </a:p>
          <a:p>
            <a:endParaRPr lang="sv-SE" dirty="0"/>
          </a:p>
          <a:p>
            <a:r>
              <a:rPr lang="sv-SE" dirty="0"/>
              <a:t>Man skall ALDRIG blanda de 2 dock, detta ger oförutsägbara timeouts.</a:t>
            </a:r>
          </a:p>
          <a:p>
            <a:endParaRPr lang="sv-SE" dirty="0"/>
          </a:p>
          <a:p>
            <a:r>
              <a:rPr lang="sv-SE" dirty="0"/>
              <a:t>Nu finns det dock ett elegantare sätt att få till timeout på sökningarna, nämligen genom att definiera om sökfunktionen.</a:t>
            </a:r>
          </a:p>
          <a:p>
            <a:r>
              <a:rPr lang="sv-SE" dirty="0"/>
              <a:t>Vi kommer att använda oss av en av grundpelarna i objektorienterad programmering, </a:t>
            </a:r>
            <a:r>
              <a:rPr lang="sv-SE" dirty="0" err="1"/>
              <a:t>polymorfism</a:t>
            </a:r>
            <a:r>
              <a:rPr lang="sv-SE" dirty="0"/>
              <a:t> eller </a:t>
            </a:r>
            <a:r>
              <a:rPr lang="sv-SE" dirty="0" err="1"/>
              <a:t>overload</a:t>
            </a:r>
            <a:r>
              <a:rPr lang="sv-SE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70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Vi ska nu skapa en hjälpklass för vår </a:t>
            </a:r>
            <a:r>
              <a:rPr lang="sv-SE" dirty="0" err="1"/>
              <a:t>find</a:t>
            </a:r>
            <a:r>
              <a:rPr lang="sv-SE" dirty="0"/>
              <a:t> med timeout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70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Implementera hjälpklassen </a:t>
            </a:r>
          </a:p>
          <a:p>
            <a:endParaRPr lang="sv-SE" dirty="0"/>
          </a:p>
          <a:p>
            <a:r>
              <a:rPr lang="sv-SE" dirty="0"/>
              <a:t>Alla klara?</a:t>
            </a:r>
          </a:p>
          <a:p>
            <a:endParaRPr lang="sv-SE" dirty="0"/>
          </a:p>
          <a:p>
            <a:r>
              <a:rPr lang="sv-SE" dirty="0"/>
              <a:t>Vill någon ha förklaring på hur hjälpklassen fungerar?</a:t>
            </a:r>
          </a:p>
          <a:p>
            <a:r>
              <a:rPr lang="sv-SE" dirty="0"/>
              <a:t>Funktionsnamnet är samma som den </a:t>
            </a:r>
            <a:r>
              <a:rPr lang="sv-SE" dirty="0" err="1"/>
              <a:t>standardsökning</a:t>
            </a:r>
            <a:r>
              <a:rPr lang="sv-SE" dirty="0"/>
              <a:t> som används i webdriver.</a:t>
            </a:r>
          </a:p>
          <a:p>
            <a:r>
              <a:rPr lang="sv-SE" dirty="0"/>
              <a:t>Men i vår funktion har vi lagt till en extra parameter, timeouttid, så kompilatorn kommer att välja standardfunktion om vi ej har timeout och vår ’</a:t>
            </a:r>
            <a:r>
              <a:rPr lang="sv-SE" dirty="0" err="1"/>
              <a:t>overloaded</a:t>
            </a:r>
            <a:r>
              <a:rPr lang="sv-SE" dirty="0"/>
              <a:t>’ funktion med timeout,</a:t>
            </a:r>
          </a:p>
          <a:p>
            <a:r>
              <a:rPr lang="sv-SE" dirty="0"/>
              <a:t>Har någon upptäckt en konstighet med funktionsdefinitionen jämfört med hur vi anropar den?</a:t>
            </a:r>
          </a:p>
          <a:p>
            <a:r>
              <a:rPr lang="sv-SE" dirty="0" err="1"/>
              <a:t>Jepp</a:t>
            </a:r>
            <a:r>
              <a:rPr lang="sv-SE" dirty="0"/>
              <a:t>, definitionen har 3 </a:t>
            </a:r>
            <a:r>
              <a:rPr lang="sv-SE" dirty="0" err="1"/>
              <a:t>inparametrar</a:t>
            </a:r>
            <a:r>
              <a:rPr lang="sv-SE" dirty="0"/>
              <a:t> men anropet har bara 2. Detta funkar eftersom 1:a parametern är av typen </a:t>
            </a:r>
            <a:r>
              <a:rPr lang="sv-SE" dirty="0" err="1"/>
              <a:t>this</a:t>
            </a:r>
            <a:r>
              <a:rPr lang="sv-SE" dirty="0"/>
              <a:t>, </a:t>
            </a:r>
            <a:r>
              <a:rPr lang="sv-SE" dirty="0" err="1"/>
              <a:t>this</a:t>
            </a:r>
            <a:r>
              <a:rPr lang="sv-SE" dirty="0"/>
              <a:t> betyder objektet själv vilket i vårt fall blir vår instansierade driver.</a:t>
            </a:r>
          </a:p>
          <a:p>
            <a:r>
              <a:rPr lang="sv-SE" dirty="0" err="1"/>
              <a:t>This</a:t>
            </a:r>
            <a:r>
              <a:rPr lang="sv-SE" dirty="0"/>
              <a:t> är alltså alltid förutbestämd och behöver därför inte anges.</a:t>
            </a:r>
          </a:p>
          <a:p>
            <a:endParaRPr lang="sv-SE" dirty="0"/>
          </a:p>
          <a:p>
            <a:r>
              <a:rPr lang="sv-SE" dirty="0" err="1"/>
              <a:t>Wait.Until</a:t>
            </a:r>
            <a:r>
              <a:rPr lang="sv-SE" dirty="0"/>
              <a:t> är en </a:t>
            </a:r>
            <a:r>
              <a:rPr lang="sv-SE" dirty="0" err="1"/>
              <a:t>Closure</a:t>
            </a:r>
            <a:r>
              <a:rPr lang="sv-SE" dirty="0"/>
              <a:t>, en </a:t>
            </a:r>
            <a:r>
              <a:rPr lang="sv-SE" dirty="0" err="1"/>
              <a:t>Closure</a:t>
            </a:r>
            <a:r>
              <a:rPr lang="sv-SE" dirty="0"/>
              <a:t> </a:t>
            </a:r>
            <a:r>
              <a:rPr lang="sv-SE" dirty="0" err="1"/>
              <a:t>defineras</a:t>
            </a:r>
            <a:r>
              <a:rPr lang="sv-SE" dirty="0"/>
              <a:t> som: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first-class function with free variables that are bound in the lexical environment”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används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tillhöra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nyckeln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utföra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exekverar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asynkront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protractor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får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enkelt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själva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förklara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asynkrona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closures vet jag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jag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labba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själv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förstå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vilket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workshop.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Då kan ni lägga till testkoden.</a:t>
            </a:r>
          </a:p>
          <a:p>
            <a:r>
              <a:rPr lang="sv-SE" dirty="0"/>
              <a:t>- Visa i min VS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07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Workshopen kommer att ta upp vs2015, </a:t>
            </a:r>
            <a:r>
              <a:rPr lang="sv-SE" baseline="0" dirty="0" err="1"/>
              <a:t>nunit</a:t>
            </a:r>
            <a:r>
              <a:rPr lang="sv-SE" baseline="0" dirty="0"/>
              <a:t> </a:t>
            </a:r>
            <a:r>
              <a:rPr lang="sv-SE" baseline="0"/>
              <a:t>och webdriver i C#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hitta/se vilka attribut vi kan använda för att söka rätt på våra element i sidan så måste vi öppna sidan i </a:t>
            </a:r>
            <a:r>
              <a:rPr lang="sv-SE" dirty="0" err="1"/>
              <a:t>webläsaren</a:t>
            </a:r>
            <a:r>
              <a:rPr lang="sv-SE" dirty="0"/>
              <a:t>.</a:t>
            </a:r>
          </a:p>
          <a:p>
            <a:r>
              <a:rPr lang="sv-SE" dirty="0"/>
              <a:t>Sedan öppnar vi utvecklarevy i webbläsaren.</a:t>
            </a:r>
          </a:p>
          <a:p>
            <a:r>
              <a:rPr lang="sv-SE" dirty="0"/>
              <a:t>Nu kan vi söka reda på önskat html-element.</a:t>
            </a:r>
          </a:p>
          <a:p>
            <a:endParaRPr lang="sv-SE" dirty="0"/>
          </a:p>
          <a:p>
            <a:r>
              <a:rPr lang="sv-SE" dirty="0"/>
              <a:t>Ett alternativ är att använda Selenium-IDE och spela in vad man vill testa och sedan spara inspelning som webdriver-kod i önskat språk.</a:t>
            </a:r>
          </a:p>
          <a:p>
            <a:r>
              <a:rPr lang="sv-SE" dirty="0"/>
              <a:t>Men då är man hänvisad till att köra i Firefox, dessutom så löser inte inspelning problem med blockade/låsta element.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513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I webdriver används </a:t>
            </a:r>
            <a:r>
              <a:rPr lang="sv-SE" dirty="0" err="1"/>
              <a:t>FindElement.By</a:t>
            </a:r>
            <a:r>
              <a:rPr lang="sv-SE" dirty="0"/>
              <a:t> för att välj sökmetod.</a:t>
            </a:r>
          </a:p>
          <a:p>
            <a:r>
              <a:rPr lang="sv-SE" dirty="0"/>
              <a:t>Om ni er kod ställer på punkten efter By och anger en extra punkt så ser ni vilka sökmetoder som är möjliga. -&gt; visa i min VS</a:t>
            </a:r>
          </a:p>
          <a:p>
            <a:endParaRPr lang="sv-SE" dirty="0"/>
          </a:p>
          <a:p>
            <a:r>
              <a:rPr lang="sv-SE" dirty="0"/>
              <a:t>För att testa detta så vill jag att ni nu söker upp googles sökfält med Id istället för namn, kör sedan test igen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844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xx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14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Finns massor med info på nätet sök bara, det här är några länkar, men det finns mycket mer för den som söker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252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Om ni önskar/behöver så kan jag nog tuta ihop en workshop till basis det jag lärt mig då jag tog fram benchmarktester för </a:t>
            </a:r>
            <a:r>
              <a:rPr lang="sv-SE" dirty="0" err="1"/>
              <a:t>Crm</a:t>
            </a:r>
            <a:r>
              <a:rPr lang="sv-SE" dirty="0"/>
              <a:t>-sökningar (Riksbyggen)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5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Community edition är gratis men kompetent.</a:t>
            </a:r>
            <a:br>
              <a:rPr lang="sv-SE" baseline="0" dirty="0"/>
            </a:br>
            <a:r>
              <a:rPr lang="sv-SE" baseline="0" dirty="0"/>
              <a:t>Microsoftkonto behövs för smidigare användning av VS2015</a:t>
            </a:r>
          </a:p>
          <a:p>
            <a:endParaRPr lang="sv-SE" baseline="0" dirty="0"/>
          </a:p>
          <a:p>
            <a:r>
              <a:rPr lang="sv-SE" baseline="0" dirty="0"/>
              <a:t>Förhoppningsvis så har alla redan VS2015 installerat och klart.</a:t>
            </a:r>
          </a:p>
          <a:p>
            <a:endParaRPr lang="sv-SE" baseline="0" dirty="0"/>
          </a:p>
          <a:p>
            <a:r>
              <a:rPr lang="sv-SE" baseline="0" dirty="0"/>
              <a:t>Nu skall alla ha VS2015 uppe.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0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få lite känsla för hur man</a:t>
            </a:r>
            <a:r>
              <a:rPr lang="sv-SE" baseline="0" dirty="0"/>
              <a:t> kan jobba i VS2015, ska vi göra en enkel </a:t>
            </a:r>
            <a:r>
              <a:rPr lang="sv-SE" baseline="0" dirty="0" err="1"/>
              <a:t>windowsapplikation</a:t>
            </a:r>
            <a:r>
              <a:rPr lang="sv-SE" baseline="0" dirty="0"/>
              <a:t>.</a:t>
            </a:r>
          </a:p>
          <a:p>
            <a:r>
              <a:rPr lang="sv-SE" baseline="0" dirty="0"/>
              <a:t>Visa hur min VS ser ut.</a:t>
            </a:r>
          </a:p>
          <a:p>
            <a:r>
              <a:rPr lang="sv-SE" baseline="0" dirty="0"/>
              <a:t>När </a:t>
            </a:r>
            <a:r>
              <a:rPr lang="sv-SE" baseline="0" dirty="0" err="1"/>
              <a:t>labeln</a:t>
            </a:r>
            <a:r>
              <a:rPr lang="sv-SE" baseline="0" dirty="0"/>
              <a:t> är på plats berätta om de vyer vi ser: </a:t>
            </a:r>
            <a:r>
              <a:rPr lang="sv-SE" baseline="0" dirty="0" err="1"/>
              <a:t>Toolbox</a:t>
            </a:r>
            <a:r>
              <a:rPr lang="sv-SE" baseline="0" dirty="0"/>
              <a:t>, Solution explorer, </a:t>
            </a:r>
            <a:r>
              <a:rPr lang="sv-SE" baseline="0" dirty="0" err="1"/>
              <a:t>Properties</a:t>
            </a:r>
            <a:endParaRPr lang="sv-SE" baseline="0" dirty="0"/>
          </a:p>
          <a:p>
            <a:r>
              <a:rPr lang="sv-SE" baseline="0" dirty="0"/>
              <a:t>GUI-hanteraren i VS2015 verkar ha samma brister som GUI-hanterare för Java.</a:t>
            </a:r>
          </a:p>
          <a:p>
            <a:r>
              <a:rPr lang="sv-SE" baseline="0" dirty="0"/>
              <a:t>Kontrollerna ni drar in blir automatiskt initierade/skapade då kod läggs till en </a:t>
            </a:r>
            <a:r>
              <a:rPr lang="sv-SE" baseline="0" dirty="0" err="1"/>
              <a:t>mapfil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fil hanterar kopplingen mellan </a:t>
            </a:r>
            <a:r>
              <a:rPr lang="sv-SE" baseline="0" dirty="0" err="1"/>
              <a:t>gui</a:t>
            </a:r>
            <a:r>
              <a:rPr lang="sv-SE" baseline="0" dirty="0"/>
              <a:t>-objekt och kod för logik.</a:t>
            </a:r>
          </a:p>
          <a:p>
            <a:r>
              <a:rPr lang="sv-SE" baseline="0" dirty="0"/>
              <a:t>Om man dubbelklickar på en ett </a:t>
            </a:r>
            <a:r>
              <a:rPr lang="sv-SE" baseline="0" dirty="0" err="1"/>
              <a:t>gui</a:t>
            </a:r>
            <a:r>
              <a:rPr lang="sv-SE" baseline="0" dirty="0"/>
              <a:t>-objekt så öppnas färdig kodsnutt där man kan lägga till sin kod för event på just det objektet.</a:t>
            </a:r>
          </a:p>
          <a:p>
            <a:r>
              <a:rPr lang="sv-SE" baseline="0" dirty="0"/>
              <a:t>Men om man i </a:t>
            </a:r>
            <a:r>
              <a:rPr lang="sv-SE" baseline="0" dirty="0" err="1"/>
              <a:t>guiet</a:t>
            </a:r>
            <a:r>
              <a:rPr lang="sv-SE" baseline="0" dirty="0"/>
              <a:t> sedan tar bort kontrollen kommer man att få fel, detta då eventhanteringskoden ej tagits bort.</a:t>
            </a:r>
          </a:p>
          <a:p>
            <a:r>
              <a:rPr lang="sv-SE" baseline="0" dirty="0"/>
              <a:t>Den försöker då lägga lyssnare på ett icke existerande objekt.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3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enkelt kunna</a:t>
            </a:r>
            <a:r>
              <a:rPr lang="sv-SE" baseline="0" dirty="0"/>
              <a:t> hantera de tillägg och ramverk som behövs för att köra </a:t>
            </a:r>
            <a:r>
              <a:rPr lang="sv-SE" baseline="0" dirty="0" err="1"/>
              <a:t>Nunit</a:t>
            </a:r>
            <a:r>
              <a:rPr lang="sv-SE" baseline="0" dirty="0"/>
              <a:t> och Webbdriver, så ska vi titta på pakethanteraren </a:t>
            </a:r>
            <a:r>
              <a:rPr lang="sv-SE" baseline="0" dirty="0" err="1"/>
              <a:t>Nuget</a:t>
            </a:r>
            <a:r>
              <a:rPr lang="sv-SE" baseline="0" dirty="0"/>
              <a:t>.</a:t>
            </a:r>
          </a:p>
          <a:p>
            <a:r>
              <a:rPr lang="sv-SE" baseline="0" dirty="0"/>
              <a:t>Stäng fönsterapplikationen och stäng det projektet. Skapa nytt projekt enligt sliden.</a:t>
            </a:r>
          </a:p>
          <a:p>
            <a:r>
              <a:rPr lang="sv-SE" baseline="0" dirty="0"/>
              <a:t>Nu har ni ett tomt projekt av typen Class </a:t>
            </a:r>
            <a:r>
              <a:rPr lang="sv-SE" baseline="0" dirty="0" err="1"/>
              <a:t>Library</a:t>
            </a:r>
            <a:r>
              <a:rPr lang="sv-SE" baseline="0" dirty="0"/>
              <a:t>, dvs det finns inget inbyggt stöd för fönster eller annan </a:t>
            </a:r>
            <a:r>
              <a:rPr lang="sv-SE" baseline="0" dirty="0" err="1"/>
              <a:t>gui</a:t>
            </a:r>
            <a:r>
              <a:rPr lang="sv-SE" baseline="0" dirty="0"/>
              <a:t>-hantering (blir lite mindre då)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02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Vi ska nu prova att lägga till </a:t>
            </a:r>
            <a:r>
              <a:rPr lang="sv-SE" baseline="0" dirty="0" err="1"/>
              <a:t>Nunit</a:t>
            </a:r>
            <a:r>
              <a:rPr lang="sv-SE" baseline="0" dirty="0"/>
              <a:t> till vår lösning.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33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byggena ska kunna autoupptäcka våra </a:t>
            </a:r>
            <a:r>
              <a:rPr lang="sv-SE" dirty="0" err="1"/>
              <a:t>unittestfall</a:t>
            </a:r>
            <a:r>
              <a:rPr lang="sv-SE" baseline="0" dirty="0"/>
              <a:t> behövs en plugin till </a:t>
            </a:r>
            <a:r>
              <a:rPr lang="sv-SE" baseline="0" dirty="0" err="1"/>
              <a:t>Nunit</a:t>
            </a:r>
            <a:r>
              <a:rPr lang="sv-SE" baseline="0" dirty="0"/>
              <a:t>,  NUnit3TestAdapter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4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Varför vill vi ha </a:t>
            </a:r>
            <a:r>
              <a:rPr lang="sv-SE" dirty="0" err="1"/>
              <a:t>Nunit</a:t>
            </a:r>
            <a:r>
              <a:rPr lang="sv-SE" dirty="0"/>
              <a:t>?</a:t>
            </a:r>
          </a:p>
          <a:p>
            <a:pPr marL="171450" indent="-171450">
              <a:buFontTx/>
              <a:buChar char="-"/>
            </a:pPr>
            <a:r>
              <a:rPr lang="sv-SE" dirty="0"/>
              <a:t>Färdigt ramverk för testexekvering : slipper skriva själv</a:t>
            </a:r>
          </a:p>
          <a:p>
            <a:pPr marL="171450" indent="-171450">
              <a:buFontTx/>
              <a:buChar char="-"/>
            </a:pPr>
            <a:r>
              <a:rPr lang="sv-SE" dirty="0"/>
              <a:t>Möjligt att exekvera externt dvs från kommandoprompt: gör det möjligt att köra från t.ex. Jenkins eller annan byggserver</a:t>
            </a:r>
          </a:p>
          <a:p>
            <a:endParaRPr lang="sv-SE" dirty="0"/>
          </a:p>
          <a:p>
            <a:r>
              <a:rPr lang="sv-SE" dirty="0"/>
              <a:t>Kort om vad </a:t>
            </a:r>
            <a:r>
              <a:rPr lang="sv-SE" dirty="0" err="1"/>
              <a:t>Nunit</a:t>
            </a:r>
            <a:r>
              <a:rPr lang="sv-SE" dirty="0"/>
              <a:t> är. Enhetstestramverk för alla .</a:t>
            </a:r>
            <a:r>
              <a:rPr lang="sv-SE" dirty="0" err="1"/>
              <a:t>net</a:t>
            </a:r>
            <a:r>
              <a:rPr lang="sv-SE" dirty="0"/>
              <a:t>-språk C++, C#, VB o.s.v.</a:t>
            </a:r>
          </a:p>
          <a:p>
            <a:endParaRPr lang="sv-SE" dirty="0"/>
          </a:p>
          <a:p>
            <a:r>
              <a:rPr lang="sv-SE" dirty="0"/>
              <a:t>Det här blir</a:t>
            </a:r>
            <a:r>
              <a:rPr lang="sv-SE" baseline="0" dirty="0"/>
              <a:t> ingen kurs i </a:t>
            </a:r>
            <a:r>
              <a:rPr lang="sv-SE" baseline="0" dirty="0" err="1"/>
              <a:t>Nunit</a:t>
            </a:r>
            <a:r>
              <a:rPr lang="sv-SE" baseline="0" dirty="0"/>
              <a:t>. </a:t>
            </a:r>
          </a:p>
          <a:p>
            <a:r>
              <a:rPr lang="sv-SE" baseline="0" dirty="0" err="1"/>
              <a:t>Nunitramverket</a:t>
            </a:r>
            <a:r>
              <a:rPr lang="sv-SE" baseline="0" dirty="0"/>
              <a:t> har mängder med attribut och funktioner som vi normalt inte behöver för vårt ändamål.</a:t>
            </a:r>
          </a:p>
          <a:p>
            <a:r>
              <a:rPr lang="sv-SE" baseline="0" dirty="0"/>
              <a:t>Mesta av funktionaliteten är ju till för utvecklare och deras enhetstester.</a:t>
            </a:r>
          </a:p>
          <a:p>
            <a:r>
              <a:rPr lang="sv-SE" baseline="0" dirty="0"/>
              <a:t>Så vi kommer bara att ta upp den funktionalitet som behövs för att köra våra webdrivertester.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3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Nu har vi installerad det vi behöver för att kunna köra </a:t>
            </a:r>
            <a:r>
              <a:rPr lang="sv-SE" dirty="0" err="1"/>
              <a:t>Nunit</a:t>
            </a:r>
            <a:r>
              <a:rPr lang="sv-SE" dirty="0"/>
              <a:t>-testfall</a:t>
            </a:r>
          </a:p>
          <a:p>
            <a:r>
              <a:rPr lang="sv-SE" dirty="0"/>
              <a:t>Dags att titta på hur dessa skrivs.</a:t>
            </a:r>
          </a:p>
          <a:p>
            <a:r>
              <a:rPr lang="sv-SE" dirty="0"/>
              <a:t>Börja med att ge testklassen ett vettigt namn</a:t>
            </a:r>
          </a:p>
          <a:p>
            <a:endParaRPr lang="sv-SE" dirty="0"/>
          </a:p>
          <a:p>
            <a:r>
              <a:rPr lang="sv-SE" dirty="0"/>
              <a:t>Alla klara?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3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index.htm" TargetMode="External"/><Relationship Id="rId7" Type="http://schemas.openxmlformats.org/officeDocument/2006/relationships/hyperlink" Target="http://www.seleniumhq.org/doc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nunit/docs/wiki/NUnit-Documentation" TargetMode="External"/><Relationship Id="rId5" Type="http://schemas.openxmlformats.org/officeDocument/2006/relationships/hyperlink" Target="http://www.homeandlearn.co.uk/csharp/csharp.html" TargetMode="External"/><Relationship Id="rId4" Type="http://schemas.openxmlformats.org/officeDocument/2006/relationships/hyperlink" Target="https://msdn.microsoft.com/en-us/library/aa288436(v=vs.71).aspx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Attribut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TestFixture</a:t>
            </a:r>
            <a:r>
              <a:rPr lang="sv-SE" dirty="0"/>
              <a:t>] – Sätts på Klass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SetUp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[Test]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TestCase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TearDown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Ignore</a:t>
            </a:r>
            <a:r>
              <a:rPr lang="sv-SE" dirty="0"/>
              <a:t>] – Sätts på testfall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330272116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467544" y="7575"/>
            <a:ext cx="8229600" cy="6850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NUnit.Framework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using System;</a:t>
            </a:r>
          </a:p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System.Collections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 err="1"/>
              <a:t>namespace</a:t>
            </a:r>
            <a:r>
              <a:rPr lang="sv-SE" sz="800" dirty="0"/>
              <a:t> </a:t>
            </a:r>
            <a:r>
              <a:rPr lang="sv-SE" sz="800" dirty="0" err="1"/>
              <a:t>SeleniumNunitSimple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{</a:t>
            </a:r>
          </a:p>
          <a:p>
            <a:pPr marL="0" indent="0">
              <a:buNone/>
            </a:pPr>
            <a:r>
              <a:rPr lang="en-US" sz="800" dirty="0"/>
              <a:t>    [</a:t>
            </a:r>
            <a:r>
              <a:rPr lang="en-US" sz="800" dirty="0" err="1"/>
              <a:t>TestFixture</a:t>
            </a:r>
            <a:r>
              <a:rPr lang="en-US" sz="800" dirty="0"/>
              <a:t>, Description("First </a:t>
            </a:r>
            <a:r>
              <a:rPr lang="en-US" sz="800" dirty="0" err="1"/>
              <a:t>NUnit</a:t>
            </a:r>
            <a:r>
              <a:rPr lang="en-US" sz="800" dirty="0"/>
              <a:t> run")]</a:t>
            </a:r>
          </a:p>
          <a:p>
            <a:pPr marL="0" indent="0">
              <a:buNone/>
            </a:pPr>
            <a:r>
              <a:rPr lang="sv-SE" sz="800" dirty="0"/>
              <a:t>    public </a:t>
            </a:r>
            <a:r>
              <a:rPr lang="sv-SE" sz="800" dirty="0" err="1"/>
              <a:t>class</a:t>
            </a:r>
            <a:r>
              <a:rPr lang="sv-SE" sz="800" dirty="0"/>
              <a:t> </a:t>
            </a:r>
            <a:r>
              <a:rPr lang="sv-SE" sz="800" dirty="0" err="1"/>
              <a:t>SimpleSearch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{</a:t>
            </a:r>
          </a:p>
          <a:p>
            <a:pPr marL="0" indent="0">
              <a:buNone/>
            </a:pPr>
            <a:r>
              <a:rPr lang="sv-SE" sz="800" dirty="0"/>
              <a:t>        //</a:t>
            </a:r>
            <a:r>
              <a:rPr lang="sv-SE" sz="800" dirty="0" err="1"/>
              <a:t>Empty</a:t>
            </a:r>
            <a:r>
              <a:rPr lang="sv-SE" sz="800" dirty="0"/>
              <a:t> </a:t>
            </a:r>
            <a:r>
              <a:rPr lang="sv-SE" sz="800" dirty="0" err="1"/>
              <a:t>Constructor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SimpleSearch</a:t>
            </a:r>
            <a:r>
              <a:rPr lang="sv-SE" sz="800" dirty="0"/>
              <a:t>() {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en-US" sz="800" dirty="0"/>
              <a:t>        // </a:t>
            </a:r>
            <a:r>
              <a:rPr lang="en-US" sz="800" dirty="0" err="1"/>
              <a:t>Classmember</a:t>
            </a:r>
            <a:r>
              <a:rPr lang="en-US" sz="800" dirty="0"/>
              <a:t> to hold values to test for</a:t>
            </a:r>
          </a:p>
          <a:p>
            <a:pPr marL="0" indent="0">
              <a:buNone/>
            </a:pPr>
            <a:r>
              <a:rPr lang="sv-SE" sz="800" dirty="0"/>
              <a:t>        private </a:t>
            </a:r>
            <a:r>
              <a:rPr lang="sv-SE" sz="800" dirty="0" err="1"/>
              <a:t>ArrayList</a:t>
            </a:r>
            <a:r>
              <a:rPr lang="sv-SE" sz="800" dirty="0"/>
              <a:t> </a:t>
            </a:r>
            <a:r>
              <a:rPr lang="sv-SE" sz="800" dirty="0" err="1"/>
              <a:t>myList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SetUp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loadTestData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new </a:t>
            </a:r>
            <a:r>
              <a:rPr lang="sv-SE" sz="800" dirty="0" err="1"/>
              <a:t>ArrayList</a:t>
            </a:r>
            <a:r>
              <a:rPr lang="sv-SE" sz="800" dirty="0"/>
              <a:t>();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("Bar");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Console.WriteLine</a:t>
            </a:r>
            <a:r>
              <a:rPr lang="sv-SE" sz="800" dirty="0"/>
              <a:t>("</a:t>
            </a:r>
            <a:r>
              <a:rPr lang="sv-SE" sz="800" dirty="0" err="1"/>
              <a:t>Starting</a:t>
            </a:r>
            <a:r>
              <a:rPr lang="sv-SE" sz="800" dirty="0"/>
              <a:t> test");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[Test]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checkSize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Assert.IsTrue</a:t>
            </a:r>
            <a:r>
              <a:rPr lang="en-US" sz="800" dirty="0"/>
              <a:t>(</a:t>
            </a:r>
            <a:r>
              <a:rPr lang="en-US" sz="800" dirty="0" err="1"/>
              <a:t>myList.Count</a:t>
            </a:r>
            <a:r>
              <a:rPr lang="en-US" sz="800" dirty="0"/>
              <a:t> == 2);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TestCase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")]</a:t>
            </a:r>
          </a:p>
          <a:p>
            <a:pPr marL="0" indent="0">
              <a:buNone/>
            </a:pPr>
            <a:r>
              <a:rPr lang="en-US" sz="800" dirty="0"/>
              <a:t>        public void </a:t>
            </a:r>
            <a:r>
              <a:rPr lang="en-US" sz="800" dirty="0" err="1"/>
              <a:t>checkString</a:t>
            </a:r>
            <a:r>
              <a:rPr lang="en-US" sz="800" dirty="0"/>
              <a:t>(string </a:t>
            </a:r>
            <a:r>
              <a:rPr lang="en-US" sz="800" dirty="0" err="1"/>
              <a:t>toCheckFor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bool exists = </a:t>
            </a:r>
            <a:r>
              <a:rPr lang="en-US" sz="800" dirty="0" err="1"/>
              <a:t>myList.Contains</a:t>
            </a:r>
            <a:r>
              <a:rPr lang="en-US" sz="800" dirty="0"/>
              <a:t>(</a:t>
            </a:r>
            <a:r>
              <a:rPr lang="en-US" sz="800" dirty="0" err="1"/>
              <a:t>toCheckFor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Assert.IsTrue</a:t>
            </a:r>
            <a:r>
              <a:rPr lang="sv-SE" sz="800" dirty="0"/>
              <a:t>(</a:t>
            </a:r>
            <a:r>
              <a:rPr lang="sv-SE" sz="800" dirty="0" err="1"/>
              <a:t>exists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TearDown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checkTearDown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Assert.IsNotNull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</a:t>
            </a:r>
            <a:r>
              <a:rPr lang="sv-SE" sz="800" dirty="0" err="1"/>
              <a:t>null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r>
              <a:rPr lang="sv-SE" sz="800" dirty="0"/>
              <a:t>    }</a:t>
            </a:r>
          </a:p>
          <a:p>
            <a:pPr marL="0" indent="0">
              <a:buNone/>
            </a:pPr>
            <a:r>
              <a:rPr lang="sv-SE" sz="800" dirty="0"/>
              <a:t>}</a:t>
            </a:r>
            <a:endParaRPr lang="sv" sz="800" dirty="0"/>
          </a:p>
        </p:txBody>
      </p:sp>
    </p:spTree>
    <p:extLst>
      <p:ext uri="{BB962C8B-B14F-4D97-AF65-F5344CB8AC3E}">
        <p14:creationId xmlns:p14="http://schemas.microsoft.com/office/powerpoint/2010/main" val="313648739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är en verktygslåda för webbläsaretester.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är nu framme i version 3.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1 (Remote Control) kom 2006 (</a:t>
            </a:r>
            <a:r>
              <a:rPr lang="sv-SE" dirty="0" err="1"/>
              <a:t>ish</a:t>
            </a:r>
            <a:r>
              <a:rPr lang="sv-SE" dirty="0"/>
              <a:t>)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2 (webdriver) kom 2009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3 (w3c-standard) kom oktober 2016 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5505254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 algn="ctr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versioner - innehåll</a:t>
            </a:r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4718"/>
              </p:ext>
            </p:extLst>
          </p:nvPr>
        </p:nvGraphicFramePr>
        <p:xfrm>
          <a:off x="1691680" y="19888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659534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42769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67887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01275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8626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Webdriver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5283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Installera (</a:t>
            </a:r>
            <a:r>
              <a:rPr lang="sv-SE" dirty="0" err="1"/>
              <a:t>NuGet</a:t>
            </a:r>
            <a:r>
              <a:rPr lang="sv-SE" dirty="0"/>
              <a:t>):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Selenium.WebDriver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Selenium.Support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Selenium.WebDriver.ChromeDriver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507579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Demo av första webdrivertest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>
                <a:solidFill>
                  <a:srgbClr val="FF0000"/>
                </a:solidFill>
              </a:rPr>
              <a:t>		FAIL!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25173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 err="1"/>
              <a:t>Thread.Sleep</a:t>
            </a:r>
            <a:r>
              <a:rPr lang="sv-SE" dirty="0"/>
              <a:t>(10000):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Väntar alltid angiven tid.</a:t>
            </a:r>
          </a:p>
        </p:txBody>
      </p:sp>
    </p:spTree>
    <p:extLst>
      <p:ext uri="{BB962C8B-B14F-4D97-AF65-F5344CB8AC3E}">
        <p14:creationId xmlns:p14="http://schemas.microsoft.com/office/powerpoint/2010/main" val="354563765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Explicit wait: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Skapa wait med given timeout, flera kan skapas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Implicit wait: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Sätt wait för alla sökfunktioner i använd webdriver</a:t>
            </a:r>
          </a:p>
        </p:txBody>
      </p:sp>
    </p:spTree>
    <p:extLst>
      <p:ext uri="{BB962C8B-B14F-4D97-AF65-F5344CB8AC3E}">
        <p14:creationId xmlns:p14="http://schemas.microsoft.com/office/powerpoint/2010/main" val="372334574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Hjälpklass för Find med timeout.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 Solution explorer högerklicka på </a:t>
            </a:r>
            <a:r>
              <a:rPr lang="sv-SE" dirty="0" err="1"/>
              <a:t>Nnamespace</a:t>
            </a:r>
            <a:r>
              <a:rPr lang="sv-SE" dirty="0"/>
              <a:t> (2:a raden).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Välj </a:t>
            </a:r>
            <a:r>
              <a:rPr lang="sv-SE" dirty="0" err="1"/>
              <a:t>Add</a:t>
            </a:r>
            <a:r>
              <a:rPr lang="sv-SE" dirty="0"/>
              <a:t> -&gt; Class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 </a:t>
            </a:r>
            <a:r>
              <a:rPr lang="sv-SE" dirty="0" err="1"/>
              <a:t>popup</a:t>
            </a:r>
            <a:r>
              <a:rPr lang="sv-SE" dirty="0"/>
              <a:t> namnge nya klassen till: </a:t>
            </a:r>
            <a:r>
              <a:rPr lang="sv-SE" dirty="0" err="1"/>
              <a:t>WebDriverExtensions</a:t>
            </a: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Klicka ’</a:t>
            </a:r>
            <a:r>
              <a:rPr lang="sv-SE" dirty="0" err="1"/>
              <a:t>Add</a:t>
            </a:r>
            <a:r>
              <a:rPr lang="sv-SE" dirty="0"/>
              <a:t>’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Skriv in kod enligt nästa </a:t>
            </a:r>
            <a:r>
              <a:rPr lang="sv-SE" dirty="0" err="1"/>
              <a:t>slide</a:t>
            </a:r>
            <a:r>
              <a:rPr lang="sv-SE" dirty="0"/>
              <a:t> i er hjälpklass.</a:t>
            </a:r>
          </a:p>
        </p:txBody>
      </p:sp>
    </p:spTree>
    <p:extLst>
      <p:ext uri="{BB962C8B-B14F-4D97-AF65-F5344CB8AC3E}">
        <p14:creationId xmlns:p14="http://schemas.microsoft.com/office/powerpoint/2010/main" val="245609348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0" y="7575"/>
            <a:ext cx="9144000" cy="6850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sz="1600" dirty="0"/>
              <a:t>using System;</a:t>
            </a:r>
          </a:p>
          <a:p>
            <a:pPr marL="0" indent="0">
              <a:buNone/>
            </a:pPr>
            <a:r>
              <a:rPr lang="sv-SE" sz="1600" dirty="0"/>
              <a:t>using </a:t>
            </a:r>
            <a:r>
              <a:rPr lang="sv-SE" sz="1600" dirty="0" err="1"/>
              <a:t>OpenQA.Selenium</a:t>
            </a:r>
            <a:r>
              <a:rPr lang="sv-SE" sz="1600" dirty="0"/>
              <a:t>;</a:t>
            </a:r>
          </a:p>
          <a:p>
            <a:pPr marL="0" indent="0">
              <a:buNone/>
            </a:pPr>
            <a:r>
              <a:rPr lang="sv-SE" sz="1600" dirty="0"/>
              <a:t>using </a:t>
            </a:r>
            <a:r>
              <a:rPr lang="sv-SE" sz="1600" dirty="0" err="1"/>
              <a:t>OpenQA.Selenium.Support.UI</a:t>
            </a:r>
            <a:r>
              <a:rPr lang="sv-SE" sz="1600" dirty="0"/>
              <a:t>;</a:t>
            </a:r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r>
              <a:rPr lang="sv-SE" sz="1600" dirty="0" err="1"/>
              <a:t>namespace</a:t>
            </a:r>
            <a:r>
              <a:rPr lang="sv-SE" sz="1600" dirty="0"/>
              <a:t> </a:t>
            </a:r>
            <a:r>
              <a:rPr lang="sv-SE" sz="1600" dirty="0" err="1"/>
              <a:t>SeleniumNunitSimple</a:t>
            </a:r>
            <a:endParaRPr lang="sv-SE" sz="1600" dirty="0"/>
          </a:p>
          <a:p>
            <a:pPr marL="0" indent="0">
              <a:buNone/>
            </a:pPr>
            <a:r>
              <a:rPr lang="sv-SE" sz="1600" dirty="0"/>
              <a:t>{</a:t>
            </a:r>
          </a:p>
          <a:p>
            <a:pPr marL="0" indent="0">
              <a:buNone/>
            </a:pPr>
            <a:r>
              <a:rPr lang="sv-SE" sz="1600" dirty="0"/>
              <a:t>    public </a:t>
            </a:r>
            <a:r>
              <a:rPr lang="sv-SE" sz="1600" dirty="0" err="1"/>
              <a:t>static</a:t>
            </a:r>
            <a:r>
              <a:rPr lang="sv-SE" sz="1600" dirty="0"/>
              <a:t> </a:t>
            </a:r>
            <a:r>
              <a:rPr lang="sv-SE" sz="1600" dirty="0" err="1"/>
              <a:t>class</a:t>
            </a:r>
            <a:r>
              <a:rPr lang="sv-SE" sz="1600" dirty="0"/>
              <a:t> </a:t>
            </a:r>
            <a:r>
              <a:rPr lang="sv-SE" sz="1600" dirty="0" err="1"/>
              <a:t>WebDriverExtensions</a:t>
            </a:r>
            <a:endParaRPr lang="sv-SE" sz="1600" dirty="0"/>
          </a:p>
          <a:p>
            <a:pPr marL="0" indent="0">
              <a:buNone/>
            </a:pPr>
            <a:r>
              <a:rPr lang="sv-SE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public static </a:t>
            </a:r>
            <a:r>
              <a:rPr lang="en-US" sz="1600" dirty="0" err="1"/>
              <a:t>IWebElement</a:t>
            </a:r>
            <a:r>
              <a:rPr lang="en-US" sz="1600" dirty="0"/>
              <a:t> </a:t>
            </a:r>
            <a:r>
              <a:rPr lang="en-US" sz="1600" dirty="0" err="1"/>
              <a:t>FindElement</a:t>
            </a:r>
            <a:r>
              <a:rPr lang="en-US" sz="1600" dirty="0"/>
              <a:t>(this </a:t>
            </a:r>
            <a:r>
              <a:rPr lang="en-US" sz="1600" dirty="0" err="1"/>
              <a:t>IWebDriver</a:t>
            </a:r>
            <a:r>
              <a:rPr lang="en-US" sz="1600" dirty="0"/>
              <a:t> driver, By </a:t>
            </a:r>
            <a:r>
              <a:rPr lang="en-US" sz="1600" dirty="0" err="1"/>
              <a:t>by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timeoutInSeconds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sv-SE" sz="1600" dirty="0"/>
              <a:t>        {</a:t>
            </a:r>
          </a:p>
          <a:p>
            <a:pPr marL="0" indent="0">
              <a:buNone/>
            </a:pPr>
            <a:r>
              <a:rPr lang="sv-SE" sz="1600" dirty="0"/>
              <a:t>            </a:t>
            </a:r>
            <a:r>
              <a:rPr lang="sv-SE" sz="1600" dirty="0" err="1"/>
              <a:t>if</a:t>
            </a:r>
            <a:r>
              <a:rPr lang="sv-SE" sz="1600" dirty="0"/>
              <a:t> (</a:t>
            </a:r>
            <a:r>
              <a:rPr lang="sv-SE" sz="1600" dirty="0" err="1"/>
              <a:t>timeoutInSeconds</a:t>
            </a:r>
            <a:r>
              <a:rPr lang="sv-SE" sz="1600" dirty="0"/>
              <a:t> &gt; 0)</a:t>
            </a:r>
          </a:p>
          <a:p>
            <a:pPr marL="0" indent="0">
              <a:buNone/>
            </a:pPr>
            <a:r>
              <a:rPr lang="sv-SE" sz="1600" dirty="0"/>
              <a:t>            {</a:t>
            </a:r>
          </a:p>
          <a:p>
            <a:pPr marL="0" indent="0">
              <a:buNone/>
            </a:pPr>
            <a:r>
              <a:rPr lang="sv-SE" sz="1600" dirty="0"/>
              <a:t>                var wait = new </a:t>
            </a:r>
            <a:r>
              <a:rPr lang="sv-SE" sz="1600" dirty="0" err="1"/>
              <a:t>WebDriverWait</a:t>
            </a:r>
            <a:r>
              <a:rPr lang="sv-SE" sz="1600" dirty="0"/>
              <a:t>(driver, </a:t>
            </a:r>
            <a:r>
              <a:rPr lang="sv-SE" sz="1600" dirty="0" err="1"/>
              <a:t>TimeSpan.FromSeconds</a:t>
            </a:r>
            <a:r>
              <a:rPr lang="sv-SE" sz="1600" dirty="0"/>
              <a:t>(</a:t>
            </a:r>
            <a:r>
              <a:rPr lang="sv-SE" sz="1600" dirty="0" err="1"/>
              <a:t>timeoutInSeconds</a:t>
            </a:r>
            <a:r>
              <a:rPr lang="sv-SE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            return </a:t>
            </a:r>
            <a:r>
              <a:rPr lang="en-US" sz="1600" dirty="0" err="1"/>
              <a:t>wait.Until</a:t>
            </a:r>
            <a:r>
              <a:rPr lang="en-US" sz="1600" dirty="0"/>
              <a:t>(</a:t>
            </a:r>
            <a:r>
              <a:rPr lang="en-US" sz="1600" dirty="0" err="1"/>
              <a:t>drv</a:t>
            </a:r>
            <a:r>
              <a:rPr lang="en-US" sz="1600" dirty="0"/>
              <a:t> =&gt; </a:t>
            </a:r>
            <a:r>
              <a:rPr lang="en-US" sz="1600" dirty="0" err="1"/>
              <a:t>drv.FindElement</a:t>
            </a:r>
            <a:r>
              <a:rPr lang="en-US" sz="1600" dirty="0"/>
              <a:t>(by));</a:t>
            </a:r>
          </a:p>
          <a:p>
            <a:pPr marL="0" indent="0">
              <a:buNone/>
            </a:pPr>
            <a:r>
              <a:rPr lang="sv-SE" sz="1600" dirty="0"/>
              <a:t>            }</a:t>
            </a:r>
          </a:p>
          <a:p>
            <a:pPr marL="0" indent="0">
              <a:buNone/>
            </a:pPr>
            <a:r>
              <a:rPr lang="sv-SE" sz="1600" dirty="0"/>
              <a:t>            </a:t>
            </a:r>
            <a:r>
              <a:rPr lang="sv-SE" sz="1600" dirty="0" err="1"/>
              <a:t>return</a:t>
            </a:r>
            <a:r>
              <a:rPr lang="sv-SE" sz="1600" dirty="0"/>
              <a:t> </a:t>
            </a:r>
            <a:r>
              <a:rPr lang="sv-SE" sz="1600" dirty="0" err="1"/>
              <a:t>driver.FindElement</a:t>
            </a:r>
            <a:r>
              <a:rPr lang="sv-SE" sz="1600" dirty="0"/>
              <a:t>(by);</a:t>
            </a:r>
          </a:p>
          <a:p>
            <a:pPr marL="0" indent="0">
              <a:buNone/>
            </a:pPr>
            <a:r>
              <a:rPr lang="sv-SE" sz="1600" dirty="0"/>
              <a:t>        }</a:t>
            </a:r>
          </a:p>
          <a:p>
            <a:pPr marL="0" indent="0">
              <a:buNone/>
            </a:pPr>
            <a:r>
              <a:rPr lang="sv-SE" sz="1600" dirty="0"/>
              <a:t>    }</a:t>
            </a:r>
          </a:p>
          <a:p>
            <a:pPr marL="0" indent="0">
              <a:buNone/>
            </a:pPr>
            <a:r>
              <a:rPr lang="sv-SE" sz="1600" dirty="0"/>
              <a:t>}</a:t>
            </a:r>
            <a:endParaRPr lang="sv" sz="1600" dirty="0"/>
          </a:p>
        </p:txBody>
      </p:sp>
    </p:spTree>
    <p:extLst>
      <p:ext uri="{BB962C8B-B14F-4D97-AF65-F5344CB8AC3E}">
        <p14:creationId xmlns:p14="http://schemas.microsoft.com/office/powerpoint/2010/main" val="37128367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-SE" dirty="0"/>
              <a:t>Workshop webdriver med VS2015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-SE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sz="2400" dirty="0"/>
              <a:t>Workshopen består av tre delar: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VS2015, med miniexempel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</a:t>
            </a:r>
            <a:r>
              <a:rPr lang="sv-SE" sz="2400" dirty="0" err="1"/>
              <a:t>Nunit</a:t>
            </a:r>
            <a:r>
              <a:rPr lang="sv-SE" sz="2400" dirty="0"/>
              <a:t>, med 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Intro till webdriver, med exempel</a:t>
            </a: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sz="2400" dirty="0"/>
              <a:t>Hur söka efter önskade element på en webbsida?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Ta upp </a:t>
            </a:r>
            <a:r>
              <a:rPr lang="sv-SE" dirty="0">
                <a:hlinkClick r:id="rId3"/>
              </a:rPr>
              <a:t>http://google.com</a:t>
            </a:r>
            <a:r>
              <a:rPr lang="sv-SE" dirty="0"/>
              <a:t> i </a:t>
            </a:r>
            <a:r>
              <a:rPr lang="sv-SE" dirty="0" err="1"/>
              <a:t>Chrome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Öppna utvecklarevy, F12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Välj </a:t>
            </a:r>
            <a:r>
              <a:rPr lang="sv-SE" dirty="0" err="1"/>
              <a:t>Select</a:t>
            </a:r>
            <a:r>
              <a:rPr lang="sv-SE" dirty="0"/>
              <a:t> Element, ikonen längst till höger i vyn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I webbläsaren välj/klicka i sökfältet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55431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Hur välja vilket attribut som webdriver skall söka på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FindElement.By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Byt ut er namnsökning mot en Id-sökning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5819446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Sammanfattning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Vi har nu gått igenom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Kort om C3 och VS2015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Pakethantering i VS2015 med </a:t>
            </a:r>
            <a:r>
              <a:rPr lang="sv-SE" dirty="0" err="1"/>
              <a:t>NuGet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Introduktion till enhetstestramverket </a:t>
            </a:r>
            <a:r>
              <a:rPr lang="sv-SE" dirty="0" err="1"/>
              <a:t>Nunit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/>
              <a:t>Introduktion till webdrivertester i VS2015</a:t>
            </a:r>
          </a:p>
        </p:txBody>
      </p:sp>
    </p:spTree>
    <p:extLst>
      <p:ext uri="{BB962C8B-B14F-4D97-AF65-F5344CB8AC3E}">
        <p14:creationId xmlns:p14="http://schemas.microsoft.com/office/powerpoint/2010/main" val="492027455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Länkar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/>
              <a:t>C# : </a:t>
            </a:r>
            <a:r>
              <a:rPr lang="sv-SE" sz="2000" dirty="0">
                <a:hlinkClick r:id="rId3"/>
              </a:rPr>
              <a:t>https://www.tutorialspoint.com/csharp/index.htm</a:t>
            </a:r>
            <a:endParaRPr lang="sv-SE" sz="2000" dirty="0"/>
          </a:p>
          <a:p>
            <a:pPr marL="819150"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1900" dirty="0"/>
              <a:t> </a:t>
            </a:r>
            <a:r>
              <a:rPr lang="sv-SE" sz="1900" dirty="0">
                <a:hlinkClick r:id="rId4"/>
              </a:rPr>
              <a:t>https://msdn.microsoft.com/en-us/library/aa288436(v=vs.71).aspx</a:t>
            </a:r>
            <a:endParaRPr lang="sv-SE" sz="1900" dirty="0"/>
          </a:p>
          <a:p>
            <a:pPr marL="819150"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1900" dirty="0">
                <a:hlinkClick r:id="rId5"/>
              </a:rPr>
              <a:t>http://www.homeandlearn.co.uk/csharp/csharp.html</a:t>
            </a:r>
            <a:endParaRPr lang="sv-SE" sz="1900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 err="1"/>
              <a:t>Nunit</a:t>
            </a:r>
            <a:r>
              <a:rPr lang="sv-SE" sz="2000" dirty="0"/>
              <a:t> : </a:t>
            </a:r>
            <a:r>
              <a:rPr lang="sv-SE" sz="2000" dirty="0">
                <a:hlinkClick r:id="rId6"/>
              </a:rPr>
              <a:t>https://github.com/nunit/docs/wiki/NUnit-Documentation</a:t>
            </a:r>
            <a:endParaRPr lang="sv-SE" sz="2000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/>
              <a:t>Selenium : </a:t>
            </a:r>
            <a:r>
              <a:rPr lang="sv-SE" sz="2000" dirty="0">
                <a:hlinkClick r:id="rId7"/>
              </a:rPr>
              <a:t>http://www.seleniumhq.org/docs/</a:t>
            </a:r>
            <a:endParaRPr lang="sv-SE" sz="2000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0173494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 err="1"/>
              <a:t>Forsättning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 err="1"/>
              <a:t>Pageobjects</a:t>
            </a:r>
            <a:r>
              <a:rPr lang="sv-SE" sz="2000" dirty="0"/>
              <a:t>, Nivå 1, 2 </a:t>
            </a:r>
            <a:r>
              <a:rPr lang="sv-SE" sz="2000"/>
              <a:t>och kanske 3</a:t>
            </a:r>
            <a:endParaRPr lang="sv-SE" sz="2000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/>
              <a:t>Integration med Jenkins, </a:t>
            </a:r>
            <a:r>
              <a:rPr lang="sv-SE" sz="2000" dirty="0" err="1"/>
              <a:t>Continous</a:t>
            </a:r>
            <a:r>
              <a:rPr lang="sv-SE" sz="2000" dirty="0"/>
              <a:t> Integration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sz="2000" dirty="0"/>
              <a:t>Hur fixa login i Firefox med </a:t>
            </a:r>
            <a:r>
              <a:rPr lang="sv-SE" sz="2000" dirty="0" err="1"/>
              <a:t>User</a:t>
            </a:r>
            <a:r>
              <a:rPr lang="sv-SE" sz="2000" dirty="0"/>
              <a:t> </a:t>
            </a:r>
            <a:r>
              <a:rPr lang="sv-SE" sz="2000" dirty="0" err="1"/>
              <a:t>Profiles</a:t>
            </a:r>
            <a:r>
              <a:rPr lang="sv-SE" sz="2000" dirty="0"/>
              <a:t> och </a:t>
            </a:r>
            <a:r>
              <a:rPr lang="sv-SE" sz="2000" dirty="0" err="1"/>
              <a:t>plugins</a:t>
            </a:r>
            <a:endParaRPr lang="sv-SE" sz="2000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854110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Ladda ner community edition från</a:t>
            </a:r>
            <a:br>
              <a:rPr lang="sv" sz="2400" dirty="0"/>
            </a:br>
            <a:r>
              <a:rPr lang="sv-SE" sz="2400" dirty="0">
                <a:hlinkClick r:id="rId3"/>
              </a:rPr>
              <a:t>https://www.visualstudio.com/vs/community/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installationen, välj ’Default’ som installationstyp</a:t>
            </a:r>
            <a:endParaRPr lang="sv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Installation tar c:a 1 timme och tar 1.6 Gb på disken</a:t>
            </a:r>
            <a:br>
              <a:rPr lang="sv" sz="2400" dirty="0"/>
            </a:br>
            <a:r>
              <a:rPr lang="sv" sz="2400" dirty="0"/>
              <a:t>Installationen behöver inte övervakas. Omstart krävs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Starta VS2015. Ange ditt Microsoftkonto med inloggning.</a:t>
            </a:r>
            <a:br>
              <a:rPr lang="sv" sz="2400" dirty="0"/>
            </a:br>
            <a:r>
              <a:rPr lang="sv" sz="2400" dirty="0"/>
              <a:t>Har du inget, ’signa’ upp för ett nytt, kostar inget.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5086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VS2015 välj ’New Project…’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Visual C# -&gt; Windows Forms </a:t>
            </a:r>
            <a:r>
              <a:rPr lang="sv-SE" sz="2400" dirty="0" err="1"/>
              <a:t>Application</a:t>
            </a:r>
            <a:r>
              <a:rPr lang="sv-SE" sz="2400" dirty="0"/>
              <a:t>, klicka ’Ok’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Längst till höger ’smala’ kolumnen, klicka på ’</a:t>
            </a:r>
            <a:r>
              <a:rPr lang="sv-SE" sz="2400" dirty="0" err="1"/>
              <a:t>Toolbox</a:t>
            </a:r>
            <a:r>
              <a:rPr lang="sv-SE" sz="2400" dirty="0"/>
              <a:t>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toolbox</a:t>
            </a:r>
            <a:r>
              <a:rPr lang="sv-SE" sz="2400" dirty="0"/>
              <a:t>-fönster (</a:t>
            </a:r>
            <a:r>
              <a:rPr lang="sv-SE" sz="2400" dirty="0" err="1"/>
              <a:t>View</a:t>
            </a:r>
            <a:r>
              <a:rPr lang="sv-SE" sz="2400" dirty="0"/>
              <a:t>-&gt;</a:t>
            </a:r>
            <a:r>
              <a:rPr lang="sv-SE" sz="2400" dirty="0" err="1"/>
              <a:t>Toolbox</a:t>
            </a:r>
            <a:r>
              <a:rPr lang="sv-SE" sz="2400" dirty="0"/>
              <a:t>) klicka på häftstiftet, så att den dockar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Drag en </a:t>
            </a:r>
            <a:r>
              <a:rPr lang="sv-SE" sz="2400" dirty="0" err="1"/>
              <a:t>label</a:t>
            </a:r>
            <a:r>
              <a:rPr lang="sv-SE" sz="2400" dirty="0"/>
              <a:t> till formuläret (fönstret) och släpp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property</a:t>
            </a:r>
            <a:r>
              <a:rPr lang="sv-SE" sz="2400" dirty="0"/>
              <a:t>-vy (nere till höger) ändra texten i </a:t>
            </a:r>
            <a:r>
              <a:rPr lang="sv-SE" sz="2400" dirty="0" err="1"/>
              <a:t>labeln</a:t>
            </a:r>
            <a:r>
              <a:rPr lang="sv-SE" sz="2400" dirty="0"/>
              <a:t> till ’Hello World’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Font: </a:t>
            </a:r>
            <a:r>
              <a:rPr lang="sv-SE" sz="2400" dirty="0" err="1"/>
              <a:t>Size</a:t>
            </a:r>
            <a:r>
              <a:rPr lang="sv-SE" sz="2400" dirty="0"/>
              <a:t>=32 och </a:t>
            </a:r>
            <a:r>
              <a:rPr lang="sv-SE" sz="2400" dirty="0" err="1"/>
              <a:t>Bold</a:t>
            </a:r>
            <a:r>
              <a:rPr lang="sv-SE" sz="2400" dirty="0"/>
              <a:t>=</a:t>
            </a:r>
            <a:r>
              <a:rPr lang="sv-SE" sz="2400" dirty="0" err="1"/>
              <a:t>True</a:t>
            </a:r>
            <a:r>
              <a:rPr lang="sv-SE" sz="2400" dirty="0"/>
              <a:t>, flytta in </a:t>
            </a:r>
            <a:r>
              <a:rPr lang="sv-SE" sz="2400" dirty="0" err="1"/>
              <a:t>label</a:t>
            </a:r>
            <a:r>
              <a:rPr lang="sv-SE" sz="2400" dirty="0"/>
              <a:t> helt i fönster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programmet med </a:t>
            </a:r>
            <a:endParaRPr lang="sv" sz="2400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76" y="5661248"/>
            <a:ext cx="6953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181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ert program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projektet, File -&gt; Close Solution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Skapa nytt projekt: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F</a:t>
            </a:r>
            <a:r>
              <a:rPr lang="sv-SE" sz="2300" dirty="0"/>
              <a:t>i</a:t>
            </a:r>
            <a:r>
              <a:rPr lang="sv" sz="2300" dirty="0"/>
              <a:t>le -&gt; New -&gt; Project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Välj typ Visual C# -&gt; Class Library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Name = SeleniumNunitSimple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OK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1236388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’Solution Explorer’ högerklicka på 1:a raden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’Manage NuGet Packages for solution...’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NuGet-flik öppnas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Sök-kategori ’Installed’ är default, välj kategori ’Browse’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sökfält skriv in ’Nunit’, välj ’N</a:t>
            </a:r>
            <a:r>
              <a:rPr lang="sv-SE" sz="2400" dirty="0"/>
              <a:t>u</a:t>
            </a:r>
            <a:r>
              <a:rPr lang="sv" sz="2400" dirty="0"/>
              <a:t>nit’ v3.5.0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På högersidan boka för ’Project’, välj ’Install’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Klicka OK i eventuell popup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kategori ’Installed’, nu ska N</a:t>
            </a:r>
            <a:r>
              <a:rPr lang="sv-SE" sz="2400" dirty="0"/>
              <a:t>u</a:t>
            </a:r>
            <a:r>
              <a:rPr lang="sv" sz="2400" dirty="0"/>
              <a:t>nit finnas där, klar att användas.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Solution Explorer expanders ’References’, N</a:t>
            </a:r>
            <a:r>
              <a:rPr lang="sv-SE" sz="2400" dirty="0"/>
              <a:t>u</a:t>
            </a:r>
            <a:r>
              <a:rPr lang="sv" sz="2400" dirty="0"/>
              <a:t>nit finns där också.</a:t>
            </a: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40421860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Sök upp och installera ’NUnit3TestAdapter’ </a:t>
            </a:r>
            <a:endParaRPr lang="sv" sz="2400" dirty="0"/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42124367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ett enhetstestramverk för alla .Net språk.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Open Source, 3.0 under MIT license.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Liknar andra ramverk som t.ex. JUnit</a:t>
            </a:r>
          </a:p>
        </p:txBody>
      </p:sp>
    </p:spTree>
    <p:extLst>
      <p:ext uri="{BB962C8B-B14F-4D97-AF65-F5344CB8AC3E}">
        <p14:creationId xmlns:p14="http://schemas.microsoft.com/office/powerpoint/2010/main" val="87327510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Byt namn på testclassen till ’SimpleSearch’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För att byta både filnamn och klassnamn: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Högerklicka ’Class1.cs’ i Solution Explorer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Välj ’Rename’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3684262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11938</TotalTime>
  <Words>2772</Words>
  <Application>Microsoft Office PowerPoint</Application>
  <PresentationFormat>Bildspel på skärmen (4:3)</PresentationFormat>
  <Paragraphs>363</Paragraphs>
  <Slides>25</Slides>
  <Notes>24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29" baseType="lpstr">
      <vt:lpstr>Arial</vt:lpstr>
      <vt:lpstr>Calibri</vt:lpstr>
      <vt:lpstr>Franklin Gothic Book</vt:lpstr>
      <vt:lpstr>Office-tema</vt:lpstr>
      <vt:lpstr>PowerPoint-presentation</vt:lpstr>
      <vt:lpstr>Workshop webdriver med VS2015</vt:lpstr>
      <vt:lpstr> Visual Studio 2015</vt:lpstr>
      <vt:lpstr> Visual Studio 2015</vt:lpstr>
      <vt:lpstr> Visual Studio 2015</vt:lpstr>
      <vt:lpstr> Visual Studio 2015, Nuget</vt:lpstr>
      <vt:lpstr> Visual Studio 2015, Nuget</vt:lpstr>
      <vt:lpstr> Visual Studio 2015, NUnit</vt:lpstr>
      <vt:lpstr> Visual Studio 2015, NUnit</vt:lpstr>
      <vt:lpstr> Visual Studio 2015, NUnit</vt:lpstr>
      <vt:lpstr>PowerPoint-presentation</vt:lpstr>
      <vt:lpstr> Selenium, webdriver</vt:lpstr>
      <vt:lpstr> Selenium, webdriver</vt:lpstr>
      <vt:lpstr> Selenium, webdriver</vt:lpstr>
      <vt:lpstr> Selenium, webdriver</vt:lpstr>
      <vt:lpstr> Selenium, webdriver</vt:lpstr>
      <vt:lpstr> Selenium, webdriver</vt:lpstr>
      <vt:lpstr>Selenium, webdriver</vt:lpstr>
      <vt:lpstr>PowerPoint-presentation</vt:lpstr>
      <vt:lpstr> Selenium, webdriver</vt:lpstr>
      <vt:lpstr> Selenium, webdriver</vt:lpstr>
      <vt:lpstr> Sammanfattning</vt:lpstr>
      <vt:lpstr> Länkar</vt:lpstr>
      <vt:lpstr> Forsättning</vt:lpstr>
      <vt:lpstr>PowerPoint-presentation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355</cp:revision>
  <cp:lastPrinted>2013-10-14T12:02:50Z</cp:lastPrinted>
  <dcterms:created xsi:type="dcterms:W3CDTF">2011-05-25T07:48:06Z</dcterms:created>
  <dcterms:modified xsi:type="dcterms:W3CDTF">2017-01-08T20:24:00Z</dcterms:modified>
</cp:coreProperties>
</file>