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Libre Baskerville"/>
      <p:regular r:id="rId33"/>
      <p:bold r:id="rId34"/>
      <p:italic r:id="rId35"/>
    </p:embeddedFont>
    <p:embeddedFont>
      <p:font typeface="Cinzel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8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1.xml"/><Relationship Id="rId37" Type="http://schemas.openxmlformats.org/officeDocument/2006/relationships/font" Target="fonts/Cinzel-bold.fntdata"/><Relationship Id="rId14" Type="http://schemas.openxmlformats.org/officeDocument/2006/relationships/slide" Target="slides/slide10.xml"/><Relationship Id="rId36" Type="http://schemas.openxmlformats.org/officeDocument/2006/relationships/font" Target="fonts/Cinzel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798700" y="1991850"/>
            <a:ext cx="3546599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Cinzel"/>
              <a:buNone/>
              <a:defRPr b="0" i="0" sz="3600" u="none" cap="none" strike="noStrik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algn="ctr">
              <a:spcBef>
                <a:spcPts val="0"/>
              </a:spcBef>
              <a:buClr>
                <a:srgbClr val="403228"/>
              </a:buClr>
              <a:buFont typeface="Cinzel"/>
              <a:buNone/>
              <a:defRPr sz="3600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0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351074" y="1518375"/>
            <a:ext cx="3126898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4666144" y="1518375"/>
            <a:ext cx="3126898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4279500" y="1427300"/>
            <a:ext cx="584998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513950" y="1583350"/>
            <a:ext cx="61161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1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b="1"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919325" y="2687650"/>
            <a:ext cx="33053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032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1" sz="24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270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1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1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1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0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224425" y="1477750"/>
            <a:ext cx="6695099" cy="34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24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279500" y="1427300"/>
            <a:ext cx="584998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0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rtl="0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61200" y="1552350"/>
            <a:ext cx="2306999" cy="3297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386412" y="1552350"/>
            <a:ext cx="2306999" cy="3297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811626" y="1552350"/>
            <a:ext cx="2306999" cy="3297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279500" y="1427300"/>
            <a:ext cx="584998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0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279500" y="1427300"/>
            <a:ext cx="584998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1" i="0" sz="1200" u="none" cap="none" strike="noStrik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4279500" y="4137950"/>
            <a:ext cx="584998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Font typeface="Cinzel"/>
              <a:buNone/>
              <a:defRPr b="0" i="0" sz="24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indent="0" lvl="1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indent="0" lvl="2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indent="0" lvl="3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indent="0" lvl="4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indent="0" lvl="5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indent="0" lvl="6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indent="0" lvl="7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indent="0" lvl="8" algn="ctr">
              <a:spcBef>
                <a:spcPts val="0"/>
              </a:spcBef>
              <a:buClr>
                <a:srgbClr val="926940"/>
              </a:buClr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24425" y="1477750"/>
            <a:ext cx="6695099" cy="34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  <a:defRPr b="0" i="0" sz="24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⨳"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20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6940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228"/>
              </a:buClr>
              <a:buFont typeface="Libre Baskerville"/>
              <a:buNone/>
              <a:defRPr b="0" i="0" sz="1600" u="none" cap="none" strike="noStrik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ctran/annotate_models" TargetMode="External"/><Relationship Id="rId4" Type="http://schemas.openxmlformats.org/officeDocument/2006/relationships/hyperlink" Target="https://github.com/stympy/faker" TargetMode="External"/><Relationship Id="rId5" Type="http://schemas.openxmlformats.org/officeDocument/2006/relationships/hyperlink" Target="https://github.com/jnicklas/capybara" TargetMode="External"/><Relationship Id="rId6" Type="http://schemas.openxmlformats.org/officeDocument/2006/relationships/hyperlink" Target="https://github.com/thoughtbot/factory_girl_rails" TargetMode="External"/><Relationship Id="rId7" Type="http://schemas.openxmlformats.org/officeDocument/2006/relationships/hyperlink" Target="https://github.com/vertis/selenium-webdriv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uides.rubyonrails.org/index.html" TargetMode="External"/><Relationship Id="rId4" Type="http://schemas.openxmlformats.org/officeDocument/2006/relationships/hyperlink" Target="http://api.rubyonrails.org/" TargetMode="External"/><Relationship Id="rId5" Type="http://schemas.openxmlformats.org/officeDocument/2006/relationships/hyperlink" Target="https://www.relishapp.com/" TargetMode="External"/><Relationship Id="rId6" Type="http://schemas.openxmlformats.org/officeDocument/2006/relationships/hyperlink" Target="https://github.com/andela-ydaniju/jott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737810" y="229811"/>
            <a:ext cx="7740951" cy="4330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rPr b="1" i="0" lang="en-US" sz="4400" u="none" cap="none" strike="noStrike">
                <a:solidFill>
                  <a:srgbClr val="702627"/>
                </a:solidFill>
                <a:latin typeface="Cinzel"/>
                <a:ea typeface="Cinzel"/>
                <a:cs typeface="Cinzel"/>
                <a:sym typeface="Cinzel"/>
              </a:rPr>
              <a:t>Building Rails Application</a:t>
            </a:r>
            <a:br>
              <a:rPr b="1" i="0" lang="en-US" sz="4400" u="none" cap="none" strike="noStrike">
                <a:solidFill>
                  <a:srgbClr val="702627"/>
                </a:solidFill>
                <a:latin typeface="Cinzel"/>
                <a:ea typeface="Cinzel"/>
                <a:cs typeface="Cinzel"/>
                <a:sym typeface="Cinzel"/>
              </a:rPr>
            </a:br>
            <a:r>
              <a:rPr b="0" i="0" lang="en-US" sz="3600" u="none" cap="none" strike="noStrike">
                <a:solidFill>
                  <a:srgbClr val="702627"/>
                </a:solidFill>
                <a:latin typeface="Cinzel"/>
                <a:ea typeface="Cinzel"/>
                <a:cs typeface="Cinzel"/>
                <a:sym typeface="Cinzel"/>
              </a:rPr>
              <a:t>(A Dummy Guide)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rPr lang="en-US" sz="1400">
                <a:solidFill>
                  <a:srgbClr val="702627"/>
                </a:solidFill>
              </a:rPr>
              <a:t>				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t/>
            </a:r>
            <a:endParaRPr sz="1400">
              <a:solidFill>
                <a:srgbClr val="702627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rPr lang="en-US" sz="1400">
                <a:solidFill>
                  <a:srgbClr val="000000"/>
                </a:solidFill>
              </a:rPr>
              <a:t>Yusuf daniju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rPr lang="en-US" sz="1400">
                <a:solidFill>
                  <a:srgbClr val="000000"/>
                </a:solidFill>
              </a:rPr>
              <a:t>software developer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Cinzel"/>
              <a:buNone/>
            </a:pPr>
            <a:r>
              <a:rPr lang="en-US" sz="1400">
                <a:solidFill>
                  <a:srgbClr val="000000"/>
                </a:solidFill>
              </a:rPr>
              <a:t>andela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User models...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54800" y="1722300"/>
            <a:ext cx="7486199" cy="276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context 'when initialized' do</a:t>
            </a:r>
          </a:p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it 'is valid with correct parameters' do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  		expect(user).to be_valid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end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698675" y="711750"/>
            <a:ext cx="5712899" cy="3653700"/>
          </a:xfrm>
          <a:prstGeom prst="rect">
            <a:avLst/>
          </a:prstGeom>
          <a:solidFill>
            <a:srgbClr val="FFFFFF">
              <a:alpha val="53333"/>
            </a:srgbClr>
          </a:solidFill>
          <a:ln cap="flat" cmpd="sng" w="28575">
            <a:solidFill>
              <a:srgbClr val="40322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Users COntroller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182900" y="2092500"/>
            <a:ext cx="4251299" cy="95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rails g controller Users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Just three actions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224425" y="1907450"/>
            <a:ext cx="6695099" cy="24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new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show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87900" y="417550"/>
            <a:ext cx="53681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USER sessions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58025" y="139230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rails g controller Sessions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new, create and destroy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Update routes ie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			resources :sessions, only: [:new, :create, :destroy]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887900" y="446000"/>
            <a:ext cx="5368199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More on sessions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224450" y="1345450"/>
            <a:ext cx="6695099" cy="3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</a:pPr>
            <a:r>
              <a:rPr lang="en-US"/>
              <a:t>HTTP(S) is stateless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</a:pPr>
            <a:r>
              <a:rPr lang="en-US"/>
              <a:t>Session is used to store state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</a:pPr>
            <a:r>
              <a:rPr lang="en-US"/>
              <a:t>Session expires at the close of a browser session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Session Contd.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&lt;%=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form_for :session,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url: sessions_path do |f|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%&gt;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Another one, eh?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SEssion CONTd.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Creating a session is just storing user info in sessions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can retrieve to know who is being dealt with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For security, look ahead...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798700" y="1991850"/>
            <a:ext cx="3546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00" y="0"/>
            <a:ext cx="6279399" cy="50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Jotter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24425" y="1931400"/>
            <a:ext cx="6695099" cy="299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Model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Controller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View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b="0" i="0" lang="en-US" sz="3600" u="none" cap="none" strike="noStrike">
                <a:solidFill>
                  <a:srgbClr val="702627"/>
                </a:solidFill>
                <a:latin typeface="Cinzel"/>
                <a:ea typeface="Cinzel"/>
                <a:cs typeface="Cinzel"/>
                <a:sym typeface="Cinzel"/>
              </a:rPr>
              <a:t>What is Rails?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115450" y="1879750"/>
            <a:ext cx="6677699" cy="27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 ruby web framework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Quick website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Opinionated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Convention over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Jotter Model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24450" y="1600900"/>
            <a:ext cx="66950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rails . . . model . .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Let’s model it together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Oh! We forgot a column?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Jotter model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Instead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rails g model Jotter title body:text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we did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rails g model Jotter title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Jotter Model contd.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need to generate and run migration to include column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Hope you know schema already?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 new column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24450" y="1983825"/>
            <a:ext cx="6695099" cy="197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rails g migration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add_body_column_to_jotters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body:text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Jotters controller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rails g controller … … …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edit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update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destroy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new http verb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 know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put or patch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delete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Small talk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24425" y="2168950"/>
            <a:ext cx="6695099" cy="190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Quit Small talk, do the job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Gems to look at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annotate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faker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capybara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6"/>
              </a:rPr>
              <a:t>factory_girls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7"/>
              </a:rPr>
              <a:t>selenium_webdriver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etc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887900" y="434575"/>
            <a:ext cx="5368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24425" y="1477750"/>
            <a:ext cx="6695099" cy="344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RailsGuides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http://api.rubyonrails.org/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https://www.relishapp.com/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Lastly, you can look at this app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https://github.com/andela-ydaniju/jotters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734650" y="156975"/>
            <a:ext cx="7282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Let’s Build a bucketlist app</a:t>
            </a:r>
          </a:p>
        </p:txBody>
      </p:sp>
      <p:sp>
        <p:nvSpPr>
          <p:cNvPr id="55" name="Shape 55"/>
          <p:cNvSpPr txBox="1"/>
          <p:nvPr>
            <p:ph idx="4294967295" type="subTitle"/>
          </p:nvPr>
        </p:nvSpPr>
        <p:spPr>
          <a:xfrm>
            <a:off x="930900" y="1012275"/>
            <a:ext cx="7282200" cy="37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Initialize the App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Update Gemfile with dependencies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Run bundle (install)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Generate models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Write validations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Run ‘rake db:migrate’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Set up routes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Controllers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Views 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Blah blah blah!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513950" y="1583350"/>
            <a:ext cx="61161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b="0" i="0" lang="en-US" sz="48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1.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Initializing the app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919325" y="2687650"/>
            <a:ext cx="33053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ct val="25000"/>
              <a:buFont typeface="Libre Baskerville"/>
              <a:buNone/>
            </a:pPr>
            <a:r>
              <a:rPr i="0" lang="en-US"/>
              <a:t>THE DEFAULT OR NOT?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1384800" y="1384100"/>
            <a:ext cx="6374399" cy="3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rPr lang="en-US"/>
              <a:t>rails new ‘app_name’ --skip-test-unit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1887900" y="269325"/>
            <a:ext cx="5368199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Initializing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Initializing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10550" y="1508875"/>
            <a:ext cx="6695099" cy="29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</a:pPr>
            <a:r>
              <a:rPr lang="en-US"/>
              <a:t>Add ‘rspec-rails’ and ‘pry’ to gemfile and run ‘bundle’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</a:pPr>
            <a:r>
              <a:rPr lang="en-US"/>
              <a:t>run ‘rails generate rspec:install’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100000"/>
              <a:buFont typeface="Libre Baskerville"/>
              <a:buChar char="✣"/>
            </a:pPr>
            <a:r>
              <a:rPr lang="en-US"/>
              <a:t>Voila!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2919325" y="2687650"/>
            <a:ext cx="33053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rPr i="0" lang="en-US"/>
              <a:t>The Home of business Logic</a:t>
            </a:r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1513950" y="1583350"/>
            <a:ext cx="61161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Models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351074" y="1518375"/>
            <a:ext cx="3126898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rPr b="1" lang="en-US"/>
              <a:t>User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Name: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at most 30 chars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required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Password: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at least 8 chars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required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87900" y="434575"/>
            <a:ext cx="53681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Two Models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66144" y="1518375"/>
            <a:ext cx="3126898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rPr b="1" lang="en-US"/>
              <a:t>Jotter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b="1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title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body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user_id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887900" y="265725"/>
            <a:ext cx="5368199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Cinzel"/>
              <a:buNone/>
            </a:pPr>
            <a:r>
              <a:rPr lang="en-US"/>
              <a:t>User Model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89675" y="2381925"/>
            <a:ext cx="6962699" cy="106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rPr b="1" lang="en-US"/>
              <a:t>rails g model User name password_digest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b="1"/>
          </a:p>
          <a:p>
            <a:pPr indent="0" lvl="0" rtl="0">
              <a:spcBef>
                <a:spcPts val="0"/>
              </a:spcBef>
              <a:buClr>
                <a:srgbClr val="926940"/>
              </a:buClr>
              <a:buSzPct val="25000"/>
              <a:buFont typeface="Libre Baskerville"/>
              <a:buNone/>
            </a:pPr>
            <a:r>
              <a:rPr b="1" lang="en-US"/>
              <a:t>rails generate model User name:string password_digest:string</a:t>
            </a:r>
          </a:p>
          <a:p>
            <a:pPr indent="0" lvl="0" rtl="0">
              <a:spcBef>
                <a:spcPts val="0"/>
              </a:spcBef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b="1"/>
          </a:p>
          <a:p>
            <a:pPr indent="0" lvl="0" rtl="0">
              <a:spcBef>
                <a:spcPts val="0"/>
              </a:spcBef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b="1"/>
          </a:p>
          <a:p>
            <a:pPr indent="0" lvl="0" rtl="0">
              <a:spcBef>
                <a:spcPts val="0"/>
              </a:spcBef>
              <a:buClr>
                <a:srgbClr val="926940"/>
              </a:buClr>
              <a:buSzPct val="25000"/>
              <a:buFont typeface="Libre Baskerville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