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4624"/>
  </p:normalViewPr>
  <p:slideViewPr>
    <p:cSldViewPr snapToGrid="0" snapToObjects="1">
      <p:cViewPr varScale="1">
        <p:scale>
          <a:sx n="107" d="100"/>
          <a:sy n="107"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7/23/18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7/23/18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D9E7-008E-A345-B815-238C84DB0C32}"/>
              </a:ext>
            </a:extLst>
          </p:cNvPr>
          <p:cNvSpPr>
            <a:spLocks noGrp="1"/>
          </p:cNvSpPr>
          <p:nvPr>
            <p:ph type="ctrTitle"/>
          </p:nvPr>
        </p:nvSpPr>
        <p:spPr/>
        <p:txBody>
          <a:bodyPr/>
          <a:lstStyle/>
          <a:p>
            <a:r>
              <a:rPr lang="en-US" dirty="0" err="1"/>
              <a:t>Warby</a:t>
            </a:r>
            <a:r>
              <a:rPr lang="en-US" dirty="0"/>
              <a:t> parker</a:t>
            </a:r>
          </a:p>
        </p:txBody>
      </p:sp>
      <p:sp>
        <p:nvSpPr>
          <p:cNvPr id="3" name="Subtitle 2">
            <a:extLst>
              <a:ext uri="{FF2B5EF4-FFF2-40B4-BE49-F238E27FC236}">
                <a16:creationId xmlns:a16="http://schemas.microsoft.com/office/drawing/2014/main" id="{4B527096-06AC-324C-AE21-BEC0F1EDDF64}"/>
              </a:ext>
            </a:extLst>
          </p:cNvPr>
          <p:cNvSpPr>
            <a:spLocks noGrp="1"/>
          </p:cNvSpPr>
          <p:nvPr>
            <p:ph type="subTitle" idx="1"/>
          </p:nvPr>
        </p:nvSpPr>
        <p:spPr/>
        <p:txBody>
          <a:bodyPr/>
          <a:lstStyle/>
          <a:p>
            <a:r>
              <a:rPr lang="en-US" dirty="0"/>
              <a:t>Andrew </a:t>
            </a:r>
            <a:r>
              <a:rPr lang="en-US" dirty="0" err="1"/>
              <a:t>ahmed</a:t>
            </a:r>
            <a:endParaRPr lang="en-US" dirty="0"/>
          </a:p>
        </p:txBody>
      </p:sp>
    </p:spTree>
    <p:extLst>
      <p:ext uri="{BB962C8B-B14F-4D97-AF65-F5344CB8AC3E}">
        <p14:creationId xmlns:p14="http://schemas.microsoft.com/office/powerpoint/2010/main" val="99734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9EBA-8765-2648-81BE-23FB57E296A7}"/>
              </a:ext>
            </a:extLst>
          </p:cNvPr>
          <p:cNvSpPr>
            <a:spLocks noGrp="1"/>
          </p:cNvSpPr>
          <p:nvPr>
            <p:ph type="title"/>
          </p:nvPr>
        </p:nvSpPr>
        <p:spPr/>
        <p:txBody>
          <a:bodyPr/>
          <a:lstStyle/>
          <a:p>
            <a:r>
              <a:rPr lang="en-US" dirty="0"/>
              <a:t>More actionable insights</a:t>
            </a:r>
          </a:p>
        </p:txBody>
      </p:sp>
      <p:sp>
        <p:nvSpPr>
          <p:cNvPr id="3" name="Content Placeholder 2">
            <a:extLst>
              <a:ext uri="{FF2B5EF4-FFF2-40B4-BE49-F238E27FC236}">
                <a16:creationId xmlns:a16="http://schemas.microsoft.com/office/drawing/2014/main" id="{F0E0F1EC-1AB3-9E4C-A58C-DB9004862F8B}"/>
              </a:ext>
            </a:extLst>
          </p:cNvPr>
          <p:cNvSpPr>
            <a:spLocks noGrp="1"/>
          </p:cNvSpPr>
          <p:nvPr>
            <p:ph idx="1"/>
          </p:nvPr>
        </p:nvSpPr>
        <p:spPr>
          <a:xfrm>
            <a:off x="1451579" y="2015732"/>
            <a:ext cx="4557335" cy="3450613"/>
          </a:xfrm>
        </p:spPr>
        <p:txBody>
          <a:bodyPr>
            <a:normAutofit/>
          </a:bodyPr>
          <a:lstStyle/>
          <a:p>
            <a:r>
              <a:rPr lang="en-US" dirty="0"/>
              <a:t>So by color, we can see where fashion is headed. The pricing strategy may be chosen to reflect this; </a:t>
            </a:r>
          </a:p>
          <a:p>
            <a:r>
              <a:rPr lang="en-US" dirty="0"/>
              <a:t>We also know that from the quiz, that most people </a:t>
            </a:r>
            <a:r>
              <a:rPr lang="en-US" b="1" i="1" dirty="0"/>
              <a:t>have a preferred shape</a:t>
            </a:r>
            <a:r>
              <a:rPr lang="en-US" dirty="0"/>
              <a:t> in mind. Ideally having a quiz and letting clients try on pairs really shows that </a:t>
            </a:r>
            <a:r>
              <a:rPr lang="en-US" dirty="0" err="1"/>
              <a:t>Warby</a:t>
            </a:r>
            <a:r>
              <a:rPr lang="en-US" dirty="0"/>
              <a:t> Parker has their clients in mind.</a:t>
            </a:r>
          </a:p>
        </p:txBody>
      </p:sp>
      <p:graphicFrame>
        <p:nvGraphicFramePr>
          <p:cNvPr id="9" name="Table 8">
            <a:extLst>
              <a:ext uri="{FF2B5EF4-FFF2-40B4-BE49-F238E27FC236}">
                <a16:creationId xmlns:a16="http://schemas.microsoft.com/office/drawing/2014/main" id="{5C477B48-5699-5446-AAEF-CAFCE7FAA2C3}"/>
              </a:ext>
            </a:extLst>
          </p:cNvPr>
          <p:cNvGraphicFramePr>
            <a:graphicFrameLocks noGrp="1"/>
          </p:cNvGraphicFramePr>
          <p:nvPr>
            <p:extLst>
              <p:ext uri="{D42A27DB-BD31-4B8C-83A1-F6EECF244321}">
                <p14:modId xmlns:p14="http://schemas.microsoft.com/office/powerpoint/2010/main" val="4086876424"/>
              </p:ext>
            </p:extLst>
          </p:nvPr>
        </p:nvGraphicFramePr>
        <p:xfrm>
          <a:off x="6008912" y="2015732"/>
          <a:ext cx="5045942" cy="3566160"/>
        </p:xfrm>
        <a:graphic>
          <a:graphicData uri="http://schemas.openxmlformats.org/drawingml/2006/table">
            <a:tbl>
              <a:tblPr/>
              <a:tblGrid>
                <a:gridCol w="625211">
                  <a:extLst>
                    <a:ext uri="{9D8B030D-6E8A-4147-A177-3AD203B41FA5}">
                      <a16:colId xmlns:a16="http://schemas.microsoft.com/office/drawing/2014/main" val="2710071716"/>
                    </a:ext>
                  </a:extLst>
                </a:gridCol>
                <a:gridCol w="1194152">
                  <a:extLst>
                    <a:ext uri="{9D8B030D-6E8A-4147-A177-3AD203B41FA5}">
                      <a16:colId xmlns:a16="http://schemas.microsoft.com/office/drawing/2014/main" val="1519774178"/>
                    </a:ext>
                  </a:extLst>
                </a:gridCol>
                <a:gridCol w="625211">
                  <a:extLst>
                    <a:ext uri="{9D8B030D-6E8A-4147-A177-3AD203B41FA5}">
                      <a16:colId xmlns:a16="http://schemas.microsoft.com/office/drawing/2014/main" val="1726100584"/>
                    </a:ext>
                  </a:extLst>
                </a:gridCol>
                <a:gridCol w="2601368">
                  <a:extLst>
                    <a:ext uri="{9D8B030D-6E8A-4147-A177-3AD203B41FA5}">
                      <a16:colId xmlns:a16="http://schemas.microsoft.com/office/drawing/2014/main" val="1546792019"/>
                    </a:ext>
                  </a:extLst>
                </a:gridCol>
              </a:tblGrid>
              <a:tr h="168030">
                <a:tc>
                  <a:txBody>
                    <a:bodyPr/>
                    <a:lstStyle/>
                    <a:p>
                      <a:pPr algn="ctr" rtl="0" fontAlgn="b"/>
                      <a:r>
                        <a:rPr lang="en-CA" sz="1100" b="1">
                          <a:solidFill>
                            <a:srgbClr val="292929"/>
                          </a:solidFill>
                          <a:effectLst/>
                          <a:latin typeface="Nunito Sans"/>
                        </a:rPr>
                        <a:t>style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rtl="0" fontAlgn="b"/>
                      <a:r>
                        <a:rPr lang="en-CA" sz="1100" b="1">
                          <a:solidFill>
                            <a:srgbClr val="292929"/>
                          </a:solidFill>
                          <a:effectLst/>
                          <a:latin typeface="Nunito Sans"/>
                        </a:rPr>
                        <a:t>color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rtl="0" fontAlgn="b"/>
                      <a:r>
                        <a:rPr lang="en-CA" sz="1100" b="1">
                          <a:solidFill>
                            <a:srgbClr val="292929"/>
                          </a:solidFill>
                          <a:effectLst/>
                          <a:latin typeface="Nunito Sans"/>
                        </a:rPr>
                        <a:t>price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rtl="0" fontAlgn="b"/>
                      <a:r>
                        <a:rPr lang="en-CA" sz="1100" b="1">
                          <a:solidFill>
                            <a:srgbClr val="292929"/>
                          </a:solidFill>
                          <a:effectLst/>
                          <a:latin typeface="Nunito Sans"/>
                        </a:rPr>
                        <a:t>Number of users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758600842"/>
                  </a:ext>
                </a:extLst>
              </a:tr>
              <a:tr h="304944">
                <a:tc>
                  <a:txBody>
                    <a:bodyPr/>
                    <a:lstStyle/>
                    <a:p>
                      <a:pPr algn="ctr" rtl="0" fontAlgn="b"/>
                      <a:r>
                        <a:rPr lang="en-CA" sz="1100" b="0">
                          <a:solidFill>
                            <a:srgbClr val="525252"/>
                          </a:solidFill>
                          <a:effectLst/>
                          <a:latin typeface="Nunito Sans"/>
                        </a:rPr>
                        <a:t>Women's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Jet Black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150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86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1701109211"/>
                  </a:ext>
                </a:extLst>
              </a:tr>
              <a:tr h="304944">
                <a:tc>
                  <a:txBody>
                    <a:bodyPr/>
                    <a:lstStyle/>
                    <a:p>
                      <a:pPr algn="ctr" rtl="0" fontAlgn="b"/>
                      <a:r>
                        <a:rPr lang="en-CA" sz="1100" b="0">
                          <a:solidFill>
                            <a:srgbClr val="525252"/>
                          </a:solidFill>
                          <a:effectLst/>
                          <a:latin typeface="Nunito Sans"/>
                        </a:rPr>
                        <a:t>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Driftwood Fade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150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63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4083259751"/>
                  </a:ext>
                </a:extLst>
              </a:tr>
              <a:tr h="304944">
                <a:tc>
                  <a:txBody>
                    <a:bodyPr/>
                    <a:lstStyle/>
                    <a:p>
                      <a:pPr algn="ctr" rtl="0" fontAlgn="b"/>
                      <a:r>
                        <a:rPr lang="en-CA" sz="1100" b="0">
                          <a:solidFill>
                            <a:srgbClr val="525252"/>
                          </a:solidFill>
                          <a:effectLst/>
                          <a:latin typeface="Nunito Sans"/>
                        </a:rPr>
                        <a:t>Women's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Rosewood Tortoise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95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62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1738347410"/>
                  </a:ext>
                </a:extLst>
              </a:tr>
              <a:tr h="304944">
                <a:tc>
                  <a:txBody>
                    <a:bodyPr/>
                    <a:lstStyle/>
                    <a:p>
                      <a:pPr algn="ctr" rtl="0" fontAlgn="b"/>
                      <a:r>
                        <a:rPr lang="en-CA" sz="1100" b="0">
                          <a:solidFill>
                            <a:srgbClr val="525252"/>
                          </a:solidFill>
                          <a:effectLst/>
                          <a:latin typeface="Nunito Sans"/>
                        </a:rPr>
                        <a:t>Women's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Rose Crystal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95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54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3437140310"/>
                  </a:ext>
                </a:extLst>
              </a:tr>
              <a:tr h="304944">
                <a:tc>
                  <a:txBody>
                    <a:bodyPr/>
                    <a:lstStyle/>
                    <a:p>
                      <a:pPr algn="ctr" rtl="0" fontAlgn="b"/>
                      <a:r>
                        <a:rPr lang="en-CA" sz="1100" b="0">
                          <a:solidFill>
                            <a:srgbClr val="525252"/>
                          </a:solidFill>
                          <a:effectLst/>
                          <a:latin typeface="Nunito Sans"/>
                        </a:rPr>
                        <a:t>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Layered Tortoise Matte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95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52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3827901686"/>
                  </a:ext>
                </a:extLst>
              </a:tr>
              <a:tr h="304944">
                <a:tc>
                  <a:txBody>
                    <a:bodyPr/>
                    <a:lstStyle/>
                    <a:p>
                      <a:pPr algn="ctr" rtl="0" fontAlgn="b"/>
                      <a:r>
                        <a:rPr lang="en-CA" sz="1100" b="0">
                          <a:solidFill>
                            <a:srgbClr val="525252"/>
                          </a:solidFill>
                          <a:effectLst/>
                          <a:latin typeface="Nunito Sans"/>
                        </a:rPr>
                        <a:t>Women's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Pearled Tortoise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95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2477557273"/>
                  </a:ext>
                </a:extLst>
              </a:tr>
              <a:tr h="304944">
                <a:tc>
                  <a:txBody>
                    <a:bodyPr/>
                    <a:lstStyle/>
                    <a:p>
                      <a:pPr algn="ctr" rtl="0" fontAlgn="b"/>
                      <a:r>
                        <a:rPr lang="en-CA" sz="1100" b="0">
                          <a:solidFill>
                            <a:srgbClr val="525252"/>
                          </a:solidFill>
                          <a:effectLst/>
                          <a:latin typeface="Nunito Sans"/>
                        </a:rPr>
                        <a:t>Women's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Elderflower Crystal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150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44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3380962284"/>
                  </a:ext>
                </a:extLst>
              </a:tr>
              <a:tr h="304944">
                <a:tc>
                  <a:txBody>
                    <a:bodyPr/>
                    <a:lstStyle/>
                    <a:p>
                      <a:pPr algn="ctr" rtl="0" fontAlgn="b"/>
                      <a:r>
                        <a:rPr lang="en-CA" sz="1100" b="0">
                          <a:solidFill>
                            <a:srgbClr val="525252"/>
                          </a:solidFill>
                          <a:effectLst/>
                          <a:latin typeface="Nunito Sans"/>
                        </a:rPr>
                        <a:t>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Sea Glass Gray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95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43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1341849079"/>
                  </a:ext>
                </a:extLst>
              </a:tr>
              <a:tr h="304944">
                <a:tc>
                  <a:txBody>
                    <a:bodyPr/>
                    <a:lstStyle/>
                    <a:p>
                      <a:pPr algn="ctr" rtl="0" fontAlgn="b"/>
                      <a:r>
                        <a:rPr lang="en-CA" sz="1100" b="0">
                          <a:solidFill>
                            <a:srgbClr val="525252"/>
                          </a:solidFill>
                          <a:effectLst/>
                          <a:latin typeface="Nunito Sans"/>
                        </a:rPr>
                        <a:t>Men's Styles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Endangered Tortoise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pPr algn="ctr" rtl="0" fontAlgn="b"/>
                      <a:r>
                        <a:rPr lang="en-CA" sz="1100" b="0" dirty="0">
                          <a:solidFill>
                            <a:srgbClr val="525252"/>
                          </a:solidFill>
                          <a:effectLst/>
                          <a:latin typeface="Nunito Sans"/>
                        </a:rPr>
                        <a:t>41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extLst>
                  <a:ext uri="{0D108BD9-81ED-4DB2-BD59-A6C34878D82A}">
                    <a16:rowId xmlns:a16="http://schemas.microsoft.com/office/drawing/2014/main" val="1963905078"/>
                  </a:ext>
                </a:extLst>
              </a:tr>
            </a:tbl>
          </a:graphicData>
        </a:graphic>
      </p:graphicFrame>
    </p:spTree>
    <p:extLst>
      <p:ext uri="{BB962C8B-B14F-4D97-AF65-F5344CB8AC3E}">
        <p14:creationId xmlns:p14="http://schemas.microsoft.com/office/powerpoint/2010/main" val="165755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E845-4FEC-4747-A49D-7A3EE9A69BC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375E2AC-DFFF-C146-83B7-D5221F315178}"/>
              </a:ext>
            </a:extLst>
          </p:cNvPr>
          <p:cNvSpPr>
            <a:spLocks noGrp="1"/>
          </p:cNvSpPr>
          <p:nvPr>
            <p:ph idx="1"/>
          </p:nvPr>
        </p:nvSpPr>
        <p:spPr/>
        <p:txBody>
          <a:bodyPr/>
          <a:lstStyle/>
          <a:p>
            <a:r>
              <a:rPr lang="en-US" dirty="0"/>
              <a:t>Introduction</a:t>
            </a:r>
          </a:p>
          <a:p>
            <a:r>
              <a:rPr lang="en-US" dirty="0"/>
              <a:t>Questions 1-5</a:t>
            </a:r>
          </a:p>
          <a:p>
            <a:r>
              <a:rPr lang="en-US" dirty="0"/>
              <a:t>Conclusion</a:t>
            </a:r>
          </a:p>
          <a:p>
            <a:r>
              <a:rPr lang="en-US" dirty="0"/>
              <a:t>Appendix</a:t>
            </a:r>
          </a:p>
          <a:p>
            <a:pPr lvl="1"/>
            <a:r>
              <a:rPr lang="en-US" dirty="0"/>
              <a:t>Code</a:t>
            </a:r>
          </a:p>
          <a:p>
            <a:pPr lvl="1"/>
            <a:r>
              <a:rPr lang="en-US" dirty="0"/>
              <a:t>Charts</a:t>
            </a:r>
          </a:p>
        </p:txBody>
      </p:sp>
    </p:spTree>
    <p:extLst>
      <p:ext uri="{BB962C8B-B14F-4D97-AF65-F5344CB8AC3E}">
        <p14:creationId xmlns:p14="http://schemas.microsoft.com/office/powerpoint/2010/main" val="12568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9A33-1186-A04D-8A87-25063765AC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3681DB5-9EA3-A649-8511-329893B630B9}"/>
              </a:ext>
            </a:extLst>
          </p:cNvPr>
          <p:cNvSpPr>
            <a:spLocks noGrp="1"/>
          </p:cNvSpPr>
          <p:nvPr>
            <p:ph idx="1"/>
          </p:nvPr>
        </p:nvSpPr>
        <p:spPr/>
        <p:txBody>
          <a:bodyPr/>
          <a:lstStyle/>
          <a:p>
            <a:r>
              <a:rPr lang="en-US" dirty="0" err="1"/>
              <a:t>Warby</a:t>
            </a:r>
            <a:r>
              <a:rPr lang="en-US" dirty="0"/>
              <a:t> Parker, an eyeglass retailer, has asked me to take a look at their marketing funnel and calculate conversion rates.</a:t>
            </a:r>
          </a:p>
          <a:p>
            <a:r>
              <a:rPr lang="en-US" dirty="0"/>
              <a:t>These are their 4 tables</a:t>
            </a:r>
          </a:p>
          <a:p>
            <a:pPr lvl="1"/>
            <a:r>
              <a:rPr lang="en-US" dirty="0"/>
              <a:t>survey</a:t>
            </a:r>
          </a:p>
          <a:p>
            <a:pPr lvl="1"/>
            <a:r>
              <a:rPr lang="en-US" dirty="0" err="1"/>
              <a:t>home_try_on</a:t>
            </a:r>
            <a:endParaRPr lang="en-US" dirty="0"/>
          </a:p>
          <a:p>
            <a:pPr lvl="1"/>
            <a:r>
              <a:rPr lang="en-US" dirty="0"/>
              <a:t>purchase </a:t>
            </a:r>
          </a:p>
          <a:p>
            <a:pPr lvl="1"/>
            <a:r>
              <a:rPr lang="en-US" dirty="0"/>
              <a:t>quiz</a:t>
            </a:r>
          </a:p>
        </p:txBody>
      </p:sp>
    </p:spTree>
    <p:extLst>
      <p:ext uri="{BB962C8B-B14F-4D97-AF65-F5344CB8AC3E}">
        <p14:creationId xmlns:p14="http://schemas.microsoft.com/office/powerpoint/2010/main" val="26871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790-8620-2542-897A-1C7B679B54A0}"/>
              </a:ext>
            </a:extLst>
          </p:cNvPr>
          <p:cNvSpPr>
            <a:spLocks noGrp="1"/>
          </p:cNvSpPr>
          <p:nvPr>
            <p:ph type="title"/>
          </p:nvPr>
        </p:nvSpPr>
        <p:spPr/>
        <p:txBody>
          <a:bodyPr/>
          <a:lstStyle/>
          <a:p>
            <a:r>
              <a:rPr lang="en-US" dirty="0"/>
              <a:t>What do the </a:t>
            </a:r>
            <a:r>
              <a:rPr lang="en-US" dirty="0" err="1"/>
              <a:t>coloumns</a:t>
            </a:r>
            <a:r>
              <a:rPr lang="en-US" dirty="0"/>
              <a:t> of the ”survey” table look like</a:t>
            </a:r>
          </a:p>
        </p:txBody>
      </p:sp>
      <p:sp>
        <p:nvSpPr>
          <p:cNvPr id="3" name="Content Placeholder 2">
            <a:extLst>
              <a:ext uri="{FF2B5EF4-FFF2-40B4-BE49-F238E27FC236}">
                <a16:creationId xmlns:a16="http://schemas.microsoft.com/office/drawing/2014/main" id="{70A8B5A2-453D-F34E-8B96-55E004B65E3D}"/>
              </a:ext>
            </a:extLst>
          </p:cNvPr>
          <p:cNvSpPr>
            <a:spLocks noGrp="1"/>
          </p:cNvSpPr>
          <p:nvPr>
            <p:ph idx="1"/>
          </p:nvPr>
        </p:nvSpPr>
        <p:spPr/>
        <p:txBody>
          <a:bodyPr/>
          <a:lstStyle/>
          <a:p>
            <a:r>
              <a:rPr lang="en-US" dirty="0"/>
              <a:t>It’s not very complicated, the question, the specific user id who responded and their response. Here are 10 rows of that entire spread sheet (there were 500 respondents).</a:t>
            </a:r>
          </a:p>
          <a:p>
            <a:endParaRPr lang="en-US" dirty="0"/>
          </a:p>
        </p:txBody>
      </p:sp>
      <p:graphicFrame>
        <p:nvGraphicFramePr>
          <p:cNvPr id="4" name="Table 3">
            <a:extLst>
              <a:ext uri="{FF2B5EF4-FFF2-40B4-BE49-F238E27FC236}">
                <a16:creationId xmlns:a16="http://schemas.microsoft.com/office/drawing/2014/main" id="{E647140F-FFDA-B941-8F4D-5A9EB7F62C2A}"/>
              </a:ext>
            </a:extLst>
          </p:cNvPr>
          <p:cNvGraphicFramePr>
            <a:graphicFrameLocks noGrp="1"/>
          </p:cNvGraphicFramePr>
          <p:nvPr>
            <p:extLst>
              <p:ext uri="{D42A27DB-BD31-4B8C-83A1-F6EECF244321}">
                <p14:modId xmlns:p14="http://schemas.microsoft.com/office/powerpoint/2010/main" val="1340934635"/>
              </p:ext>
            </p:extLst>
          </p:nvPr>
        </p:nvGraphicFramePr>
        <p:xfrm>
          <a:off x="2774454" y="2897579"/>
          <a:ext cx="8280400" cy="2154535"/>
        </p:xfrm>
        <a:graphic>
          <a:graphicData uri="http://schemas.openxmlformats.org/drawingml/2006/table">
            <a:tbl>
              <a:tblPr>
                <a:tableStyleId>{5C22544A-7EE6-4342-B048-85BDC9FD1C3A}</a:tableStyleId>
              </a:tblPr>
              <a:tblGrid>
                <a:gridCol w="3162300">
                  <a:extLst>
                    <a:ext uri="{9D8B030D-6E8A-4147-A177-3AD203B41FA5}">
                      <a16:colId xmlns:a16="http://schemas.microsoft.com/office/drawing/2014/main" val="1427699560"/>
                    </a:ext>
                  </a:extLst>
                </a:gridCol>
                <a:gridCol w="2679700">
                  <a:extLst>
                    <a:ext uri="{9D8B030D-6E8A-4147-A177-3AD203B41FA5}">
                      <a16:colId xmlns:a16="http://schemas.microsoft.com/office/drawing/2014/main" val="675530478"/>
                    </a:ext>
                  </a:extLst>
                </a:gridCol>
                <a:gridCol w="2438400">
                  <a:extLst>
                    <a:ext uri="{9D8B030D-6E8A-4147-A177-3AD203B41FA5}">
                      <a16:colId xmlns:a16="http://schemas.microsoft.com/office/drawing/2014/main" val="2780807465"/>
                    </a:ext>
                  </a:extLst>
                </a:gridCol>
              </a:tblGrid>
              <a:tr h="175139">
                <a:tc>
                  <a:txBody>
                    <a:bodyPr/>
                    <a:lstStyle/>
                    <a:p>
                      <a:pPr algn="ctr" fontAlgn="b"/>
                      <a:r>
                        <a:rPr lang="en-CA" sz="1100" u="none" strike="noStrike">
                          <a:effectLst/>
                        </a:rPr>
                        <a:t>question</a:t>
                      </a:r>
                      <a:endParaRPr lang="en-CA" sz="1100" b="1" i="0" u="none" strike="noStrike">
                        <a:solidFill>
                          <a:srgbClr val="292929"/>
                        </a:solidFill>
                        <a:effectLst/>
                        <a:latin typeface="&quot;Nunito Sans&quot;"/>
                      </a:endParaRPr>
                    </a:p>
                  </a:txBody>
                  <a:tcPr marL="9525" marR="9525" marT="9525" marB="0" anchor="b"/>
                </a:tc>
                <a:tc>
                  <a:txBody>
                    <a:bodyPr/>
                    <a:lstStyle/>
                    <a:p>
                      <a:pPr algn="ctr" fontAlgn="b"/>
                      <a:r>
                        <a:rPr lang="en-CA" sz="1100" u="none" strike="noStrike">
                          <a:effectLst/>
                        </a:rPr>
                        <a:t>user_id</a:t>
                      </a:r>
                      <a:endParaRPr lang="en-CA" sz="1100" b="1" i="0" u="none" strike="noStrike">
                        <a:solidFill>
                          <a:srgbClr val="292929"/>
                        </a:solidFill>
                        <a:effectLst/>
                        <a:latin typeface="&quot;Nunito Sans&quot;"/>
                      </a:endParaRPr>
                    </a:p>
                  </a:txBody>
                  <a:tcPr marL="9525" marR="9525" marT="9525" marB="0" anchor="b"/>
                </a:tc>
                <a:tc>
                  <a:txBody>
                    <a:bodyPr/>
                    <a:lstStyle/>
                    <a:p>
                      <a:pPr algn="ctr" fontAlgn="b"/>
                      <a:r>
                        <a:rPr lang="en-CA" sz="1100" u="none" strike="noStrike">
                          <a:effectLst/>
                        </a:rPr>
                        <a:t>response</a:t>
                      </a:r>
                      <a:endParaRPr lang="en-CA" sz="1100" b="1" i="0" u="none" strike="noStrike">
                        <a:solidFill>
                          <a:srgbClr val="292929"/>
                        </a:solidFill>
                        <a:effectLst/>
                        <a:latin typeface="&quot;Nunito Sans&quot;"/>
                      </a:endParaRPr>
                    </a:p>
                  </a:txBody>
                  <a:tcPr marL="9525" marR="9525" marT="9525" marB="0" anchor="b"/>
                </a:tc>
                <a:extLst>
                  <a:ext uri="{0D108BD9-81ED-4DB2-BD59-A6C34878D82A}">
                    <a16:rowId xmlns:a16="http://schemas.microsoft.com/office/drawing/2014/main" val="1231834743"/>
                  </a:ext>
                </a:extLst>
              </a:tr>
              <a:tr h="197737">
                <a:tc>
                  <a:txBody>
                    <a:bodyPr/>
                    <a:lstStyle/>
                    <a:p>
                      <a:pPr algn="ctr" fontAlgn="b"/>
                      <a:r>
                        <a:rPr lang="en-CA" sz="1100" u="none" strike="noStrike">
                          <a:effectLst/>
                        </a:rPr>
                        <a:t>1. What are you looking for?</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005e7f99-d48c-4fce-b605-10506c85aaf7</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Women's Styles</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3796276372"/>
                  </a:ext>
                </a:extLst>
              </a:tr>
              <a:tr h="197737">
                <a:tc>
                  <a:txBody>
                    <a:bodyPr/>
                    <a:lstStyle/>
                    <a:p>
                      <a:pPr algn="ctr" fontAlgn="b"/>
                      <a:r>
                        <a:rPr lang="en-CA" sz="1100" u="none" strike="noStrike">
                          <a:effectLst/>
                        </a:rPr>
                        <a:t>2. What's your fit?</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005e7f99-d48c-4fce-b605-10506c85aaf7</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Medium</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410037745"/>
                  </a:ext>
                </a:extLst>
              </a:tr>
              <a:tr h="197737">
                <a:tc>
                  <a:txBody>
                    <a:bodyPr/>
                    <a:lstStyle/>
                    <a:p>
                      <a:pPr algn="ctr" fontAlgn="b"/>
                      <a:r>
                        <a:rPr lang="en-CA" sz="1100" u="none" strike="noStrike">
                          <a:effectLst/>
                        </a:rPr>
                        <a:t>3. Which shapes do you like?</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00a556ed-f13e-4c67-8704-27e3573684cd</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Round</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1243684512"/>
                  </a:ext>
                </a:extLst>
              </a:tr>
              <a:tr h="197737">
                <a:tc>
                  <a:txBody>
                    <a:bodyPr/>
                    <a:lstStyle/>
                    <a:p>
                      <a:pPr algn="ctr" fontAlgn="b"/>
                      <a:r>
                        <a:rPr lang="en-CA" sz="1100" u="none" strike="noStrike">
                          <a:effectLst/>
                        </a:rPr>
                        <a:t>4. Which colors do you like?</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00a556ed-f13e-4c67-8704-27e3573684cd</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Two-Tone</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2826566902"/>
                  </a:ext>
                </a:extLst>
              </a:tr>
              <a:tr h="197737">
                <a:tc>
                  <a:txBody>
                    <a:bodyPr/>
                    <a:lstStyle/>
                    <a:p>
                      <a:pPr algn="ctr" fontAlgn="b"/>
                      <a:r>
                        <a:rPr lang="en-CA" sz="1100" u="none" strike="noStrike">
                          <a:effectLst/>
                        </a:rPr>
                        <a:t>1. What are you looking for?</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00a556ed-f13e-4c67-8704-27e3573684cd</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I'm not sure. Let's skip it.</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363802445"/>
                  </a:ext>
                </a:extLst>
              </a:tr>
              <a:tr h="197737">
                <a:tc>
                  <a:txBody>
                    <a:bodyPr/>
                    <a:lstStyle/>
                    <a:p>
                      <a:pPr algn="ctr" fontAlgn="b"/>
                      <a:r>
                        <a:rPr lang="en-CA" sz="1100" u="none" strike="noStrike">
                          <a:effectLst/>
                        </a:rPr>
                        <a:t>2. What's your fit?</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00a556ed-f13e-4c67-8704-27e3573684cd</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Narrow</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3488917035"/>
                  </a:ext>
                </a:extLst>
              </a:tr>
              <a:tr h="197737">
                <a:tc>
                  <a:txBody>
                    <a:bodyPr/>
                    <a:lstStyle/>
                    <a:p>
                      <a:pPr algn="ctr" fontAlgn="b"/>
                      <a:r>
                        <a:rPr lang="en-CA" sz="1100" u="none" strike="noStrike">
                          <a:effectLst/>
                        </a:rPr>
                        <a:t>5. When was your last eye exam?</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00a556ed-f13e-4c67-8704-27e3573684cd</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&lt;1 Year</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634022914"/>
                  </a:ext>
                </a:extLst>
              </a:tr>
              <a:tr h="197737">
                <a:tc>
                  <a:txBody>
                    <a:bodyPr/>
                    <a:lstStyle/>
                    <a:p>
                      <a:pPr algn="ctr" fontAlgn="b"/>
                      <a:r>
                        <a:rPr lang="en-CA" sz="1100" u="none" strike="noStrike">
                          <a:effectLst/>
                        </a:rPr>
                        <a:t>3. Which shapes do you like?</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00bf9d63-0999-43a3-9e5b-9c372e6890d2</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Square</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1848714256"/>
                  </a:ext>
                </a:extLst>
              </a:tr>
              <a:tr h="197737">
                <a:tc>
                  <a:txBody>
                    <a:bodyPr/>
                    <a:lstStyle/>
                    <a:p>
                      <a:pPr algn="ctr" fontAlgn="b"/>
                      <a:r>
                        <a:rPr lang="en-CA" sz="1100" u="none" strike="noStrike">
                          <a:effectLst/>
                        </a:rPr>
                        <a:t>5. When was your last eye exam?</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00bf9d63-0999-43a3-9e5b-9c372e6890d2</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&lt;1 Year</a:t>
                      </a:r>
                      <a:endParaRPr lang="en-CA" sz="1100" b="0" i="0" u="none" strike="noStrike">
                        <a:solidFill>
                          <a:srgbClr val="525252"/>
                        </a:solidFill>
                        <a:effectLst/>
                        <a:latin typeface="&quot;Nunito Sans&quot;"/>
                      </a:endParaRPr>
                    </a:p>
                  </a:txBody>
                  <a:tcPr marL="9525" marR="9525" marT="9525" marB="0" anchor="b"/>
                </a:tc>
                <a:extLst>
                  <a:ext uri="{0D108BD9-81ED-4DB2-BD59-A6C34878D82A}">
                    <a16:rowId xmlns:a16="http://schemas.microsoft.com/office/drawing/2014/main" val="1071524638"/>
                  </a:ext>
                </a:extLst>
              </a:tr>
              <a:tr h="197737">
                <a:tc>
                  <a:txBody>
                    <a:bodyPr/>
                    <a:lstStyle/>
                    <a:p>
                      <a:pPr algn="ctr" fontAlgn="b"/>
                      <a:r>
                        <a:rPr lang="en-CA" sz="1100" u="none" strike="noStrike">
                          <a:effectLst/>
                        </a:rPr>
                        <a:t>2. What's your fit?</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a:effectLst/>
                        </a:rPr>
                        <a:t>00bf9d63-0999-43a3-9e5b-9c372e6890d2</a:t>
                      </a:r>
                      <a:endParaRPr lang="en-CA" sz="1100" b="0" i="0" u="none" strike="noStrike">
                        <a:solidFill>
                          <a:srgbClr val="525252"/>
                        </a:solidFill>
                        <a:effectLst/>
                        <a:latin typeface="&quot;Nunito Sans&quot;"/>
                      </a:endParaRPr>
                    </a:p>
                  </a:txBody>
                  <a:tcPr marL="9525" marR="9525" marT="9525" marB="0" anchor="b"/>
                </a:tc>
                <a:tc>
                  <a:txBody>
                    <a:bodyPr/>
                    <a:lstStyle/>
                    <a:p>
                      <a:pPr algn="ctr" fontAlgn="b"/>
                      <a:r>
                        <a:rPr lang="en-CA" sz="1100" u="none" strike="noStrike" dirty="0">
                          <a:effectLst/>
                        </a:rPr>
                        <a:t>Medium</a:t>
                      </a:r>
                      <a:endParaRPr lang="en-CA" sz="1100" b="0" i="0" u="none" strike="noStrike" dirty="0">
                        <a:solidFill>
                          <a:srgbClr val="525252"/>
                        </a:solidFill>
                        <a:effectLst/>
                        <a:latin typeface="&quot;Nunito Sans&quot;"/>
                      </a:endParaRPr>
                    </a:p>
                  </a:txBody>
                  <a:tcPr marL="9525" marR="9525" marT="9525" marB="0" anchor="b"/>
                </a:tc>
                <a:extLst>
                  <a:ext uri="{0D108BD9-81ED-4DB2-BD59-A6C34878D82A}">
                    <a16:rowId xmlns:a16="http://schemas.microsoft.com/office/drawing/2014/main" val="2445659211"/>
                  </a:ext>
                </a:extLst>
              </a:tr>
            </a:tbl>
          </a:graphicData>
        </a:graphic>
      </p:graphicFrame>
    </p:spTree>
    <p:extLst>
      <p:ext uri="{BB962C8B-B14F-4D97-AF65-F5344CB8AC3E}">
        <p14:creationId xmlns:p14="http://schemas.microsoft.com/office/powerpoint/2010/main" val="287994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B219-9AEF-3A4C-B5CA-7050A6C51BBE}"/>
              </a:ext>
            </a:extLst>
          </p:cNvPr>
          <p:cNvSpPr>
            <a:spLocks noGrp="1"/>
          </p:cNvSpPr>
          <p:nvPr>
            <p:ph type="title"/>
          </p:nvPr>
        </p:nvSpPr>
        <p:spPr/>
        <p:txBody>
          <a:bodyPr/>
          <a:lstStyle/>
          <a:p>
            <a:r>
              <a:rPr lang="en-US" dirty="0"/>
              <a:t>How many people responded per question (how does the question funnel look)?</a:t>
            </a:r>
          </a:p>
        </p:txBody>
      </p:sp>
      <p:graphicFrame>
        <p:nvGraphicFramePr>
          <p:cNvPr id="6" name="Content Placeholder 5">
            <a:extLst>
              <a:ext uri="{FF2B5EF4-FFF2-40B4-BE49-F238E27FC236}">
                <a16:creationId xmlns:a16="http://schemas.microsoft.com/office/drawing/2014/main" id="{BCB61D0A-026D-554A-A11C-5CCD616107A4}"/>
              </a:ext>
            </a:extLst>
          </p:cNvPr>
          <p:cNvGraphicFramePr>
            <a:graphicFrameLocks noGrp="1"/>
          </p:cNvGraphicFramePr>
          <p:nvPr>
            <p:ph idx="1"/>
          </p:nvPr>
        </p:nvGraphicFramePr>
        <p:xfrm>
          <a:off x="3324225" y="3123724"/>
          <a:ext cx="5857875" cy="1234440"/>
        </p:xfrm>
        <a:graphic>
          <a:graphicData uri="http://schemas.openxmlformats.org/drawingml/2006/table">
            <a:tbl>
              <a:tblPr/>
              <a:tblGrid>
                <a:gridCol w="2971800">
                  <a:extLst>
                    <a:ext uri="{9D8B030D-6E8A-4147-A177-3AD203B41FA5}">
                      <a16:colId xmlns:a16="http://schemas.microsoft.com/office/drawing/2014/main" val="2035382953"/>
                    </a:ext>
                  </a:extLst>
                </a:gridCol>
                <a:gridCol w="2886075">
                  <a:extLst>
                    <a:ext uri="{9D8B030D-6E8A-4147-A177-3AD203B41FA5}">
                      <a16:colId xmlns:a16="http://schemas.microsoft.com/office/drawing/2014/main" val="3928848756"/>
                    </a:ext>
                  </a:extLst>
                </a:gridCol>
              </a:tblGrid>
              <a:tr h="200025">
                <a:tc>
                  <a:txBody>
                    <a:bodyPr/>
                    <a:lstStyle/>
                    <a:p>
                      <a:pPr algn="ctr" rtl="0" fontAlgn="b"/>
                      <a:r>
                        <a:rPr lang="en-CA" sz="1100" b="1">
                          <a:solidFill>
                            <a:srgbClr val="292929"/>
                          </a:solidFill>
                          <a:effectLst/>
                          <a:latin typeface="Nunito Sans"/>
                        </a:rPr>
                        <a:t>Question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rtl="0" fontAlgn="b"/>
                      <a:r>
                        <a:rPr lang="en-CA" sz="1100" b="1">
                          <a:solidFill>
                            <a:srgbClr val="292929"/>
                          </a:solidFill>
                          <a:effectLst/>
                          <a:latin typeface="Nunito Sans"/>
                        </a:rPr>
                        <a:t>Number of people Who Answered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3322092623"/>
                  </a:ext>
                </a:extLst>
              </a:tr>
              <a:tr h="200025">
                <a:tc>
                  <a:txBody>
                    <a:bodyPr/>
                    <a:lstStyle/>
                    <a:p>
                      <a:pPr algn="ctr" rtl="0" fontAlgn="b"/>
                      <a:r>
                        <a:rPr lang="en-CA" sz="1100" b="0">
                          <a:solidFill>
                            <a:srgbClr val="525252"/>
                          </a:solidFill>
                          <a:effectLst/>
                          <a:latin typeface="Nunito Sans"/>
                        </a:rPr>
                        <a:t>1. What are you looking for?</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500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2301442354"/>
                  </a:ext>
                </a:extLst>
              </a:tr>
              <a:tr h="200025">
                <a:tc>
                  <a:txBody>
                    <a:bodyPr/>
                    <a:lstStyle/>
                    <a:p>
                      <a:pPr algn="ctr" rtl="0" fontAlgn="b"/>
                      <a:r>
                        <a:rPr lang="en-CA" sz="1100" b="0">
                          <a:solidFill>
                            <a:srgbClr val="525252"/>
                          </a:solidFill>
                          <a:effectLst/>
                          <a:latin typeface="Nunito Sans"/>
                        </a:rPr>
                        <a:t>2. What's your fit?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475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3783551002"/>
                  </a:ext>
                </a:extLst>
              </a:tr>
              <a:tr h="200025">
                <a:tc>
                  <a:txBody>
                    <a:bodyPr/>
                    <a:lstStyle/>
                    <a:p>
                      <a:pPr algn="ctr" rtl="0" fontAlgn="b"/>
                      <a:r>
                        <a:rPr lang="en-CA" sz="1100" b="0">
                          <a:solidFill>
                            <a:srgbClr val="525252"/>
                          </a:solidFill>
                          <a:effectLst/>
                          <a:latin typeface="Nunito Sans"/>
                        </a:rPr>
                        <a:t>3. Which shapes do you like?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380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2083134499"/>
                  </a:ext>
                </a:extLst>
              </a:tr>
              <a:tr h="200025">
                <a:tc>
                  <a:txBody>
                    <a:bodyPr/>
                    <a:lstStyle/>
                    <a:p>
                      <a:pPr algn="ctr" rtl="0" fontAlgn="b"/>
                      <a:r>
                        <a:rPr lang="en-CA" sz="1100" b="0">
                          <a:solidFill>
                            <a:srgbClr val="525252"/>
                          </a:solidFill>
                          <a:effectLst/>
                          <a:latin typeface="Nunito Sans"/>
                        </a:rPr>
                        <a:t>4. Which colors do you like?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tc>
                  <a:txBody>
                    <a:bodyPr/>
                    <a:lstStyle/>
                    <a:p>
                      <a:pPr algn="ctr" rtl="0" fontAlgn="b"/>
                      <a:r>
                        <a:rPr lang="en-CA" sz="1100" b="0">
                          <a:solidFill>
                            <a:srgbClr val="525252"/>
                          </a:solidFill>
                          <a:effectLst/>
                          <a:latin typeface="Nunito Sans"/>
                        </a:rPr>
                        <a:t>361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1448371734"/>
                  </a:ext>
                </a:extLst>
              </a:tr>
              <a:tr h="200025">
                <a:tc>
                  <a:txBody>
                    <a:bodyPr/>
                    <a:lstStyle/>
                    <a:p>
                      <a:pPr algn="ctr" rtl="0" fontAlgn="b"/>
                      <a:r>
                        <a:rPr lang="en-CA" sz="1100" b="0">
                          <a:solidFill>
                            <a:srgbClr val="525252"/>
                          </a:solidFill>
                          <a:effectLst/>
                          <a:latin typeface="Nunito Sans"/>
                        </a:rPr>
                        <a:t>5. When was your last eye exam?</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pPr algn="ctr" rtl="0" fontAlgn="b"/>
                      <a:r>
                        <a:rPr lang="en-CA" sz="1100" b="0" dirty="0">
                          <a:solidFill>
                            <a:srgbClr val="525252"/>
                          </a:solidFill>
                          <a:effectLst/>
                          <a:latin typeface="Nunito Sans"/>
                        </a:rPr>
                        <a:t>270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extLst>
                  <a:ext uri="{0D108BD9-81ED-4DB2-BD59-A6C34878D82A}">
                    <a16:rowId xmlns:a16="http://schemas.microsoft.com/office/drawing/2014/main" val="817714814"/>
                  </a:ext>
                </a:extLst>
              </a:tr>
            </a:tbl>
          </a:graphicData>
        </a:graphic>
      </p:graphicFrame>
      <p:sp>
        <p:nvSpPr>
          <p:cNvPr id="7" name="TextBox 6">
            <a:extLst>
              <a:ext uri="{FF2B5EF4-FFF2-40B4-BE49-F238E27FC236}">
                <a16:creationId xmlns:a16="http://schemas.microsoft.com/office/drawing/2014/main" id="{D581B66C-C099-134C-98B1-22C47A6BE6E9}"/>
              </a:ext>
            </a:extLst>
          </p:cNvPr>
          <p:cNvSpPr txBox="1"/>
          <p:nvPr/>
        </p:nvSpPr>
        <p:spPr>
          <a:xfrm>
            <a:off x="1793174" y="2161309"/>
            <a:ext cx="5569527" cy="369332"/>
          </a:xfrm>
          <a:prstGeom prst="rect">
            <a:avLst/>
          </a:prstGeom>
          <a:noFill/>
        </p:spPr>
        <p:txBody>
          <a:bodyPr wrap="square" rtlCol="0">
            <a:spAutoFit/>
          </a:bodyPr>
          <a:lstStyle/>
          <a:p>
            <a:r>
              <a:rPr lang="en-US" dirty="0"/>
              <a:t>Discussion on the next two slides.</a:t>
            </a:r>
          </a:p>
        </p:txBody>
      </p:sp>
    </p:spTree>
    <p:extLst>
      <p:ext uri="{BB962C8B-B14F-4D97-AF65-F5344CB8AC3E}">
        <p14:creationId xmlns:p14="http://schemas.microsoft.com/office/powerpoint/2010/main" val="261141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DAAF-5969-C245-BFA8-810D095B1C58}"/>
              </a:ext>
            </a:extLst>
          </p:cNvPr>
          <p:cNvSpPr>
            <a:spLocks noGrp="1"/>
          </p:cNvSpPr>
          <p:nvPr>
            <p:ph type="title"/>
          </p:nvPr>
        </p:nvSpPr>
        <p:spPr/>
        <p:txBody>
          <a:bodyPr/>
          <a:lstStyle/>
          <a:p>
            <a:r>
              <a:rPr lang="en-US" dirty="0"/>
              <a:t>The numbers explained … (1 of 2)</a:t>
            </a:r>
          </a:p>
        </p:txBody>
      </p:sp>
      <p:sp>
        <p:nvSpPr>
          <p:cNvPr id="3" name="Content Placeholder 2">
            <a:extLst>
              <a:ext uri="{FF2B5EF4-FFF2-40B4-BE49-F238E27FC236}">
                <a16:creationId xmlns:a16="http://schemas.microsoft.com/office/drawing/2014/main" id="{1DB68664-9B2D-A449-BFCC-73C3F3A6E4F3}"/>
              </a:ext>
            </a:extLst>
          </p:cNvPr>
          <p:cNvSpPr>
            <a:spLocks noGrp="1"/>
          </p:cNvSpPr>
          <p:nvPr>
            <p:ph idx="1"/>
          </p:nvPr>
        </p:nvSpPr>
        <p:spPr/>
        <p:txBody>
          <a:bodyPr/>
          <a:lstStyle/>
          <a:p>
            <a:r>
              <a:rPr lang="en-US" dirty="0"/>
              <a:t>So we can see 500 responded to the first question, then 25 less responded to the second question (possibly people who clicked on the quiz who had a different expectation). </a:t>
            </a:r>
          </a:p>
          <a:p>
            <a:r>
              <a:rPr lang="en-US" dirty="0"/>
              <a:t>From the 2</a:t>
            </a:r>
            <a:r>
              <a:rPr lang="en-US" baseline="30000" dirty="0"/>
              <a:t>nd</a:t>
            </a:r>
            <a:r>
              <a:rPr lang="en-US" dirty="0"/>
              <a:t> to 3</a:t>
            </a:r>
            <a:r>
              <a:rPr lang="en-US" baseline="30000" dirty="0"/>
              <a:t>rd</a:t>
            </a:r>
            <a:r>
              <a:rPr lang="en-US" dirty="0"/>
              <a:t> question, we lose a whopping 95 respondents (I’ll allocate some to impatience/too much hassle, again others may have had a expected the glasses to have appeared by now so they can see that they like what kind of suggestions are coming out of this). But as we move from the 3</a:t>
            </a:r>
            <a:r>
              <a:rPr lang="en-US" baseline="30000" dirty="0"/>
              <a:t>rd</a:t>
            </a:r>
            <a:r>
              <a:rPr lang="en-US" dirty="0"/>
              <a:t> to 4</a:t>
            </a:r>
            <a:r>
              <a:rPr lang="en-US" baseline="30000" dirty="0"/>
              <a:t>th</a:t>
            </a:r>
            <a:r>
              <a:rPr lang="en-US" dirty="0"/>
              <a:t> questions, we only have lost 19 respondents. That’s amazing, this looks like the patient bunch whom really want the results of this quiz… yet, hold on..</a:t>
            </a:r>
          </a:p>
        </p:txBody>
      </p:sp>
    </p:spTree>
    <p:extLst>
      <p:ext uri="{BB962C8B-B14F-4D97-AF65-F5344CB8AC3E}">
        <p14:creationId xmlns:p14="http://schemas.microsoft.com/office/powerpoint/2010/main" val="341294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2303-CD78-094C-A32B-B6DBF9BC34E4}"/>
              </a:ext>
            </a:extLst>
          </p:cNvPr>
          <p:cNvSpPr>
            <a:spLocks noGrp="1"/>
          </p:cNvSpPr>
          <p:nvPr>
            <p:ph type="title"/>
          </p:nvPr>
        </p:nvSpPr>
        <p:spPr/>
        <p:txBody>
          <a:bodyPr/>
          <a:lstStyle/>
          <a:p>
            <a:r>
              <a:rPr lang="en-US" dirty="0"/>
              <a:t>The numbers explained (2 of 2)</a:t>
            </a:r>
          </a:p>
        </p:txBody>
      </p:sp>
      <p:sp>
        <p:nvSpPr>
          <p:cNvPr id="3" name="Content Placeholder 2">
            <a:extLst>
              <a:ext uri="{FF2B5EF4-FFF2-40B4-BE49-F238E27FC236}">
                <a16:creationId xmlns:a16="http://schemas.microsoft.com/office/drawing/2014/main" id="{33297652-1C9E-FA49-BF96-DA3F391D2D9D}"/>
              </a:ext>
            </a:extLst>
          </p:cNvPr>
          <p:cNvSpPr>
            <a:spLocks noGrp="1"/>
          </p:cNvSpPr>
          <p:nvPr>
            <p:ph idx="1"/>
          </p:nvPr>
        </p:nvSpPr>
        <p:spPr/>
        <p:txBody>
          <a:bodyPr/>
          <a:lstStyle/>
          <a:p>
            <a:r>
              <a:rPr lang="en-US" dirty="0"/>
              <a:t>D’OH! We suffered a similar loss of respondents just like between questions 2 and 3; 91 lost respondents. Yet this time I know why they didn’t complete the survey, the last question is so “out of left field”. It feels like their trying to covertly book them in for an eye exam!</a:t>
            </a:r>
          </a:p>
          <a:p>
            <a:r>
              <a:rPr lang="en-US" dirty="0"/>
              <a:t>Not to mention that the eye exam has nothing to do with their taste is style (although an important issue that needs to be kept up to date), many people don’t believe in eye exams or don’t understand that the eye may change with time. Some people believe this old myth that getting an eye exams actually make your eyes worse! </a:t>
            </a:r>
          </a:p>
        </p:txBody>
      </p:sp>
    </p:spTree>
    <p:extLst>
      <p:ext uri="{BB962C8B-B14F-4D97-AF65-F5344CB8AC3E}">
        <p14:creationId xmlns:p14="http://schemas.microsoft.com/office/powerpoint/2010/main" val="42569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B22D-ED71-5849-A50B-DD50F58311BB}"/>
              </a:ext>
            </a:extLst>
          </p:cNvPr>
          <p:cNvSpPr>
            <a:spLocks noGrp="1"/>
          </p:cNvSpPr>
          <p:nvPr>
            <p:ph type="title"/>
          </p:nvPr>
        </p:nvSpPr>
        <p:spPr/>
        <p:txBody>
          <a:bodyPr/>
          <a:lstStyle/>
          <a:p>
            <a:r>
              <a:rPr lang="en-US" dirty="0"/>
              <a:t>What are the column names for the take home try on marketing tables</a:t>
            </a:r>
          </a:p>
        </p:txBody>
      </p:sp>
      <p:sp>
        <p:nvSpPr>
          <p:cNvPr id="3" name="Content Placeholder 2">
            <a:extLst>
              <a:ext uri="{FF2B5EF4-FFF2-40B4-BE49-F238E27FC236}">
                <a16:creationId xmlns:a16="http://schemas.microsoft.com/office/drawing/2014/main" id="{BFD095F3-AF1B-C444-9131-7BD07252A260}"/>
              </a:ext>
            </a:extLst>
          </p:cNvPr>
          <p:cNvSpPr>
            <a:spLocks noGrp="1"/>
          </p:cNvSpPr>
          <p:nvPr>
            <p:ph idx="1"/>
          </p:nvPr>
        </p:nvSpPr>
        <p:spPr/>
        <p:txBody>
          <a:bodyPr/>
          <a:lstStyle/>
          <a:p>
            <a:r>
              <a:rPr lang="en-US" dirty="0" err="1"/>
              <a:t>home_try_on</a:t>
            </a:r>
            <a:r>
              <a:rPr lang="en-US" dirty="0"/>
              <a:t> – </a:t>
            </a:r>
            <a:r>
              <a:rPr lang="en-US" dirty="0" err="1"/>
              <a:t>user_id</a:t>
            </a:r>
            <a:r>
              <a:rPr lang="en-US" dirty="0"/>
              <a:t>, </a:t>
            </a:r>
            <a:r>
              <a:rPr lang="en-US" dirty="0" err="1"/>
              <a:t>number_of_pairs</a:t>
            </a:r>
            <a:r>
              <a:rPr lang="en-US" dirty="0"/>
              <a:t>, address</a:t>
            </a:r>
          </a:p>
          <a:p>
            <a:r>
              <a:rPr lang="en-US" dirty="0"/>
              <a:t>purchase – </a:t>
            </a:r>
            <a:r>
              <a:rPr lang="en-US" dirty="0" err="1"/>
              <a:t>user_id</a:t>
            </a:r>
            <a:r>
              <a:rPr lang="en-US" dirty="0"/>
              <a:t>, </a:t>
            </a:r>
            <a:r>
              <a:rPr lang="en-US" dirty="0" err="1"/>
              <a:t>product_id</a:t>
            </a:r>
            <a:r>
              <a:rPr lang="en-US" dirty="0"/>
              <a:t>, </a:t>
            </a:r>
            <a:r>
              <a:rPr lang="en-US" dirty="0" err="1"/>
              <a:t>stle</a:t>
            </a:r>
            <a:r>
              <a:rPr lang="en-US" dirty="0"/>
              <a:t>, </a:t>
            </a:r>
            <a:r>
              <a:rPr lang="en-US" dirty="0" err="1"/>
              <a:t>model_name</a:t>
            </a:r>
            <a:r>
              <a:rPr lang="en-US" dirty="0"/>
              <a:t>, </a:t>
            </a:r>
            <a:r>
              <a:rPr lang="en-US" dirty="0" err="1"/>
              <a:t>colour</a:t>
            </a:r>
            <a:r>
              <a:rPr lang="en-US" dirty="0"/>
              <a:t>, price</a:t>
            </a:r>
          </a:p>
          <a:p>
            <a:r>
              <a:rPr lang="en-US" dirty="0"/>
              <a:t>quiz – </a:t>
            </a:r>
            <a:r>
              <a:rPr lang="en-US" dirty="0" err="1"/>
              <a:t>user_id</a:t>
            </a:r>
            <a:r>
              <a:rPr lang="en-US" dirty="0"/>
              <a:t>, style, fit, shape, </a:t>
            </a:r>
            <a:r>
              <a:rPr lang="en-US" dirty="0" err="1"/>
              <a:t>colour</a:t>
            </a:r>
            <a:endParaRPr lang="en-US" dirty="0"/>
          </a:p>
        </p:txBody>
      </p:sp>
    </p:spTree>
    <p:extLst>
      <p:ext uri="{BB962C8B-B14F-4D97-AF65-F5344CB8AC3E}">
        <p14:creationId xmlns:p14="http://schemas.microsoft.com/office/powerpoint/2010/main" val="93175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9D7B-3574-F94E-A58B-52979B9AC108}"/>
              </a:ext>
            </a:extLst>
          </p:cNvPr>
          <p:cNvSpPr>
            <a:spLocks noGrp="1"/>
          </p:cNvSpPr>
          <p:nvPr>
            <p:ph type="title"/>
          </p:nvPr>
        </p:nvSpPr>
        <p:spPr/>
        <p:txBody>
          <a:bodyPr/>
          <a:lstStyle/>
          <a:p>
            <a:r>
              <a:rPr lang="en-US" dirty="0"/>
              <a:t>What are some actionable insights that </a:t>
            </a:r>
            <a:r>
              <a:rPr lang="en-US" dirty="0" err="1"/>
              <a:t>warby</a:t>
            </a:r>
            <a:r>
              <a:rPr lang="en-US" dirty="0"/>
              <a:t> parker can take?</a:t>
            </a:r>
          </a:p>
        </p:txBody>
      </p:sp>
      <p:sp>
        <p:nvSpPr>
          <p:cNvPr id="3" name="Content Placeholder 2">
            <a:extLst>
              <a:ext uri="{FF2B5EF4-FFF2-40B4-BE49-F238E27FC236}">
                <a16:creationId xmlns:a16="http://schemas.microsoft.com/office/drawing/2014/main" id="{5F0B99CC-17CB-7248-8AF5-C21D48820D9E}"/>
              </a:ext>
            </a:extLst>
          </p:cNvPr>
          <p:cNvSpPr>
            <a:spLocks noGrp="1"/>
          </p:cNvSpPr>
          <p:nvPr>
            <p:ph idx="1"/>
          </p:nvPr>
        </p:nvSpPr>
        <p:spPr>
          <a:xfrm>
            <a:off x="133419" y="2071292"/>
            <a:ext cx="6659268" cy="3450613"/>
          </a:xfrm>
        </p:spPr>
        <p:txBody>
          <a:bodyPr/>
          <a:lstStyle/>
          <a:p>
            <a:r>
              <a:rPr lang="en-US" dirty="0"/>
              <a:t>Well let’s start with the basic numbers. </a:t>
            </a:r>
          </a:p>
          <a:p>
            <a:r>
              <a:rPr lang="en-US" dirty="0"/>
              <a:t>We know the B group performed better than the A group ( Users who had 5 pairs to try on purchased more than the users who received only 3 pairs).</a:t>
            </a:r>
          </a:p>
          <a:p>
            <a:pPr marL="0" indent="0">
              <a:buNone/>
            </a:pPr>
            <a:r>
              <a:rPr lang="en-US" dirty="0"/>
              <a:t>This could be possibly to the fact people like options, in the next slide we’ll see how this conclusion </a:t>
            </a:r>
            <a:r>
              <a:rPr lang="en-US"/>
              <a:t>is valid.</a:t>
            </a:r>
            <a:endParaRPr lang="en-US" dirty="0"/>
          </a:p>
        </p:txBody>
      </p:sp>
      <p:graphicFrame>
        <p:nvGraphicFramePr>
          <p:cNvPr id="11" name="Table 10">
            <a:extLst>
              <a:ext uri="{FF2B5EF4-FFF2-40B4-BE49-F238E27FC236}">
                <a16:creationId xmlns:a16="http://schemas.microsoft.com/office/drawing/2014/main" id="{EC246327-6D37-A44A-BE4F-1793981AD8EB}"/>
              </a:ext>
            </a:extLst>
          </p:cNvPr>
          <p:cNvGraphicFramePr>
            <a:graphicFrameLocks noGrp="1"/>
          </p:cNvGraphicFramePr>
          <p:nvPr>
            <p:extLst>
              <p:ext uri="{D42A27DB-BD31-4B8C-83A1-F6EECF244321}">
                <p14:modId xmlns:p14="http://schemas.microsoft.com/office/powerpoint/2010/main" val="943952766"/>
              </p:ext>
            </p:extLst>
          </p:nvPr>
        </p:nvGraphicFramePr>
        <p:xfrm>
          <a:off x="6887688" y="2244436"/>
          <a:ext cx="4167166" cy="3104326"/>
        </p:xfrm>
        <a:graphic>
          <a:graphicData uri="http://schemas.openxmlformats.org/drawingml/2006/table">
            <a:tbl>
              <a:tblPr/>
              <a:tblGrid>
                <a:gridCol w="4167166">
                  <a:extLst>
                    <a:ext uri="{9D8B030D-6E8A-4147-A177-3AD203B41FA5}">
                      <a16:colId xmlns:a16="http://schemas.microsoft.com/office/drawing/2014/main" val="1065765842"/>
                    </a:ext>
                  </a:extLst>
                </a:gridCol>
              </a:tblGrid>
              <a:tr h="209542">
                <a:tc>
                  <a:txBody>
                    <a:bodyPr/>
                    <a:lstStyle/>
                    <a:p>
                      <a:pPr algn="ctr" rtl="0" fontAlgn="b"/>
                      <a:r>
                        <a:rPr lang="en-CA" sz="1100" b="1">
                          <a:solidFill>
                            <a:srgbClr val="292929"/>
                          </a:solidFill>
                          <a:effectLst/>
                          <a:latin typeface="Nunito Sans"/>
                        </a:rPr>
                        <a:t>3 pairs -&gt; Purchase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335515827"/>
                  </a:ext>
                </a:extLst>
              </a:tr>
              <a:tr h="209542">
                <a:tc>
                  <a:txBody>
                    <a:bodyPr/>
                    <a:lstStyle/>
                    <a:p>
                      <a:pPr algn="ctr" rtl="0" fontAlgn="b"/>
                      <a:r>
                        <a:rPr lang="en-CA" sz="1100" b="0">
                          <a:solidFill>
                            <a:srgbClr val="525252"/>
                          </a:solidFill>
                          <a:effectLst/>
                          <a:latin typeface="Nunito Sans"/>
                        </a:rPr>
                        <a:t>201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1358797202"/>
                  </a:ext>
                </a:extLst>
              </a:tr>
              <a:tr h="209542">
                <a:tc>
                  <a:txBody>
                    <a:bodyPr/>
                    <a:lstStyle/>
                    <a:p>
                      <a:pPr algn="ctr" rtl="0" fontAlgn="b"/>
                      <a:r>
                        <a:rPr lang="en-CA" sz="1100" b="1">
                          <a:solidFill>
                            <a:srgbClr val="292929"/>
                          </a:solidFill>
                          <a:effectLst/>
                          <a:latin typeface="Nunito Sans"/>
                        </a:rPr>
                        <a:t>5 pairs -&gt; Purchase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1999131101"/>
                  </a:ext>
                </a:extLst>
              </a:tr>
              <a:tr h="209542">
                <a:tc>
                  <a:txBody>
                    <a:bodyPr/>
                    <a:lstStyle/>
                    <a:p>
                      <a:pPr algn="ctr" rtl="0" fontAlgn="b"/>
                      <a:r>
                        <a:rPr lang="en-CA" sz="1100" b="0">
                          <a:solidFill>
                            <a:srgbClr val="525252"/>
                          </a:solidFill>
                          <a:effectLst/>
                          <a:latin typeface="Nunito Sans"/>
                        </a:rPr>
                        <a:t>294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3940041718"/>
                  </a:ext>
                </a:extLst>
              </a:tr>
              <a:tr h="380280">
                <a:tc>
                  <a:txBody>
                    <a:bodyPr/>
                    <a:lstStyle/>
                    <a:p>
                      <a:pPr algn="ctr" rtl="0" fontAlgn="b"/>
                      <a:r>
                        <a:rPr lang="en-CA" sz="1100" b="1">
                          <a:solidFill>
                            <a:srgbClr val="292929"/>
                          </a:solidFill>
                          <a:effectLst/>
                          <a:latin typeface="Nunito Sans"/>
                        </a:rPr>
                        <a:t>Total Number of Clients Who Chose The Home Try-On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2179411938"/>
                  </a:ext>
                </a:extLst>
              </a:tr>
              <a:tr h="209542">
                <a:tc>
                  <a:txBody>
                    <a:bodyPr/>
                    <a:lstStyle/>
                    <a:p>
                      <a:pPr algn="ctr" rtl="0" fontAlgn="b"/>
                      <a:r>
                        <a:rPr lang="en-CA" sz="1100" b="0">
                          <a:solidFill>
                            <a:srgbClr val="525252"/>
                          </a:solidFill>
                          <a:effectLst/>
                          <a:latin typeface="Nunito Sans"/>
                        </a:rPr>
                        <a:t>750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2823087392"/>
                  </a:ext>
                </a:extLst>
              </a:tr>
              <a:tr h="209542">
                <a:tc>
                  <a:txBody>
                    <a:bodyPr/>
                    <a:lstStyle/>
                    <a:p>
                      <a:pPr algn="ctr" rtl="0" fontAlgn="b"/>
                      <a:r>
                        <a:rPr lang="en-CA" sz="1100" b="1">
                          <a:solidFill>
                            <a:srgbClr val="292929"/>
                          </a:solidFill>
                          <a:effectLst/>
                          <a:latin typeface="Nunito Sans"/>
                        </a:rPr>
                        <a:t>Total A Group</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2220703267"/>
                  </a:ext>
                </a:extLst>
              </a:tr>
              <a:tr h="209542">
                <a:tc>
                  <a:txBody>
                    <a:bodyPr/>
                    <a:lstStyle/>
                    <a:p>
                      <a:pPr algn="ctr" rtl="0" fontAlgn="b"/>
                      <a:r>
                        <a:rPr lang="en-CA" sz="1100" b="0">
                          <a:solidFill>
                            <a:srgbClr val="525252"/>
                          </a:solidFill>
                          <a:effectLst/>
                          <a:latin typeface="Nunito Sans"/>
                        </a:rPr>
                        <a:t>379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948944669"/>
                  </a:ext>
                </a:extLst>
              </a:tr>
              <a:tr h="209542">
                <a:tc>
                  <a:txBody>
                    <a:bodyPr/>
                    <a:lstStyle/>
                    <a:p>
                      <a:pPr algn="ctr" rtl="0" fontAlgn="b"/>
                      <a:r>
                        <a:rPr lang="en-CA" sz="1100" b="1">
                          <a:solidFill>
                            <a:srgbClr val="292929"/>
                          </a:solidFill>
                          <a:effectLst/>
                          <a:latin typeface="Nunito Sans"/>
                        </a:rPr>
                        <a:t>Total B Group</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2432270964"/>
                  </a:ext>
                </a:extLst>
              </a:tr>
              <a:tr h="209542">
                <a:tc>
                  <a:txBody>
                    <a:bodyPr/>
                    <a:lstStyle/>
                    <a:p>
                      <a:pPr algn="ctr" rtl="0" fontAlgn="b"/>
                      <a:r>
                        <a:rPr lang="en-CA" sz="1100" b="0">
                          <a:solidFill>
                            <a:srgbClr val="525252"/>
                          </a:solidFill>
                          <a:effectLst/>
                          <a:latin typeface="Nunito Sans"/>
                        </a:rPr>
                        <a:t>371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422125620"/>
                  </a:ext>
                </a:extLst>
              </a:tr>
              <a:tr h="209542">
                <a:tc>
                  <a:txBody>
                    <a:bodyPr/>
                    <a:lstStyle/>
                    <a:p>
                      <a:pPr algn="ctr" rtl="0" fontAlgn="b"/>
                      <a:r>
                        <a:rPr lang="en-CA" sz="1100" b="1">
                          <a:solidFill>
                            <a:srgbClr val="292929"/>
                          </a:solidFill>
                          <a:effectLst/>
                          <a:latin typeface="Nunito Sans"/>
                        </a:rPr>
                        <a:t>Total Survey Participants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3337583678"/>
                  </a:ext>
                </a:extLst>
              </a:tr>
              <a:tr h="209542">
                <a:tc>
                  <a:txBody>
                    <a:bodyPr/>
                    <a:lstStyle/>
                    <a:p>
                      <a:pPr algn="ctr" rtl="0" fontAlgn="b"/>
                      <a:r>
                        <a:rPr lang="en-CA" sz="1100" b="0">
                          <a:solidFill>
                            <a:srgbClr val="525252"/>
                          </a:solidFill>
                          <a:effectLst/>
                          <a:latin typeface="Nunito Sans"/>
                        </a:rPr>
                        <a:t>500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BEBEB"/>
                    </a:solidFill>
                  </a:tcPr>
                </a:tc>
                <a:extLst>
                  <a:ext uri="{0D108BD9-81ED-4DB2-BD59-A6C34878D82A}">
                    <a16:rowId xmlns:a16="http://schemas.microsoft.com/office/drawing/2014/main" val="2347150388"/>
                  </a:ext>
                </a:extLst>
              </a:tr>
              <a:tr h="209542">
                <a:tc>
                  <a:txBody>
                    <a:bodyPr/>
                    <a:lstStyle/>
                    <a:p>
                      <a:pPr algn="ctr" rtl="0" fontAlgn="b"/>
                      <a:r>
                        <a:rPr lang="en-CA" sz="1100" b="1">
                          <a:solidFill>
                            <a:srgbClr val="292929"/>
                          </a:solidFill>
                          <a:effectLst/>
                          <a:latin typeface="Nunito Sans"/>
                        </a:rPr>
                        <a:t>Total Quiz Participants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2754509127"/>
                  </a:ext>
                </a:extLst>
              </a:tr>
              <a:tr h="209542">
                <a:tc>
                  <a:txBody>
                    <a:bodyPr/>
                    <a:lstStyle/>
                    <a:p>
                      <a:pPr algn="ctr" rtl="0" fontAlgn="b"/>
                      <a:r>
                        <a:rPr lang="en-CA" sz="1100" b="0" dirty="0">
                          <a:solidFill>
                            <a:srgbClr val="525252"/>
                          </a:solidFill>
                          <a:effectLst/>
                          <a:latin typeface="Nunito Sans"/>
                        </a:rPr>
                        <a:t>1000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extLst>
                  <a:ext uri="{0D108BD9-81ED-4DB2-BD59-A6C34878D82A}">
                    <a16:rowId xmlns:a16="http://schemas.microsoft.com/office/drawing/2014/main" val="706148199"/>
                  </a:ext>
                </a:extLst>
              </a:tr>
            </a:tbl>
          </a:graphicData>
        </a:graphic>
      </p:graphicFrame>
    </p:spTree>
    <p:extLst>
      <p:ext uri="{BB962C8B-B14F-4D97-AF65-F5344CB8AC3E}">
        <p14:creationId xmlns:p14="http://schemas.microsoft.com/office/powerpoint/2010/main" val="15437596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3155</TotalTime>
  <Words>845</Words>
  <Application>Microsoft Macintosh PowerPoint</Application>
  <PresentationFormat>Widescreen</PresentationFormat>
  <Paragraphs>136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 Sans"</vt:lpstr>
      <vt:lpstr>Nunito Sans</vt:lpstr>
      <vt:lpstr>Arial</vt:lpstr>
      <vt:lpstr>Gill Sans MT</vt:lpstr>
      <vt:lpstr>Gallery</vt:lpstr>
      <vt:lpstr>Warby parker</vt:lpstr>
      <vt:lpstr>Contents</vt:lpstr>
      <vt:lpstr>Introduction</vt:lpstr>
      <vt:lpstr>What do the coloumns of the ”survey” table look like</vt:lpstr>
      <vt:lpstr>How many people responded per question (how does the question funnel look)?</vt:lpstr>
      <vt:lpstr>The numbers explained … (1 of 2)</vt:lpstr>
      <vt:lpstr>The numbers explained (2 of 2)</vt:lpstr>
      <vt:lpstr>What are the column names for the take home try on marketing tables</vt:lpstr>
      <vt:lpstr>What are some actionable insights that warby parker can take?</vt:lpstr>
      <vt:lpstr>More actionable insights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Warby parker</dc:title>
  <dc:creator>Microsoft Office User</dc:creator>
  <cp:lastModifiedBy>Microsoft Office User</cp:lastModifiedBy>
  <cp:revision>12</cp:revision>
  <dcterms:created xsi:type="dcterms:W3CDTF">2018-07-20T23:46:31Z</dcterms:created>
  <dcterms:modified xsi:type="dcterms:W3CDTF">2018-07-23T21:18:59Z</dcterms:modified>
</cp:coreProperties>
</file>