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31A58B-4B0B-4566-9619-91F9314D50B0}">
  <a:tblStyle styleId="{C331A58B-4B0B-4566-9619-91F9314D50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5.xml"/><Relationship Id="rId33" Type="http://schemas.openxmlformats.org/officeDocument/2006/relationships/font" Target="fonts/Montserrat-boldItalic.fntdata"/><Relationship Id="rId10" Type="http://schemas.openxmlformats.org/officeDocument/2006/relationships/slide" Target="slides/slide4.xml"/><Relationship Id="rId32" Type="http://schemas.openxmlformats.org/officeDocument/2006/relationships/font" Target="fonts/Montserrat-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Ahmad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900c24681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900c24681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900c24681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900c24681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Ahmad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900c246812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900c246812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Carlos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900c246812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900c24681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900c246812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900c246812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87f9d240a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87f9d240a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Ahmad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87f9d240a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87f9d240a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900c24681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900c24681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87f9d240a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87f9d240a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87f9d240a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87f9d240a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a:t>
            </a:r>
            <a:endParaRPr/>
          </a:p>
          <a:p>
            <a:pPr indent="0" lvl="0" marL="0" rtl="0" algn="l">
              <a:spcBef>
                <a:spcPts val="0"/>
              </a:spcBef>
              <a:spcAft>
                <a:spcPts val="0"/>
              </a:spcAft>
              <a:buNone/>
            </a:pPr>
            <a:r>
              <a:rPr lang="en"/>
              <a:t>You can save more time and go to your favorite hub.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84ac71ed1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84ac71ed1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87f9d240a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87f9d240a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Carlos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900c246812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900c24681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Ahmad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900c24681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900c24681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900c246812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900c246812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900c246812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900c246812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900c246812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900c246812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4" name="Shape 104"/>
        <p:cNvGrpSpPr/>
        <p:nvPr/>
      </p:nvGrpSpPr>
      <p:grpSpPr>
        <a:xfrm>
          <a:off x="0" y="0"/>
          <a:ext cx="0" cy="0"/>
          <a:chOff x="0" y="0"/>
          <a:chExt cx="0" cy="0"/>
        </a:xfrm>
      </p:grpSpPr>
      <p:grpSp>
        <p:nvGrpSpPr>
          <p:cNvPr id="105" name="Google Shape;105;p11"/>
          <p:cNvGrpSpPr/>
          <p:nvPr/>
        </p:nvGrpSpPr>
        <p:grpSpPr>
          <a:xfrm>
            <a:off x="4406400" y="0"/>
            <a:ext cx="4737600" cy="5143065"/>
            <a:chOff x="4406400" y="0"/>
            <a:chExt cx="4737600" cy="5143065"/>
          </a:xfrm>
        </p:grpSpPr>
        <p:sp>
          <p:nvSpPr>
            <p:cNvPr id="106" name="Google Shape;106;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5" name="Google Shape;125;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6" name="Google Shape;12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 name="Shape 61"/>
        <p:cNvGrpSpPr/>
        <p:nvPr/>
      </p:nvGrpSpPr>
      <p:grpSpPr>
        <a:xfrm>
          <a:off x="0" y="0"/>
          <a:ext cx="0" cy="0"/>
          <a:chOff x="0" y="0"/>
          <a:chExt cx="0" cy="0"/>
        </a:xfrm>
      </p:grpSpPr>
      <p:grpSp>
        <p:nvGrpSpPr>
          <p:cNvPr id="62" name="Google Shape;62;p7"/>
          <p:cNvGrpSpPr/>
          <p:nvPr/>
        </p:nvGrpSpPr>
        <p:grpSpPr>
          <a:xfrm>
            <a:off x="0" y="381001"/>
            <a:ext cx="1037850" cy="1016287"/>
            <a:chOff x="0" y="381001"/>
            <a:chExt cx="1037850" cy="1016287"/>
          </a:xfrm>
        </p:grpSpPr>
        <p:sp>
          <p:nvSpPr>
            <p:cNvPr id="63" name="Google Shape;63;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6" name="Google Shape;66;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7" name="Google Shape;6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grpSp>
        <p:nvGrpSpPr>
          <p:cNvPr id="69" name="Google Shape;69;p8"/>
          <p:cNvGrpSpPr/>
          <p:nvPr/>
        </p:nvGrpSpPr>
        <p:grpSpPr>
          <a:xfrm>
            <a:off x="4406400" y="0"/>
            <a:ext cx="4737600" cy="5143500"/>
            <a:chOff x="4406400" y="0"/>
            <a:chExt cx="4737600" cy="5143500"/>
          </a:xfrm>
        </p:grpSpPr>
        <p:sp>
          <p:nvSpPr>
            <p:cNvPr id="70" name="Google Shape;70;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grpSp>
        <p:nvGrpSpPr>
          <p:cNvPr id="91" name="Google Shape;91;p9"/>
          <p:cNvGrpSpPr/>
          <p:nvPr/>
        </p:nvGrpSpPr>
        <p:grpSpPr>
          <a:xfrm>
            <a:off x="0" y="381001"/>
            <a:ext cx="1037850" cy="1016287"/>
            <a:chOff x="0" y="381001"/>
            <a:chExt cx="1037850" cy="1016287"/>
          </a:xfrm>
        </p:grpSpPr>
        <p:sp>
          <p:nvSpPr>
            <p:cNvPr id="92" name="Google Shape;92;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5" name="Google Shape;95;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6" name="Google Shape;96;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grpSp>
        <p:nvGrpSpPr>
          <p:cNvPr id="99" name="Google Shape;99;p10"/>
          <p:cNvGrpSpPr/>
          <p:nvPr/>
        </p:nvGrpSpPr>
        <p:grpSpPr>
          <a:xfrm>
            <a:off x="0" y="4128572"/>
            <a:ext cx="698925" cy="684657"/>
            <a:chOff x="0" y="3785672"/>
            <a:chExt cx="698925" cy="684657"/>
          </a:xfrm>
        </p:grpSpPr>
        <p:sp>
          <p:nvSpPr>
            <p:cNvPr id="100" name="Google Shape;100;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3" name="Google Shape;10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making of PriceHub</a:t>
            </a:r>
            <a:endParaRPr/>
          </a:p>
          <a:p>
            <a:pPr indent="0" lvl="0" marL="0" rtl="0" algn="l">
              <a:spcBef>
                <a:spcPts val="0"/>
              </a:spcBef>
              <a:spcAft>
                <a:spcPts val="0"/>
              </a:spcAft>
              <a:buNone/>
            </a:pPr>
            <a:r>
              <a:t/>
            </a:r>
            <a:endParaRPr/>
          </a:p>
        </p:txBody>
      </p:sp>
      <p:sp>
        <p:nvSpPr>
          <p:cNvPr id="134" name="Google Shape;134;p13"/>
          <p:cNvSpPr txBox="1"/>
          <p:nvPr>
            <p:ph idx="1" type="subTitle"/>
          </p:nvPr>
        </p:nvSpPr>
        <p:spPr>
          <a:xfrm>
            <a:off x="4988975" y="3924925"/>
            <a:ext cx="3565800" cy="5061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2400"/>
              <a:t>An app by Carlos Flores, Ahmad Adil, </a:t>
            </a:r>
            <a:r>
              <a:rPr lang="en" sz="2400"/>
              <a:t>Jia Cong Lin, </a:t>
            </a:r>
            <a:r>
              <a:rPr lang="en" sz="2400"/>
              <a:t>and Steven Granaturov</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Profile Page</a:t>
            </a:r>
            <a:endParaRPr/>
          </a:p>
        </p:txBody>
      </p:sp>
      <p:sp>
        <p:nvSpPr>
          <p:cNvPr id="201" name="Google Shape;201;p22"/>
          <p:cNvSpPr txBox="1"/>
          <p:nvPr>
            <p:ph idx="1" type="body"/>
          </p:nvPr>
        </p:nvSpPr>
        <p:spPr>
          <a:xfrm>
            <a:off x="1158200" y="1116150"/>
            <a:ext cx="412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Users are able to change the language of the app.</a:t>
            </a:r>
            <a:endParaRPr/>
          </a:p>
          <a:p>
            <a:pPr indent="-311150" lvl="0" marL="457200" rtl="0" algn="l">
              <a:spcBef>
                <a:spcPts val="0"/>
              </a:spcBef>
              <a:spcAft>
                <a:spcPts val="0"/>
              </a:spcAft>
              <a:buSzPts val="1300"/>
              <a:buChar char="●"/>
            </a:pPr>
            <a:r>
              <a:rPr lang="en"/>
              <a:t>If users are signed-in, they are able to customize their profile by changing their profile picture, profile name, and their password.</a:t>
            </a:r>
            <a:endParaRPr sz="1300"/>
          </a:p>
          <a:p>
            <a:pPr indent="-311150" lvl="0" marL="457200" rtl="0" algn="l">
              <a:spcBef>
                <a:spcPts val="0"/>
              </a:spcBef>
              <a:spcAft>
                <a:spcPts val="0"/>
              </a:spcAft>
              <a:buSzPts val="1300"/>
              <a:buChar char="●"/>
            </a:pPr>
            <a:r>
              <a:rPr lang="en"/>
              <a:t>Users are also able to send feedback and if the feedback was sent successfully, a success screen will pop-up.</a:t>
            </a:r>
            <a:endParaRPr sz="1300"/>
          </a:p>
          <a:p>
            <a:pPr indent="0" lvl="0" marL="0" rtl="0" algn="l">
              <a:spcBef>
                <a:spcPts val="0"/>
              </a:spcBef>
              <a:spcAft>
                <a:spcPts val="1200"/>
              </a:spcAft>
              <a:buNone/>
            </a:pPr>
            <a:r>
              <a:t/>
            </a:r>
            <a:endParaRPr/>
          </a:p>
        </p:txBody>
      </p:sp>
      <p:pic>
        <p:nvPicPr>
          <p:cNvPr id="202" name="Google Shape;202;p22"/>
          <p:cNvPicPr preferRelativeResize="0"/>
          <p:nvPr/>
        </p:nvPicPr>
        <p:blipFill>
          <a:blip r:embed="rId3">
            <a:alphaModFix/>
          </a:blip>
          <a:stretch>
            <a:fillRect/>
          </a:stretch>
        </p:blipFill>
        <p:spPr>
          <a:xfrm>
            <a:off x="7273200" y="762125"/>
            <a:ext cx="1663625" cy="3609476"/>
          </a:xfrm>
          <a:prstGeom prst="rect">
            <a:avLst/>
          </a:prstGeom>
          <a:noFill/>
          <a:ln>
            <a:noFill/>
          </a:ln>
        </p:spPr>
      </p:pic>
      <p:pic>
        <p:nvPicPr>
          <p:cNvPr id="203" name="Google Shape;203;p22"/>
          <p:cNvPicPr preferRelativeResize="0"/>
          <p:nvPr/>
        </p:nvPicPr>
        <p:blipFill>
          <a:blip r:embed="rId4">
            <a:alphaModFix/>
          </a:blip>
          <a:stretch>
            <a:fillRect/>
          </a:stretch>
        </p:blipFill>
        <p:spPr>
          <a:xfrm>
            <a:off x="5335975" y="748087"/>
            <a:ext cx="1663625" cy="3637551"/>
          </a:xfrm>
          <a:prstGeom prst="rect">
            <a:avLst/>
          </a:prstGeom>
          <a:noFill/>
          <a:ln>
            <a:noFill/>
          </a:ln>
        </p:spPr>
      </p:pic>
      <p:pic>
        <p:nvPicPr>
          <p:cNvPr id="204" name="Google Shape;204;p22"/>
          <p:cNvPicPr preferRelativeResize="0"/>
          <p:nvPr/>
        </p:nvPicPr>
        <p:blipFill rotWithShape="1">
          <a:blip r:embed="rId5">
            <a:alphaModFix/>
          </a:blip>
          <a:srcRect b="14158" l="0" r="0" t="37255"/>
          <a:stretch/>
        </p:blipFill>
        <p:spPr>
          <a:xfrm>
            <a:off x="2632100" y="3385575"/>
            <a:ext cx="1181100" cy="12428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a:p>
            <a:pPr indent="-302895" lvl="0" marL="457200" rtl="0" algn="l">
              <a:lnSpc>
                <a:spcPct val="115000"/>
              </a:lnSpc>
              <a:spcBef>
                <a:spcPts val="0"/>
              </a:spcBef>
              <a:spcAft>
                <a:spcPts val="0"/>
              </a:spcAft>
              <a:buSzPct val="100000"/>
              <a:buFont typeface="Lato"/>
              <a:buChar char="●"/>
            </a:pPr>
            <a:r>
              <a:rPr lang="en" sz="1300">
                <a:latin typeface="Lato"/>
                <a:ea typeface="Lato"/>
                <a:cs typeface="Lato"/>
                <a:sym typeface="Lato"/>
              </a:rPr>
              <a:t> Libraries used</a:t>
            </a:r>
            <a:endParaRPr/>
          </a:p>
        </p:txBody>
      </p:sp>
      <p:sp>
        <p:nvSpPr>
          <p:cNvPr id="210" name="Google Shape;210;p23"/>
          <p:cNvSpPr txBox="1"/>
          <p:nvPr>
            <p:ph idx="1" type="body"/>
          </p:nvPr>
        </p:nvSpPr>
        <p:spPr>
          <a:xfrm>
            <a:off x="865525" y="1547475"/>
            <a:ext cx="45393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utilized FlutterFlow’s built in libraries for managing the user interface</a:t>
            </a:r>
            <a:endParaRPr/>
          </a:p>
          <a:p>
            <a:pPr indent="-311150" lvl="0" marL="457200" rtl="0" algn="l">
              <a:spcBef>
                <a:spcPts val="0"/>
              </a:spcBef>
              <a:spcAft>
                <a:spcPts val="0"/>
              </a:spcAft>
              <a:buSzPts val="1300"/>
              <a:buChar char="●"/>
            </a:pPr>
            <a:r>
              <a:rPr lang="en"/>
              <a:t>We </a:t>
            </a:r>
            <a:r>
              <a:rPr lang="en"/>
              <a:t>utilized APIs that were sourced from RapidAPI.com and the Ebay developer program.</a:t>
            </a:r>
            <a:endParaRPr/>
          </a:p>
          <a:p>
            <a:pPr indent="-311150" lvl="0" marL="457200" rtl="0" algn="l">
              <a:spcBef>
                <a:spcPts val="0"/>
              </a:spcBef>
              <a:spcAft>
                <a:spcPts val="0"/>
              </a:spcAft>
              <a:buSzPts val="1300"/>
              <a:buChar char="●"/>
            </a:pPr>
            <a:r>
              <a:rPr lang="en"/>
              <a:t>The rapid APIs were implemented utilizing the documentation provided on the website</a:t>
            </a:r>
            <a:endParaRPr/>
          </a:p>
          <a:p>
            <a:pPr indent="-311150" lvl="0" marL="457200" rtl="0" algn="l">
              <a:spcBef>
                <a:spcPts val="0"/>
              </a:spcBef>
              <a:spcAft>
                <a:spcPts val="0"/>
              </a:spcAft>
              <a:buSzPts val="1300"/>
              <a:buChar char="●"/>
            </a:pPr>
            <a:r>
              <a:rPr lang="en"/>
              <a:t>The Ebay API was first tested within Ebay’s sandbox environment to ensure it would and then be ported over to flutterflow.</a:t>
            </a:r>
            <a:endParaRPr/>
          </a:p>
          <a:p>
            <a:pPr indent="0" lvl="0" marL="457200" rtl="0" algn="l">
              <a:spcBef>
                <a:spcPts val="1200"/>
              </a:spcBef>
              <a:spcAft>
                <a:spcPts val="1200"/>
              </a:spcAft>
              <a:buNone/>
            </a:pPr>
            <a:r>
              <a:t/>
            </a:r>
            <a:endParaRPr/>
          </a:p>
        </p:txBody>
      </p:sp>
      <p:pic>
        <p:nvPicPr>
          <p:cNvPr id="211" name="Google Shape;211;p23"/>
          <p:cNvPicPr preferRelativeResize="0"/>
          <p:nvPr/>
        </p:nvPicPr>
        <p:blipFill>
          <a:blip r:embed="rId3">
            <a:alphaModFix/>
          </a:blip>
          <a:stretch>
            <a:fillRect/>
          </a:stretch>
        </p:blipFill>
        <p:spPr>
          <a:xfrm>
            <a:off x="5637625" y="666650"/>
            <a:ext cx="3002400" cy="1996381"/>
          </a:xfrm>
          <a:prstGeom prst="rect">
            <a:avLst/>
          </a:prstGeom>
          <a:noFill/>
          <a:ln>
            <a:noFill/>
          </a:ln>
        </p:spPr>
      </p:pic>
      <p:pic>
        <p:nvPicPr>
          <p:cNvPr id="212" name="Google Shape;212;p23"/>
          <p:cNvPicPr preferRelativeResize="0"/>
          <p:nvPr/>
        </p:nvPicPr>
        <p:blipFill>
          <a:blip r:embed="rId4">
            <a:alphaModFix/>
          </a:blip>
          <a:stretch>
            <a:fillRect/>
          </a:stretch>
        </p:blipFill>
        <p:spPr>
          <a:xfrm>
            <a:off x="5927275" y="2745106"/>
            <a:ext cx="2712747" cy="21756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a:p>
            <a:pPr indent="-311150" lvl="0" marL="457200" rtl="0" algn="l">
              <a:lnSpc>
                <a:spcPct val="115000"/>
              </a:lnSpc>
              <a:spcBef>
                <a:spcPts val="0"/>
              </a:spcBef>
              <a:spcAft>
                <a:spcPts val="0"/>
              </a:spcAft>
              <a:buSzPts val="1300"/>
              <a:buFont typeface="Lato"/>
              <a:buChar char="●"/>
            </a:pPr>
            <a:r>
              <a:rPr lang="en" sz="1300">
                <a:latin typeface="Lato"/>
                <a:ea typeface="Lato"/>
                <a:cs typeface="Lato"/>
                <a:sym typeface="Lato"/>
              </a:rPr>
              <a:t>Show source code for key implementation solutions</a:t>
            </a:r>
            <a:endParaRPr/>
          </a:p>
        </p:txBody>
      </p:sp>
      <p:pic>
        <p:nvPicPr>
          <p:cNvPr id="218" name="Google Shape;218;p24"/>
          <p:cNvPicPr preferRelativeResize="0"/>
          <p:nvPr/>
        </p:nvPicPr>
        <p:blipFill>
          <a:blip r:embed="rId3">
            <a:alphaModFix/>
          </a:blip>
          <a:stretch>
            <a:fillRect/>
          </a:stretch>
        </p:blipFill>
        <p:spPr>
          <a:xfrm>
            <a:off x="605725" y="1425725"/>
            <a:ext cx="4794950" cy="3536176"/>
          </a:xfrm>
          <a:prstGeom prst="rect">
            <a:avLst/>
          </a:prstGeom>
          <a:noFill/>
          <a:ln>
            <a:noFill/>
          </a:ln>
        </p:spPr>
      </p:pic>
      <p:pic>
        <p:nvPicPr>
          <p:cNvPr id="219" name="Google Shape;219;p24"/>
          <p:cNvPicPr preferRelativeResize="0"/>
          <p:nvPr/>
        </p:nvPicPr>
        <p:blipFill>
          <a:blip r:embed="rId4">
            <a:alphaModFix/>
          </a:blip>
          <a:stretch>
            <a:fillRect/>
          </a:stretch>
        </p:blipFill>
        <p:spPr>
          <a:xfrm>
            <a:off x="5614975" y="1761962"/>
            <a:ext cx="3215275" cy="3199949"/>
          </a:xfrm>
          <a:prstGeom prst="rect">
            <a:avLst/>
          </a:prstGeom>
          <a:noFill/>
          <a:ln>
            <a:noFill/>
          </a:ln>
        </p:spPr>
      </p:pic>
      <p:sp>
        <p:nvSpPr>
          <p:cNvPr id="220" name="Google Shape;220;p24"/>
          <p:cNvSpPr txBox="1"/>
          <p:nvPr/>
        </p:nvSpPr>
        <p:spPr>
          <a:xfrm>
            <a:off x="4457700" y="1093000"/>
            <a:ext cx="62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rPr>
              <a:t>https://app.flutterflow.io/run/dnLgZs8qlYueYupzOvAe</a:t>
            </a:r>
            <a:endParaRPr>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a:p>
            <a:pPr indent="-302895" lvl="0" marL="457200" rtl="0" algn="l">
              <a:lnSpc>
                <a:spcPct val="115000"/>
              </a:lnSpc>
              <a:spcBef>
                <a:spcPts val="0"/>
              </a:spcBef>
              <a:spcAft>
                <a:spcPts val="0"/>
              </a:spcAft>
              <a:buSzPct val="100000"/>
              <a:buFont typeface="Lato"/>
              <a:buChar char="●"/>
            </a:pPr>
            <a:r>
              <a:rPr lang="en" sz="1300">
                <a:latin typeface="Lato"/>
                <a:ea typeface="Lato"/>
                <a:cs typeface="Lato"/>
                <a:sym typeface="Lato"/>
              </a:rPr>
              <a:t>Describe what challenges you faced and how you overcame them</a:t>
            </a:r>
            <a:endParaRPr/>
          </a:p>
        </p:txBody>
      </p:sp>
      <p:sp>
        <p:nvSpPr>
          <p:cNvPr id="226" name="Google Shape;226;p25"/>
          <p:cNvSpPr txBox="1"/>
          <p:nvPr>
            <p:ph idx="1" type="body"/>
          </p:nvPr>
        </p:nvSpPr>
        <p:spPr>
          <a:xfrm>
            <a:off x="1297500" y="1376025"/>
            <a:ext cx="5398500" cy="3553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faced a lot of API challenges:</a:t>
            </a:r>
            <a:endParaRPr/>
          </a:p>
          <a:p>
            <a:pPr indent="-298450" lvl="1" marL="914400" rtl="0" algn="l">
              <a:spcBef>
                <a:spcPts val="0"/>
              </a:spcBef>
              <a:spcAft>
                <a:spcPts val="0"/>
              </a:spcAft>
              <a:buSzPts val="1100"/>
              <a:buChar char="○"/>
            </a:pPr>
            <a:r>
              <a:rPr lang="en"/>
              <a:t>Had to figure out how to connect API in FlutterFlow</a:t>
            </a:r>
            <a:endParaRPr/>
          </a:p>
          <a:p>
            <a:pPr indent="-298450" lvl="1" marL="914400" rtl="0" algn="l">
              <a:spcBef>
                <a:spcPts val="0"/>
              </a:spcBef>
              <a:spcAft>
                <a:spcPts val="0"/>
              </a:spcAft>
              <a:buSzPts val="1100"/>
              <a:buChar char="○"/>
            </a:pPr>
            <a:r>
              <a:rPr lang="en"/>
              <a:t>Had to figure out how to do implementation calls within the app</a:t>
            </a:r>
            <a:endParaRPr/>
          </a:p>
          <a:p>
            <a:pPr indent="-298450" lvl="1" marL="914400" rtl="0" algn="l">
              <a:spcBef>
                <a:spcPts val="0"/>
              </a:spcBef>
              <a:spcAft>
                <a:spcPts val="0"/>
              </a:spcAft>
              <a:buSzPts val="1100"/>
              <a:buChar char="○"/>
            </a:pPr>
            <a:r>
              <a:rPr lang="en"/>
              <a:t>Had to parse through the JSON and find the info we are looking for and how to get that information</a:t>
            </a:r>
            <a:endParaRPr/>
          </a:p>
          <a:p>
            <a:pPr indent="-298450" lvl="1" marL="914400" rtl="0" algn="l">
              <a:spcBef>
                <a:spcPts val="0"/>
              </a:spcBef>
              <a:spcAft>
                <a:spcPts val="0"/>
              </a:spcAft>
              <a:buSzPts val="1100"/>
              <a:buChar char="○"/>
            </a:pPr>
            <a:r>
              <a:rPr lang="en"/>
              <a:t>Had to figure out how to obtain prices from other stores when obtaining results from one store</a:t>
            </a:r>
            <a:endParaRPr/>
          </a:p>
          <a:p>
            <a:pPr indent="-298450" lvl="1" marL="914400" rtl="0" algn="l">
              <a:spcBef>
                <a:spcPts val="0"/>
              </a:spcBef>
              <a:spcAft>
                <a:spcPts val="0"/>
              </a:spcAft>
              <a:buSzPts val="1100"/>
              <a:buChar char="○"/>
            </a:pPr>
            <a:r>
              <a:rPr lang="en"/>
              <a:t>eBay token</a:t>
            </a:r>
            <a:endParaRPr/>
          </a:p>
          <a:p>
            <a:pPr indent="-311150" lvl="0" marL="457200" rtl="0" algn="l">
              <a:spcBef>
                <a:spcPts val="0"/>
              </a:spcBef>
              <a:spcAft>
                <a:spcPts val="0"/>
              </a:spcAft>
              <a:buSzPts val="1300"/>
              <a:buChar char="●"/>
            </a:pPr>
            <a:r>
              <a:rPr lang="en"/>
              <a:t>We also had UI challenges:</a:t>
            </a:r>
            <a:endParaRPr/>
          </a:p>
          <a:p>
            <a:pPr indent="-298450" lvl="1" marL="914400" rtl="0" algn="l">
              <a:spcBef>
                <a:spcPts val="0"/>
              </a:spcBef>
              <a:spcAft>
                <a:spcPts val="0"/>
              </a:spcAft>
              <a:buSzPts val="1100"/>
              <a:buChar char="○"/>
            </a:pPr>
            <a:r>
              <a:rPr lang="en"/>
              <a:t>Names of Users were sometimes not shown </a:t>
            </a:r>
            <a:endParaRPr/>
          </a:p>
          <a:p>
            <a:pPr indent="-298450" lvl="1" marL="914400" rtl="0" algn="l">
              <a:spcBef>
                <a:spcPts val="0"/>
              </a:spcBef>
              <a:spcAft>
                <a:spcPts val="0"/>
              </a:spcAft>
              <a:buSzPts val="1100"/>
              <a:buChar char="○"/>
            </a:pPr>
            <a:r>
              <a:rPr lang="en"/>
              <a:t>List view was showing the same product</a:t>
            </a:r>
            <a:endParaRPr/>
          </a:p>
          <a:p>
            <a:pPr indent="-311150" lvl="0" marL="457200" rtl="0" algn="l">
              <a:spcBef>
                <a:spcPts val="0"/>
              </a:spcBef>
              <a:spcAft>
                <a:spcPts val="0"/>
              </a:spcAft>
              <a:buSzPts val="1300"/>
              <a:buChar char="●"/>
            </a:pPr>
            <a:r>
              <a:rPr lang="en"/>
              <a:t>How we overcame them: </a:t>
            </a:r>
            <a:endParaRPr/>
          </a:p>
          <a:p>
            <a:pPr indent="-298450" lvl="1" marL="914400" rtl="0" algn="l">
              <a:spcBef>
                <a:spcPts val="0"/>
              </a:spcBef>
              <a:spcAft>
                <a:spcPts val="0"/>
              </a:spcAft>
              <a:buSzPts val="1100"/>
              <a:buChar char="○"/>
            </a:pPr>
            <a:r>
              <a:rPr lang="en"/>
              <a:t>Google and Youtube</a:t>
            </a:r>
            <a:endParaRPr/>
          </a:p>
          <a:p>
            <a:pPr indent="-298450" lvl="1" marL="914400" rtl="0" algn="l">
              <a:spcBef>
                <a:spcPts val="0"/>
              </a:spcBef>
              <a:spcAft>
                <a:spcPts val="0"/>
              </a:spcAft>
              <a:buSzPts val="1100"/>
              <a:buChar char="○"/>
            </a:pPr>
            <a:r>
              <a:rPr lang="en"/>
              <a:t>Met together to offer solutions to each other</a:t>
            </a:r>
            <a:endParaRPr/>
          </a:p>
          <a:p>
            <a:pPr indent="-298450" lvl="1" marL="914400" rtl="0" algn="l">
              <a:spcBef>
                <a:spcPts val="0"/>
              </a:spcBef>
              <a:spcAft>
                <a:spcPts val="0"/>
              </a:spcAft>
              <a:buSzPts val="1100"/>
              <a:buChar char="○"/>
            </a:pPr>
            <a:r>
              <a:rPr lang="en"/>
              <a:t>FlutterFlow and eBay documentation</a:t>
            </a:r>
            <a:endParaRPr/>
          </a:p>
          <a:p>
            <a:pPr indent="-298450" lvl="1" marL="914400" rtl="0" algn="l">
              <a:spcBef>
                <a:spcPts val="0"/>
              </a:spcBef>
              <a:spcAft>
                <a:spcPts val="0"/>
              </a:spcAft>
              <a:buSzPts val="1100"/>
              <a:buChar char="○"/>
            </a:pPr>
            <a:r>
              <a:rPr lang="en"/>
              <a:t>Asked other groups for assistance</a:t>
            </a:r>
            <a:endParaRPr/>
          </a:p>
        </p:txBody>
      </p:sp>
      <p:pic>
        <p:nvPicPr>
          <p:cNvPr id="227" name="Google Shape;227;p25"/>
          <p:cNvPicPr preferRelativeResize="0"/>
          <p:nvPr/>
        </p:nvPicPr>
        <p:blipFill>
          <a:blip r:embed="rId3">
            <a:alphaModFix/>
          </a:blip>
          <a:stretch>
            <a:fillRect/>
          </a:stretch>
        </p:blipFill>
        <p:spPr>
          <a:xfrm>
            <a:off x="6696127" y="169275"/>
            <a:ext cx="2236975" cy="48037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Tools used</a:t>
            </a:r>
            <a:endParaRPr/>
          </a:p>
          <a:p>
            <a:pPr indent="0" lvl="0" marL="0" rtl="0" algn="l">
              <a:lnSpc>
                <a:spcPct val="115000"/>
              </a:lnSpc>
              <a:spcBef>
                <a:spcPts val="0"/>
              </a:spcBef>
              <a:spcAft>
                <a:spcPts val="1200"/>
              </a:spcAft>
              <a:buNone/>
            </a:pPr>
            <a:r>
              <a:t/>
            </a:r>
            <a:endParaRPr/>
          </a:p>
        </p:txBody>
      </p:sp>
      <p:sp>
        <p:nvSpPr>
          <p:cNvPr id="233" name="Google Shape;233;p26"/>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Flutterflow:</a:t>
            </a:r>
            <a:endParaRPr/>
          </a:p>
          <a:p>
            <a:pPr indent="-298450" lvl="1" marL="914400" rtl="0" algn="l">
              <a:spcBef>
                <a:spcPts val="0"/>
              </a:spcBef>
              <a:spcAft>
                <a:spcPts val="0"/>
              </a:spcAft>
              <a:buSzPts val="1100"/>
              <a:buChar char="○"/>
            </a:pPr>
            <a:r>
              <a:rPr lang="en"/>
              <a:t>We were able to design a front end system and implement the back end to make the application functional.</a:t>
            </a:r>
            <a:endParaRPr/>
          </a:p>
          <a:p>
            <a:pPr indent="-298450" lvl="1" marL="914400" rtl="0" algn="l">
              <a:spcBef>
                <a:spcPts val="0"/>
              </a:spcBef>
              <a:spcAft>
                <a:spcPts val="0"/>
              </a:spcAft>
              <a:buSzPts val="1100"/>
              <a:buChar char="○"/>
            </a:pPr>
            <a:r>
              <a:rPr lang="en"/>
              <a:t>We used the Pro plan in order to access more than 2 API calls, along with other features such as the implementation of using different languages.</a:t>
            </a:r>
            <a:endParaRPr/>
          </a:p>
          <a:p>
            <a:pPr indent="-311150" lvl="0" marL="457200" rtl="0" algn="l">
              <a:spcBef>
                <a:spcPts val="0"/>
              </a:spcBef>
              <a:spcAft>
                <a:spcPts val="0"/>
              </a:spcAft>
              <a:buSzPts val="1300"/>
              <a:buChar char="●"/>
            </a:pPr>
            <a:r>
              <a:rPr lang="en"/>
              <a:t>RapidAPI:</a:t>
            </a:r>
            <a:endParaRPr/>
          </a:p>
          <a:p>
            <a:pPr indent="-298450" lvl="1" marL="914400" rtl="0" algn="l">
              <a:spcBef>
                <a:spcPts val="0"/>
              </a:spcBef>
              <a:spcAft>
                <a:spcPts val="0"/>
              </a:spcAft>
              <a:buSzPts val="1100"/>
              <a:buChar char="○"/>
            </a:pPr>
            <a:r>
              <a:rPr lang="en"/>
              <a:t>A hub of public and private APIs created to obtain certain data and display on an app.</a:t>
            </a:r>
            <a:endParaRPr/>
          </a:p>
          <a:p>
            <a:pPr indent="-298450" lvl="1" marL="914400" rtl="0" algn="l">
              <a:spcBef>
                <a:spcPts val="0"/>
              </a:spcBef>
              <a:spcAft>
                <a:spcPts val="0"/>
              </a:spcAft>
              <a:buSzPts val="1100"/>
              <a:buChar char="○"/>
            </a:pPr>
            <a:r>
              <a:rPr lang="en"/>
              <a:t>This is where we were able to obtain all of our APIs along with their </a:t>
            </a:r>
            <a:r>
              <a:rPr lang="en"/>
              <a:t>documentation</a:t>
            </a:r>
            <a:r>
              <a:rPr lang="en"/>
              <a:t>.</a:t>
            </a:r>
            <a:endParaRPr/>
          </a:p>
          <a:p>
            <a:pPr indent="-298450" lvl="1" marL="914400" rtl="0" algn="l">
              <a:spcBef>
                <a:spcPts val="0"/>
              </a:spcBef>
              <a:spcAft>
                <a:spcPts val="0"/>
              </a:spcAft>
              <a:buSzPts val="1100"/>
              <a:buChar char="○"/>
            </a:pPr>
            <a:r>
              <a:rPr lang="en"/>
              <a:t>We pay RapidAPI to get a certain amount of monthly calls as the free plan doesn’t give us a sufficient amount of calls.</a:t>
            </a:r>
            <a:endParaRPr/>
          </a:p>
          <a:p>
            <a:pPr indent="-311150" lvl="0" marL="457200" rtl="0" algn="l">
              <a:spcBef>
                <a:spcPts val="0"/>
              </a:spcBef>
              <a:spcAft>
                <a:spcPts val="0"/>
              </a:spcAft>
              <a:buSzPts val="1300"/>
              <a:buChar char="●"/>
            </a:pPr>
            <a:r>
              <a:rPr lang="en"/>
              <a:t>eBay Developers Program:</a:t>
            </a:r>
            <a:endParaRPr/>
          </a:p>
          <a:p>
            <a:pPr indent="-298450" lvl="1" marL="914400" rtl="0" algn="l">
              <a:spcBef>
                <a:spcPts val="0"/>
              </a:spcBef>
              <a:spcAft>
                <a:spcPts val="0"/>
              </a:spcAft>
              <a:buSzPts val="1100"/>
              <a:buChar char="○"/>
            </a:pPr>
            <a:r>
              <a:rPr lang="en"/>
              <a:t>We used the official eBay API by signing up for their developer program.</a:t>
            </a:r>
            <a:endParaRPr/>
          </a:p>
          <a:p>
            <a:pPr indent="-285750" lvl="1" marL="914400" rtl="0" algn="l">
              <a:spcBef>
                <a:spcPts val="0"/>
              </a:spcBef>
              <a:spcAft>
                <a:spcPts val="0"/>
              </a:spcAft>
              <a:buSzPts val="900"/>
              <a:buChar char="○"/>
            </a:pPr>
            <a:r>
              <a:rPr lang="en"/>
              <a:t>The Ebay API was first tested within Ebay’s sandbox environment to ensure it would and then be ported over to flutterflow.</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Division of Labor</a:t>
            </a:r>
            <a:endParaRPr/>
          </a:p>
        </p:txBody>
      </p:sp>
      <p:graphicFrame>
        <p:nvGraphicFramePr>
          <p:cNvPr id="239" name="Google Shape;239;p27"/>
          <p:cNvGraphicFramePr/>
          <p:nvPr/>
        </p:nvGraphicFramePr>
        <p:xfrm>
          <a:off x="1197450" y="1466850"/>
          <a:ext cx="3000000" cy="3000000"/>
        </p:xfrm>
        <a:graphic>
          <a:graphicData uri="http://schemas.openxmlformats.org/drawingml/2006/table">
            <a:tbl>
              <a:tblPr>
                <a:noFill/>
                <a:tableStyleId>{C331A58B-4B0B-4566-9619-91F9314D50B0}</a:tableStyleId>
              </a:tblPr>
              <a:tblGrid>
                <a:gridCol w="1809750"/>
                <a:gridCol w="1809750"/>
                <a:gridCol w="1876850"/>
                <a:gridCol w="1742650"/>
              </a:tblGrid>
              <a:tr h="38100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Carlos Flores</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Ahmad Adil</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Steven Granaturov</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Jia Cong Lin</a:t>
                      </a:r>
                      <a:endParaRPr sz="1300">
                        <a:solidFill>
                          <a:schemeClr val="lt1"/>
                        </a:solidFill>
                        <a:latin typeface="Lato"/>
                        <a:ea typeface="Lato"/>
                        <a:cs typeface="Lato"/>
                        <a:sym typeface="Lato"/>
                      </a:endParaRPr>
                    </a:p>
                  </a:txBody>
                  <a:tcPr marT="91425" marB="91425" marR="91425" marL="91425"/>
                </a:tc>
              </a:tr>
              <a:tr h="381000">
                <a:tc>
                  <a:txBody>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Created UI designs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Implemented API and UI connections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Implemented Languages, Results, Product Display and Favorites</a:t>
                      </a:r>
                      <a:endParaRPr sz="1300">
                        <a:solidFill>
                          <a:schemeClr val="lt1"/>
                        </a:solidFill>
                        <a:latin typeface="Lato"/>
                        <a:ea typeface="Lato"/>
                        <a:cs typeface="Lato"/>
                        <a:sym typeface="Lato"/>
                      </a:endParaRPr>
                    </a:p>
                  </a:txBody>
                  <a:tcPr marT="91425" marB="91425" marR="91425" marL="91425"/>
                </a:tc>
                <a:tc>
                  <a:txBody>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Extensive API research and implementation</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API </a:t>
                      </a:r>
                      <a:r>
                        <a:rPr lang="en" sz="1300">
                          <a:solidFill>
                            <a:schemeClr val="lt1"/>
                          </a:solidFill>
                          <a:latin typeface="Lato"/>
                          <a:ea typeface="Lato"/>
                          <a:cs typeface="Lato"/>
                          <a:sym typeface="Lato"/>
                        </a:rPr>
                        <a:t>maintenance</a:t>
                      </a:r>
                      <a:r>
                        <a:rPr lang="en" sz="1300">
                          <a:solidFill>
                            <a:schemeClr val="lt1"/>
                          </a:solidFill>
                          <a:latin typeface="Lato"/>
                          <a:ea typeface="Lato"/>
                          <a:cs typeface="Lato"/>
                          <a:sym typeface="Lato"/>
                        </a:rPr>
                        <a:t> and changes.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Tested and built the Ebay API and </a:t>
                      </a:r>
                      <a:r>
                        <a:rPr lang="en" sz="1300">
                          <a:solidFill>
                            <a:schemeClr val="lt1"/>
                          </a:solidFill>
                          <a:latin typeface="Lato"/>
                          <a:ea typeface="Lato"/>
                          <a:cs typeface="Lato"/>
                          <a:sym typeface="Lato"/>
                        </a:rPr>
                        <a:t>authentication</a:t>
                      </a:r>
                      <a:endParaRPr sz="1300">
                        <a:solidFill>
                          <a:schemeClr val="lt1"/>
                        </a:solidFill>
                        <a:latin typeface="Lato"/>
                        <a:ea typeface="Lato"/>
                        <a:cs typeface="Lato"/>
                        <a:sym typeface="Lato"/>
                      </a:endParaRPr>
                    </a:p>
                  </a:txBody>
                  <a:tcPr marT="91425" marB="91425" marR="91425" marL="91425"/>
                </a:tc>
                <a:tc>
                  <a:txBody>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Populated all the category pages and assisted on implementing other pages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Researched numerous APIs and helped with implementations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Took care of all the finances of the project</a:t>
                      </a:r>
                      <a:endParaRPr sz="1300">
                        <a:solidFill>
                          <a:schemeClr val="lt1"/>
                        </a:solidFill>
                        <a:latin typeface="Lato"/>
                        <a:ea typeface="Lato"/>
                        <a:cs typeface="Lato"/>
                        <a:sym typeface="Lato"/>
                      </a:endParaRPr>
                    </a:p>
                  </a:txBody>
                  <a:tcPr marT="91425" marB="91425" marR="91425" marL="91425"/>
                </a:tc>
                <a:tc>
                  <a:txBody>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Parsed through </a:t>
                      </a:r>
                      <a:r>
                        <a:rPr lang="en" sz="1300">
                          <a:solidFill>
                            <a:schemeClr val="lt1"/>
                          </a:solidFill>
                          <a:latin typeface="Lato"/>
                          <a:ea typeface="Lato"/>
                          <a:cs typeface="Lato"/>
                          <a:sym typeface="Lato"/>
                        </a:rPr>
                        <a:t>JSON</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Helped with implementing the API’s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Fixed Bugs like Google Sign-in and words becoming invisible</a:t>
                      </a:r>
                      <a:endParaRPr sz="1300">
                        <a:solidFill>
                          <a:schemeClr val="lt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Improvements</a:t>
            </a:r>
            <a:endParaRPr/>
          </a:p>
        </p:txBody>
      </p:sp>
      <p:sp>
        <p:nvSpPr>
          <p:cNvPr id="245" name="Google Shape;245;p28"/>
          <p:cNvSpPr txBox="1"/>
          <p:nvPr>
            <p:ph idx="1" type="body"/>
          </p:nvPr>
        </p:nvSpPr>
        <p:spPr>
          <a:xfrm>
            <a:off x="1297500" y="985975"/>
            <a:ext cx="6974400" cy="2675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More Functionality:</a:t>
            </a:r>
            <a:endParaRPr/>
          </a:p>
          <a:p>
            <a:pPr indent="-298450" lvl="1" marL="914400" rtl="0" algn="l">
              <a:spcBef>
                <a:spcPts val="0"/>
              </a:spcBef>
              <a:spcAft>
                <a:spcPts val="0"/>
              </a:spcAft>
              <a:buSzPts val="1100"/>
              <a:buChar char="○"/>
            </a:pPr>
            <a:r>
              <a:rPr lang="en"/>
              <a:t>More stores and more products</a:t>
            </a:r>
            <a:endParaRPr/>
          </a:p>
          <a:p>
            <a:pPr indent="-298450" lvl="1" marL="914400" rtl="0" algn="l">
              <a:spcBef>
                <a:spcPts val="0"/>
              </a:spcBef>
              <a:spcAft>
                <a:spcPts val="0"/>
              </a:spcAft>
              <a:buSzPts val="1100"/>
              <a:buChar char="○"/>
            </a:pPr>
            <a:r>
              <a:rPr lang="en"/>
              <a:t>Add more features that will only be supported to users with accounts (i.e. Ability to favorite items)</a:t>
            </a:r>
            <a:endParaRPr/>
          </a:p>
          <a:p>
            <a:pPr indent="-298450" lvl="1" marL="914400" rtl="0" algn="l">
              <a:spcBef>
                <a:spcPts val="0"/>
              </a:spcBef>
              <a:spcAft>
                <a:spcPts val="0"/>
              </a:spcAft>
              <a:buSzPts val="1100"/>
              <a:buChar char="○"/>
            </a:pPr>
            <a:r>
              <a:rPr lang="en"/>
              <a:t>Add more login options such as Facebook or </a:t>
            </a:r>
            <a:r>
              <a:rPr lang="en"/>
              <a:t>Apple ID</a:t>
            </a:r>
            <a:r>
              <a:rPr lang="en"/>
              <a:t> </a:t>
            </a:r>
            <a:endParaRPr/>
          </a:p>
          <a:p>
            <a:pPr indent="-311150" lvl="0" marL="457200" rtl="0" algn="l">
              <a:spcBef>
                <a:spcPts val="0"/>
              </a:spcBef>
              <a:spcAft>
                <a:spcPts val="0"/>
              </a:spcAft>
              <a:buSzPts val="1300"/>
              <a:buChar char="●"/>
            </a:pPr>
            <a:r>
              <a:rPr lang="en"/>
              <a:t>Aesthetics:</a:t>
            </a:r>
            <a:endParaRPr/>
          </a:p>
          <a:p>
            <a:pPr indent="-298450" lvl="1" marL="914400" rtl="0" algn="l">
              <a:spcBef>
                <a:spcPts val="0"/>
              </a:spcBef>
              <a:spcAft>
                <a:spcPts val="0"/>
              </a:spcAft>
              <a:buSzPts val="1100"/>
              <a:buChar char="○"/>
            </a:pPr>
            <a:r>
              <a:rPr lang="en"/>
              <a:t>Redesign the User Interface to be more accessible</a:t>
            </a:r>
            <a:endParaRPr/>
          </a:p>
          <a:p>
            <a:pPr indent="-311150" lvl="0" marL="457200" rtl="0" algn="l">
              <a:spcBef>
                <a:spcPts val="0"/>
              </a:spcBef>
              <a:spcAft>
                <a:spcPts val="0"/>
              </a:spcAft>
              <a:buSzPts val="1300"/>
              <a:buChar char="●"/>
            </a:pPr>
            <a:r>
              <a:rPr lang="en"/>
              <a:t>Speed:</a:t>
            </a:r>
            <a:endParaRPr/>
          </a:p>
          <a:p>
            <a:pPr indent="-298450" lvl="1" marL="914400" rtl="0" algn="l">
              <a:spcBef>
                <a:spcPts val="0"/>
              </a:spcBef>
              <a:spcAft>
                <a:spcPts val="0"/>
              </a:spcAft>
              <a:buSzPts val="1100"/>
              <a:buChar char="○"/>
            </a:pPr>
            <a:r>
              <a:rPr lang="en"/>
              <a:t>Attempt to speed up the app - Takes a long time for the app to fetch the results from API calls.</a:t>
            </a:r>
            <a:endParaRPr/>
          </a:p>
          <a:p>
            <a:pPr indent="-311150" lvl="0" marL="457200" rtl="0" algn="l">
              <a:spcBef>
                <a:spcPts val="0"/>
              </a:spcBef>
              <a:spcAft>
                <a:spcPts val="0"/>
              </a:spcAft>
              <a:buSzPts val="1300"/>
              <a:buChar char="●"/>
            </a:pPr>
            <a:r>
              <a:rPr lang="en"/>
              <a:t>Revenue: </a:t>
            </a:r>
            <a:endParaRPr/>
          </a:p>
          <a:p>
            <a:pPr indent="-298450" lvl="1" marL="914400" rtl="0" algn="l">
              <a:spcBef>
                <a:spcPts val="0"/>
              </a:spcBef>
              <a:spcAft>
                <a:spcPts val="0"/>
              </a:spcAft>
              <a:buSzPts val="1100"/>
              <a:buChar char="○"/>
            </a:pPr>
            <a:r>
              <a:rPr lang="en"/>
              <a:t>Incorporate advertisements to generate money for the app. Specifically, an idea in mind is to display an add while the app </a:t>
            </a:r>
            <a:r>
              <a:rPr lang="en"/>
              <a:t>fetches</a:t>
            </a:r>
            <a:r>
              <a:rPr lang="en"/>
              <a:t> the results from the API calls.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29"/>
          <p:cNvPicPr preferRelativeResize="0"/>
          <p:nvPr/>
        </p:nvPicPr>
        <p:blipFill>
          <a:blip r:embed="rId3">
            <a:alphaModFix/>
          </a:blip>
          <a:stretch>
            <a:fillRect/>
          </a:stretch>
        </p:blipFill>
        <p:spPr>
          <a:xfrm>
            <a:off x="1465525" y="152400"/>
            <a:ext cx="2211814" cy="4838699"/>
          </a:xfrm>
          <a:prstGeom prst="rect">
            <a:avLst/>
          </a:prstGeom>
          <a:noFill/>
          <a:ln>
            <a:noFill/>
          </a:ln>
        </p:spPr>
      </p:pic>
      <p:pic>
        <p:nvPicPr>
          <p:cNvPr id="251" name="Google Shape;251;p29"/>
          <p:cNvPicPr preferRelativeResize="0"/>
          <p:nvPr/>
        </p:nvPicPr>
        <p:blipFill>
          <a:blip r:embed="rId4">
            <a:alphaModFix/>
          </a:blip>
          <a:stretch>
            <a:fillRect/>
          </a:stretch>
        </p:blipFill>
        <p:spPr>
          <a:xfrm>
            <a:off x="5916800" y="209259"/>
            <a:ext cx="2211825" cy="4781841"/>
          </a:xfrm>
          <a:prstGeom prst="rect">
            <a:avLst/>
          </a:prstGeom>
          <a:noFill/>
          <a:ln>
            <a:noFill/>
          </a:ln>
        </p:spPr>
      </p:pic>
      <p:sp>
        <p:nvSpPr>
          <p:cNvPr id="252" name="Google Shape;252;p29"/>
          <p:cNvSpPr/>
          <p:nvPr/>
        </p:nvSpPr>
        <p:spPr>
          <a:xfrm>
            <a:off x="4084175" y="1945750"/>
            <a:ext cx="1399500" cy="51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Learned</a:t>
            </a:r>
            <a:endParaRPr/>
          </a:p>
        </p:txBody>
      </p:sp>
      <p:sp>
        <p:nvSpPr>
          <p:cNvPr id="258" name="Google Shape;258;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Describe what you learned from this experience, Include information about project management, coding, libraries, etc.</a:t>
            </a:r>
            <a:endParaRPr/>
          </a:p>
          <a:p>
            <a:pPr indent="-311150" lvl="0" marL="457200" rtl="0" algn="l">
              <a:spcBef>
                <a:spcPts val="1200"/>
              </a:spcBef>
              <a:spcAft>
                <a:spcPts val="0"/>
              </a:spcAft>
              <a:buSzPts val="1300"/>
              <a:buChar char="●"/>
            </a:pPr>
            <a:r>
              <a:rPr lang="en"/>
              <a:t>FlutterFlow</a:t>
            </a:r>
            <a:endParaRPr/>
          </a:p>
          <a:p>
            <a:pPr indent="-298450" lvl="1" marL="914400" rtl="0" algn="l">
              <a:spcBef>
                <a:spcPts val="0"/>
              </a:spcBef>
              <a:spcAft>
                <a:spcPts val="0"/>
              </a:spcAft>
              <a:buSzPts val="1100"/>
              <a:buChar char="○"/>
            </a:pPr>
            <a:r>
              <a:rPr lang="en"/>
              <a:t>UI designs</a:t>
            </a:r>
            <a:endParaRPr/>
          </a:p>
          <a:p>
            <a:pPr indent="-298450" lvl="1" marL="914400" rtl="0" algn="l">
              <a:spcBef>
                <a:spcPts val="0"/>
              </a:spcBef>
              <a:spcAft>
                <a:spcPts val="0"/>
              </a:spcAft>
              <a:buSzPts val="1100"/>
              <a:buChar char="○"/>
            </a:pPr>
            <a:r>
              <a:rPr lang="en"/>
              <a:t>API implementations</a:t>
            </a:r>
            <a:endParaRPr/>
          </a:p>
          <a:p>
            <a:pPr indent="-311150" lvl="0" marL="457200" rtl="0" algn="l">
              <a:spcBef>
                <a:spcPts val="0"/>
              </a:spcBef>
              <a:spcAft>
                <a:spcPts val="0"/>
              </a:spcAft>
              <a:buSzPts val="1300"/>
              <a:buChar char="●"/>
            </a:pPr>
            <a:r>
              <a:rPr lang="en"/>
              <a:t>Firebase</a:t>
            </a:r>
            <a:endParaRPr/>
          </a:p>
          <a:p>
            <a:pPr indent="-311150" lvl="0" marL="457200" rtl="0" algn="l">
              <a:spcBef>
                <a:spcPts val="0"/>
              </a:spcBef>
              <a:spcAft>
                <a:spcPts val="0"/>
              </a:spcAft>
              <a:buSzPts val="1300"/>
              <a:buChar char="●"/>
            </a:pPr>
            <a:r>
              <a:rPr lang="en"/>
              <a:t>RapidAPI</a:t>
            </a:r>
            <a:endParaRPr/>
          </a:p>
          <a:p>
            <a:pPr indent="-311150" lvl="0" marL="457200" rtl="0" algn="l">
              <a:spcBef>
                <a:spcPts val="0"/>
              </a:spcBef>
              <a:spcAft>
                <a:spcPts val="0"/>
              </a:spcAft>
              <a:buSzPts val="1300"/>
              <a:buChar char="●"/>
            </a:pPr>
            <a:r>
              <a:rPr lang="en"/>
              <a:t>eBay Developer Program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64" name="Google Shape;264;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have implemented Amazon, Walmart, and eBay into our app, but just need to work out the minor issue with the prices shown and fix the “favorite” section along with making UI changes.</a:t>
            </a:r>
            <a:endParaRPr/>
          </a:p>
        </p:txBody>
      </p:sp>
      <p:pic>
        <p:nvPicPr>
          <p:cNvPr id="265" name="Google Shape;265;p31"/>
          <p:cNvPicPr preferRelativeResize="0"/>
          <p:nvPr/>
        </p:nvPicPr>
        <p:blipFill>
          <a:blip r:embed="rId3">
            <a:alphaModFix/>
          </a:blip>
          <a:stretch>
            <a:fillRect/>
          </a:stretch>
        </p:blipFill>
        <p:spPr>
          <a:xfrm>
            <a:off x="2498175" y="2229900"/>
            <a:ext cx="4147625" cy="2543375"/>
          </a:xfrm>
          <a:prstGeom prst="rect">
            <a:avLst/>
          </a:prstGeom>
          <a:noFill/>
          <a:ln>
            <a:noFill/>
          </a:ln>
        </p:spPr>
      </p:pic>
      <p:pic>
        <p:nvPicPr>
          <p:cNvPr id="266" name="Google Shape;266;p31"/>
          <p:cNvPicPr preferRelativeResize="0"/>
          <p:nvPr/>
        </p:nvPicPr>
        <p:blipFill>
          <a:blip r:embed="rId4">
            <a:alphaModFix/>
          </a:blip>
          <a:stretch>
            <a:fillRect/>
          </a:stretch>
        </p:blipFill>
        <p:spPr>
          <a:xfrm>
            <a:off x="126021" y="4133000"/>
            <a:ext cx="1051479" cy="914100"/>
          </a:xfrm>
          <a:prstGeom prst="rect">
            <a:avLst/>
          </a:prstGeom>
          <a:noFill/>
          <a:ln>
            <a:noFill/>
          </a:ln>
        </p:spPr>
      </p:pic>
      <p:pic>
        <p:nvPicPr>
          <p:cNvPr id="267" name="Google Shape;267;p31"/>
          <p:cNvPicPr preferRelativeResize="0"/>
          <p:nvPr/>
        </p:nvPicPr>
        <p:blipFill>
          <a:blip r:embed="rId4">
            <a:alphaModFix/>
          </a:blip>
          <a:stretch>
            <a:fillRect/>
          </a:stretch>
        </p:blipFill>
        <p:spPr>
          <a:xfrm>
            <a:off x="7937971" y="223600"/>
            <a:ext cx="1051479" cy="914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8" name="Shape 138"/>
        <p:cNvGrpSpPr/>
        <p:nvPr/>
      </p:nvGrpSpPr>
      <p:grpSpPr>
        <a:xfrm>
          <a:off x="0" y="0"/>
          <a:ext cx="0" cy="0"/>
          <a:chOff x="0" y="0"/>
          <a:chExt cx="0" cy="0"/>
        </a:xfrm>
      </p:grpSpPr>
      <p:pic>
        <p:nvPicPr>
          <p:cNvPr id="139" name="Google Shape;139;p14"/>
          <p:cNvPicPr preferRelativeResize="0"/>
          <p:nvPr/>
        </p:nvPicPr>
        <p:blipFill>
          <a:blip r:embed="rId3">
            <a:alphaModFix/>
          </a:blip>
          <a:stretch>
            <a:fillRect/>
          </a:stretch>
        </p:blipFill>
        <p:spPr>
          <a:xfrm>
            <a:off x="1972050" y="-78100"/>
            <a:ext cx="5611974" cy="5299700"/>
          </a:xfrm>
          <a:prstGeom prst="rect">
            <a:avLst/>
          </a:prstGeom>
          <a:noFill/>
          <a:ln>
            <a:noFill/>
          </a:ln>
        </p:spPr>
      </p:pic>
      <p:sp>
        <p:nvSpPr>
          <p:cNvPr id="140" name="Google Shape;140;p14"/>
          <p:cNvSpPr txBox="1"/>
          <p:nvPr/>
        </p:nvSpPr>
        <p:spPr>
          <a:xfrm>
            <a:off x="2415988" y="694775"/>
            <a:ext cx="47241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Intro</a:t>
            </a:r>
            <a:endParaRPr b="1" sz="3000">
              <a:solidFill>
                <a:schemeClr val="lt2"/>
              </a:solidFill>
              <a:latin typeface="Raleway"/>
              <a:ea typeface="Raleway"/>
              <a:cs typeface="Raleway"/>
              <a:sym typeface="Raleway"/>
            </a:endParaRPr>
          </a:p>
        </p:txBody>
      </p:sp>
      <p:sp>
        <p:nvSpPr>
          <p:cNvPr id="141" name="Google Shape;141;p14"/>
          <p:cNvSpPr txBox="1"/>
          <p:nvPr>
            <p:ph idx="4294967295" type="body"/>
          </p:nvPr>
        </p:nvSpPr>
        <p:spPr>
          <a:xfrm>
            <a:off x="2415975" y="1457375"/>
            <a:ext cx="4724100" cy="332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chemeClr val="dk1"/>
                </a:solidFill>
                <a:latin typeface="Raleway"/>
                <a:ea typeface="Raleway"/>
                <a:cs typeface="Raleway"/>
                <a:sym typeface="Raleway"/>
              </a:rPr>
              <a:t>Problem: People </a:t>
            </a:r>
            <a:r>
              <a:rPr b="1" lang="en" sz="1200">
                <a:solidFill>
                  <a:schemeClr val="dk1"/>
                </a:solidFill>
                <a:latin typeface="Raleway"/>
                <a:ea typeface="Raleway"/>
                <a:cs typeface="Raleway"/>
                <a:sym typeface="Raleway"/>
              </a:rPr>
              <a:t>love</a:t>
            </a:r>
            <a:r>
              <a:rPr b="1" lang="en" sz="1200">
                <a:solidFill>
                  <a:schemeClr val="dk1"/>
                </a:solidFill>
                <a:latin typeface="Raleway"/>
                <a:ea typeface="Raleway"/>
                <a:cs typeface="Raleway"/>
                <a:sym typeface="Raleway"/>
              </a:rPr>
              <a:t> shopping at many different places. A problem that arises from this is too many prices to keep track of.</a:t>
            </a:r>
            <a:endParaRPr b="1" sz="1200">
              <a:solidFill>
                <a:schemeClr val="dk1"/>
              </a:solidFill>
              <a:latin typeface="Raleway"/>
              <a:ea typeface="Raleway"/>
              <a:cs typeface="Raleway"/>
              <a:sym typeface="Raleway"/>
            </a:endParaRPr>
          </a:p>
          <a:p>
            <a:pPr indent="0" lvl="0" marL="0" rtl="0" algn="l">
              <a:spcBef>
                <a:spcPts val="0"/>
              </a:spcBef>
              <a:spcAft>
                <a:spcPts val="0"/>
              </a:spcAft>
              <a:buNone/>
            </a:pPr>
            <a:r>
              <a:rPr b="1" lang="en" sz="1200">
                <a:solidFill>
                  <a:schemeClr val="dk1"/>
                </a:solidFill>
                <a:latin typeface="Raleway"/>
                <a:ea typeface="Raleway"/>
                <a:cs typeface="Raleway"/>
                <a:sym typeface="Raleway"/>
              </a:rPr>
              <a:t>PriceHub will improve your online shopping experience!</a:t>
            </a:r>
            <a:endParaRPr b="1" sz="1200">
              <a:solidFill>
                <a:schemeClr val="dk1"/>
              </a:solidFill>
              <a:latin typeface="Raleway"/>
              <a:ea typeface="Raleway"/>
              <a:cs typeface="Raleway"/>
              <a:sym typeface="Raleway"/>
            </a:endParaRPr>
          </a:p>
          <a:p>
            <a:pPr indent="0" lvl="0" marL="0" rtl="0" algn="l">
              <a:spcBef>
                <a:spcPts val="0"/>
              </a:spcBef>
              <a:spcAft>
                <a:spcPts val="0"/>
              </a:spcAft>
              <a:buNone/>
            </a:pPr>
            <a:r>
              <a:rPr b="1" lang="en" sz="1200">
                <a:solidFill>
                  <a:schemeClr val="dk1"/>
                </a:solidFill>
                <a:latin typeface="Raleway"/>
                <a:ea typeface="Raleway"/>
                <a:cs typeface="Raleway"/>
                <a:sym typeface="Raleway"/>
              </a:rPr>
              <a:t>Saving you time and your money with a broad selection of items from major store brands like Amazon, Walmart, and eBay.</a:t>
            </a:r>
            <a:endParaRPr b="1" sz="1200">
              <a:solidFill>
                <a:schemeClr val="dk1"/>
              </a:solidFill>
              <a:latin typeface="Raleway"/>
              <a:ea typeface="Raleway"/>
              <a:cs typeface="Raleway"/>
              <a:sym typeface="Raleway"/>
            </a:endParaRPr>
          </a:p>
        </p:txBody>
      </p:sp>
      <p:pic>
        <p:nvPicPr>
          <p:cNvPr id="142" name="Google Shape;142;p14"/>
          <p:cNvPicPr preferRelativeResize="0"/>
          <p:nvPr/>
        </p:nvPicPr>
        <p:blipFill>
          <a:blip r:embed="rId4">
            <a:alphaModFix/>
          </a:blip>
          <a:stretch>
            <a:fillRect/>
          </a:stretch>
        </p:blipFill>
        <p:spPr>
          <a:xfrm>
            <a:off x="3726500" y="3009300"/>
            <a:ext cx="1895475" cy="1647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Previous Work and Competitors:</a:t>
            </a:r>
            <a:endParaRPr/>
          </a:p>
        </p:txBody>
      </p:sp>
      <p:sp>
        <p:nvSpPr>
          <p:cNvPr id="148" name="Google Shape;148;p15"/>
          <p:cNvSpPr txBox="1"/>
          <p:nvPr>
            <p:ph idx="1" type="body"/>
          </p:nvPr>
        </p:nvSpPr>
        <p:spPr>
          <a:xfrm>
            <a:off x="1602300" y="1739475"/>
            <a:ext cx="4184400" cy="627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en" sz="1210"/>
              <a:t>Honey is a browser extension that allows users to compare prices between different stores and shows price history, however there is no mobile app.</a:t>
            </a:r>
            <a:endParaRPr sz="1210"/>
          </a:p>
        </p:txBody>
      </p:sp>
      <p:pic>
        <p:nvPicPr>
          <p:cNvPr id="149" name="Google Shape;149;p15"/>
          <p:cNvPicPr preferRelativeResize="0"/>
          <p:nvPr/>
        </p:nvPicPr>
        <p:blipFill>
          <a:blip r:embed="rId3">
            <a:alphaModFix/>
          </a:blip>
          <a:stretch>
            <a:fillRect/>
          </a:stretch>
        </p:blipFill>
        <p:spPr>
          <a:xfrm>
            <a:off x="6095825" y="1536449"/>
            <a:ext cx="2389024" cy="1033050"/>
          </a:xfrm>
          <a:prstGeom prst="rect">
            <a:avLst/>
          </a:prstGeom>
          <a:noFill/>
          <a:ln>
            <a:noFill/>
          </a:ln>
        </p:spPr>
      </p:pic>
      <p:pic>
        <p:nvPicPr>
          <p:cNvPr id="150" name="Google Shape;150;p15"/>
          <p:cNvPicPr preferRelativeResize="0"/>
          <p:nvPr/>
        </p:nvPicPr>
        <p:blipFill>
          <a:blip r:embed="rId4">
            <a:alphaModFix/>
          </a:blip>
          <a:stretch>
            <a:fillRect/>
          </a:stretch>
        </p:blipFill>
        <p:spPr>
          <a:xfrm>
            <a:off x="451975" y="2800350"/>
            <a:ext cx="3838225" cy="826175"/>
          </a:xfrm>
          <a:prstGeom prst="rect">
            <a:avLst/>
          </a:prstGeom>
          <a:noFill/>
          <a:ln>
            <a:noFill/>
          </a:ln>
        </p:spPr>
      </p:pic>
      <p:sp>
        <p:nvSpPr>
          <p:cNvPr id="151" name="Google Shape;151;p15"/>
          <p:cNvSpPr txBox="1"/>
          <p:nvPr/>
        </p:nvSpPr>
        <p:spPr>
          <a:xfrm>
            <a:off x="4467200" y="2820888"/>
            <a:ext cx="38631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PCPARTPICKER is one of our competitors, but they only offer pc parts and not a wide variety of goods.</a:t>
            </a:r>
            <a:endParaRPr sz="13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Approach</a:t>
            </a:r>
            <a:endParaRPr sz="3200"/>
          </a:p>
        </p:txBody>
      </p:sp>
      <p:sp>
        <p:nvSpPr>
          <p:cNvPr id="157" name="Google Shape;157;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Features included in our app:</a:t>
            </a:r>
            <a:endParaRPr/>
          </a:p>
          <a:p>
            <a:pPr indent="-311150" lvl="0" marL="457200" rtl="0" algn="l">
              <a:spcBef>
                <a:spcPts val="1200"/>
              </a:spcBef>
              <a:spcAft>
                <a:spcPts val="0"/>
              </a:spcAft>
              <a:buSzPts val="1300"/>
              <a:buAutoNum type="arabicPeriod"/>
            </a:pPr>
            <a:r>
              <a:rPr lang="en"/>
              <a:t>Log-in as guest or personal account</a:t>
            </a:r>
            <a:endParaRPr/>
          </a:p>
          <a:p>
            <a:pPr indent="-298450" lvl="1" marL="914400" rtl="0" algn="l">
              <a:spcBef>
                <a:spcPts val="0"/>
              </a:spcBef>
              <a:spcAft>
                <a:spcPts val="0"/>
              </a:spcAft>
              <a:buSzPts val="1100"/>
              <a:buAutoNum type="alphaLcPeriod"/>
            </a:pPr>
            <a:r>
              <a:rPr lang="en" sz="1300"/>
              <a:t>Language</a:t>
            </a:r>
            <a:endParaRPr sz="1300"/>
          </a:p>
          <a:p>
            <a:pPr indent="-311150" lvl="1" marL="914400" rtl="0" algn="l">
              <a:spcBef>
                <a:spcPts val="0"/>
              </a:spcBef>
              <a:spcAft>
                <a:spcPts val="0"/>
              </a:spcAft>
              <a:buSzPts val="1300"/>
              <a:buAutoNum type="alphaLcPeriod"/>
            </a:pPr>
            <a:r>
              <a:rPr lang="en" sz="1300"/>
              <a:t>Profile customizations</a:t>
            </a:r>
            <a:endParaRPr sz="1300"/>
          </a:p>
          <a:p>
            <a:pPr indent="-311150" lvl="1" marL="914400" rtl="0" algn="l">
              <a:spcBef>
                <a:spcPts val="0"/>
              </a:spcBef>
              <a:spcAft>
                <a:spcPts val="0"/>
              </a:spcAft>
              <a:buSzPts val="1300"/>
              <a:buAutoNum type="alphaLcPeriod"/>
            </a:pPr>
            <a:r>
              <a:rPr lang="en" sz="1300"/>
              <a:t>Display Name</a:t>
            </a:r>
            <a:endParaRPr sz="1300"/>
          </a:p>
          <a:p>
            <a:pPr indent="-311150" lvl="1" marL="914400" rtl="0" algn="l">
              <a:spcBef>
                <a:spcPts val="0"/>
              </a:spcBef>
              <a:spcAft>
                <a:spcPts val="0"/>
              </a:spcAft>
              <a:buSzPts val="1300"/>
              <a:buAutoNum type="alphaLcPeriod"/>
            </a:pPr>
            <a:r>
              <a:rPr lang="en" sz="1300"/>
              <a:t>Feedback</a:t>
            </a:r>
            <a:endParaRPr sz="1300"/>
          </a:p>
          <a:p>
            <a:pPr indent="-311150" lvl="0" marL="457200" rtl="0" algn="l">
              <a:spcBef>
                <a:spcPts val="0"/>
              </a:spcBef>
              <a:spcAft>
                <a:spcPts val="0"/>
              </a:spcAft>
              <a:buSzPts val="1300"/>
              <a:buAutoNum type="arabicPeriod"/>
            </a:pPr>
            <a:r>
              <a:rPr lang="en"/>
              <a:t>Best Deals</a:t>
            </a:r>
            <a:endParaRPr/>
          </a:p>
          <a:p>
            <a:pPr indent="-311150" lvl="0" marL="457200" rtl="0" algn="l">
              <a:spcBef>
                <a:spcPts val="0"/>
              </a:spcBef>
              <a:spcAft>
                <a:spcPts val="0"/>
              </a:spcAft>
              <a:buSzPts val="1300"/>
              <a:buAutoNum type="arabicPeriod"/>
            </a:pPr>
            <a:r>
              <a:rPr lang="en"/>
              <a:t>Categories</a:t>
            </a:r>
            <a:endParaRPr/>
          </a:p>
          <a:p>
            <a:pPr indent="-311150" lvl="0" marL="457200" rtl="0" algn="l">
              <a:spcBef>
                <a:spcPts val="0"/>
              </a:spcBef>
              <a:spcAft>
                <a:spcPts val="0"/>
              </a:spcAft>
              <a:buSzPts val="1300"/>
              <a:buAutoNum type="arabicPeriod"/>
            </a:pPr>
            <a:r>
              <a:rPr lang="en"/>
              <a:t>Product Display</a:t>
            </a:r>
            <a:endParaRPr/>
          </a:p>
          <a:p>
            <a:pPr indent="-311150" lvl="1" marL="914400" rtl="0" algn="l">
              <a:spcBef>
                <a:spcPts val="0"/>
              </a:spcBef>
              <a:spcAft>
                <a:spcPts val="0"/>
              </a:spcAft>
              <a:buSzPts val="1300"/>
              <a:buAutoNum type="alphaLcPeriod"/>
            </a:pPr>
            <a:r>
              <a:rPr lang="en" sz="1300"/>
              <a:t>Compare Prices</a:t>
            </a:r>
            <a:endParaRPr sz="1300"/>
          </a:p>
          <a:p>
            <a:pPr indent="-311150" lvl="1" marL="914400" rtl="0" algn="l">
              <a:spcBef>
                <a:spcPts val="0"/>
              </a:spcBef>
              <a:spcAft>
                <a:spcPts val="0"/>
              </a:spcAft>
              <a:buSzPts val="1300"/>
              <a:buAutoNum type="alphaLcPeriod"/>
            </a:pPr>
            <a:r>
              <a:rPr lang="en" sz="1300"/>
              <a:t>Favorite items (in progress)</a:t>
            </a:r>
            <a:endParaRPr/>
          </a:p>
          <a:p>
            <a:pPr indent="-311150" lvl="0" marL="457200" rtl="0" algn="l">
              <a:spcBef>
                <a:spcPts val="0"/>
              </a:spcBef>
              <a:spcAft>
                <a:spcPts val="0"/>
              </a:spcAft>
              <a:buSzPts val="1300"/>
              <a:buAutoNum type="arabicPeriod"/>
            </a:pPr>
            <a:r>
              <a:rPr lang="en"/>
              <a:t>Redirect to Store Page</a:t>
            </a:r>
            <a:endParaRPr/>
          </a:p>
          <a:p>
            <a:pPr indent="0" lvl="0" marL="0" rtl="0" algn="l">
              <a:spcBef>
                <a:spcPts val="0"/>
              </a:spcBef>
              <a:spcAft>
                <a:spcPts val="0"/>
              </a:spcAft>
              <a:buNone/>
            </a:pPr>
            <a:r>
              <a:t/>
            </a:r>
            <a:endParaRPr/>
          </a:p>
        </p:txBody>
      </p:sp>
      <p:pic>
        <p:nvPicPr>
          <p:cNvPr id="158" name="Google Shape;158;p16"/>
          <p:cNvPicPr preferRelativeResize="0"/>
          <p:nvPr/>
        </p:nvPicPr>
        <p:blipFill>
          <a:blip r:embed="rId3">
            <a:alphaModFix/>
          </a:blip>
          <a:stretch>
            <a:fillRect/>
          </a:stretch>
        </p:blipFill>
        <p:spPr>
          <a:xfrm>
            <a:off x="6664750" y="171525"/>
            <a:ext cx="2228350" cy="48004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a:p>
            <a:pPr indent="-302895" lvl="0" marL="457200" rtl="0" algn="l">
              <a:lnSpc>
                <a:spcPct val="115000"/>
              </a:lnSpc>
              <a:spcBef>
                <a:spcPts val="0"/>
              </a:spcBef>
              <a:spcAft>
                <a:spcPts val="0"/>
              </a:spcAft>
              <a:buSzPct val="100000"/>
              <a:buFont typeface="Lato"/>
              <a:buChar char="●"/>
            </a:pPr>
            <a:r>
              <a:rPr lang="en" sz="1300">
                <a:latin typeface="Lato"/>
                <a:ea typeface="Lato"/>
                <a:cs typeface="Lato"/>
                <a:sym typeface="Lato"/>
              </a:rPr>
              <a:t>Gestures and User Interface</a:t>
            </a:r>
            <a:endParaRPr/>
          </a:p>
        </p:txBody>
      </p:sp>
      <p:sp>
        <p:nvSpPr>
          <p:cNvPr id="164" name="Google Shape;164;p17"/>
          <p:cNvSpPr txBox="1"/>
          <p:nvPr>
            <p:ph idx="1" type="body"/>
          </p:nvPr>
        </p:nvSpPr>
        <p:spPr>
          <a:xfrm>
            <a:off x="334350" y="1435900"/>
            <a:ext cx="8475300" cy="3366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User interface was divided into six main parts:</a:t>
            </a:r>
            <a:endParaRPr/>
          </a:p>
          <a:p>
            <a:pPr indent="0" lvl="0" marL="0" rtl="0" algn="l">
              <a:spcBef>
                <a:spcPts val="1200"/>
              </a:spcBef>
              <a:spcAft>
                <a:spcPts val="0"/>
              </a:spcAft>
              <a:buNone/>
            </a:pPr>
            <a:r>
              <a:rPr lang="en"/>
              <a:t>	</a:t>
            </a:r>
            <a:endParaRPr/>
          </a:p>
          <a:p>
            <a:pPr indent="-298450" lvl="1" marL="914400" rtl="0" algn="l">
              <a:spcBef>
                <a:spcPts val="1200"/>
              </a:spcBef>
              <a:spcAft>
                <a:spcPts val="0"/>
              </a:spcAft>
              <a:buSzPts val="1100"/>
              <a:buChar char="○"/>
            </a:pPr>
            <a:r>
              <a:rPr lang="en"/>
              <a:t>Login page </a:t>
            </a:r>
            <a:endParaRPr/>
          </a:p>
          <a:p>
            <a:pPr indent="-298450" lvl="2" marL="1371600" rtl="0" algn="l">
              <a:spcBef>
                <a:spcPts val="0"/>
              </a:spcBef>
              <a:spcAft>
                <a:spcPts val="0"/>
              </a:spcAft>
              <a:buSzPts val="1100"/>
              <a:buChar char="■"/>
            </a:pPr>
            <a:r>
              <a:rPr lang="en"/>
              <a:t>The login page allows users to login using email or Google Authentication </a:t>
            </a:r>
            <a:endParaRPr/>
          </a:p>
          <a:p>
            <a:pPr indent="-298450" lvl="1" marL="914400" rtl="0" algn="l">
              <a:spcBef>
                <a:spcPts val="0"/>
              </a:spcBef>
              <a:spcAft>
                <a:spcPts val="0"/>
              </a:spcAft>
              <a:buSzPts val="1100"/>
              <a:buChar char="○"/>
            </a:pPr>
            <a:r>
              <a:rPr lang="en"/>
              <a:t>Sign up page</a:t>
            </a:r>
            <a:endParaRPr/>
          </a:p>
          <a:p>
            <a:pPr indent="-298450" lvl="2" marL="1371600" rtl="0" algn="l">
              <a:spcBef>
                <a:spcPts val="0"/>
              </a:spcBef>
              <a:spcAft>
                <a:spcPts val="0"/>
              </a:spcAft>
              <a:buSzPts val="1100"/>
              <a:buChar char="■"/>
            </a:pPr>
            <a:r>
              <a:rPr lang="en"/>
              <a:t>The sign up page allows users to sign up utilizing email or Google Authentication</a:t>
            </a:r>
            <a:endParaRPr/>
          </a:p>
          <a:p>
            <a:pPr indent="-298450" lvl="1" marL="914400" rtl="0" algn="l">
              <a:spcBef>
                <a:spcPts val="0"/>
              </a:spcBef>
              <a:spcAft>
                <a:spcPts val="0"/>
              </a:spcAft>
              <a:buSzPts val="1100"/>
              <a:buChar char="○"/>
            </a:pPr>
            <a:r>
              <a:rPr lang="en"/>
              <a:t>Categories</a:t>
            </a:r>
            <a:endParaRPr/>
          </a:p>
          <a:p>
            <a:pPr indent="-298450" lvl="2" marL="1371600" rtl="0" algn="l">
              <a:spcBef>
                <a:spcPts val="0"/>
              </a:spcBef>
              <a:spcAft>
                <a:spcPts val="0"/>
              </a:spcAft>
              <a:buSzPts val="1100"/>
              <a:buChar char="■"/>
            </a:pPr>
            <a:r>
              <a:rPr lang="en"/>
              <a:t>This would allow users to quickly see deals for products in their respective categories</a:t>
            </a:r>
            <a:endParaRPr/>
          </a:p>
          <a:p>
            <a:pPr indent="-298450" lvl="1" marL="914400" rtl="0" algn="l">
              <a:spcBef>
                <a:spcPts val="0"/>
              </a:spcBef>
              <a:spcAft>
                <a:spcPts val="0"/>
              </a:spcAft>
              <a:buSzPts val="1100"/>
              <a:buChar char="○"/>
            </a:pPr>
            <a:r>
              <a:rPr lang="en"/>
              <a:t>Search</a:t>
            </a:r>
            <a:endParaRPr/>
          </a:p>
          <a:p>
            <a:pPr indent="-298450" lvl="2" marL="1371600" rtl="0" algn="l">
              <a:spcBef>
                <a:spcPts val="0"/>
              </a:spcBef>
              <a:spcAft>
                <a:spcPts val="0"/>
              </a:spcAft>
              <a:buSzPts val="1100"/>
              <a:buChar char="■"/>
            </a:pPr>
            <a:r>
              <a:rPr lang="en"/>
              <a:t>The main focal point. Allows to search for products and compare prices from various different stores</a:t>
            </a:r>
            <a:endParaRPr/>
          </a:p>
          <a:p>
            <a:pPr indent="-298450" lvl="1" marL="914400" rtl="0" algn="l">
              <a:spcBef>
                <a:spcPts val="0"/>
              </a:spcBef>
              <a:spcAft>
                <a:spcPts val="0"/>
              </a:spcAft>
              <a:buSzPts val="1100"/>
              <a:buChar char="○"/>
            </a:pPr>
            <a:r>
              <a:rPr lang="en"/>
              <a:t>Results</a:t>
            </a:r>
            <a:endParaRPr/>
          </a:p>
          <a:p>
            <a:pPr indent="-298450" lvl="2" marL="1371600" rtl="0" algn="l">
              <a:spcBef>
                <a:spcPts val="0"/>
              </a:spcBef>
              <a:spcAft>
                <a:spcPts val="0"/>
              </a:spcAft>
              <a:buSzPts val="1100"/>
              <a:buChar char="■"/>
            </a:pPr>
            <a:r>
              <a:rPr lang="en"/>
              <a:t>A comprehensive results page that allows for products to dynamically displayed</a:t>
            </a:r>
            <a:endParaRPr/>
          </a:p>
          <a:p>
            <a:pPr indent="-298450" lvl="1" marL="914400" rtl="0" algn="l">
              <a:spcBef>
                <a:spcPts val="0"/>
              </a:spcBef>
              <a:spcAft>
                <a:spcPts val="0"/>
              </a:spcAft>
              <a:buSzPts val="1100"/>
              <a:buChar char="○"/>
            </a:pPr>
            <a:r>
              <a:rPr lang="en"/>
              <a:t>Product Display</a:t>
            </a:r>
            <a:endParaRPr/>
          </a:p>
          <a:p>
            <a:pPr indent="-298450" lvl="2" marL="1371600" rtl="0" algn="l">
              <a:spcBef>
                <a:spcPts val="0"/>
              </a:spcBef>
              <a:spcAft>
                <a:spcPts val="0"/>
              </a:spcAft>
              <a:buSzPts val="1100"/>
              <a:buChar char="■"/>
            </a:pPr>
            <a:r>
              <a:rPr lang="en"/>
              <a:t>The product display page would display the product images, prices and buttons to redirect users to the respective stores</a:t>
            </a:r>
            <a:endParaRPr/>
          </a:p>
          <a:p>
            <a:pPr indent="0" lvl="0" marL="9144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168925" y="243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 in/Sign-up</a:t>
            </a:r>
            <a:endParaRPr/>
          </a:p>
        </p:txBody>
      </p:sp>
      <p:sp>
        <p:nvSpPr>
          <p:cNvPr id="170" name="Google Shape;170;p18"/>
          <p:cNvSpPr txBox="1"/>
          <p:nvPr>
            <p:ph idx="1" type="body"/>
          </p:nvPr>
        </p:nvSpPr>
        <p:spPr>
          <a:xfrm>
            <a:off x="622425" y="1567550"/>
            <a:ext cx="2557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Allows User to make an account, login with Google, or login as a guest account. </a:t>
            </a:r>
            <a:endParaRPr/>
          </a:p>
        </p:txBody>
      </p:sp>
      <p:pic>
        <p:nvPicPr>
          <p:cNvPr id="171" name="Google Shape;171;p18"/>
          <p:cNvPicPr preferRelativeResize="0"/>
          <p:nvPr/>
        </p:nvPicPr>
        <p:blipFill>
          <a:blip r:embed="rId3">
            <a:alphaModFix/>
          </a:blip>
          <a:stretch>
            <a:fillRect/>
          </a:stretch>
        </p:blipFill>
        <p:spPr>
          <a:xfrm>
            <a:off x="3476037" y="947238"/>
            <a:ext cx="1824575" cy="3979426"/>
          </a:xfrm>
          <a:prstGeom prst="rect">
            <a:avLst/>
          </a:prstGeom>
          <a:noFill/>
          <a:ln>
            <a:noFill/>
          </a:ln>
        </p:spPr>
      </p:pic>
      <p:pic>
        <p:nvPicPr>
          <p:cNvPr id="172" name="Google Shape;172;p18"/>
          <p:cNvPicPr preferRelativeResize="0"/>
          <p:nvPr/>
        </p:nvPicPr>
        <p:blipFill>
          <a:blip r:embed="rId4">
            <a:alphaModFix/>
          </a:blip>
          <a:stretch>
            <a:fillRect/>
          </a:stretch>
        </p:blipFill>
        <p:spPr>
          <a:xfrm>
            <a:off x="6854026" y="967625"/>
            <a:ext cx="1824600" cy="3938669"/>
          </a:xfrm>
          <a:prstGeom prst="rect">
            <a:avLst/>
          </a:prstGeom>
          <a:noFill/>
          <a:ln>
            <a:noFill/>
          </a:ln>
        </p:spPr>
      </p:pic>
      <p:sp>
        <p:nvSpPr>
          <p:cNvPr id="173" name="Google Shape;173;p18"/>
          <p:cNvSpPr/>
          <p:nvPr/>
        </p:nvSpPr>
        <p:spPr>
          <a:xfrm>
            <a:off x="5786800" y="2754975"/>
            <a:ext cx="696000" cy="25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idx="4294967295" type="body"/>
          </p:nvPr>
        </p:nvSpPr>
        <p:spPr>
          <a:xfrm>
            <a:off x="1115350" y="1302425"/>
            <a:ext cx="5378100" cy="3552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Categories serves the role of the homepage after user login.</a:t>
            </a:r>
            <a:endParaRPr/>
          </a:p>
          <a:p>
            <a:pPr indent="-298450" lvl="1" marL="914400" rtl="0" algn="l">
              <a:spcBef>
                <a:spcPts val="0"/>
              </a:spcBef>
              <a:spcAft>
                <a:spcPts val="0"/>
              </a:spcAft>
              <a:buSzPts val="1100"/>
              <a:buChar char="○"/>
            </a:pPr>
            <a:r>
              <a:rPr lang="en"/>
              <a:t>Access to favorites and their profile settings</a:t>
            </a:r>
            <a:endParaRPr/>
          </a:p>
          <a:p>
            <a:pPr indent="-311150" lvl="0" marL="457200" rtl="0" algn="l">
              <a:spcBef>
                <a:spcPts val="0"/>
              </a:spcBef>
              <a:spcAft>
                <a:spcPts val="0"/>
              </a:spcAft>
              <a:buSzPts val="1300"/>
              <a:buChar char="●"/>
            </a:pPr>
            <a:r>
              <a:rPr lang="en"/>
              <a:t>Users can then proceed to search for an item of their choosing or visit the best deals of the day or a preferred category.</a:t>
            </a:r>
            <a:endParaRPr/>
          </a:p>
          <a:p>
            <a:pPr indent="-298450" lvl="1" marL="914400" rtl="0" algn="l">
              <a:spcBef>
                <a:spcPts val="0"/>
              </a:spcBef>
              <a:spcAft>
                <a:spcPts val="0"/>
              </a:spcAft>
              <a:buSzPts val="1100"/>
              <a:buChar char="○"/>
            </a:pPr>
            <a:r>
              <a:rPr lang="en"/>
              <a:t>Sends the requested product or category to Amazon through the API</a:t>
            </a:r>
            <a:endParaRPr/>
          </a:p>
        </p:txBody>
      </p:sp>
      <p:sp>
        <p:nvSpPr>
          <p:cNvPr id="179" name="Google Shape;179;p19"/>
          <p:cNvSpPr txBox="1"/>
          <p:nvPr>
            <p:ph idx="4294967295" type="title"/>
          </p:nvPr>
        </p:nvSpPr>
        <p:spPr>
          <a:xfrm>
            <a:off x="1115350" y="179425"/>
            <a:ext cx="3363900" cy="6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Categories/Search</a:t>
            </a:r>
            <a:endParaRPr/>
          </a:p>
        </p:txBody>
      </p:sp>
      <p:pic>
        <p:nvPicPr>
          <p:cNvPr id="180" name="Google Shape;180;p19"/>
          <p:cNvPicPr preferRelativeResize="0"/>
          <p:nvPr/>
        </p:nvPicPr>
        <p:blipFill>
          <a:blip r:embed="rId3">
            <a:alphaModFix/>
          </a:blip>
          <a:stretch>
            <a:fillRect/>
          </a:stretch>
        </p:blipFill>
        <p:spPr>
          <a:xfrm>
            <a:off x="6664750" y="171525"/>
            <a:ext cx="2228350" cy="48004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idx="4294967295" type="body"/>
          </p:nvPr>
        </p:nvSpPr>
        <p:spPr>
          <a:xfrm>
            <a:off x="1115350" y="878725"/>
            <a:ext cx="5378100" cy="3975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results page appears from the user’s search, categories or best deals</a:t>
            </a:r>
            <a:endParaRPr/>
          </a:p>
          <a:p>
            <a:pPr indent="-311150" lvl="0" marL="457200" rtl="0" algn="l">
              <a:spcBef>
                <a:spcPts val="0"/>
              </a:spcBef>
              <a:spcAft>
                <a:spcPts val="0"/>
              </a:spcAft>
              <a:buSzPts val="1300"/>
              <a:buChar char="●"/>
            </a:pPr>
            <a:r>
              <a:rPr lang="en"/>
              <a:t>The results page shows the list of products, with the respective Amazon price, from the search that the user </a:t>
            </a:r>
            <a:r>
              <a:rPr lang="en"/>
              <a:t>initiated. </a:t>
            </a:r>
            <a:endParaRPr/>
          </a:p>
          <a:p>
            <a:pPr indent="-311150" lvl="0" marL="457200" rtl="0" algn="l">
              <a:spcBef>
                <a:spcPts val="0"/>
              </a:spcBef>
              <a:spcAft>
                <a:spcPts val="0"/>
              </a:spcAft>
              <a:buSzPts val="1300"/>
              <a:buChar char="●"/>
            </a:pPr>
            <a:r>
              <a:rPr lang="en"/>
              <a:t>Each Product is displayed automatically using an API call from the backend</a:t>
            </a:r>
            <a:endParaRPr/>
          </a:p>
          <a:p>
            <a:pPr indent="-311150" lvl="0" marL="457200" rtl="0" algn="l">
              <a:spcBef>
                <a:spcPts val="0"/>
              </a:spcBef>
              <a:spcAft>
                <a:spcPts val="0"/>
              </a:spcAft>
              <a:buSzPts val="1300"/>
              <a:buChar char="●"/>
            </a:pPr>
            <a:r>
              <a:rPr lang="en"/>
              <a:t>The API returns a JSON file which contains crucial information such as Product title, Price, and image.</a:t>
            </a:r>
            <a:endParaRPr/>
          </a:p>
        </p:txBody>
      </p:sp>
      <p:sp>
        <p:nvSpPr>
          <p:cNvPr id="186" name="Google Shape;186;p20"/>
          <p:cNvSpPr txBox="1"/>
          <p:nvPr>
            <p:ph idx="4294967295" type="title"/>
          </p:nvPr>
        </p:nvSpPr>
        <p:spPr>
          <a:xfrm>
            <a:off x="1115350" y="179425"/>
            <a:ext cx="2924400" cy="6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187" name="Google Shape;187;p20"/>
          <p:cNvPicPr preferRelativeResize="0"/>
          <p:nvPr/>
        </p:nvPicPr>
        <p:blipFill>
          <a:blip r:embed="rId3">
            <a:alphaModFix/>
          </a:blip>
          <a:stretch>
            <a:fillRect/>
          </a:stretch>
        </p:blipFill>
        <p:spPr>
          <a:xfrm>
            <a:off x="6645950" y="152400"/>
            <a:ext cx="2255112" cy="4838699"/>
          </a:xfrm>
          <a:prstGeom prst="rect">
            <a:avLst/>
          </a:prstGeom>
          <a:noFill/>
          <a:ln>
            <a:noFill/>
          </a:ln>
        </p:spPr>
      </p:pic>
      <p:pic>
        <p:nvPicPr>
          <p:cNvPr id="188" name="Google Shape;188;p20"/>
          <p:cNvPicPr preferRelativeResize="0"/>
          <p:nvPr/>
        </p:nvPicPr>
        <p:blipFill>
          <a:blip r:embed="rId4">
            <a:alphaModFix/>
          </a:blip>
          <a:stretch>
            <a:fillRect/>
          </a:stretch>
        </p:blipFill>
        <p:spPr>
          <a:xfrm>
            <a:off x="372825" y="2892225"/>
            <a:ext cx="2175875" cy="1962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idx="4294967295" type="body"/>
          </p:nvPr>
        </p:nvSpPr>
        <p:spPr>
          <a:xfrm>
            <a:off x="1115350" y="1103750"/>
            <a:ext cx="5378100" cy="3750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Page will consist of variables passed from the results page and present the image, name, price, and URL to the user</a:t>
            </a:r>
            <a:endParaRPr/>
          </a:p>
          <a:p>
            <a:pPr indent="-311150" lvl="0" marL="457200" rtl="0" algn="l">
              <a:spcBef>
                <a:spcPts val="0"/>
              </a:spcBef>
              <a:spcAft>
                <a:spcPts val="0"/>
              </a:spcAft>
              <a:buSzPts val="1300"/>
              <a:buChar char="●"/>
            </a:pPr>
            <a:r>
              <a:rPr lang="en"/>
              <a:t>The page will pull the name and image from Amazon</a:t>
            </a:r>
            <a:endParaRPr/>
          </a:p>
          <a:p>
            <a:pPr indent="-311150" lvl="0" marL="457200" rtl="0" algn="l">
              <a:spcBef>
                <a:spcPts val="0"/>
              </a:spcBef>
              <a:spcAft>
                <a:spcPts val="0"/>
              </a:spcAft>
              <a:buSzPts val="1300"/>
              <a:buChar char="●"/>
            </a:pPr>
            <a:r>
              <a:rPr lang="en"/>
              <a:t>The page will show prices on Amazon, eBay, and Walmart</a:t>
            </a:r>
            <a:endParaRPr/>
          </a:p>
          <a:p>
            <a:pPr indent="-311150" lvl="0" marL="457200" rtl="0" algn="l">
              <a:spcBef>
                <a:spcPts val="0"/>
              </a:spcBef>
              <a:spcAft>
                <a:spcPts val="0"/>
              </a:spcAft>
              <a:buSzPts val="1300"/>
              <a:buChar char="●"/>
            </a:pPr>
            <a:r>
              <a:rPr lang="en"/>
              <a:t>If user wants to go to a specific store, the button will redirect them to the respective stores website, leading them to the item</a:t>
            </a:r>
            <a:endParaRPr/>
          </a:p>
          <a:p>
            <a:pPr indent="-311150" lvl="0" marL="457200" rtl="0" algn="l">
              <a:spcBef>
                <a:spcPts val="0"/>
              </a:spcBef>
              <a:spcAft>
                <a:spcPts val="0"/>
              </a:spcAft>
              <a:buSzPts val="1300"/>
              <a:buChar char="●"/>
            </a:pPr>
            <a:r>
              <a:rPr lang="en"/>
              <a:t>Users can click the star icon at top right to favorite the item</a:t>
            </a:r>
            <a:endParaRPr/>
          </a:p>
        </p:txBody>
      </p:sp>
      <p:sp>
        <p:nvSpPr>
          <p:cNvPr id="194" name="Google Shape;194;p21"/>
          <p:cNvSpPr txBox="1"/>
          <p:nvPr>
            <p:ph idx="4294967295" type="title"/>
          </p:nvPr>
        </p:nvSpPr>
        <p:spPr>
          <a:xfrm>
            <a:off x="1115350" y="179425"/>
            <a:ext cx="2924400" cy="6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Display</a:t>
            </a:r>
            <a:endParaRPr/>
          </a:p>
        </p:txBody>
      </p:sp>
      <p:pic>
        <p:nvPicPr>
          <p:cNvPr id="195" name="Google Shape;195;p21"/>
          <p:cNvPicPr preferRelativeResize="0"/>
          <p:nvPr/>
        </p:nvPicPr>
        <p:blipFill>
          <a:blip r:embed="rId3">
            <a:alphaModFix/>
          </a:blip>
          <a:stretch>
            <a:fillRect/>
          </a:stretch>
        </p:blipFill>
        <p:spPr>
          <a:xfrm>
            <a:off x="6645950" y="152400"/>
            <a:ext cx="2265047"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