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6" r:id="rId3"/>
    <p:sldId id="267" r:id="rId4"/>
    <p:sldId id="273" r:id="rId5"/>
    <p:sldId id="274" r:id="rId6"/>
    <p:sldId id="268" r:id="rId7"/>
    <p:sldId id="269" r:id="rId8"/>
    <p:sldId id="27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2B948"/>
    <a:srgbClr val="548343"/>
    <a:srgbClr val="B70F0F"/>
    <a:srgbClr val="C9C0B5"/>
    <a:srgbClr val="D2C0B5"/>
    <a:srgbClr val="BBB0A3"/>
    <a:srgbClr val="FD5151"/>
    <a:srgbClr val="887E6F"/>
    <a:srgbClr val="FD515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5" autoAdjust="0"/>
    <p:restoredTop sz="81221" autoAdjust="0"/>
  </p:normalViewPr>
  <p:slideViewPr>
    <p:cSldViewPr snapToGrid="0" snapToObjects="1" showGuides="1">
      <p:cViewPr>
        <p:scale>
          <a:sx n="120" d="100"/>
          <a:sy n="120" d="100"/>
        </p:scale>
        <p:origin x="-1374" y="150"/>
      </p:cViewPr>
      <p:guideLst>
        <p:guide orient="horz" pos="4196"/>
        <p:guide orient="horz" pos="2153"/>
        <p:guide orient="horz" pos="795"/>
        <p:guide pos="254"/>
        <p:guide pos="5507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notesViewPr>
    <p:cSldViewPr snapToGrid="0" snapToObjects="1" showGuides="1">
      <p:cViewPr varScale="1">
        <p:scale>
          <a:sx n="109" d="100"/>
          <a:sy n="109" d="100"/>
        </p:scale>
        <p:origin x="-3832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28044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27216" y="591721"/>
            <a:ext cx="5225663" cy="391924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7216" y="4646352"/>
            <a:ext cx="5225663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  <a:p>
            <a:pPr lvl="1"/>
            <a:r>
              <a:rPr lang="nb-NO" dirty="0" smtClean="0"/>
              <a:t>Second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smtClean="0"/>
              <a:t>Third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smtClean="0"/>
              <a:t>Fifth </a:t>
            </a:r>
            <a:r>
              <a:rPr lang="nb-NO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968664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1pPr>
    <a:lvl2pPr marL="4572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2pPr>
    <a:lvl3pPr marL="9144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3pPr>
    <a:lvl4pPr marL="13716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4pPr>
    <a:lvl5pPr marL="18288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Ulike typer</a:t>
            </a:r>
            <a:r>
              <a:rPr lang="nb-NO" baseline="0" dirty="0" smtClean="0"/>
              <a:t> providers implementerer samme interface slik at man bare gjøre en open på connection. SQL, OleDB, Oracle++</a:t>
            </a:r>
          </a:p>
          <a:p>
            <a:r>
              <a:rPr lang="nb-NO" baseline="0" dirty="0" smtClean="0"/>
              <a:t>Dataadapteren er en bridge mellom databasen og frakoblede objekter i ado objektmodellen, Fill metoden gir mulighet for å plassere data fra en query inn i et dataset så de lett kan aksesseres.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Datasettet</a:t>
            </a:r>
            <a:r>
              <a:rPr lang="nb-NO" baseline="0" dirty="0" smtClean="0"/>
              <a:t> inneholder en in-memory representasjon av relasjonsdatabasen inkludert alle tabeller og relasjoner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Demo av hvordan man legger opp en</a:t>
            </a:r>
            <a:r>
              <a:rPr lang="nb-NO" baseline="0" dirty="0" smtClean="0"/>
              <a:t> datasource, samt definerer en enkel tabell med kolonner og primærnøkkel.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3299436"/>
            <a:ext cx="4396995" cy="318036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&lt;tittel&gt;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75091" y="4145581"/>
            <a:ext cx="4396995" cy="1367999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500" b="0" i="1" cap="none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&lt;Undertittel/beskrivelse&gt;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5831304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&lt;Sted/anledning&gt;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6071820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631255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&lt;Dato (format: 01/09/11)&gt;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31701370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31968" y="392323"/>
            <a:ext cx="5108807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11903" y="392321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12722" y="2542832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12722" y="4693343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27694574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B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9850" y="392323"/>
            <a:ext cx="5043721" cy="6270944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5650868" y="392321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5651687" y="2545663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651687" y="4699004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72564093"/>
      </p:ext>
    </p:extLst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A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02406" y="1262063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03225" y="310835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3225" y="495464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621088" y="1262063"/>
            <a:ext cx="5192712" cy="5401204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4442129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B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4985" y="1262064"/>
            <a:ext cx="5044428" cy="5401202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641975" y="1262063"/>
            <a:ext cx="3171824" cy="5401205"/>
          </a:xfrm>
        </p:spPr>
        <p:txBody>
          <a:bodyPr tIns="46800"/>
          <a:lstStyle>
            <a:lvl1pPr>
              <a:spcBef>
                <a:spcPts val="500"/>
              </a:spcBef>
              <a:spcAft>
                <a:spcPts val="400"/>
              </a:spcAft>
              <a:defRPr/>
            </a:lvl1pPr>
            <a:lvl2pPr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07786633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C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21088" y="1262063"/>
            <a:ext cx="5192712" cy="5401202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0447" y="1262063"/>
            <a:ext cx="3018078" cy="5401202"/>
          </a:xfrm>
        </p:spPr>
        <p:txBody>
          <a:bodyPr/>
          <a:lstStyle>
            <a:lvl1pPr>
              <a:spcBef>
                <a:spcPts val="500"/>
              </a:spcBef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00319444"/>
      </p:ext>
    </p:extLst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er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6102054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6102052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8" name="Picture Placeholder 7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4666614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102053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02052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1" name="Picture Placeholder 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666614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2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102054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53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6102052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54" name="Picture Placeholder 7"/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4666614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418688"/>
            <a:ext cx="3258608" cy="307777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. 18&gt;</a:t>
            </a:r>
            <a:endParaRPr 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20788" y="387068"/>
            <a:ext cx="410519" cy="365125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33" hasCustomPrompt="1"/>
          </p:nvPr>
        </p:nvSpPr>
        <p:spPr>
          <a:xfrm>
            <a:off x="1851296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4" hasCustomPrompt="1"/>
          </p:nvPr>
        </p:nvSpPr>
        <p:spPr>
          <a:xfrm>
            <a:off x="1851294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26" name="Picture Placeholder 7"/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415856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851295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1851294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29" name="Picture Placeholder 4"/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415856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39" hasCustomPrompt="1"/>
          </p:nvPr>
        </p:nvSpPr>
        <p:spPr>
          <a:xfrm>
            <a:off x="1851296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40" hasCustomPrompt="1"/>
          </p:nvPr>
        </p:nvSpPr>
        <p:spPr>
          <a:xfrm>
            <a:off x="1851294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32" name="Picture Placeholder 7"/>
          <p:cNvSpPr>
            <a:spLocks noGrp="1" noChangeAspect="1"/>
          </p:cNvSpPr>
          <p:nvPr>
            <p:ph type="pic" sz="quarter" idx="41" hasCustomPrompt="1"/>
          </p:nvPr>
        </p:nvSpPr>
        <p:spPr>
          <a:xfrm>
            <a:off x="415856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273682958"/>
      </p:ext>
    </p:extLst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3226" y="392323"/>
            <a:ext cx="8337550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54216826"/>
      </p:ext>
    </p:extLst>
  </p:cSld>
  <p:clrMapOvr>
    <a:masterClrMapping/>
  </p:clrMapOvr>
  <p:transition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3385" y="392323"/>
            <a:ext cx="8328978" cy="4735972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5734886"/>
            <a:ext cx="8288919" cy="928381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500"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81184" y="5520887"/>
            <a:ext cx="8194504" cy="0"/>
          </a:xfrm>
          <a:prstGeom prst="line">
            <a:avLst/>
          </a:prstGeom>
          <a:ln w="127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446" y="5333434"/>
            <a:ext cx="3056985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 baseline="0"/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37040887"/>
      </p:ext>
    </p:extLst>
  </p:cSld>
  <p:clrMapOvr>
    <a:masterClrMapping/>
  </p:clrMapOvr>
  <p:transition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283581558"/>
      </p:ext>
    </p:extLst>
  </p:cSld>
  <p:clrMapOvr>
    <a:masterClrMapping/>
  </p:clrMapOvr>
  <p:transition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2996789"/>
            <a:ext cx="4396995" cy="620683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&lt;takk for oppmerksomheten&gt;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414504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4385561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4626296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51533342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0675" y="1260792"/>
            <a:ext cx="8493125" cy="5400358"/>
          </a:xfrm>
        </p:spPr>
        <p:txBody>
          <a:bodyPr bIns="327600" anchor="b" anchorCtr="0"/>
          <a:lstStyle>
            <a:lvl1pPr>
              <a:spcBef>
                <a:spcPts val="1200"/>
              </a:spcBef>
              <a:defRPr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</p:txBody>
      </p:sp>
    </p:spTree>
    <p:extLst>
      <p:ext uri="{BB962C8B-B14F-4D97-AF65-F5344CB8AC3E}">
        <p14:creationId xmlns:p14="http://schemas.microsoft.com/office/powerpoint/2010/main" xmlns="" val="894352273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kolonn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29" y="1262063"/>
            <a:ext cx="8487218" cy="5399087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:p14="http://schemas.microsoft.com/office/powerpoint/2010/main" xmlns="" val="351067674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71198"/>
            <a:ext cx="4173044" cy="5389952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262063"/>
            <a:ext cx="4173044" cy="5389952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38044995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4"/>
            <a:ext cx="4173044" cy="5043486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608529"/>
            <a:ext cx="4173044" cy="5043486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3887992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13098" y="1435996"/>
            <a:ext cx="38664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63271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92118728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62064"/>
            <a:ext cx="2628000" cy="5399086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:p14="http://schemas.microsoft.com/office/powerpoint/2010/main" xmlns="" val="219052785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 userDrawn="1"/>
        </p:nvCxnSpPr>
        <p:spPr>
          <a:xfrm>
            <a:off x="6291055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3"/>
            <a:ext cx="2628000" cy="5043487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369429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191636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9886873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bilde og 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17537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22662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203364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6291055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4104047"/>
            <a:ext cx="2628000" cy="2557103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56087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3369429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191636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191636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93901232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ksjonsside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225175" y="1831023"/>
            <a:ext cx="2700000" cy="2700000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“</a:t>
            </a:r>
            <a:r>
              <a:rPr lang="en-US" dirty="0" err="1" smtClean="0"/>
              <a:t>runde</a:t>
            </a:r>
            <a:r>
              <a:rPr lang="en-US" dirty="0" smtClean="0"/>
              <a:t>”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25662914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945" y="1262063"/>
            <a:ext cx="8481855" cy="5401203"/>
          </a:xfrm>
          <a:prstGeom prst="rect">
            <a:avLst/>
          </a:prstGeom>
        </p:spPr>
        <p:txBody>
          <a:bodyPr vert="horz" lIns="108000" tIns="45720" rIns="91440" bIns="45720" rtlCol="0">
            <a:noAutofit/>
          </a:bodyPr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6300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4" r:id="rId2"/>
    <p:sldLayoutId id="2147483699" r:id="rId3"/>
    <p:sldLayoutId id="2147483664" r:id="rId4"/>
    <p:sldLayoutId id="2147483700" r:id="rId5"/>
    <p:sldLayoutId id="2147483702" r:id="rId6"/>
    <p:sldLayoutId id="2147483701" r:id="rId7"/>
    <p:sldLayoutId id="2147483688" r:id="rId8"/>
    <p:sldLayoutId id="2147483684" r:id="rId9"/>
    <p:sldLayoutId id="2147483685" r:id="rId10"/>
    <p:sldLayoutId id="2147483686" r:id="rId11"/>
    <p:sldLayoutId id="2147483696" r:id="rId12"/>
    <p:sldLayoutId id="2147483695" r:id="rId13"/>
    <p:sldLayoutId id="2147483697" r:id="rId14"/>
    <p:sldLayoutId id="2147483691" r:id="rId15"/>
    <p:sldLayoutId id="2147483687" r:id="rId16"/>
    <p:sldLayoutId id="2147483694" r:id="rId17"/>
    <p:sldLayoutId id="2147483665" r:id="rId18"/>
    <p:sldLayoutId id="2147483703" r:id="rId19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000" b="0" i="1" kern="1200" cap="all" spc="20" baseline="0">
          <a:solidFill>
            <a:schemeClr val="accent1"/>
          </a:solidFill>
          <a:latin typeface="Georgia"/>
          <a:ea typeface="+mj-ea"/>
          <a:cs typeface="Georgia"/>
        </a:defRPr>
      </a:lvl1pPr>
    </p:titleStyle>
    <p:bodyStyle>
      <a:lvl1pPr marL="0" indent="0" algn="l" defTabSz="457200" rtl="0" eaLnBrk="1" latinLnBrk="0" hangingPunct="1">
        <a:lnSpc>
          <a:spcPts val="1700"/>
        </a:lnSpc>
        <a:spcBef>
          <a:spcPts val="600"/>
        </a:spcBef>
        <a:spcAft>
          <a:spcPts val="400"/>
        </a:spcAft>
        <a:buFont typeface="Arial"/>
        <a:buNone/>
        <a:defRPr sz="1700" kern="1200" baseline="0">
          <a:solidFill>
            <a:schemeClr val="tx1"/>
          </a:solidFill>
          <a:latin typeface="Georgia"/>
          <a:ea typeface="+mn-ea"/>
          <a:cs typeface="Georgia"/>
        </a:defRPr>
      </a:lvl1pPr>
      <a:lvl2pPr marL="268288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2pPr>
      <a:lvl3pPr marL="534987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Georgia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4940" y="3309695"/>
            <a:ext cx="6393180" cy="307777"/>
          </a:xfrm>
        </p:spPr>
        <p:txBody>
          <a:bodyPr/>
          <a:lstStyle/>
          <a:p>
            <a:r>
              <a:rPr lang="nb-NO" dirty="0" smtClean="0"/>
              <a:t>Persistere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0684" y="4145581"/>
            <a:ext cx="5398477" cy="1367999"/>
          </a:xfrm>
        </p:spPr>
        <p:txBody>
          <a:bodyPr/>
          <a:lstStyle/>
          <a:p>
            <a:r>
              <a:rPr lang="nb-NO" dirty="0" smtClean="0"/>
              <a:t>En introduksjon til ulike måter å lagre/hente ut data i .NET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 smtClean="0"/>
              <a:t>Espen Ekvang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b-NO" dirty="0" smtClean="0"/>
              <a:t>August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935203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286891" cy="307777"/>
          </a:xfrm>
        </p:spPr>
        <p:txBody>
          <a:bodyPr/>
          <a:lstStyle/>
          <a:p>
            <a:r>
              <a:rPr lang="nb-NO" dirty="0" smtClean="0"/>
              <a:t>Agenda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397000"/>
            <a:ext cx="810282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ADO.NET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Object Relational Mapping</a:t>
            </a:r>
          </a:p>
          <a:p>
            <a:pPr lvl="1"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Entity Framework</a:t>
            </a:r>
          </a:p>
          <a:p>
            <a:pPr lvl="1"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NHibernate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Micro ORM</a:t>
            </a:r>
          </a:p>
          <a:p>
            <a:pPr lvl="1"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Dapper</a:t>
            </a:r>
          </a:p>
          <a:p>
            <a:pPr lvl="1"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PetaPOCO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347164" cy="307777"/>
          </a:xfrm>
        </p:spPr>
        <p:txBody>
          <a:bodyPr/>
          <a:lstStyle/>
          <a:p>
            <a:r>
              <a:rPr lang="nb-NO" dirty="0" smtClean="0"/>
              <a:t>ADO.net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1623" y="1397000"/>
            <a:ext cx="810282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Fasilitere dataaksess i .NET rammeverket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Aksessere forskjellig type data med de samme metodene (SQL, Oracle, MS Access)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Viktig å kjenne til selv om mange i dag benytter seg av ORM 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400" dirty="0" smtClean="0"/>
          </a:p>
        </p:txBody>
      </p:sp>
      <p:sp>
        <p:nvSpPr>
          <p:cNvPr id="8" name="Rounded Rectangle 7"/>
          <p:cNvSpPr/>
          <p:nvPr/>
        </p:nvSpPr>
        <p:spPr>
          <a:xfrm>
            <a:off x="2145322" y="5564357"/>
            <a:ext cx="5014547" cy="527539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 lager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145322" y="4544450"/>
            <a:ext cx="5014547" cy="52753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ADO.NET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408485" y="3524543"/>
            <a:ext cx="1137139" cy="5275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Silverlight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145323" y="3524543"/>
            <a:ext cx="1137139" cy="5275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WinForms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698024" y="3524543"/>
            <a:ext cx="1137139" cy="5275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MVC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022731" y="3524543"/>
            <a:ext cx="1137139" cy="5275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WebForms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>
            <a:stCxn id="12" idx="2"/>
          </p:cNvCxnSpPr>
          <p:nvPr/>
        </p:nvCxnSpPr>
        <p:spPr>
          <a:xfrm>
            <a:off x="2713893" y="4052082"/>
            <a:ext cx="0" cy="492368"/>
          </a:xfrm>
          <a:prstGeom prst="straightConnector1">
            <a:avLst/>
          </a:prstGeom>
          <a:ln w="2540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954780" y="4052082"/>
            <a:ext cx="0" cy="492368"/>
          </a:xfrm>
          <a:prstGeom prst="straightConnector1">
            <a:avLst/>
          </a:prstGeom>
          <a:ln w="2540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273040" y="4052082"/>
            <a:ext cx="0" cy="492368"/>
          </a:xfrm>
          <a:prstGeom prst="straightConnector1">
            <a:avLst/>
          </a:prstGeom>
          <a:ln w="2540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652260" y="4052082"/>
            <a:ext cx="0" cy="492368"/>
          </a:xfrm>
          <a:prstGeom prst="straightConnector1">
            <a:avLst/>
          </a:prstGeom>
          <a:ln w="2540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698024" y="5071989"/>
            <a:ext cx="0" cy="492368"/>
          </a:xfrm>
          <a:prstGeom prst="straightConnector1">
            <a:avLst/>
          </a:prstGeom>
          <a:ln w="2540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305759" cy="307777"/>
          </a:xfrm>
        </p:spPr>
        <p:txBody>
          <a:bodyPr/>
          <a:lstStyle/>
          <a:p>
            <a:r>
              <a:rPr lang="nb-NO" dirty="0" smtClean="0"/>
              <a:t>Objektmodell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21623" y="1322362"/>
            <a:ext cx="1961798" cy="41254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Database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87067" y="2212378"/>
            <a:ext cx="1961798" cy="41254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Connection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987067" y="3203212"/>
            <a:ext cx="1961798" cy="41254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Command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498379" y="4108234"/>
            <a:ext cx="1961798" cy="41254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DataAdapter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229643" y="4891805"/>
            <a:ext cx="1961798" cy="41254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DataSet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498379" y="5833872"/>
            <a:ext cx="1961798" cy="41254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DataReader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cxnSp>
        <p:nvCxnSpPr>
          <p:cNvPr id="16" name="Shape 15"/>
          <p:cNvCxnSpPr>
            <a:stCxn id="5" idx="2"/>
            <a:endCxn id="6" idx="1"/>
          </p:cNvCxnSpPr>
          <p:nvPr/>
        </p:nvCxnSpPr>
        <p:spPr>
          <a:xfrm rot="16200000" flipH="1">
            <a:off x="1302923" y="1734509"/>
            <a:ext cx="683742" cy="684545"/>
          </a:xfrm>
          <a:prstGeom prst="bentConnector2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2"/>
            <a:endCxn id="7" idx="0"/>
          </p:cNvCxnSpPr>
          <p:nvPr/>
        </p:nvCxnSpPr>
        <p:spPr>
          <a:xfrm>
            <a:off x="2967966" y="2624927"/>
            <a:ext cx="0" cy="578285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hape 21"/>
          <p:cNvCxnSpPr>
            <a:stCxn id="7" idx="2"/>
            <a:endCxn id="10" idx="1"/>
          </p:cNvCxnSpPr>
          <p:nvPr/>
        </p:nvCxnSpPr>
        <p:spPr>
          <a:xfrm rot="16200000" flipH="1">
            <a:off x="2520979" y="4062747"/>
            <a:ext cx="2424386" cy="1530413"/>
          </a:xfrm>
          <a:prstGeom prst="bentConnector2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hape 23"/>
          <p:cNvCxnSpPr>
            <a:stCxn id="8" idx="2"/>
            <a:endCxn id="9" idx="1"/>
          </p:cNvCxnSpPr>
          <p:nvPr/>
        </p:nvCxnSpPr>
        <p:spPr>
          <a:xfrm rot="16200000" flipH="1">
            <a:off x="5565812" y="4434248"/>
            <a:ext cx="577297" cy="750365"/>
          </a:xfrm>
          <a:prstGeom prst="bentConnector2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" idx="1"/>
          </p:cNvCxnSpPr>
          <p:nvPr/>
        </p:nvCxnSpPr>
        <p:spPr>
          <a:xfrm flipH="1">
            <a:off x="2967966" y="4314509"/>
            <a:ext cx="153041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368003" cy="307777"/>
          </a:xfrm>
        </p:spPr>
        <p:txBody>
          <a:bodyPr/>
          <a:lstStyle/>
          <a:p>
            <a:r>
              <a:rPr lang="nb-NO" dirty="0" smtClean="0"/>
              <a:t>DataSet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374254" y="1494402"/>
            <a:ext cx="2136575" cy="250247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DataSet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526654" y="1820849"/>
            <a:ext cx="2136575" cy="25024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DataRelationCollection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526654" y="2142346"/>
            <a:ext cx="2136575" cy="25024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ExtendedProperties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31470" y="2461868"/>
            <a:ext cx="2136575" cy="25024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DataTableCollection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707620" y="2786891"/>
            <a:ext cx="2136575" cy="250247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DataTable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149224" y="3102514"/>
            <a:ext cx="2136575" cy="25024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DataRowCollection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315899" y="3418137"/>
            <a:ext cx="2136575" cy="250247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DataRow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869002" y="3427662"/>
            <a:ext cx="2136575" cy="250247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DataView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869002" y="3743285"/>
            <a:ext cx="2136575" cy="25024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ChildRelations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869002" y="4058908"/>
            <a:ext cx="2136575" cy="25024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ParentRelations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869002" y="4373233"/>
            <a:ext cx="2136575" cy="25024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Constraints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149224" y="4667211"/>
            <a:ext cx="2136575" cy="25024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DataColumnCollection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320662" y="5024401"/>
            <a:ext cx="2136575" cy="250247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DataColumn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873764" y="5011408"/>
            <a:ext cx="2136575" cy="25024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ExtendedProperties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869002" y="5333410"/>
            <a:ext cx="2136575" cy="250247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PrimaryKey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479974" y="5365138"/>
            <a:ext cx="2136575" cy="25024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ExtendedProperties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374254" y="1744649"/>
            <a:ext cx="0" cy="1158092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1"/>
          </p:cNvCxnSpPr>
          <p:nvPr/>
        </p:nvCxnSpPr>
        <p:spPr>
          <a:xfrm flipH="1">
            <a:off x="1374254" y="2912015"/>
            <a:ext cx="333366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1374254" y="2588416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1374254" y="2261678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379070" y="1943086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707620" y="3037138"/>
            <a:ext cx="0" cy="2425478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1707624" y="5462616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1707620" y="5150641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1707620" y="4512466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711838" y="4193379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1711839" y="3869529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1711838" y="3540916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1711839" y="4802979"/>
            <a:ext cx="2437385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1707620" y="3236116"/>
            <a:ext cx="2437385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149224" y="3299727"/>
            <a:ext cx="0" cy="241189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4149210" y="3540916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149238" y="4907034"/>
            <a:ext cx="0" cy="241189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153973" y="5152986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320690" y="5249954"/>
            <a:ext cx="0" cy="241189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4325425" y="5495906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541448" cy="307777"/>
          </a:xfrm>
        </p:spPr>
        <p:txBody>
          <a:bodyPr/>
          <a:lstStyle/>
          <a:p>
            <a:r>
              <a:rPr lang="nb-NO" dirty="0" smtClean="0"/>
              <a:t>Koble til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07263" y="3908619"/>
            <a:ext cx="8790433" cy="1754326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connectionString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ConfigurationManager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.ConnectionStrings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MyConnectionString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].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ConnectionString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using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connection =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SqlConnection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connectionString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))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                   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nb-NO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err="1" smtClean="0"/>
              <a:t>co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nnection.Open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(); </a:t>
            </a:r>
            <a:endParaRPr lang="nb-NO" sz="12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:</a:t>
            </a:r>
            <a:endParaRPr lang="en-US" sz="12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48471" y="1553277"/>
            <a:ext cx="8737033" cy="1384995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connectionStrings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endParaRPr lang="en-US" sz="12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add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DataAksess.Properties.Settings.SampleConnectionString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connectionString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Data Source=.\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SQLEXPRESS;AttachDbFilename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=|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DataDirectory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|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			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\</a:t>
            </a:r>
            <a:r>
              <a:rPr lang="en-US" sz="12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MyDatabase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.mdf;Integrated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Security=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True;Connect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			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Timeout=30;User Instance=True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providerName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System.Data.SqlClient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/&gt;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connectionStrings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5319" y="1189736"/>
            <a:ext cx="810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Fra web.config/app.config</a:t>
            </a: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91865" cy="307777"/>
          </a:xfrm>
        </p:spPr>
        <p:txBody>
          <a:bodyPr/>
          <a:lstStyle/>
          <a:p>
            <a:r>
              <a:rPr lang="nb-NO" dirty="0" smtClean="0"/>
              <a:t>Spørringer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1623" y="970280"/>
            <a:ext cx="810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Fra tilkobling oppretter man en kommando: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1623" y="1382589"/>
            <a:ext cx="8102827" cy="1015663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using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command =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connectionString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.CreateCommand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r>
              <a:rPr lang="nb-NO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command.CommandType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 = </a:t>
            </a:r>
            <a:r>
              <a:rPr lang="en-US" sz="12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CommandType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.Text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command.CommandText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 = </a:t>
            </a:r>
            <a:r>
              <a:rPr lang="en-US" sz="12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"SELECT column1, column2 FROM Table1"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;</a:t>
            </a:r>
            <a:r>
              <a:rPr lang="nb-NO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endParaRPr lang="en-US" sz="12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7719" y="2561336"/>
            <a:ext cx="810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Kommandoen eksekveres mot databasen og man får en Reader tilbake.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21623" y="2977055"/>
            <a:ext cx="8102827" cy="1384995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using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reader =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command.ExecuteReader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())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r>
              <a:rPr lang="nb-NO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while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reader.Read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{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b-NO" sz="12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		//for hver rad kan man hente ut kolonneverdiene med reader[kolonneId]</a:t>
            </a:r>
            <a:r>
              <a:rPr lang="nb-NO" sz="1200" dirty="0" smtClean="0"/>
              <a:t> </a:t>
            </a:r>
            <a:endParaRPr lang="en-US" sz="12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b-NO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}</a:t>
            </a:r>
            <a:endParaRPr lang="en-US" sz="12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1623" y="4690943"/>
            <a:ext cx="810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Hvis man ikke forventer data tilbake bruker man ExecuteNonQuery i stedet.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21623" y="5216235"/>
            <a:ext cx="8102827" cy="276999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command.ExecuteNonQuery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579920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623" y="935335"/>
            <a:ext cx="8102827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b-NO" dirty="0" smtClean="0">
                <a:solidFill>
                  <a:schemeClr val="bg1"/>
                </a:solidFill>
              </a:rPr>
              <a:t>Opprett en konsollapplikasjon og legg til en ny Data Source  fra </a:t>
            </a:r>
            <a:r>
              <a:rPr lang="nb-NO" b="1" dirty="0" smtClean="0">
                <a:solidFill>
                  <a:schemeClr val="bg1"/>
                </a:solidFill>
              </a:rPr>
              <a:t>Data</a:t>
            </a:r>
            <a:r>
              <a:rPr lang="nb-NO" dirty="0" smtClean="0">
                <a:solidFill>
                  <a:schemeClr val="bg1"/>
                </a:solidFill>
              </a:rPr>
              <a:t> menyen i Visual Studio. Data kilden vår skal være en </a:t>
            </a:r>
            <a:r>
              <a:rPr lang="nb-NO" i="1" dirty="0" smtClean="0">
                <a:solidFill>
                  <a:schemeClr val="bg1"/>
                </a:solidFill>
              </a:rPr>
              <a:t>Microsoft SQL Server Database File.</a:t>
            </a:r>
          </a:p>
          <a:p>
            <a:pPr algn="just"/>
            <a:endParaRPr lang="nb-NO" b="1" i="1" dirty="0" smtClean="0">
              <a:solidFill>
                <a:schemeClr val="bg1"/>
              </a:solidFill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Ved hjelp av Server Explorer i Visual Studio, opprett en enkel tabell </a:t>
            </a:r>
            <a:r>
              <a:rPr lang="nb-NO" i="1" dirty="0" smtClean="0">
                <a:solidFill>
                  <a:schemeClr val="bg1"/>
                </a:solidFill>
              </a:rPr>
              <a:t>Person</a:t>
            </a:r>
            <a:r>
              <a:rPr lang="nb-NO" dirty="0" smtClean="0">
                <a:solidFill>
                  <a:schemeClr val="bg1"/>
                </a:solidFill>
              </a:rPr>
              <a:t> som har </a:t>
            </a:r>
            <a:r>
              <a:rPr lang="nb-NO" i="1" dirty="0" smtClean="0">
                <a:solidFill>
                  <a:schemeClr val="bg1"/>
                </a:solidFill>
              </a:rPr>
              <a:t>Id, FirstName, LastName, Email</a:t>
            </a:r>
            <a:r>
              <a:rPr lang="nb-NO" dirty="0" smtClean="0">
                <a:solidFill>
                  <a:schemeClr val="bg1"/>
                </a:solidFill>
              </a:rPr>
              <a:t>  i datakilden som er lagt opp. Legg også inn et par rader i denne tabellen slik at vi har noe å teste mot.</a:t>
            </a:r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Oppgaven blir nå å bruke ADO.NET til å kjøre følgende spørringer mot databasen:</a:t>
            </a:r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	SELECT FirstName, LastName, Email FROM Person</a:t>
            </a: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	SELECT FirstName, LastName, Email FROM Person WHERE Id =@Id</a:t>
            </a: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	UPDATE Person SET Email=@email WHERE Id=@Id</a:t>
            </a:r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endParaRPr lang="nb-NO" sz="1200" i="1" dirty="0" smtClean="0">
              <a:solidFill>
                <a:schemeClr val="bg1"/>
              </a:solidFill>
            </a:endParaRPr>
          </a:p>
          <a:p>
            <a:pPr algn="just"/>
            <a:endParaRPr lang="nb-NO" sz="1200" i="1" dirty="0" smtClean="0">
              <a:solidFill>
                <a:schemeClr val="bg1"/>
              </a:solidFill>
            </a:endParaRPr>
          </a:p>
          <a:p>
            <a:pPr algn="just"/>
            <a:endParaRPr lang="nb-NO" sz="1200" i="1" dirty="0" smtClean="0">
              <a:solidFill>
                <a:schemeClr val="bg1"/>
              </a:solidFill>
            </a:endParaRPr>
          </a:p>
          <a:p>
            <a:pPr algn="just"/>
            <a:endParaRPr lang="nb-NO" sz="1200" i="1" dirty="0" smtClean="0">
              <a:solidFill>
                <a:schemeClr val="bg1"/>
              </a:solidFill>
            </a:endParaRPr>
          </a:p>
          <a:p>
            <a:pPr algn="just"/>
            <a:endParaRPr lang="nb-NO" sz="1200" i="1" dirty="0" smtClean="0">
              <a:solidFill>
                <a:schemeClr val="bg1"/>
              </a:solidFill>
            </a:endParaRPr>
          </a:p>
          <a:p>
            <a:pPr algn="just"/>
            <a:r>
              <a:rPr lang="nb-NO" sz="1200" i="1" dirty="0" smtClean="0">
                <a:solidFill>
                  <a:schemeClr val="bg1"/>
                </a:solidFill>
              </a:rPr>
              <a:t>Hint: For å benytte seg av paramter til en SQL-spørring sjekk ut </a:t>
            </a:r>
            <a:r>
              <a:rPr lang="nb-NO" sz="1200" b="1" i="1" dirty="0" smtClean="0">
                <a:solidFill>
                  <a:schemeClr val="bg1"/>
                </a:solidFill>
              </a:rPr>
              <a:t>Paramters</a:t>
            </a:r>
            <a:r>
              <a:rPr lang="nb-NO" sz="1200" i="1" dirty="0" smtClean="0">
                <a:solidFill>
                  <a:schemeClr val="bg1"/>
                </a:solidFill>
              </a:rPr>
              <a:t> egenskapen som ligger på en SqlCommand.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KK Rekruttering 16-9">
  <a:themeElements>
    <a:clrScheme name="BEKK Palett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6C6559"/>
      </a:accent1>
      <a:accent2>
        <a:srgbClr val="887E6F"/>
      </a:accent2>
      <a:accent3>
        <a:srgbClr val="BBB0A3"/>
      </a:accent3>
      <a:accent4>
        <a:srgbClr val="FD5158"/>
      </a:accent4>
      <a:accent5>
        <a:srgbClr val="FFF9AE"/>
      </a:accent5>
      <a:accent6>
        <a:srgbClr val="36BDB2"/>
      </a:accent6>
      <a:hlink>
        <a:srgbClr val="50463C"/>
      </a:hlink>
      <a:folHlink>
        <a:srgbClr val="919191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600"/>
          </a:spcBef>
          <a:spcAft>
            <a:spcPts val="4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600"/>
          </a:spcBef>
          <a:spcAft>
            <a:spcPts val="400"/>
          </a:spcAft>
          <a:defRPr sz="17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28495</TotalTime>
  <Words>335</Words>
  <Application>Microsoft Office PowerPoint</Application>
  <PresentationFormat>On-screen Show (4:3)</PresentationFormat>
  <Paragraphs>108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BEKK Rekruttering 16-9</vt:lpstr>
      <vt:lpstr>Persistere data</vt:lpstr>
      <vt:lpstr>Agenda</vt:lpstr>
      <vt:lpstr>ADO.net</vt:lpstr>
      <vt:lpstr>Objektmodell</vt:lpstr>
      <vt:lpstr>DataSet</vt:lpstr>
      <vt:lpstr>Koble til</vt:lpstr>
      <vt:lpstr>Spørringer</vt:lpstr>
      <vt:lpstr>Oppgave 1</vt:lpstr>
    </vt:vector>
  </TitlesOfParts>
  <Company>Bekk Consulting AS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Christensen</dc:creator>
  <cp:lastModifiedBy>Espen Ekvang</cp:lastModifiedBy>
  <cp:revision>1101</cp:revision>
  <dcterms:created xsi:type="dcterms:W3CDTF">2011-08-04T16:58:46Z</dcterms:created>
  <dcterms:modified xsi:type="dcterms:W3CDTF">2012-08-22T06:36:14Z</dcterms:modified>
</cp:coreProperties>
</file>