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67" r:id="rId4"/>
    <p:sldId id="273" r:id="rId5"/>
    <p:sldId id="274" r:id="rId6"/>
    <p:sldId id="268" r:id="rId7"/>
    <p:sldId id="269" r:id="rId8"/>
    <p:sldId id="271" r:id="rId9"/>
    <p:sldId id="289" r:id="rId10"/>
    <p:sldId id="279" r:id="rId11"/>
    <p:sldId id="292" r:id="rId12"/>
    <p:sldId id="290" r:id="rId13"/>
    <p:sldId id="291" r:id="rId14"/>
    <p:sldId id="280" r:id="rId15"/>
    <p:sldId id="281" r:id="rId16"/>
    <p:sldId id="282" r:id="rId17"/>
    <p:sldId id="278" r:id="rId18"/>
    <p:sldId id="287" r:id="rId19"/>
    <p:sldId id="283" r:id="rId20"/>
    <p:sldId id="285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2B948"/>
    <a:srgbClr val="548343"/>
    <a:srgbClr val="B70F0F"/>
    <a:srgbClr val="C9C0B5"/>
    <a:srgbClr val="D2C0B5"/>
    <a:srgbClr val="BBB0A3"/>
    <a:srgbClr val="FD5151"/>
    <a:srgbClr val="887E6F"/>
    <a:srgbClr val="FD515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80769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-1614" y="-84"/>
      </p:cViewPr>
      <p:guideLst>
        <p:guide orient="horz" pos="4196"/>
        <p:guide orient="horz" pos="2153"/>
        <p:guide orient="horz" pos="795"/>
        <p:guide pos="254"/>
        <p:guide pos="5507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 snapToObjects="1" showGuides="1">
      <p:cViewPr varScale="1">
        <p:scale>
          <a:sx n="109" d="100"/>
          <a:sy n="109" d="100"/>
        </p:scale>
        <p:origin x="-3832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28044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27216" y="591721"/>
            <a:ext cx="5225663" cy="391924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7216" y="4646352"/>
            <a:ext cx="5225663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dirty="0" err="1" smtClean="0"/>
              <a:t>Click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r>
              <a:rPr lang="nb-NO" dirty="0" smtClean="0"/>
              <a:t> Master </a:t>
            </a:r>
            <a:r>
              <a:rPr lang="nb-NO" dirty="0" err="1" smtClean="0"/>
              <a:t>text</a:t>
            </a:r>
            <a:r>
              <a:rPr lang="nb-NO" dirty="0" smtClean="0"/>
              <a:t> styles</a:t>
            </a:r>
          </a:p>
          <a:p>
            <a:pPr lvl="1"/>
            <a:r>
              <a:rPr lang="nb-NO" dirty="0" smtClean="0"/>
              <a:t>Second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2"/>
            <a:r>
              <a:rPr lang="nb-NO" dirty="0" smtClean="0"/>
              <a:t>Third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3"/>
            <a:r>
              <a:rPr lang="nb-NO" dirty="0" err="1" smtClean="0"/>
              <a:t>Fourth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endParaRPr lang="nb-NO" dirty="0" smtClean="0"/>
          </a:p>
          <a:p>
            <a:pPr lvl="4"/>
            <a:r>
              <a:rPr lang="nb-NO" dirty="0" smtClean="0"/>
              <a:t>Fifth </a:t>
            </a:r>
            <a:r>
              <a:rPr lang="nb-NO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68664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5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Ulike typer</a:t>
            </a:r>
            <a:r>
              <a:rPr lang="nb-NO" baseline="0" dirty="0" smtClean="0"/>
              <a:t> providers implementerer samme interface slik at man bare gjøre en open på connection. SQL, OleDB, Oracle++</a:t>
            </a:r>
          </a:p>
          <a:p>
            <a:r>
              <a:rPr lang="nb-NO" baseline="0" dirty="0" smtClean="0"/>
              <a:t>Dataadapteren er en bridge mellom databasen og frakoblede objekter i ado objektmodellen, Fill metoden gir mulighet for å plassere data fra en query inn i et dataset så de lett kan aksesseres.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Datasettet</a:t>
            </a:r>
            <a:r>
              <a:rPr lang="nb-NO" baseline="0" dirty="0" smtClean="0"/>
              <a:t> inneholder en in-memory representasjon av relasjonsdatabasen inkludert alle tabeller og relasjoner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C#)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Mapping mellom databasen og definerte objekter</a:t>
            </a:r>
            <a:r>
              <a:rPr lang="nb-NO" baseline="0" dirty="0" smtClean="0"/>
              <a:t> i valgt programmeringsspråk (f.eks C#)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Demo av hvordan man legger opp en</a:t>
            </a:r>
            <a:r>
              <a:rPr lang="nb-NO" baseline="0" dirty="0" smtClean="0"/>
              <a:t> datasource, samt definerer en enkel tabell med kolonner og primærnøkkel.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27088" y="592138"/>
            <a:ext cx="5226050" cy="39195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3299436"/>
            <a:ext cx="4396995" cy="318036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&lt;tittel&gt;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75091" y="4145581"/>
            <a:ext cx="4396995" cy="1367999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 i="1" cap="none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 smtClean="0"/>
              <a:t>&lt;Undertittel/beskrivelse&gt;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5831304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&lt;Sted/anledning&gt;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6071820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631255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&lt;Dato (format: 01/09/11)&gt;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170137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31968" y="392323"/>
            <a:ext cx="5108807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11903" y="392321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12722" y="2542832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12722" y="4693343"/>
            <a:ext cx="3024000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7694574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oppsett B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9850" y="392323"/>
            <a:ext cx="5043721" cy="6270944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5650868" y="392321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5651687" y="2545663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651687" y="4699004"/>
            <a:ext cx="3089087" cy="19680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2564093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A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402406" y="1262063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403225" y="310835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403225" y="4954642"/>
            <a:ext cx="3035300" cy="17086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621088" y="1262063"/>
            <a:ext cx="5192712" cy="540120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4442129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B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4985" y="1262064"/>
            <a:ext cx="5044428" cy="5401202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641975" y="1262063"/>
            <a:ext cx="3171824" cy="5401205"/>
          </a:xfrm>
        </p:spPr>
        <p:txBody>
          <a:bodyPr tIns="46800"/>
          <a:lstStyle>
            <a:lvl1pPr>
              <a:spcBef>
                <a:spcPts val="500"/>
              </a:spcBef>
              <a:spcAft>
                <a:spcPts val="400"/>
              </a:spcAft>
              <a:defRPr/>
            </a:lvl1pPr>
            <a:lvl2pPr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07786633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oppsett C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21088" y="1262063"/>
            <a:ext cx="5192712" cy="5401202"/>
          </a:xfrm>
        </p:spPr>
        <p:txBody>
          <a:bodyPr anchor="ctr" anchorCtr="0"/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0447" y="1262063"/>
            <a:ext cx="3018078" cy="5401202"/>
          </a:xfrm>
        </p:spPr>
        <p:txBody>
          <a:bodyPr/>
          <a:lstStyle>
            <a:lvl1pPr>
              <a:spcBef>
                <a:spcPts val="500"/>
              </a:spcBef>
              <a:defRPr/>
            </a:lvl1pPr>
            <a:lvl2pPr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/>
            </a:lvl2pPr>
            <a:lvl3pPr>
              <a:spcBef>
                <a:spcPts val="200"/>
              </a:spcBef>
              <a:spcAft>
                <a:spcPts val="600"/>
              </a:spcAft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031944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er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6102054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25" hasCustomPrompt="1"/>
          </p:nvPr>
        </p:nvSpPr>
        <p:spPr>
          <a:xfrm>
            <a:off x="6102052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48" name="Picture Placeholder 7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66614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102053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6102052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51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666614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2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6102054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53" name="Text Placeholder 22"/>
          <p:cNvSpPr>
            <a:spLocks noGrp="1"/>
          </p:cNvSpPr>
          <p:nvPr>
            <p:ph type="body" sz="quarter" idx="31" hasCustomPrompt="1"/>
          </p:nvPr>
        </p:nvSpPr>
        <p:spPr>
          <a:xfrm>
            <a:off x="6102052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54" name="Picture Placeholder 7"/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666614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376445" y="418688"/>
            <a:ext cx="3258608" cy="307777"/>
          </a:xfrm>
        </p:spPr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. 18&gt;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20788" y="387068"/>
            <a:ext cx="410519" cy="365125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33" hasCustomPrompt="1"/>
          </p:nvPr>
        </p:nvSpPr>
        <p:spPr>
          <a:xfrm>
            <a:off x="1851296" y="3754543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4" hasCustomPrompt="1"/>
          </p:nvPr>
        </p:nvSpPr>
        <p:spPr>
          <a:xfrm>
            <a:off x="1851294" y="3460603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26" name="Picture Placeholder 7"/>
          <p:cNvSpPr>
            <a:spLocks noGrp="1" noChangeAspect="1"/>
          </p:cNvSpPr>
          <p:nvPr>
            <p:ph type="pic" sz="quarter" idx="35" hasCustomPrompt="1"/>
          </p:nvPr>
        </p:nvSpPr>
        <p:spPr>
          <a:xfrm>
            <a:off x="415856" y="322141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851295" y="1825483"/>
            <a:ext cx="2720693" cy="864000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 baseline="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/>
            </a:lvl5pPr>
          </a:lstStyle>
          <a:p>
            <a:pPr lvl="0"/>
            <a:r>
              <a:rPr lang="nb-NO" dirty="0" smtClean="0"/>
              <a:t>&lt;Rolle, utdanning etc.&gt;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851294" y="1535068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29" name="Picture Placeholder 4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415856" y="1322898"/>
            <a:ext cx="1367998" cy="1367997"/>
          </a:xfrm>
        </p:spPr>
        <p:txBody>
          <a:bodyPr lIns="36000" rIns="36000" anchor="ctr" anchorCtr="1">
            <a:normAutofit/>
          </a:bodyPr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1851296" y="5642599"/>
            <a:ext cx="2720004" cy="836083"/>
          </a:xfrm>
        </p:spPr>
        <p:txBody>
          <a:bodyPr wrap="none" t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 sz="1500"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Tx/>
              <a:buNone/>
              <a:defRPr/>
            </a:lvl5pPr>
          </a:lstStyle>
          <a:p>
            <a:pPr lvl="0"/>
            <a:r>
              <a:rPr lang="nb-NO" dirty="0" smtClean="0"/>
              <a:t>&lt;Rolle, utdanning etc.&gt;</a:t>
            </a:r>
            <a:endParaRPr lang="en-US" dirty="0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40" hasCustomPrompt="1"/>
          </p:nvPr>
        </p:nvSpPr>
        <p:spPr>
          <a:xfrm>
            <a:off x="1851294" y="5338499"/>
            <a:ext cx="2720691" cy="288000"/>
          </a:xfrm>
        </p:spPr>
        <p:txBody>
          <a:bodyPr wrap="none" tIns="0" b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5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nb-NO" dirty="0" smtClean="0"/>
              <a:t>&lt;Navn&gt;</a:t>
            </a:r>
            <a:endParaRPr lang="en-US" dirty="0"/>
          </a:p>
        </p:txBody>
      </p:sp>
      <p:sp>
        <p:nvSpPr>
          <p:cNvPr id="32" name="Picture Placeholder 7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15856" y="5109474"/>
            <a:ext cx="1367998" cy="1367997"/>
          </a:xfrm>
        </p:spPr>
        <p:txBody>
          <a:bodyPr lIns="36000" rIns="36000" anchor="ctr" anchorCtr="1">
            <a:normAutofit/>
          </a:bodyPr>
          <a:lstStyle>
            <a:lvl1pPr marL="0" marR="0" indent="0" algn="ctr" defTabSz="457200" rtl="0" eaLnBrk="1" fontAlgn="auto" latinLnBrk="0" hangingPunct="1">
              <a:lnSpc>
                <a:spcPts val="1700"/>
              </a:lnSpc>
              <a:spcBef>
                <a:spcPts val="120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273682958"/>
      </p:ext>
    </p:extLst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03226" y="392323"/>
            <a:ext cx="8337550" cy="6270944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54216826"/>
      </p:ext>
    </p:extLst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e m/teks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13385" y="392323"/>
            <a:ext cx="8328978" cy="4735972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769" y="5734886"/>
            <a:ext cx="8288919" cy="928381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500"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81184" y="5520887"/>
            <a:ext cx="8194504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446" y="5333434"/>
            <a:ext cx="3056985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>
            <a:lvl1pPr>
              <a:defRPr baseline="0"/>
            </a:lvl1pPr>
          </a:lstStyle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7040887"/>
      </p:ext>
    </p:extLst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283581558"/>
      </p:ext>
    </p:extLst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5091" y="2996789"/>
            <a:ext cx="4396995" cy="620683"/>
          </a:xfrm>
        </p:spPr>
        <p:txBody>
          <a:bodyPr wrap="square" anchor="b">
            <a:spAutoFit/>
          </a:bodyPr>
          <a:lstStyle>
            <a:lvl1pPr algn="ctr">
              <a:lnSpc>
                <a:spcPts val="2400"/>
              </a:lnSpc>
              <a:defRPr sz="2200" i="1" baseline="0">
                <a:solidFill>
                  <a:srgbClr val="000000"/>
                </a:solidFill>
              </a:defRPr>
            </a:lvl1pPr>
          </a:lstStyle>
          <a:p>
            <a:r>
              <a:rPr lang="nb-NO" dirty="0" smtClean="0"/>
              <a:t>&lt;takk for oppmerksomheten&gt;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839865" y="3897833"/>
            <a:ext cx="1496337" cy="0"/>
          </a:xfrm>
          <a:prstGeom prst="line">
            <a:avLst/>
          </a:prstGeom>
          <a:ln w="254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75091" y="4145045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75091" y="4385561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2375091" y="4626296"/>
            <a:ext cx="4396995" cy="251795"/>
          </a:xfrm>
        </p:spPr>
        <p:txBody>
          <a:bodyPr tIns="0" bIns="36000" anchor="ctr" anchorCtr="1">
            <a:noAutofit/>
          </a:bodyPr>
          <a:lstStyle>
            <a:lvl1pPr marL="0" indent="0">
              <a:buFontTx/>
              <a:buNone/>
              <a:defRPr sz="1200" b="0" i="1" baseline="0">
                <a:solidFill>
                  <a:srgbClr val="000000"/>
                </a:solidFill>
              </a:defRPr>
            </a:lvl1pPr>
            <a:lvl2pPr marL="268288" indent="0">
              <a:buFontTx/>
              <a:buNone/>
              <a:defRPr sz="1400" b="0" i="1"/>
            </a:lvl2pPr>
            <a:lvl3pPr marL="534987" indent="0">
              <a:buFontTx/>
              <a:buNone/>
              <a:defRPr sz="1400" b="0" i="1"/>
            </a:lvl3pPr>
            <a:lvl4pPr marL="1371600" indent="0">
              <a:buFontTx/>
              <a:buNone/>
              <a:defRPr sz="1400" b="0" i="1"/>
            </a:lvl4pPr>
            <a:lvl5pPr marL="1828800" indent="0">
              <a:buFontTx/>
              <a:buNone/>
              <a:defRPr sz="1400" b="0" i="1"/>
            </a:lvl5pPr>
          </a:lstStyle>
          <a:p>
            <a:pPr lvl="0"/>
            <a:r>
              <a:rPr lang="nb-NO" dirty="0" smtClean="0"/>
              <a:t>&lt;Navn&gt;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5580" y="201679"/>
            <a:ext cx="504000" cy="122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153334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0675" y="1260792"/>
            <a:ext cx="8493125" cy="5400358"/>
          </a:xfrm>
        </p:spPr>
        <p:txBody>
          <a:bodyPr bIns="327600" anchor="b" anchorCtr="0"/>
          <a:lstStyle>
            <a:lvl1pPr>
              <a:spcBef>
                <a:spcPts val="1200"/>
              </a:spcBef>
              <a:defRPr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</p:txBody>
      </p:sp>
    </p:spTree>
    <p:extLst>
      <p:ext uri="{BB962C8B-B14F-4D97-AF65-F5344CB8AC3E}">
        <p14:creationId xmlns="" xmlns:p14="http://schemas.microsoft.com/office/powerpoint/2010/main" val="894352273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kolonn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29" y="1262063"/>
            <a:ext cx="8487218" cy="5399087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351067674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71198"/>
            <a:ext cx="4173044" cy="5389952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262063"/>
            <a:ext cx="4173044" cy="5389952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8044995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4"/>
            <a:ext cx="4173044" cy="5043486"/>
          </a:xfrm>
        </p:spPr>
        <p:txBody>
          <a:bodyPr lIns="108000"/>
          <a:lstStyle>
            <a:lvl1pPr>
              <a:defRPr sz="17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632714" y="1608529"/>
            <a:ext cx="4173044" cy="5043486"/>
          </a:xfrm>
        </p:spPr>
        <p:txBody>
          <a:bodyPr lIns="108000"/>
          <a:lstStyle>
            <a:lvl1pPr>
              <a:defRPr sz="17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3887992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13098" y="1435996"/>
            <a:ext cx="38664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63271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92118728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262064"/>
            <a:ext cx="2628000" cy="5399086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262065"/>
            <a:ext cx="2628000" cy="5399085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</p:spTree>
    <p:extLst>
      <p:ext uri="{BB962C8B-B14F-4D97-AF65-F5344CB8AC3E}">
        <p14:creationId xmlns="" xmlns:p14="http://schemas.microsoft.com/office/powerpoint/2010/main" val="2190527855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/>
          <p:nvPr userDrawn="1"/>
        </p:nvCxnSpPr>
        <p:spPr>
          <a:xfrm>
            <a:off x="6291055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1617663"/>
            <a:ext cx="2628000" cy="5043487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6087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369429" y="1435996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191636" y="1617663"/>
            <a:ext cx="2628000" cy="5043487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91636" y="1272002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886873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kolonner m/bilde og overskrift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7537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22662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203364" y="1312865"/>
            <a:ext cx="1944042" cy="1943209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</a:t>
            </a:r>
            <a:r>
              <a:rPr lang="en-US" dirty="0" err="1" smtClean="0"/>
              <a:t>runde</a:t>
            </a:r>
            <a:r>
              <a:rPr lang="en-US" dirty="0" smtClean="0"/>
              <a:t>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6291055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0130" y="4104047"/>
            <a:ext cx="2628000" cy="2557103"/>
          </a:xfrm>
        </p:spPr>
        <p:txBody>
          <a:bodyPr lIns="108000"/>
          <a:lstStyle>
            <a:lvl1pPr>
              <a:defRPr sz="1600"/>
            </a:lvl1pPr>
            <a:lvl2pPr>
              <a:defRPr sz="1500"/>
            </a:lvl2pPr>
            <a:lvl3pPr>
              <a:defRPr sz="1500"/>
            </a:lvl3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260883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56087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69429" y="3922379"/>
            <a:ext cx="2448000" cy="0"/>
          </a:xfrm>
          <a:prstGeom prst="line">
            <a:avLst/>
          </a:prstGeom>
          <a:ln w="12700" cmpd="sng">
            <a:solidFill>
              <a:srgbClr val="6C6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31394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260883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191636" y="4104047"/>
            <a:ext cx="2628000" cy="2557103"/>
          </a:xfrm>
        </p:spPr>
        <p:txBody>
          <a:bodyPr lIns="108000"/>
          <a:lstStyle>
            <a:lvl1pPr>
              <a:defRPr sz="1600"/>
            </a:lvl1pPr>
          </a:lstStyle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16,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6191636" y="3758385"/>
            <a:ext cx="2215536" cy="276999"/>
          </a:xfrm>
          <a:solidFill>
            <a:schemeClr val="bg1"/>
          </a:solidFill>
        </p:spPr>
        <p:txBody>
          <a:bodyPr wrap="none" lIns="108000" t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 b="0" i="0" cap="none">
                <a:solidFill>
                  <a:schemeClr val="accent1"/>
                </a:solidFill>
              </a:defRPr>
            </a:lvl1pPr>
            <a:lvl2pPr marL="268288" indent="0">
              <a:buFontTx/>
              <a:buNone/>
              <a:defRPr cap="all">
                <a:solidFill>
                  <a:srgbClr val="887E6F"/>
                </a:solidFill>
              </a:defRPr>
            </a:lvl2pPr>
            <a:lvl3pPr marL="534987" indent="0">
              <a:buFontTx/>
              <a:buNone/>
              <a:defRPr cap="all">
                <a:solidFill>
                  <a:srgbClr val="887E6F"/>
                </a:solidFill>
              </a:defRPr>
            </a:lvl3pPr>
            <a:lvl4pPr marL="1371600" indent="0">
              <a:buFontTx/>
              <a:buNone/>
              <a:defRPr cap="all">
                <a:solidFill>
                  <a:srgbClr val="887E6F"/>
                </a:solidFill>
              </a:defRPr>
            </a:lvl4pPr>
            <a:lvl5pPr marL="1828800" indent="0">
              <a:buFontTx/>
              <a:buNone/>
              <a:defRPr cap="all">
                <a:solidFill>
                  <a:srgbClr val="887E6F"/>
                </a:solidFill>
              </a:defRPr>
            </a:lvl5pPr>
          </a:lstStyle>
          <a:p>
            <a:pPr lvl="0"/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18&gt;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3901232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jonsside m/bilde-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3225175" y="1831023"/>
            <a:ext cx="2700000" cy="2700000"/>
          </a:xfrm>
        </p:spPr>
        <p:txBody>
          <a:bodyPr anchor="ctr" anchorCtr="1">
            <a:normAutofit/>
          </a:bodyPr>
          <a:lstStyle>
            <a:lvl1pPr algn="ctr">
              <a:defRPr sz="14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Klikk</a:t>
            </a:r>
            <a:r>
              <a:rPr lang="en-US" dirty="0" smtClean="0"/>
              <a:t> - </a:t>
            </a:r>
            <a:r>
              <a:rPr lang="en-US" dirty="0" err="1" smtClean="0"/>
              <a:t>eller</a:t>
            </a:r>
            <a:r>
              <a:rPr lang="en-US" dirty="0" smtClean="0"/>
              <a:t> drag and drop - for </a:t>
            </a:r>
            <a:r>
              <a:rPr lang="en-US" dirty="0" err="1" smtClean="0"/>
              <a:t>å</a:t>
            </a:r>
            <a:r>
              <a:rPr lang="en-US" dirty="0" smtClean="0"/>
              <a:t> </a:t>
            </a:r>
            <a:r>
              <a:rPr lang="en-US" dirty="0" err="1" smtClean="0"/>
              <a:t>sette</a:t>
            </a:r>
            <a:r>
              <a:rPr lang="en-US" dirty="0" smtClean="0"/>
              <a:t> inn </a:t>
            </a:r>
            <a:r>
              <a:rPr lang="en-US" dirty="0" err="1" smtClean="0"/>
              <a:t>bilde</a:t>
            </a:r>
            <a:r>
              <a:rPr lang="en-US" dirty="0" smtClean="0"/>
              <a:t> (</a:t>
            </a:r>
            <a:r>
              <a:rPr lang="en-US" dirty="0" err="1" smtClean="0"/>
              <a:t>merk</a:t>
            </a:r>
            <a:r>
              <a:rPr lang="en-US" dirty="0" smtClean="0"/>
              <a:t> at “</a:t>
            </a:r>
            <a:r>
              <a:rPr lang="en-US" dirty="0" err="1" smtClean="0"/>
              <a:t>runde</a:t>
            </a:r>
            <a:r>
              <a:rPr lang="en-US" dirty="0" smtClean="0"/>
              <a:t>” </a:t>
            </a:r>
            <a:r>
              <a:rPr lang="en-US" dirty="0" err="1" smtClean="0"/>
              <a:t>bilder</a:t>
            </a:r>
            <a:r>
              <a:rPr lang="en-US" dirty="0" smtClean="0"/>
              <a:t> passer best).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5662914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945" y="1262063"/>
            <a:ext cx="8481855" cy="5401203"/>
          </a:xfrm>
          <a:prstGeom prst="rect">
            <a:avLst/>
          </a:prstGeom>
        </p:spPr>
        <p:txBody>
          <a:bodyPr vert="horz" lIns="108000" tIns="45720" rIns="91440" bIns="45720" rtlCol="0">
            <a:noAutofit/>
          </a:bodyPr>
          <a:lstStyle/>
          <a:p>
            <a:pPr lvl="0"/>
            <a:r>
              <a:rPr lang="nb-NO" dirty="0" smtClean="0"/>
              <a:t>&lt;Nivå 1, </a:t>
            </a:r>
            <a:r>
              <a:rPr lang="nb-NO" dirty="0" err="1" smtClean="0"/>
              <a:t>str</a:t>
            </a:r>
            <a:r>
              <a:rPr lang="nb-NO" dirty="0" smtClean="0"/>
              <a:t> 17, </a:t>
            </a:r>
            <a:r>
              <a:rPr lang="nb-NO" dirty="0" err="1" smtClean="0"/>
              <a:t>bullets</a:t>
            </a:r>
            <a:r>
              <a:rPr lang="nb-NO" dirty="0" smtClean="0"/>
              <a:t> kan brukes, men er ikke nødvendig&gt;</a:t>
            </a:r>
          </a:p>
          <a:p>
            <a:pPr lvl="1"/>
            <a:r>
              <a:rPr lang="nb-NO" dirty="0" smtClean="0"/>
              <a:t>&lt;Nivå 2,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  <a:p>
            <a:pPr lvl="2"/>
            <a:r>
              <a:rPr lang="nb-NO" dirty="0" smtClean="0"/>
              <a:t>&lt;Nivå 3, </a:t>
            </a:r>
            <a:r>
              <a:rPr lang="nb-NO" dirty="0" err="1" smtClean="0"/>
              <a:t>str</a:t>
            </a:r>
            <a:r>
              <a:rPr lang="nb-NO" dirty="0" smtClean="0"/>
              <a:t> 15&gt;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17224" y="593312"/>
            <a:ext cx="83160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3224484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0" rIns="91440" bIns="0" rtlCol="0" anchor="t">
            <a:spAutoFit/>
          </a:bodyPr>
          <a:lstStyle/>
          <a:p>
            <a:r>
              <a:rPr lang="nb-NO" dirty="0" smtClean="0"/>
              <a:t>&lt;overskrift, </a:t>
            </a:r>
            <a:r>
              <a:rPr lang="nb-NO" dirty="0" err="1" smtClean="0"/>
              <a:t>str</a:t>
            </a:r>
            <a:r>
              <a:rPr lang="nb-NO" dirty="0" smtClean="0"/>
              <a:t> 20&gt;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450" y="431131"/>
            <a:ext cx="306857" cy="27699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36000" tIns="45720" rIns="0" bIns="45720" rtlCol="0" anchor="ctr">
            <a:spAutoFit/>
          </a:bodyPr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F67BF5B-7344-D747-A0C2-CBD7B2ACBC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3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4" r:id="rId2"/>
    <p:sldLayoutId id="2147483699" r:id="rId3"/>
    <p:sldLayoutId id="2147483664" r:id="rId4"/>
    <p:sldLayoutId id="2147483700" r:id="rId5"/>
    <p:sldLayoutId id="2147483702" r:id="rId6"/>
    <p:sldLayoutId id="2147483701" r:id="rId7"/>
    <p:sldLayoutId id="2147483688" r:id="rId8"/>
    <p:sldLayoutId id="2147483684" r:id="rId9"/>
    <p:sldLayoutId id="2147483685" r:id="rId10"/>
    <p:sldLayoutId id="2147483686" r:id="rId11"/>
    <p:sldLayoutId id="2147483696" r:id="rId12"/>
    <p:sldLayoutId id="2147483695" r:id="rId13"/>
    <p:sldLayoutId id="2147483697" r:id="rId14"/>
    <p:sldLayoutId id="2147483691" r:id="rId15"/>
    <p:sldLayoutId id="2147483687" r:id="rId16"/>
    <p:sldLayoutId id="2147483694" r:id="rId17"/>
    <p:sldLayoutId id="2147483665" r:id="rId18"/>
    <p:sldLayoutId id="2147483703" r:id="rId19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000" b="0" i="1" kern="1200" cap="all" spc="20" baseline="0">
          <a:solidFill>
            <a:schemeClr val="accent1"/>
          </a:solidFill>
          <a:latin typeface="Georgia"/>
          <a:ea typeface="+mj-ea"/>
          <a:cs typeface="Georgia"/>
        </a:defRPr>
      </a:lvl1pPr>
    </p:titleStyle>
    <p:bodyStyle>
      <a:lvl1pPr marL="0" indent="0" algn="l" defTabSz="457200" rtl="0" eaLnBrk="1" latinLnBrk="0" hangingPunct="1">
        <a:lnSpc>
          <a:spcPts val="1700"/>
        </a:lnSpc>
        <a:spcBef>
          <a:spcPts val="600"/>
        </a:spcBef>
        <a:spcAft>
          <a:spcPts val="400"/>
        </a:spcAft>
        <a:buFont typeface="Arial"/>
        <a:buNone/>
        <a:defRPr sz="1700" kern="1200" baseline="0">
          <a:solidFill>
            <a:schemeClr val="tx1"/>
          </a:solidFill>
          <a:latin typeface="Georgia"/>
          <a:ea typeface="+mn-ea"/>
          <a:cs typeface="Georgia"/>
        </a:defRPr>
      </a:lvl1pPr>
      <a:lvl2pPr marL="268288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2pPr>
      <a:lvl3pPr marL="534987" indent="0" algn="l" defTabSz="457200" rtl="0" eaLnBrk="1" latinLnBrk="0" hangingPunct="1">
        <a:lnSpc>
          <a:spcPts val="1700"/>
        </a:lnSpc>
        <a:spcBef>
          <a:spcPts val="200"/>
        </a:spcBef>
        <a:spcAft>
          <a:spcPts val="600"/>
        </a:spcAft>
        <a:buFont typeface="Arial"/>
        <a:buNone/>
        <a:defRPr sz="1500" kern="1200" baseline="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nhforg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dapper-dot-n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ongsli.net/nblog/2007/08/28/datasets-thanks-but-no-thank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940" y="3309695"/>
            <a:ext cx="6393180" cy="307777"/>
          </a:xfrm>
        </p:spPr>
        <p:txBody>
          <a:bodyPr/>
          <a:lstStyle/>
          <a:p>
            <a:r>
              <a:rPr lang="nb-NO" dirty="0" smtClean="0"/>
              <a:t>Persistere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0684" y="4145581"/>
            <a:ext cx="5398477" cy="1367999"/>
          </a:xfrm>
        </p:spPr>
        <p:txBody>
          <a:bodyPr/>
          <a:lstStyle/>
          <a:p>
            <a:r>
              <a:rPr lang="nb-NO" dirty="0" smtClean="0"/>
              <a:t>En introduksjon til ulike måter å lagre/hente ut data i .NET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Espen Ekvang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August 2012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93520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5466" cy="307777"/>
          </a:xfrm>
        </p:spPr>
        <p:txBody>
          <a:bodyPr/>
          <a:lstStyle/>
          <a:p>
            <a:r>
              <a:rPr lang="nb-NO" dirty="0" smtClean="0"/>
              <a:t>Linq to...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LINQ – Language Integrated Query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Bruke LINQ  til å kjøre spørringer mot enumerable objekter i ADO.NET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DataSet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SQL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LINQ to Entities</a:t>
            </a: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11073" cy="307777"/>
          </a:xfrm>
        </p:spPr>
        <p:txBody>
          <a:bodyPr/>
          <a:lstStyle/>
          <a:p>
            <a:r>
              <a:rPr lang="nb-NO" dirty="0" smtClean="0"/>
              <a:t>Linq to 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82005" y="1196792"/>
            <a:ext cx="8102828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IEnumerable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&gt;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blogEntries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82005" y="4033376"/>
            <a:ext cx="8102828" cy="60016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{Title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Content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"This is the new content"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dataContext.BlogEntries.InsertOnSubmit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newBlogEntry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2004" y="5038962"/>
            <a:ext cx="8102829" cy="1446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blogEntryToDelete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FirstOrDefault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dataContext.BlogEntries.DeleteOnSubmit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blogEntryToDelete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167" y="879989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Hente ut:</a:t>
            </a:r>
            <a:endParaRPr lang="nb-NO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2004" y="3727878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Sette inn:</a:t>
            </a:r>
            <a:endParaRPr lang="nb-NO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82004" y="472344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Slette:</a:t>
            </a:r>
            <a:endParaRPr lang="nb-NO" sz="1400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83167" y="2332362"/>
            <a:ext cx="8102828" cy="127727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blogEntryToUpdate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(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from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in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dataContext.BlogEntries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                         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where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blogEntry.Id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1                                       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   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select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FirstOrDefault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blogEntryToUpdate.Title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"New Title"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dataContext.SubmitChanges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133" y="201562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Oppdatere</a:t>
            </a:r>
            <a:endParaRPr lang="nb-NO" sz="1400" dirty="0" smtClean="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25262" cy="307777"/>
          </a:xfrm>
        </p:spPr>
        <p:txBody>
          <a:bodyPr/>
          <a:lstStyle/>
          <a:p>
            <a:r>
              <a:rPr lang="nb-NO" dirty="0" smtClean="0"/>
              <a:t>datacontext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Bro mellom databasen og LINQ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Ansvarlig for oversettelse mellom LINQ og T-SQL, samt mapping av resultater</a:t>
            </a: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DataContext lar deg: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Koble til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Aksessere data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Sende endringer tilbake til serveren</a:t>
            </a:r>
            <a:endParaRPr lang="nb-NO" sz="1400" dirty="0" smtClean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717279" y="2274596"/>
            <a:ext cx="3707171" cy="769441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dataContext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11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DataContext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5469" y="6340851"/>
            <a:ext cx="5069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i="1" dirty="0" smtClean="0"/>
              <a:t>get is as late as possible and get rid of it as soon as you can</a:t>
            </a:r>
            <a:endParaRPr lang="nb-NO" sz="1400" i="1" dirty="0" smtClean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Denne oppgaven er innholdsmessig lik som den forrige, eneste forskjell er at vi nå skal løse den ved hjelp av LINQ to SQL.</a:t>
            </a:r>
            <a:r>
              <a:rPr lang="nb-NO" dirty="0" smtClean="0">
                <a:solidFill>
                  <a:schemeClr val="bg1"/>
                </a:solidFill>
              </a:rPr>
              <a:t> </a:t>
            </a:r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927131" cy="307777"/>
          </a:xfrm>
        </p:spPr>
        <p:txBody>
          <a:bodyPr/>
          <a:lstStyle/>
          <a:p>
            <a:r>
              <a:rPr lang="nb-NO" dirty="0" smtClean="0"/>
              <a:t>NHibernate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995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 ORM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Tilgjengelig via </a:t>
            </a:r>
            <a:r>
              <a:rPr lang="en-US" sz="1400" dirty="0" smtClean="0">
                <a:hlinkClick r:id="rId2"/>
              </a:rPr>
              <a:t>http://nhforge.org</a:t>
            </a:r>
            <a:r>
              <a:rPr lang="en-US" sz="1400" dirty="0" smtClean="0"/>
              <a:t> </a:t>
            </a:r>
            <a:r>
              <a:rPr lang="en-US" sz="1400" dirty="0" err="1" smtClean="0"/>
              <a:t>og</a:t>
            </a:r>
            <a:r>
              <a:rPr lang="en-US" sz="1400" dirty="0" smtClean="0"/>
              <a:t> </a:t>
            </a:r>
            <a:r>
              <a:rPr lang="en-US" sz="1400" dirty="0" err="1" smtClean="0"/>
              <a:t>som</a:t>
            </a:r>
            <a:r>
              <a:rPr lang="en-US" sz="1400" dirty="0" smtClean="0"/>
              <a:t> </a:t>
            </a:r>
            <a:r>
              <a:rPr lang="en-US" sz="1400" dirty="0" err="1" smtClean="0"/>
              <a:t>Nuget</a:t>
            </a:r>
            <a:r>
              <a:rPr lang="en-US" sz="1400" dirty="0" smtClean="0"/>
              <a:t> </a:t>
            </a:r>
            <a:r>
              <a:rPr lang="en-US" sz="1400" dirty="0" err="1" smtClean="0"/>
              <a:t>pakke</a:t>
            </a:r>
            <a:r>
              <a:rPr lang="en-US" sz="1400" dirty="0" smtClean="0"/>
              <a:t> 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Install-Package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NHibernate</a:t>
            </a:r>
            <a:r>
              <a:rPr lang="en-US" sz="1400" dirty="0" smtClean="0"/>
              <a:t>)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819541"/>
            <a:ext cx="8102827" cy="114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sz="1200" dirty="0" smtClean="0">
                <a:latin typeface="Consolas" pitchFamily="49" charset="0"/>
                <a:cs typeface="Consolas" pitchFamily="49" charset="0"/>
              </a:rPr>
            </a:br>
            <a:r>
              <a:rPr lang="nb-NO" sz="1200" dirty="0" smtClean="0">
                <a:latin typeface="Consolas" pitchFamily="49" charset="0"/>
                <a:cs typeface="Consolas" pitchFamily="49" charset="0"/>
              </a:rPr>
              <a:t>Install-Package Microsoft.SqlServer.Compact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1. Definere et objekt som representerer entiteten som skal persisteres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612250" y="1740523"/>
            <a:ext cx="7812200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Make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virtual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{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set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 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660" y="2910736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2. Definere mappingen (&lt;className&gt;.hbm.xml)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612249" y="3416528"/>
            <a:ext cx="7812201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urn:nhibernate-mapping-2.2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”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     na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mespace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Bekk.dotnetintro.Data.NHibernate.Domain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9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generator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guid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Make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RegistrationNumber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/&gt;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hibernate-mapping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188741" cy="307777"/>
          </a:xfrm>
        </p:spPr>
        <p:txBody>
          <a:bodyPr/>
          <a:lstStyle/>
          <a:p>
            <a:r>
              <a:rPr lang="nb-NO" dirty="0" smtClean="0"/>
              <a:t>Komme i gang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081924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3. Konfigurere NHibernate (hibernate.cfg.xml)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584006" y="1553284"/>
            <a:ext cx="7840444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&lt;?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xml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version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1.0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encoding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utf-8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?&gt;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xmlns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urn:nhibernate-configuration-2.2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NHibernate.Connection.DriverConnectionProvider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NHibernate.Dialect.MsSqlCeDialect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connection.driver_class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NHibernate.Driver.SqlServerCeDriver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connection.connection_string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Data Source=CarDemo.sdf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	&lt;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show_sql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property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session-factory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hibernate-configuration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023" y="3102809"/>
            <a:ext cx="8102827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100" dirty="0" smtClean="0"/>
              <a:t>Forutsetter at man benytter seg av Microsoft.SqlServer.Compact, hvis ikke må man endre dialekten som står i konfigurasjonen.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1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38856" y="4444499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5. Opprett en test som verifiserer at alt er satt opp riktig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84006" y="4889708"/>
            <a:ext cx="7840444" cy="1338828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TestMethod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Execute_ConfigurationIsPresent_SchemaGenerated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9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9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SchemaExport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(configuration).Execute(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 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false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8856" y="3713495"/>
            <a:ext cx="8102827" cy="866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4. Legg til ny </a:t>
            </a:r>
            <a:r>
              <a:rPr lang="nb-NO" sz="1400" i="1" dirty="0" smtClean="0"/>
              <a:t>Local Database</a:t>
            </a:r>
            <a:r>
              <a:rPr lang="nb-NO" sz="1400" dirty="0" smtClean="0"/>
              <a:t> ved å høyreklikke på prosjektet og velg </a:t>
            </a:r>
            <a:r>
              <a:rPr lang="nb-NO" sz="1400" i="1" dirty="0" smtClean="0"/>
              <a:t>Add New Item</a:t>
            </a:r>
            <a:r>
              <a:rPr lang="nb-NO" sz="1400" dirty="0" smtClean="0"/>
              <a:t>. </a:t>
            </a:r>
            <a:br>
              <a:rPr lang="nb-NO" sz="1400" dirty="0" smtClean="0"/>
            </a:br>
            <a:endParaRPr lang="nb-NO" sz="1400" i="1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ÅpneVisual Studio og opprett et nytt klasse bibliotek.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</a:rPr>
              <a:t>Åpne Package Manager Console og installèr NHibernate og SQL Compact </a:t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</a:rPr>
              <a:t/>
            </a:r>
            <a:br>
              <a:rPr lang="nb-NO" dirty="0" smtClean="0">
                <a:solidFill>
                  <a:schemeClr val="bg1"/>
                </a:solidFill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NHibernate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Install-Package Micrsoft.SqlServer.Compact</a:t>
            </a:r>
            <a:b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endParaRPr lang="nb-NO" dirty="0" smtClean="0">
              <a:solidFill>
                <a:schemeClr val="bg1"/>
              </a:solidFill>
              <a:cs typeface="Consolas" pitchFamily="49" charset="0"/>
            </a:endParaRP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Definèr en klasse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 som har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FirstName, LastName, Email</a:t>
            </a:r>
          </a:p>
          <a:p>
            <a:pPr marL="342900" indent="-342900">
              <a:buAutoNum type="arabicPeriod"/>
            </a:pPr>
            <a:r>
              <a:rPr lang="nb-NO" dirty="0" smtClean="0">
                <a:solidFill>
                  <a:schemeClr val="bg1"/>
                </a:solidFill>
                <a:cs typeface="Consolas" pitchFamily="49" charset="0"/>
              </a:rPr>
              <a:t>Konfigurèr NHibernate til å kunne lagre instanser av </a:t>
            </a:r>
            <a:r>
              <a:rPr lang="nb-NO" i="1" dirty="0" smtClean="0">
                <a:solidFill>
                  <a:schemeClr val="bg1"/>
                </a:solidFill>
                <a:cs typeface="Consolas" pitchFamily="49" charset="0"/>
              </a:rPr>
              <a:t>Person</a:t>
            </a:r>
            <a:endParaRPr lang="nb-NO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95087" cy="307777"/>
          </a:xfrm>
        </p:spPr>
        <p:txBody>
          <a:bodyPr/>
          <a:lstStyle/>
          <a:p>
            <a:r>
              <a:rPr lang="nb-NO" dirty="0" smtClean="0"/>
              <a:t>ISessionfactory og Isession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243111"/>
            <a:ext cx="8102827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1623" y="1022418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NHibernate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sitt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konsept</a:t>
            </a:r>
            <a:r>
              <a:rPr lang="en-US" sz="1400" dirty="0" smtClean="0">
                <a:cs typeface="Consolas" pitchFamily="49" charset="0"/>
              </a:rPr>
              <a:t> for single </a:t>
            </a:r>
            <a:r>
              <a:rPr lang="en-US" sz="1400" dirty="0" err="1" smtClean="0">
                <a:cs typeface="Consolas" pitchFamily="49" charset="0"/>
              </a:rPr>
              <a:t>datastore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den </a:t>
            </a:r>
            <a:r>
              <a:rPr lang="en-US" sz="1400" dirty="0" err="1" smtClean="0">
                <a:cs typeface="Consolas" pitchFamily="49" charset="0"/>
              </a:rPr>
              <a:t>er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r>
              <a:rPr lang="en-US" sz="1400" dirty="0" smtClean="0">
                <a:cs typeface="Consolas" pitchFamily="49" charset="0"/>
              </a:rPr>
              <a:t>Tung </a:t>
            </a:r>
            <a:r>
              <a:rPr lang="en-US" sz="1400" dirty="0" err="1" smtClean="0">
                <a:cs typeface="Consolas" pitchFamily="49" charset="0"/>
              </a:rPr>
              <a:t>prosess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instansere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denne</a:t>
            </a:r>
            <a:r>
              <a:rPr lang="en-US" sz="1400" dirty="0" smtClean="0">
                <a:cs typeface="Consolas" pitchFamily="49" charset="0"/>
              </a:rPr>
              <a:t>, </a:t>
            </a:r>
            <a:r>
              <a:rPr lang="en-US" sz="1400" dirty="0" err="1" smtClean="0">
                <a:cs typeface="Consolas" pitchFamily="49" charset="0"/>
              </a:rPr>
              <a:t>vanlig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praksis</a:t>
            </a:r>
            <a:r>
              <a:rPr lang="en-US" sz="1400" dirty="0" smtClean="0">
                <a:cs typeface="Consolas" pitchFamily="49" charset="0"/>
              </a:rPr>
              <a:t> å </a:t>
            </a:r>
            <a:r>
              <a:rPr lang="en-US" sz="1400" dirty="0" err="1" smtClean="0">
                <a:cs typeface="Consolas" pitchFamily="49" charset="0"/>
              </a:rPr>
              <a:t>wrappe</a:t>
            </a:r>
            <a:r>
              <a:rPr lang="en-US" sz="1400" dirty="0" smtClean="0">
                <a:cs typeface="Consolas" pitchFamily="49" charset="0"/>
              </a:rPr>
              <a:t> den inn </a:t>
            </a:r>
            <a:r>
              <a:rPr lang="en-US" sz="1400" dirty="0" err="1" smtClean="0">
                <a:cs typeface="Consolas" pitchFamily="49" charset="0"/>
              </a:rPr>
              <a:t>i</a:t>
            </a:r>
            <a:r>
              <a:rPr lang="en-US" sz="1400" dirty="0" smtClean="0">
                <a:cs typeface="Consolas" pitchFamily="49" charset="0"/>
              </a:rPr>
              <a:t> en Singleton.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176509"/>
            <a:ext cx="7623305" cy="116955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2B91AF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 smtClean="0">
                <a:cs typeface="Consolas" pitchFamily="49" charset="0"/>
              </a:rPr>
              <a:t>Lettvekts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og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ikke</a:t>
            </a:r>
            <a:r>
              <a:rPr lang="en-US" sz="1400" dirty="0" smtClean="0">
                <a:cs typeface="Consolas" pitchFamily="49" charset="0"/>
              </a:rPr>
              <a:t> </a:t>
            </a:r>
            <a:r>
              <a:rPr lang="en-US" sz="1400" dirty="0" err="1" smtClean="0">
                <a:cs typeface="Consolas" pitchFamily="49" charset="0"/>
              </a:rPr>
              <a:t>trådsikkert</a:t>
            </a:r>
            <a:r>
              <a:rPr lang="en-US" sz="1400" dirty="0" smtClean="0">
                <a:cs typeface="Consolas" pitchFamily="49" charset="0"/>
              </a:rPr>
              <a:t> object, </a:t>
            </a:r>
            <a:r>
              <a:rPr lang="en-US" sz="1400" dirty="0" err="1" smtClean="0">
                <a:cs typeface="Consolas" pitchFamily="49" charset="0"/>
              </a:rPr>
              <a:t>representerer</a:t>
            </a:r>
            <a:r>
              <a:rPr lang="en-US" sz="1400" dirty="0" smtClean="0">
                <a:cs typeface="Consolas" pitchFamily="49" charset="0"/>
              </a:rPr>
              <a:t> single unit-of-work med </a:t>
            </a:r>
            <a:r>
              <a:rPr lang="en-US" sz="1400" dirty="0" err="1" smtClean="0">
                <a:cs typeface="Consolas" pitchFamily="49" charset="0"/>
              </a:rPr>
              <a:t>databasen</a:t>
            </a:r>
            <a:r>
              <a:rPr lang="en-US" sz="1400" dirty="0" smtClean="0">
                <a:cs typeface="Consolas" pitchFamily="49" charset="0"/>
              </a:rPr>
              <a:t>.</a:t>
            </a:r>
            <a:br>
              <a:rPr lang="en-US" sz="1400" dirty="0" smtClean="0">
                <a:cs typeface="Consolas" pitchFamily="49" charset="0"/>
              </a:rPr>
            </a:b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21623" y="3174879"/>
            <a:ext cx="8267712" cy="3485570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NHibernateSessionManager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private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null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configuration =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configuration.Configure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configuration.AddAssembly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typeof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Car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).Assembly);     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configuration.BuildSessionFactory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_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5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static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GetSessionFactory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().</a:t>
            </a:r>
            <a:r>
              <a:rPr kumimoji="0" lang="en-US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OpenSession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(); 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 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4731" cy="3077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99791" y="2743200"/>
            <a:ext cx="2836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3600" dirty="0" smtClean="0">
                <a:effectLst>
                  <a:reflection blurRad="6350" stA="55000" endA="300" endPos="45500" dir="5400000" sy="-100000" algn="bl" rotWithShape="0"/>
                </a:effectLst>
              </a:rPr>
              <a:t>Demo CRUD</a:t>
            </a:r>
            <a:endParaRPr lang="en-US" sz="3600" dirty="0" err="1" smtClean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286891" cy="307777"/>
          </a:xfrm>
        </p:spPr>
        <p:txBody>
          <a:bodyPr/>
          <a:lstStyle/>
          <a:p>
            <a:r>
              <a:rPr lang="nb-NO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23" y="1397000"/>
            <a:ext cx="8102827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ADO.NET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Object Relational Mapping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Micro ORM</a:t>
            </a:r>
          </a:p>
          <a:p>
            <a:pPr lvl="1"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Dapper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Implementèr følgende repository for Person ved hjelp av NHibernate.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</a:endParaRP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 interface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IPersonRepository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Add(Person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Update(Person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void Remove(Person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Person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GetBy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Guid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 id);         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GetAllPersonsWith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(string 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 algn="just"/>
            <a:r>
              <a:rPr lang="en-US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algn="just"/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algn="just"/>
            <a:r>
              <a:rPr lang="nb-NO" dirty="0" smtClean="0">
                <a:solidFill>
                  <a:schemeClr val="bg1"/>
                </a:solidFill>
              </a:rPr>
              <a:t>Prøv å gjennomføre denne oppgaven test-først</a:t>
            </a:r>
            <a:endParaRPr lang="nb-NO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678345" cy="307777"/>
          </a:xfrm>
        </p:spPr>
        <p:txBody>
          <a:bodyPr/>
          <a:lstStyle/>
          <a:p>
            <a:r>
              <a:rPr lang="nb-NO" dirty="0" smtClean="0"/>
              <a:t>Microorm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873" y="3837181"/>
            <a:ext cx="457200" cy="457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992741" y="3924642"/>
            <a:ext cx="25298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2400" dirty="0" smtClean="0">
                <a:solidFill>
                  <a:schemeClr val="accent1"/>
                </a:solidFill>
              </a:rPr>
              <a:t>dapper-dot-net</a:t>
            </a:r>
            <a:r>
              <a:rPr lang="en-US" sz="2400" dirty="0" smtClean="0">
                <a:solidFill>
                  <a:schemeClr val="accent1"/>
                </a:solidFill>
              </a:rPr>
              <a:t/>
            </a:r>
            <a:br>
              <a:rPr lang="en-US" sz="2400" dirty="0" smtClean="0">
                <a:solidFill>
                  <a:schemeClr val="accent1"/>
                </a:solidFill>
              </a:rPr>
            </a:br>
            <a:r>
              <a:rPr lang="en-US" sz="1000" dirty="0" smtClean="0">
                <a:solidFill>
                  <a:schemeClr val="accent1"/>
                </a:solidFill>
              </a:rPr>
              <a:t>Simple SQL Object </a:t>
            </a:r>
            <a:r>
              <a:rPr lang="en-US" sz="1000" dirty="0" err="1" smtClean="0">
                <a:solidFill>
                  <a:schemeClr val="accent1"/>
                </a:solidFill>
              </a:rPr>
              <a:t>Mapper</a:t>
            </a:r>
            <a:r>
              <a:rPr lang="en-US" sz="1000" dirty="0" smtClean="0">
                <a:solidFill>
                  <a:schemeClr val="accent1"/>
                </a:solidFill>
              </a:rPr>
              <a:t> for ADO.NET</a:t>
            </a:r>
            <a:endParaRPr lang="nb-NO" sz="1000" dirty="0" smtClean="0">
              <a:solidFill>
                <a:schemeClr val="accen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99450"/>
            <a:ext cx="81028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Enkelhet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Open-source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Single-file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Ytelse i fokus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Ren SQL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Det negative med ORM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66748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623" y="935335"/>
            <a:ext cx="81028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er lik som oppgave 1, eneste forskjell er at vi skal bruke dapper-dot-net for å kommunisere med databasen.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Detaljer om Dapper finnes her: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en-US" dirty="0" smtClean="0">
                <a:hlinkClick r:id="rId3"/>
              </a:rPr>
              <a:t>http://code.google.com/p/dapper-dot-net/</a:t>
            </a:r>
            <a:endParaRPr lang="en-US" dirty="0" smtClean="0"/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Dapper er tilgjengelig som nuget pakke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PM&gt; Install-Package Dapper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47164" cy="307777"/>
          </a:xfrm>
        </p:spPr>
        <p:txBody>
          <a:bodyPr/>
          <a:lstStyle/>
          <a:p>
            <a:r>
              <a:rPr lang="nb-NO" dirty="0" smtClean="0"/>
              <a:t>ADO.net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1623" y="1397000"/>
            <a:ext cx="81028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Fasilitere dataaksess i .NET rammeverket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Aksessere forskjellig </a:t>
            </a:r>
            <a:r>
              <a:rPr lang="nb-NO" sz="1400" dirty="0" smtClean="0"/>
              <a:t>typer </a:t>
            </a:r>
            <a:r>
              <a:rPr lang="nb-NO" sz="1400" dirty="0" smtClean="0"/>
              <a:t>data med de samme metodene (SQL, Oracle, MS Access)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Viktig å kjenne til selv om mange i dag benytter seg av ORM </a:t>
            </a:r>
          </a:p>
          <a:p>
            <a:pPr>
              <a:spcBef>
                <a:spcPts val="600"/>
              </a:spcBef>
              <a:spcAft>
                <a:spcPts val="400"/>
              </a:spcAft>
            </a:pPr>
            <a:endParaRPr lang="nb-NO" sz="14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2145322" y="5564357"/>
            <a:ext cx="5014547" cy="52753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 lager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45322" y="4544450"/>
            <a:ext cx="5014547" cy="52753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ADO.NET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8485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Silverlight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45323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WinForms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698024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MVC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22731" y="3524543"/>
            <a:ext cx="1137139" cy="5275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WebForms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713893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5478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7304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52260" y="4052082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98024" y="5071989"/>
            <a:ext cx="0" cy="492368"/>
          </a:xfrm>
          <a:prstGeom prst="straightConnector1">
            <a:avLst/>
          </a:prstGeom>
          <a:ln w="2540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2305759" cy="307777"/>
          </a:xfrm>
        </p:spPr>
        <p:txBody>
          <a:bodyPr/>
          <a:lstStyle/>
          <a:p>
            <a:r>
              <a:rPr lang="nb-NO" dirty="0" smtClean="0"/>
              <a:t>Objektmodell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21623" y="132236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Database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87067" y="2212378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Connection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987067" y="320321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Command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8379" y="4108234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DataAdapter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29643" y="4891805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498379" y="5833872"/>
            <a:ext cx="1961798" cy="41254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DataReader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16" name="Shape 15"/>
          <p:cNvCxnSpPr>
            <a:stCxn id="5" idx="2"/>
            <a:endCxn id="6" idx="1"/>
          </p:cNvCxnSpPr>
          <p:nvPr/>
        </p:nvCxnSpPr>
        <p:spPr>
          <a:xfrm rot="16200000" flipH="1">
            <a:off x="1302923" y="1734509"/>
            <a:ext cx="683742" cy="68454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7" idx="0"/>
          </p:cNvCxnSpPr>
          <p:nvPr/>
        </p:nvCxnSpPr>
        <p:spPr>
          <a:xfrm>
            <a:off x="2967966" y="2624927"/>
            <a:ext cx="0" cy="578285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2"/>
            <a:endCxn id="10" idx="1"/>
          </p:cNvCxnSpPr>
          <p:nvPr/>
        </p:nvCxnSpPr>
        <p:spPr>
          <a:xfrm rot="16200000" flipH="1">
            <a:off x="2520979" y="4062747"/>
            <a:ext cx="2424386" cy="1530413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hape 23"/>
          <p:cNvCxnSpPr>
            <a:stCxn id="8" idx="2"/>
            <a:endCxn id="9" idx="1"/>
          </p:cNvCxnSpPr>
          <p:nvPr/>
        </p:nvCxnSpPr>
        <p:spPr>
          <a:xfrm rot="16200000" flipH="1">
            <a:off x="5565812" y="4434248"/>
            <a:ext cx="577297" cy="750365"/>
          </a:xfrm>
          <a:prstGeom prst="bentConnector2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1"/>
          </p:cNvCxnSpPr>
          <p:nvPr/>
        </p:nvCxnSpPr>
        <p:spPr>
          <a:xfrm flipH="1">
            <a:off x="2967966" y="4314509"/>
            <a:ext cx="153041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368003" cy="307777"/>
          </a:xfrm>
        </p:spPr>
        <p:txBody>
          <a:bodyPr/>
          <a:lstStyle/>
          <a:p>
            <a:r>
              <a:rPr lang="nb-NO" dirty="0" smtClean="0"/>
              <a:t>DataSet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4254" y="149440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DataSet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6654" y="1820849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DataRelationCollection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6654" y="2142346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31470" y="246186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707620" y="278689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DataTable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49224" y="3102514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15899" y="3418137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DataRow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69002" y="3427662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DataView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69002" y="3743285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ChildRelations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69002" y="40589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ParentRelations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869002" y="4373233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Constraints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49224" y="4667211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DataColumnCollection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20662" y="5024401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DataColumn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73764" y="501140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69002" y="5333410"/>
            <a:ext cx="2136575" cy="25024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PrimaryKey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479974" y="5365138"/>
            <a:ext cx="2136575" cy="250247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ExtendedProperties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374254" y="1744649"/>
            <a:ext cx="0" cy="1158092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1"/>
          </p:cNvCxnSpPr>
          <p:nvPr/>
        </p:nvCxnSpPr>
        <p:spPr>
          <a:xfrm flipH="1">
            <a:off x="1374254" y="2912015"/>
            <a:ext cx="333366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4254" y="25884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374254" y="2261678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379070" y="19430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07620" y="3037138"/>
            <a:ext cx="0" cy="2425478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707624" y="54626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707620" y="5150641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707620" y="451246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711838" y="419337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1711839" y="3869529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711838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11839" y="4802979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707620" y="3236116"/>
            <a:ext cx="2437385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149224" y="3299727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49210" y="354091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149238" y="490703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153973" y="515298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320690" y="5249954"/>
            <a:ext cx="0" cy="241189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4325425" y="5495906"/>
            <a:ext cx="152400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92667" y="6301726"/>
            <a:ext cx="337945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en-US" sz="1700" dirty="0" err="1" smtClean="0">
                <a:hlinkClick r:id="rId3"/>
              </a:rPr>
              <a:t>DataSets</a:t>
            </a:r>
            <a:r>
              <a:rPr lang="en-US" sz="1700" dirty="0" smtClean="0">
                <a:hlinkClick r:id="rId3"/>
              </a:rPr>
              <a:t> - Thanks, but no thanks</a:t>
            </a:r>
            <a:endParaRPr lang="en-US" sz="1700" dirty="0" smtClean="0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541448" cy="307777"/>
          </a:xfrm>
        </p:spPr>
        <p:txBody>
          <a:bodyPr/>
          <a:lstStyle/>
          <a:p>
            <a:r>
              <a:rPr lang="nb-NO" dirty="0" smtClean="0"/>
              <a:t>Koble til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07263" y="3908619"/>
            <a:ext cx="8790433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ConfigurationManager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[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MyConnectionString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].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;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connection =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new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SqlConnection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                              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/>
              <a:t>co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nnection.Open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 </a:t>
            </a:r>
            <a:endParaRPr lang="nb-NO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: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48471" y="1553277"/>
            <a:ext cx="8737033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add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DataAksess.Properties.Settings.SampleConnectionString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 Source=.\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SQLEXPRESS;AttachDbFilename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=|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DataDirectory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|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\</a:t>
            </a:r>
            <a:r>
              <a:rPr lang="en-US" sz="12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MyDatabase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.mdf;Integrated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Security=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True;Connect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			 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Timeout=30;User Instance=True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   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cs typeface="Consolas" pitchFamily="49" charset="0"/>
              </a:rPr>
              <a:t>providerName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System.Data.SqlClient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/&gt;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&lt;/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cs typeface="Consolas" pitchFamily="49" charset="0"/>
              </a:rPr>
              <a:t>connectionStrings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319" y="11897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web.config/app.config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891865" cy="307777"/>
          </a:xfrm>
        </p:spPr>
        <p:txBody>
          <a:bodyPr/>
          <a:lstStyle/>
          <a:p>
            <a:r>
              <a:rPr lang="nb-NO" dirty="0" smtClean="0"/>
              <a:t>Spørringer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623" y="970280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Fra tilkobling oppretter man en kommando: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1623" y="1382589"/>
            <a:ext cx="8102827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command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connectionString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.CreateCommand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command.CommandType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CommandType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.Text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command.CommandText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 = </a:t>
            </a:r>
            <a:r>
              <a:rPr lang="en-US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"SELECT column1, column2 FROM Table1"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;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719" y="2561336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Kommandoen eksekveres mot databasen og man får en Reader tilbake.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1623" y="2977055"/>
            <a:ext cx="8102827" cy="138499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 reader =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command.ExecuteReader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())            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reader.Read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//for hver rad kan man hente ut kolonneverdiene med reader[kolonneId]</a:t>
            </a:r>
            <a:r>
              <a:rPr lang="nb-NO" sz="1200" dirty="0" smtClean="0"/>
              <a:t> 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nb-NO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4690943"/>
            <a:ext cx="810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Hvis man ikke forventer data tilbake bruker man ExecuteNonQuery i stedet.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21623" y="5216235"/>
            <a:ext cx="8102827" cy="2769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command.ExecuteNonQuery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1401666" cy="307777"/>
          </a:xfrm>
          <a:solidFill>
            <a:schemeClr val="accent1"/>
          </a:solidFill>
        </p:spPr>
        <p:txBody>
          <a:bodyPr/>
          <a:lstStyle/>
          <a:p>
            <a:r>
              <a:rPr lang="nb-NO" dirty="0" smtClean="0">
                <a:solidFill>
                  <a:schemeClr val="bg1"/>
                </a:solidFill>
              </a:rPr>
              <a:t>Oppgave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fld id="{FF67BF5B-7344-D747-A0C2-CBD7B2ACBC85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623" y="935335"/>
            <a:ext cx="8102827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b-NO" dirty="0" smtClean="0">
                <a:solidFill>
                  <a:schemeClr val="bg1"/>
                </a:solidFill>
              </a:rPr>
              <a:t>Opprett en konsollapplikasjon og legg til en ny Data Source  fra </a:t>
            </a:r>
            <a:r>
              <a:rPr lang="nb-NO" b="1" dirty="0" smtClean="0">
                <a:solidFill>
                  <a:schemeClr val="bg1"/>
                </a:solidFill>
              </a:rPr>
              <a:t>Data</a:t>
            </a:r>
            <a:r>
              <a:rPr lang="nb-NO" dirty="0" smtClean="0">
                <a:solidFill>
                  <a:schemeClr val="bg1"/>
                </a:solidFill>
              </a:rPr>
              <a:t> menyen i Visual Studio. Data kilden vår skal være en </a:t>
            </a:r>
            <a:r>
              <a:rPr lang="nb-NO" i="1" dirty="0" smtClean="0">
                <a:solidFill>
                  <a:schemeClr val="bg1"/>
                </a:solidFill>
              </a:rPr>
              <a:t>Microsoft SQL Server Database File.</a:t>
            </a:r>
          </a:p>
          <a:p>
            <a:pPr algn="just"/>
            <a:endParaRPr lang="nb-NO" b="1" i="1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Ved hjelp av Server Explorer i Visual Studio, opprett en enkel tabell </a:t>
            </a:r>
            <a:r>
              <a:rPr lang="nb-NO" i="1" dirty="0" smtClean="0">
                <a:solidFill>
                  <a:schemeClr val="bg1"/>
                </a:solidFill>
              </a:rPr>
              <a:t>Person</a:t>
            </a:r>
            <a:r>
              <a:rPr lang="nb-NO" dirty="0" smtClean="0">
                <a:solidFill>
                  <a:schemeClr val="bg1"/>
                </a:solidFill>
              </a:rPr>
              <a:t> som har </a:t>
            </a:r>
            <a:r>
              <a:rPr lang="nb-NO" i="1" dirty="0" smtClean="0">
                <a:solidFill>
                  <a:schemeClr val="bg1"/>
                </a:solidFill>
              </a:rPr>
              <a:t>Id, FirstName, LastName, Email</a:t>
            </a:r>
            <a:r>
              <a:rPr lang="nb-NO" dirty="0" smtClean="0">
                <a:solidFill>
                  <a:schemeClr val="bg1"/>
                </a:solidFill>
              </a:rPr>
              <a:t>  i datakilden som er lagt opp. Legg også inn et par rader i denne tabellen slik at vi har noe å teste mot.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Oppgaven blir nå å bruke ADO.NET til å kjøre følgende spørringer mot databasen: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SELECT FirstName, LastName, Email FROM Person WHERE Id =@Id</a:t>
            </a:r>
          </a:p>
          <a:p>
            <a:pPr algn="just"/>
            <a:r>
              <a:rPr lang="nb-NO" dirty="0" smtClean="0">
                <a:solidFill>
                  <a:schemeClr val="bg1"/>
                </a:solidFill>
              </a:rPr>
              <a:t>	UPDATE Person SET Email=@email WHERE Id=@Id</a:t>
            </a:r>
          </a:p>
          <a:p>
            <a:pPr algn="just"/>
            <a:endParaRPr lang="nb-NO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endParaRPr lang="nb-NO" sz="1200" i="1" dirty="0" smtClean="0">
              <a:solidFill>
                <a:schemeClr val="bg1"/>
              </a:solidFill>
            </a:endParaRPr>
          </a:p>
          <a:p>
            <a:pPr algn="just"/>
            <a:r>
              <a:rPr lang="nb-NO" sz="1200" i="1" dirty="0" smtClean="0">
                <a:solidFill>
                  <a:schemeClr val="bg1"/>
                </a:solidFill>
              </a:rPr>
              <a:t>Hint: For å benytte seg av paramter til en SQL-spørring sjekk ut </a:t>
            </a:r>
            <a:r>
              <a:rPr lang="nb-NO" sz="1200" b="1" i="1" dirty="0" smtClean="0">
                <a:solidFill>
                  <a:schemeClr val="bg1"/>
                </a:solidFill>
              </a:rPr>
              <a:t>Paramters</a:t>
            </a:r>
            <a:r>
              <a:rPr lang="nb-NO" sz="1200" i="1" dirty="0" smtClean="0">
                <a:solidFill>
                  <a:schemeClr val="bg1"/>
                </a:solidFill>
              </a:rPr>
              <a:t> egenskapen som ligger på en SqlCommand.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623" y="418905"/>
            <a:ext cx="4204997" cy="307777"/>
          </a:xfrm>
        </p:spPr>
        <p:txBody>
          <a:bodyPr/>
          <a:lstStyle/>
          <a:p>
            <a:r>
              <a:rPr lang="nb-NO" dirty="0" smtClean="0"/>
              <a:t>Object relational mapping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67BF5B-7344-D747-A0C2-CBD7B2ACBC8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6893780" y="4818490"/>
            <a:ext cx="803082" cy="556592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DB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91631" y="4357315"/>
            <a:ext cx="1439186" cy="349857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ORM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591631" y="3897465"/>
            <a:ext cx="1439186" cy="34985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>
                <a:solidFill>
                  <a:schemeClr val="bg1"/>
                </a:solidFill>
              </a:rPr>
              <a:t>C# objekter</a:t>
            </a:r>
            <a:endParaRPr lang="en-US" sz="1400" dirty="0" err="1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623" y="1243111"/>
            <a:ext cx="810282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Forenkle kommunikasjonen mot databasen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Utvikler skal fokusere på foretningslogikk, ikke database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Mapper objekter i kode ned til tabeller og relasjoner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Entity Framework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r>
              <a:rPr lang="nb-NO" sz="1400" dirty="0" smtClean="0"/>
              <a:t> </a:t>
            </a:r>
            <a:r>
              <a:rPr lang="nb-NO" sz="1400" dirty="0" smtClean="0"/>
              <a:t>NHibernate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itchFamily="2" charset="2"/>
              <a:buChar char="ü"/>
            </a:pPr>
            <a:endParaRPr lang="nb-NO" sz="1400" dirty="0" smtClean="0"/>
          </a:p>
          <a:p>
            <a:pPr>
              <a:spcBef>
                <a:spcPts val="600"/>
              </a:spcBef>
              <a:spcAft>
                <a:spcPts val="400"/>
              </a:spcAft>
            </a:pPr>
            <a:r>
              <a:rPr lang="nb-NO" sz="1400" dirty="0" smtClean="0"/>
              <a:t>Følgende bør støttes av en ORM: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Lazy loading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Identity Map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Unit of work</a:t>
            </a:r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Optimistic offline lock</a:t>
            </a:r>
            <a:endParaRPr lang="nb-NO" sz="1400" dirty="0" smtClean="0"/>
          </a:p>
          <a:p>
            <a:pPr marL="342900" indent="-342900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nb-NO" sz="1400" dirty="0" smtClean="0"/>
              <a:t>Data mapper</a:t>
            </a:r>
            <a:endParaRPr lang="nb-NO" sz="14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KK Rekruttering 16-9">
  <a:themeElements>
    <a:clrScheme name="BEKK Palett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6C6559"/>
      </a:accent1>
      <a:accent2>
        <a:srgbClr val="887E6F"/>
      </a:accent2>
      <a:accent3>
        <a:srgbClr val="BBB0A3"/>
      </a:accent3>
      <a:accent4>
        <a:srgbClr val="FD5158"/>
      </a:accent4>
      <a:accent5>
        <a:srgbClr val="FFF9AE"/>
      </a:accent5>
      <a:accent6>
        <a:srgbClr val="36BDB2"/>
      </a:accent6>
      <a:hlink>
        <a:srgbClr val="50463C"/>
      </a:hlink>
      <a:folHlink>
        <a:srgbClr val="91919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400"/>
          </a:spcAft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spcAft>
            <a:spcPts val="400"/>
          </a:spcAft>
          <a:defRPr sz="17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31352</TotalTime>
  <Words>779</Words>
  <Application>Microsoft Office PowerPoint</Application>
  <PresentationFormat>On-screen Show (4:3)</PresentationFormat>
  <Paragraphs>302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BEKK Rekruttering 16-9</vt:lpstr>
      <vt:lpstr>Persistere data</vt:lpstr>
      <vt:lpstr>Agenda</vt:lpstr>
      <vt:lpstr>ADO.net</vt:lpstr>
      <vt:lpstr>Objektmodell</vt:lpstr>
      <vt:lpstr>DataSet</vt:lpstr>
      <vt:lpstr>Koble til</vt:lpstr>
      <vt:lpstr>Spørringer</vt:lpstr>
      <vt:lpstr>Oppgave</vt:lpstr>
      <vt:lpstr>Object relational mapping</vt:lpstr>
      <vt:lpstr>Linq to...</vt:lpstr>
      <vt:lpstr>Linq to sql</vt:lpstr>
      <vt:lpstr>datacontext</vt:lpstr>
      <vt:lpstr>Oppgave</vt:lpstr>
      <vt:lpstr>NHibernate</vt:lpstr>
      <vt:lpstr>Komme i gang</vt:lpstr>
      <vt:lpstr>Komme i gang</vt:lpstr>
      <vt:lpstr>Oppgave </vt:lpstr>
      <vt:lpstr>ISessionfactory og Isession</vt:lpstr>
      <vt:lpstr>Slide 19</vt:lpstr>
      <vt:lpstr>Oppgave </vt:lpstr>
      <vt:lpstr>Microorm</vt:lpstr>
      <vt:lpstr>Oppgave </vt:lpstr>
    </vt:vector>
  </TitlesOfParts>
  <Company>Bekk Consulting 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Christensen</dc:creator>
  <cp:lastModifiedBy>Espen Ekvang</cp:lastModifiedBy>
  <cp:revision>1192</cp:revision>
  <dcterms:created xsi:type="dcterms:W3CDTF">2011-08-04T16:58:46Z</dcterms:created>
  <dcterms:modified xsi:type="dcterms:W3CDTF">2012-09-03T08:57:54Z</dcterms:modified>
</cp:coreProperties>
</file>