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56" r:id="rId2"/>
    <p:sldId id="266" r:id="rId3"/>
    <p:sldId id="291" r:id="rId4"/>
    <p:sldId id="292" r:id="rId5"/>
    <p:sldId id="293" r:id="rId6"/>
    <p:sldId id="288" r:id="rId7"/>
    <p:sldId id="271" r:id="rId8"/>
    <p:sldId id="273" r:id="rId9"/>
    <p:sldId id="274" r:id="rId10"/>
    <p:sldId id="270" r:id="rId11"/>
    <p:sldId id="275" r:id="rId12"/>
    <p:sldId id="294" r:id="rId13"/>
    <p:sldId id="290" r:id="rId14"/>
    <p:sldId id="269" r:id="rId15"/>
    <p:sldId id="279" r:id="rId16"/>
    <p:sldId id="289"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196">
          <p15:clr>
            <a:srgbClr val="A4A3A4"/>
          </p15:clr>
        </p15:guide>
        <p15:guide id="2" orient="horz" pos="2153">
          <p15:clr>
            <a:srgbClr val="A4A3A4"/>
          </p15:clr>
        </p15:guide>
        <p15:guide id="3" orient="horz" pos="795">
          <p15:clr>
            <a:srgbClr val="A4A3A4"/>
          </p15:clr>
        </p15:guide>
        <p15:guide id="4" pos="254">
          <p15:clr>
            <a:srgbClr val="A4A3A4"/>
          </p15:clr>
        </p15:guide>
        <p15:guide id="5" pos="5507">
          <p15:clr>
            <a:srgbClr val="A4A3A4"/>
          </p15:clr>
        </p15:guide>
        <p15:guide id="6" pos="2882">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2B948"/>
    <a:srgbClr val="548343"/>
    <a:srgbClr val="B70F0F"/>
    <a:srgbClr val="C9C0B5"/>
    <a:srgbClr val="D2C0B5"/>
    <a:srgbClr val="BBB0A3"/>
    <a:srgbClr val="FD5151"/>
    <a:srgbClr val="887E6F"/>
    <a:srgbClr val="FD515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35" autoAdjust="0"/>
    <p:restoredTop sz="81221" autoAdjust="0"/>
  </p:normalViewPr>
  <p:slideViewPr>
    <p:cSldViewPr snapToGrid="0" snapToObjects="1" showGuides="1">
      <p:cViewPr varScale="1">
        <p:scale>
          <a:sx n="82" d="100"/>
          <a:sy n="82" d="100"/>
        </p:scale>
        <p:origin x="-1493" y="-86"/>
      </p:cViewPr>
      <p:guideLst>
        <p:guide orient="horz" pos="4196"/>
        <p:guide orient="horz" pos="2153"/>
        <p:guide orient="horz" pos="795"/>
        <p:guide pos="254"/>
        <p:guide pos="5507"/>
        <p:guide pos="2882"/>
      </p:guideLst>
    </p:cSldViewPr>
  </p:slideViewPr>
  <p:notesTextViewPr>
    <p:cViewPr>
      <p:scale>
        <a:sx n="100" d="100"/>
        <a:sy n="100" d="100"/>
      </p:scale>
      <p:origin x="0" y="0"/>
    </p:cViewPr>
  </p:notesTextViewPr>
  <p:sorterViewPr>
    <p:cViewPr>
      <p:scale>
        <a:sx n="55" d="100"/>
        <a:sy n="55" d="100"/>
      </p:scale>
      <p:origin x="0" y="0"/>
    </p:cViewPr>
  </p:sorterViewPr>
  <p:notesViewPr>
    <p:cSldViewPr snapToGrid="0" snapToObjects="1" showGuides="1">
      <p:cViewPr varScale="1">
        <p:scale>
          <a:sx n="109" d="100"/>
          <a:sy n="109" d="100"/>
        </p:scale>
        <p:origin x="-383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0443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827216" y="591721"/>
            <a:ext cx="5225663" cy="391924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7216" y="4646352"/>
            <a:ext cx="5225663" cy="4114800"/>
          </a:xfrm>
          <a:prstGeom prst="rect">
            <a:avLst/>
          </a:prstGeom>
        </p:spPr>
        <p:txBody>
          <a:bodyPr vert="horz" lIns="91440" tIns="45720" rIns="91440" bIns="45720" rtlCol="0"/>
          <a:lstStyle/>
          <a:p>
            <a:pPr lvl="0"/>
            <a:r>
              <a:rPr lang="nb-NO" dirty="0" err="1" smtClean="0"/>
              <a:t>Click</a:t>
            </a:r>
            <a:r>
              <a:rPr lang="nb-NO" dirty="0" smtClean="0"/>
              <a:t> to </a:t>
            </a:r>
            <a:r>
              <a:rPr lang="nb-NO" dirty="0" err="1" smtClean="0"/>
              <a:t>edit</a:t>
            </a:r>
            <a:r>
              <a:rPr lang="nb-NO" dirty="0" smtClean="0"/>
              <a:t> Master </a:t>
            </a:r>
            <a:r>
              <a:rPr lang="nb-NO" dirty="0" err="1" smtClean="0"/>
              <a:t>text</a:t>
            </a:r>
            <a:r>
              <a:rPr lang="nb-NO" dirty="0" smtClean="0"/>
              <a:t> styles</a:t>
            </a:r>
          </a:p>
          <a:p>
            <a:pPr lvl="1"/>
            <a:r>
              <a:rPr lang="nb-NO" dirty="0" smtClean="0"/>
              <a:t>Second </a:t>
            </a:r>
            <a:r>
              <a:rPr lang="nb-NO" dirty="0" err="1" smtClean="0"/>
              <a:t>level</a:t>
            </a:r>
            <a:endParaRPr lang="nb-NO" dirty="0" smtClean="0"/>
          </a:p>
          <a:p>
            <a:pPr lvl="2"/>
            <a:r>
              <a:rPr lang="nb-NO" dirty="0" smtClean="0"/>
              <a:t>Third </a:t>
            </a:r>
            <a:r>
              <a:rPr lang="nb-NO" dirty="0" err="1" smtClean="0"/>
              <a:t>level</a:t>
            </a:r>
            <a:endParaRPr lang="nb-NO" dirty="0" smtClean="0"/>
          </a:p>
          <a:p>
            <a:pPr lvl="3"/>
            <a:r>
              <a:rPr lang="nb-NO" dirty="0" err="1" smtClean="0"/>
              <a:t>Fourth</a:t>
            </a:r>
            <a:r>
              <a:rPr lang="nb-NO" dirty="0" smtClean="0"/>
              <a:t> </a:t>
            </a:r>
            <a:r>
              <a:rPr lang="nb-NO" dirty="0" err="1" smtClean="0"/>
              <a:t>level</a:t>
            </a:r>
            <a:endParaRPr lang="nb-NO" dirty="0" smtClean="0"/>
          </a:p>
          <a:p>
            <a:pPr lvl="4"/>
            <a:r>
              <a:rPr lang="nb-NO" dirty="0" smtClean="0"/>
              <a:t>Fifth </a:t>
            </a:r>
            <a:r>
              <a:rPr lang="nb-NO" dirty="0" err="1" smtClean="0"/>
              <a:t>level</a:t>
            </a:r>
            <a:endParaRPr lang="en-US" dirty="0"/>
          </a:p>
        </p:txBody>
      </p:sp>
    </p:spTree>
    <p:extLst>
      <p:ext uri="{BB962C8B-B14F-4D97-AF65-F5344CB8AC3E}">
        <p14:creationId xmlns:p14="http://schemas.microsoft.com/office/powerpoint/2010/main" val="199686643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500" kern="1200">
        <a:solidFill>
          <a:schemeClr val="tx1"/>
        </a:solidFill>
        <a:latin typeface="Georgia"/>
        <a:ea typeface="+mn-ea"/>
        <a:cs typeface="Georgia"/>
      </a:defRPr>
    </a:lvl1pPr>
    <a:lvl2pPr marL="457200" algn="l" defTabSz="457200" rtl="0" eaLnBrk="1" latinLnBrk="0" hangingPunct="1">
      <a:defRPr sz="1500" kern="1200">
        <a:solidFill>
          <a:schemeClr val="tx1"/>
        </a:solidFill>
        <a:latin typeface="Georgia"/>
        <a:ea typeface="+mn-ea"/>
        <a:cs typeface="Georgia"/>
      </a:defRPr>
    </a:lvl2pPr>
    <a:lvl3pPr marL="914400" algn="l" defTabSz="457200" rtl="0" eaLnBrk="1" latinLnBrk="0" hangingPunct="1">
      <a:defRPr sz="1500" kern="1200">
        <a:solidFill>
          <a:schemeClr val="tx1"/>
        </a:solidFill>
        <a:latin typeface="Georgia"/>
        <a:ea typeface="+mn-ea"/>
        <a:cs typeface="Georgia"/>
      </a:defRPr>
    </a:lvl3pPr>
    <a:lvl4pPr marL="1371600" algn="l" defTabSz="457200" rtl="0" eaLnBrk="1" latinLnBrk="0" hangingPunct="1">
      <a:defRPr sz="1500" kern="1200">
        <a:solidFill>
          <a:schemeClr val="tx1"/>
        </a:solidFill>
        <a:latin typeface="Georgia"/>
        <a:ea typeface="+mn-ea"/>
        <a:cs typeface="Georgia"/>
      </a:defRPr>
    </a:lvl4pPr>
    <a:lvl5pPr marL="1828800" algn="l" defTabSz="457200" rtl="0" eaLnBrk="1" latinLnBrk="0" hangingPunct="1">
      <a:defRPr sz="1500" kern="1200">
        <a:solidFill>
          <a:schemeClr val="tx1"/>
        </a:solidFill>
        <a:latin typeface="Georgia"/>
        <a:ea typeface="+mn-ea"/>
        <a:cs typeface="Georgia"/>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developer.com/net/asp/consuming-an-asp.net-web-api-using-httpclient.htm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developer.com/net/asp/consuming-an-asp.net-web-api-using-httpclient.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endParaRPr lang="nb-NO" dirty="0"/>
          </a:p>
        </p:txBody>
      </p:sp>
    </p:spTree>
    <p:extLst>
      <p:ext uri="{BB962C8B-B14F-4D97-AF65-F5344CB8AC3E}">
        <p14:creationId xmlns:p14="http://schemas.microsoft.com/office/powerpoint/2010/main" val="946004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normAutofit/>
          </a:bodyPr>
          <a:lstStyle/>
          <a:p>
            <a:r>
              <a:rPr lang="en-US" dirty="0" smtClean="0">
                <a:hlinkClick r:id="rId3"/>
              </a:rPr>
              <a:t>http://www.developer.com/net/asp/consuming-an-asp.net-web-api-using-httpclient.html</a:t>
            </a:r>
            <a:endParaRPr lang="en-US" dirty="0"/>
          </a:p>
        </p:txBody>
      </p:sp>
    </p:spTree>
    <p:extLst>
      <p:ext uri="{BB962C8B-B14F-4D97-AF65-F5344CB8AC3E}">
        <p14:creationId xmlns:p14="http://schemas.microsoft.com/office/powerpoint/2010/main" val="3734554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dirty="0" smtClean="0"/>
              <a:t>Hvordan</a:t>
            </a:r>
            <a:r>
              <a:rPr lang="nb-NO" baseline="0" dirty="0" smtClean="0"/>
              <a:t> det kanskje kunne ha sett ut</a:t>
            </a:r>
            <a:r>
              <a:rPr lang="nb-NO" baseline="0" dirty="0" smtClean="0"/>
              <a:t>:</a:t>
            </a:r>
          </a:p>
          <a:p>
            <a:endParaRPr lang="nb-NO" baseline="0" dirty="0" smtClean="0"/>
          </a:p>
          <a:p>
            <a:r>
              <a:rPr lang="nb-NO" baseline="0" dirty="0" smtClean="0"/>
              <a:t>Hver enkelt url kalles en RESSURS</a:t>
            </a:r>
          </a:p>
          <a:p>
            <a:r>
              <a:rPr lang="nb-NO" baseline="0" dirty="0" smtClean="0"/>
              <a:t>Man kan utføre operasjoner på en ressurs ved å bruke de ulike HTTP verbene</a:t>
            </a:r>
            <a:endParaRPr lang="nb-NO" baseline="0" dirty="0" smtClean="0"/>
          </a:p>
        </p:txBody>
      </p:sp>
    </p:spTree>
    <p:extLst>
      <p:ext uri="{BB962C8B-B14F-4D97-AF65-F5344CB8AC3E}">
        <p14:creationId xmlns:p14="http://schemas.microsoft.com/office/powerpoint/2010/main" val="2090476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normAutofit/>
          </a:bodyPr>
          <a:lstStyle/>
          <a:p>
            <a:pPr>
              <a:buFontTx/>
              <a:buChar char="-"/>
            </a:pPr>
            <a:r>
              <a:rPr lang="nb-NO" sz="1600" dirty="0" smtClean="0"/>
              <a:t>i stedet for formelle kontrakter som SOAP eller WS*</a:t>
            </a:r>
          </a:p>
          <a:p>
            <a:pPr>
              <a:buFontTx/>
              <a:buChar char="-"/>
            </a:pPr>
            <a:r>
              <a:rPr lang="nb-NO" sz="1600" dirty="0" smtClean="0"/>
              <a:t>Muliggjør tilgjengeligjøring av funksjonalitet for en rekke forskjellige enheter og klient platformer</a:t>
            </a:r>
            <a:endParaRPr lang="en-US" dirty="0"/>
          </a:p>
        </p:txBody>
      </p:sp>
    </p:spTree>
    <p:extLst>
      <p:ext uri="{BB962C8B-B14F-4D97-AF65-F5344CB8AC3E}">
        <p14:creationId xmlns:p14="http://schemas.microsoft.com/office/powerpoint/2010/main" val="4173042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Må</a:t>
            </a:r>
            <a:r>
              <a:rPr lang="nb-NO" baseline="0" dirty="0" smtClean="0"/>
              <a:t> arve ApiController</a:t>
            </a:r>
          </a:p>
          <a:p>
            <a:r>
              <a:rPr lang="nb-NO" baseline="0" dirty="0" smtClean="0"/>
              <a:t>En konvensjon gjør at man kan prefikse metoder med Get, Post, Put eller Delete. Web Api’et vil da ordne det slik at f.eks. en POST operasjon blir utført av en metode som er prefikset med Post. </a:t>
            </a:r>
          </a:p>
        </p:txBody>
      </p:sp>
    </p:spTree>
    <p:extLst>
      <p:ext uri="{BB962C8B-B14F-4D97-AF65-F5344CB8AC3E}">
        <p14:creationId xmlns:p14="http://schemas.microsoft.com/office/powerpoint/2010/main" val="3750770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Tree>
    <p:extLst>
      <p:ext uri="{BB962C8B-B14F-4D97-AF65-F5344CB8AC3E}">
        <p14:creationId xmlns:p14="http://schemas.microsoft.com/office/powerpoint/2010/main" val="4166449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Mulig</a:t>
            </a:r>
            <a:r>
              <a:rPr lang="nb-NO" baseline="0" dirty="0" smtClean="0"/>
              <a:t> å bruke attributter for angi hva slags HTTP verb en metode støtter</a:t>
            </a:r>
            <a:endParaRPr lang="nb-NO" dirty="0"/>
          </a:p>
        </p:txBody>
      </p:sp>
    </p:spTree>
    <p:extLst>
      <p:ext uri="{BB962C8B-B14F-4D97-AF65-F5344CB8AC3E}">
        <p14:creationId xmlns:p14="http://schemas.microsoft.com/office/powerpoint/2010/main" val="2447937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Et alternativ til konvensjonsbasert routing, men man kan bruke begge deler</a:t>
            </a:r>
          </a:p>
          <a:p>
            <a:r>
              <a:rPr lang="nb-NO" dirty="0" smtClean="0"/>
              <a:t>Spesielt</a:t>
            </a:r>
            <a:r>
              <a:rPr lang="nb-NO" baseline="0" dirty="0" smtClean="0"/>
              <a:t> kjekt å bruke for å lage ruter for sub-ressurser som f.eks. Kommentarer i dette eksemplet</a:t>
            </a:r>
            <a:endParaRPr lang="nb-NO" dirty="0"/>
          </a:p>
        </p:txBody>
      </p:sp>
    </p:spTree>
    <p:extLst>
      <p:ext uri="{BB962C8B-B14F-4D97-AF65-F5344CB8AC3E}">
        <p14:creationId xmlns:p14="http://schemas.microsoft.com/office/powerpoint/2010/main" val="473714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dirty="0" smtClean="0"/>
              <a:t>For</a:t>
            </a:r>
            <a:r>
              <a:rPr lang="nb-NO" baseline="0" dirty="0" smtClean="0"/>
              <a:t> å gi tilbake en feilmelding bruker man typisk en HttpResponseException og angir en passende HTTP-statuskode</a:t>
            </a:r>
            <a:endParaRPr lang="nb-NO" dirty="0"/>
          </a:p>
        </p:txBody>
      </p:sp>
    </p:spTree>
    <p:extLst>
      <p:ext uri="{BB962C8B-B14F-4D97-AF65-F5344CB8AC3E}">
        <p14:creationId xmlns:p14="http://schemas.microsoft.com/office/powerpoint/2010/main" val="503856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normAutofit/>
          </a:bodyPr>
          <a:lstStyle/>
          <a:p>
            <a:r>
              <a:rPr lang="en-US" dirty="0" smtClean="0">
                <a:hlinkClick r:id="rId3"/>
              </a:rPr>
              <a:t>http://www.developer.com/net/asp/consuming-an-asp.net-web-api-using-httpclient.html</a:t>
            </a:r>
            <a:endParaRPr lang="en-US" dirty="0"/>
          </a:p>
        </p:txBody>
      </p:sp>
    </p:spTree>
    <p:extLst>
      <p:ext uri="{BB962C8B-B14F-4D97-AF65-F5344CB8AC3E}">
        <p14:creationId xmlns:p14="http://schemas.microsoft.com/office/powerpoint/2010/main" val="1700888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Forside-hvi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375091" y="3299436"/>
            <a:ext cx="4396995" cy="318036"/>
          </a:xfrm>
        </p:spPr>
        <p:txBody>
          <a:bodyPr wrap="square" anchor="b">
            <a:spAutoFit/>
          </a:bodyPr>
          <a:lstStyle>
            <a:lvl1pPr algn="ctr">
              <a:lnSpc>
                <a:spcPts val="2400"/>
              </a:lnSpc>
              <a:defRPr sz="2200" i="1" baseline="0">
                <a:solidFill>
                  <a:srgbClr val="000000"/>
                </a:solidFill>
              </a:defRPr>
            </a:lvl1pPr>
          </a:lstStyle>
          <a:p>
            <a:r>
              <a:rPr lang="nb-NO" dirty="0" smtClean="0"/>
              <a:t>&lt;tittel&gt;</a:t>
            </a:r>
            <a:endParaRPr lang="en-US" dirty="0"/>
          </a:p>
        </p:txBody>
      </p:sp>
      <p:sp>
        <p:nvSpPr>
          <p:cNvPr id="3" name="Subtitle 2"/>
          <p:cNvSpPr>
            <a:spLocks noGrp="1"/>
          </p:cNvSpPr>
          <p:nvPr>
            <p:ph type="subTitle" idx="1" hasCustomPrompt="1"/>
          </p:nvPr>
        </p:nvSpPr>
        <p:spPr>
          <a:xfrm>
            <a:off x="2375091" y="4145581"/>
            <a:ext cx="4396995" cy="1367999"/>
          </a:xfrm>
        </p:spPr>
        <p:txBody>
          <a:bodyPr>
            <a:noAutofit/>
          </a:bodyPr>
          <a:lstStyle>
            <a:lvl1pPr marL="0" indent="0" algn="ctr">
              <a:spcBef>
                <a:spcPts val="0"/>
              </a:spcBef>
              <a:spcAft>
                <a:spcPts val="0"/>
              </a:spcAft>
              <a:buNone/>
              <a:defRPr sz="1500" b="0" i="1" cap="none">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dirty="0" smtClean="0"/>
              <a:t>&lt;Undertittel/beskrivelse&gt;</a:t>
            </a:r>
            <a:endParaRPr lang="en-US" dirty="0"/>
          </a:p>
        </p:txBody>
      </p:sp>
      <p:cxnSp>
        <p:nvCxnSpPr>
          <p:cNvPr id="7" name="Straight Connector 6"/>
          <p:cNvCxnSpPr/>
          <p:nvPr userDrawn="1"/>
        </p:nvCxnSpPr>
        <p:spPr>
          <a:xfrm>
            <a:off x="3839865" y="3897833"/>
            <a:ext cx="1496337" cy="0"/>
          </a:xfrm>
          <a:prstGeom prst="line">
            <a:avLst/>
          </a:prstGeom>
          <a:ln w="254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9"/>
          <p:cNvSpPr>
            <a:spLocks noGrp="1"/>
          </p:cNvSpPr>
          <p:nvPr>
            <p:ph type="body" sz="quarter" idx="10" hasCustomPrompt="1"/>
          </p:nvPr>
        </p:nvSpPr>
        <p:spPr>
          <a:xfrm>
            <a:off x="2375091" y="5831304"/>
            <a:ext cx="4396995" cy="251795"/>
          </a:xfrm>
        </p:spPr>
        <p:txBody>
          <a:bodyPr tIns="0" bIns="36000" anchor="ctr" anchorCtr="1">
            <a:noAutofit/>
          </a:bodyPr>
          <a:lstStyle>
            <a:lvl1pPr marL="0" indent="0">
              <a:buFontTx/>
              <a:buNone/>
              <a:defRPr sz="1200" b="0" i="1">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&lt;Sted/anledning&gt;</a:t>
            </a:r>
          </a:p>
        </p:txBody>
      </p:sp>
      <p:sp>
        <p:nvSpPr>
          <p:cNvPr id="11" name="Text Placeholder 9"/>
          <p:cNvSpPr>
            <a:spLocks noGrp="1"/>
          </p:cNvSpPr>
          <p:nvPr>
            <p:ph type="body" sz="quarter" idx="11" hasCustomPrompt="1"/>
          </p:nvPr>
        </p:nvSpPr>
        <p:spPr>
          <a:xfrm>
            <a:off x="2375091" y="6071820"/>
            <a:ext cx="4396995" cy="251795"/>
          </a:xfrm>
        </p:spPr>
        <p:txBody>
          <a:bodyPr tIns="0" bIns="36000" anchor="ctr" anchorCtr="1">
            <a:noAutofit/>
          </a:bodyPr>
          <a:lstStyle>
            <a:lvl1pPr marL="0" indent="0">
              <a:buFontTx/>
              <a:buNone/>
              <a:defRPr sz="1200" b="0" i="1">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
        <p:nvSpPr>
          <p:cNvPr id="12" name="Text Placeholder 9"/>
          <p:cNvSpPr>
            <a:spLocks noGrp="1"/>
          </p:cNvSpPr>
          <p:nvPr>
            <p:ph type="body" sz="quarter" idx="12" hasCustomPrompt="1"/>
          </p:nvPr>
        </p:nvSpPr>
        <p:spPr>
          <a:xfrm>
            <a:off x="2375091" y="6312555"/>
            <a:ext cx="4396995" cy="251795"/>
          </a:xfrm>
        </p:spPr>
        <p:txBody>
          <a:bodyPr tIns="0" bIns="36000" anchor="ctr" anchorCtr="1">
            <a:noAutofit/>
          </a:bodyPr>
          <a:lstStyle>
            <a:lvl1pPr marL="0" indent="0">
              <a:buFontTx/>
              <a:buNone/>
              <a:defRPr sz="1200" b="0" i="1" baseline="0">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&lt;Dato (format: 01/09/11)&gt;</a:t>
            </a:r>
          </a:p>
        </p:txBody>
      </p:sp>
      <p:pic>
        <p:nvPicPr>
          <p:cNvPr id="9" name="Picture 8"/>
          <p:cNvPicPr>
            <a:picLocks noChangeAspect="1"/>
          </p:cNvPicPr>
          <p:nvPr userDrawn="1"/>
        </p:nvPicPr>
        <p:blipFill>
          <a:blip r:embed="rId2"/>
          <a:stretch>
            <a:fillRect/>
          </a:stretch>
        </p:blipFill>
        <p:spPr>
          <a:xfrm>
            <a:off x="4325580" y="201679"/>
            <a:ext cx="504000" cy="122733"/>
          </a:xfrm>
          <a:prstGeom prst="rect">
            <a:avLst/>
          </a:prstGeom>
        </p:spPr>
      </p:pic>
    </p:spTree>
    <p:extLst>
      <p:ext uri="{BB962C8B-B14F-4D97-AF65-F5344CB8AC3E}">
        <p14:creationId xmlns:p14="http://schemas.microsoft.com/office/powerpoint/2010/main" val="1631701370"/>
      </p:ext>
    </p:extLst>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ildeoppsett A-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3631968" y="392323"/>
            <a:ext cx="5108807" cy="6270944"/>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4" name="Picture Placeholder 9"/>
          <p:cNvSpPr>
            <a:spLocks noGrp="1"/>
          </p:cNvSpPr>
          <p:nvPr>
            <p:ph type="pic" sz="quarter" idx="11" hasCustomPrompt="1"/>
          </p:nvPr>
        </p:nvSpPr>
        <p:spPr>
          <a:xfrm>
            <a:off x="411903" y="392321"/>
            <a:ext cx="3024000"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Picture Placeholder 9"/>
          <p:cNvSpPr>
            <a:spLocks noGrp="1"/>
          </p:cNvSpPr>
          <p:nvPr>
            <p:ph type="pic" sz="quarter" idx="12" hasCustomPrompt="1"/>
          </p:nvPr>
        </p:nvSpPr>
        <p:spPr>
          <a:xfrm>
            <a:off x="412722" y="2542832"/>
            <a:ext cx="3024000"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6" name="Picture Placeholder 9"/>
          <p:cNvSpPr>
            <a:spLocks noGrp="1"/>
          </p:cNvSpPr>
          <p:nvPr>
            <p:ph type="pic" sz="quarter" idx="13" hasCustomPrompt="1"/>
          </p:nvPr>
        </p:nvSpPr>
        <p:spPr>
          <a:xfrm>
            <a:off x="412722" y="4693343"/>
            <a:ext cx="3024000"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Tree>
    <p:extLst>
      <p:ext uri="{BB962C8B-B14F-4D97-AF65-F5344CB8AC3E}">
        <p14:creationId xmlns:p14="http://schemas.microsoft.com/office/powerpoint/2010/main" val="2627694574"/>
      </p:ext>
    </p:extLst>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ildeoppsett B-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09850" y="392323"/>
            <a:ext cx="5043721" cy="6270944"/>
          </a:xfrm>
        </p:spPr>
        <p:txBody>
          <a:bodyPr anchor="ctr" anchorCtr="0"/>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4" name="Picture Placeholder 9"/>
          <p:cNvSpPr>
            <a:spLocks noGrp="1"/>
          </p:cNvSpPr>
          <p:nvPr>
            <p:ph type="pic" sz="quarter" idx="11" hasCustomPrompt="1"/>
          </p:nvPr>
        </p:nvSpPr>
        <p:spPr>
          <a:xfrm>
            <a:off x="5650868" y="392321"/>
            <a:ext cx="3089087"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Picture Placeholder 9"/>
          <p:cNvSpPr>
            <a:spLocks noGrp="1"/>
          </p:cNvSpPr>
          <p:nvPr>
            <p:ph type="pic" sz="quarter" idx="12" hasCustomPrompt="1"/>
          </p:nvPr>
        </p:nvSpPr>
        <p:spPr>
          <a:xfrm>
            <a:off x="5651687" y="2545663"/>
            <a:ext cx="3089087"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6" name="Picture Placeholder 9"/>
          <p:cNvSpPr>
            <a:spLocks noGrp="1"/>
          </p:cNvSpPr>
          <p:nvPr>
            <p:ph type="pic" sz="quarter" idx="13" hasCustomPrompt="1"/>
          </p:nvPr>
        </p:nvSpPr>
        <p:spPr>
          <a:xfrm>
            <a:off x="5651687" y="4699004"/>
            <a:ext cx="3089087"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Tree>
    <p:extLst>
      <p:ext uri="{BB962C8B-B14F-4D97-AF65-F5344CB8AC3E}">
        <p14:creationId xmlns:p14="http://schemas.microsoft.com/office/powerpoint/2010/main" val="2472564093"/>
      </p:ext>
    </p:extLst>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eoppsett A m/tekst-hvit">
    <p:spTree>
      <p:nvGrpSpPr>
        <p:cNvPr id="1" name=""/>
        <p:cNvGrpSpPr/>
        <p:nvPr/>
      </p:nvGrpSpPr>
      <p:grpSpPr>
        <a:xfrm>
          <a:off x="0" y="0"/>
          <a:ext cx="0" cy="0"/>
          <a:chOff x="0" y="0"/>
          <a:chExt cx="0" cy="0"/>
        </a:xfrm>
      </p:grpSpPr>
      <p:sp>
        <p:nvSpPr>
          <p:cNvPr id="4" name="Picture Placeholder 9"/>
          <p:cNvSpPr>
            <a:spLocks noGrp="1"/>
          </p:cNvSpPr>
          <p:nvPr>
            <p:ph type="pic" sz="quarter" idx="11" hasCustomPrompt="1"/>
          </p:nvPr>
        </p:nvSpPr>
        <p:spPr>
          <a:xfrm>
            <a:off x="402406" y="1262063"/>
            <a:ext cx="3035300" cy="1708625"/>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Picture Placeholder 9"/>
          <p:cNvSpPr>
            <a:spLocks noGrp="1"/>
          </p:cNvSpPr>
          <p:nvPr>
            <p:ph type="pic" sz="quarter" idx="12" hasCustomPrompt="1"/>
          </p:nvPr>
        </p:nvSpPr>
        <p:spPr>
          <a:xfrm>
            <a:off x="403225" y="3108352"/>
            <a:ext cx="3035300" cy="1708625"/>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6" name="Picture Placeholder 9"/>
          <p:cNvSpPr>
            <a:spLocks noGrp="1"/>
          </p:cNvSpPr>
          <p:nvPr>
            <p:ph type="pic" sz="quarter" idx="13" hasCustomPrompt="1"/>
          </p:nvPr>
        </p:nvSpPr>
        <p:spPr>
          <a:xfrm>
            <a:off x="403225" y="4954642"/>
            <a:ext cx="3035300" cy="1708625"/>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7" name="Content Placeholder 2"/>
          <p:cNvSpPr>
            <a:spLocks noGrp="1"/>
          </p:cNvSpPr>
          <p:nvPr>
            <p:ph idx="14" hasCustomPrompt="1"/>
          </p:nvPr>
        </p:nvSpPr>
        <p:spPr>
          <a:xfrm>
            <a:off x="3621088" y="1262063"/>
            <a:ext cx="5192712" cy="5401204"/>
          </a:xfrm>
        </p:spPr>
        <p:txBody>
          <a:bodyPr/>
          <a:lstStyle>
            <a:lvl1pPr>
              <a:lnSpc>
                <a:spcPct val="100000"/>
              </a:lnSpc>
              <a:spcBef>
                <a:spcPts val="600"/>
              </a:spcBef>
              <a:spcAft>
                <a:spcPts val="400"/>
              </a:spcAft>
              <a:defRPr/>
            </a:lvl1pPr>
            <a:lvl2pPr>
              <a:lnSpc>
                <a:spcPct val="100000"/>
              </a:lnSpc>
              <a:spcBef>
                <a:spcPts val="600"/>
              </a:spcBef>
              <a:spcAft>
                <a:spcPts val="400"/>
              </a:spcAft>
              <a:defRPr/>
            </a:lvl2pPr>
            <a:lvl3pPr>
              <a:lnSpc>
                <a:spcPct val="100000"/>
              </a:lnSpc>
              <a:spcBef>
                <a:spcPts val="600"/>
              </a:spcBef>
              <a:spcAft>
                <a:spcPts val="400"/>
              </a:spcAft>
              <a:defRPr/>
            </a:lvl3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cxnSp>
        <p:nvCxnSpPr>
          <p:cNvPr id="13" name="Straight Connector 12"/>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4"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15"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844442129"/>
      </p:ext>
    </p:extLst>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eoppsett B m/tekst-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14985" y="1262064"/>
            <a:ext cx="5044428" cy="5401202"/>
          </a:xfrm>
        </p:spPr>
        <p:txBody>
          <a:bodyPr anchor="ctr" anchorCtr="0"/>
          <a:lstStyle>
            <a:lvl1pPr marL="0" indent="0" algn="ctr">
              <a:buFontTx/>
              <a:buNone/>
              <a:defRPr>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8" name="Content Placeholder 2"/>
          <p:cNvSpPr>
            <a:spLocks noGrp="1"/>
          </p:cNvSpPr>
          <p:nvPr>
            <p:ph idx="13" hasCustomPrompt="1"/>
          </p:nvPr>
        </p:nvSpPr>
        <p:spPr>
          <a:xfrm>
            <a:off x="5641975" y="1262063"/>
            <a:ext cx="3171824" cy="5401205"/>
          </a:xfrm>
        </p:spPr>
        <p:txBody>
          <a:bodyPr tIns="46800"/>
          <a:lstStyle>
            <a:lvl1pPr>
              <a:spcBef>
                <a:spcPts val="500"/>
              </a:spcBef>
              <a:spcAft>
                <a:spcPts val="400"/>
              </a:spcAft>
              <a:defRPr/>
            </a:lvl1pPr>
            <a:lvl2pPr>
              <a:spcBef>
                <a:spcPts val="200"/>
              </a:spcBef>
              <a:spcAft>
                <a:spcPts val="600"/>
              </a:spcAft>
              <a:defRPr/>
            </a:lvl2pPr>
            <a:lvl3pPr>
              <a:spcBef>
                <a:spcPts val="200"/>
              </a:spcBef>
              <a:spcAft>
                <a:spcPts val="600"/>
              </a:spcAft>
              <a:defRPr/>
            </a:lvl3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cxnSp>
        <p:nvCxnSpPr>
          <p:cNvPr id="6" name="Straight Connector 5"/>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7"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9"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1607786633"/>
      </p:ext>
    </p:extLst>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ldeoppsett C m/tekst-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3621088" y="1262063"/>
            <a:ext cx="5192712" cy="5401202"/>
          </a:xfrm>
        </p:spPr>
        <p:txBody>
          <a:bodyPr anchor="ctr" anchorCtr="0"/>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Content Placeholder 2"/>
          <p:cNvSpPr>
            <a:spLocks noGrp="1"/>
          </p:cNvSpPr>
          <p:nvPr>
            <p:ph idx="1" hasCustomPrompt="1"/>
          </p:nvPr>
        </p:nvSpPr>
        <p:spPr>
          <a:xfrm>
            <a:off x="420447" y="1262063"/>
            <a:ext cx="3018078" cy="5401202"/>
          </a:xfrm>
        </p:spPr>
        <p:txBody>
          <a:bodyPr/>
          <a:lstStyle>
            <a:lvl1pPr>
              <a:spcBef>
                <a:spcPts val="500"/>
              </a:spcBef>
              <a:defRPr/>
            </a:lvl1pPr>
            <a:lvl2pPr>
              <a:lnSpc>
                <a:spcPct val="100000"/>
              </a:lnSpc>
              <a:spcBef>
                <a:spcPts val="200"/>
              </a:spcBef>
              <a:spcAft>
                <a:spcPts val="600"/>
              </a:spcAft>
              <a:defRPr/>
            </a:lvl2pPr>
            <a:lvl3pPr>
              <a:spcBef>
                <a:spcPts val="200"/>
              </a:spcBef>
              <a:spcAft>
                <a:spcPts val="600"/>
              </a:spcAft>
              <a:defRPr/>
            </a:lvl3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cxnSp>
        <p:nvCxnSpPr>
          <p:cNvPr id="7" name="Straight Connector 6"/>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9"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3400319444"/>
      </p:ext>
    </p:extLst>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ersoner m/bilde-hvit">
    <p:spTree>
      <p:nvGrpSpPr>
        <p:cNvPr id="1" name=""/>
        <p:cNvGrpSpPr/>
        <p:nvPr/>
      </p:nvGrpSpPr>
      <p:grpSpPr>
        <a:xfrm>
          <a:off x="0" y="0"/>
          <a:ext cx="0" cy="0"/>
          <a:chOff x="0" y="0"/>
          <a:chExt cx="0" cy="0"/>
        </a:xfrm>
      </p:grpSpPr>
      <p:sp>
        <p:nvSpPr>
          <p:cNvPr id="46" name="Text Placeholder 20"/>
          <p:cNvSpPr>
            <a:spLocks noGrp="1"/>
          </p:cNvSpPr>
          <p:nvPr>
            <p:ph type="body" sz="quarter" idx="24" hasCustomPrompt="1"/>
          </p:nvPr>
        </p:nvSpPr>
        <p:spPr>
          <a:xfrm>
            <a:off x="6102054" y="3754543"/>
            <a:ext cx="2720004" cy="836083"/>
          </a:xfrm>
        </p:spPr>
        <p:txBody>
          <a:bodyPr wrap="none" tIns="0" bIns="0">
            <a:noAutofit/>
          </a:bodyPr>
          <a:lstStyle>
            <a:lvl1pPr>
              <a:lnSpc>
                <a:spcPct val="100000"/>
              </a:lnSpc>
              <a:spcBef>
                <a:spcPts val="0"/>
              </a:spcBef>
              <a:spcAft>
                <a:spcPts val="100"/>
              </a:spcAft>
              <a:buFontTx/>
              <a:buNone/>
              <a:defRPr sz="1500">
                <a:solidFill>
                  <a:srgbClr val="000000"/>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47" name="Text Placeholder 22"/>
          <p:cNvSpPr>
            <a:spLocks noGrp="1"/>
          </p:cNvSpPr>
          <p:nvPr>
            <p:ph type="body" sz="quarter" idx="25" hasCustomPrompt="1"/>
          </p:nvPr>
        </p:nvSpPr>
        <p:spPr>
          <a:xfrm>
            <a:off x="6102052" y="3460603"/>
            <a:ext cx="2720691" cy="288000"/>
          </a:xfrm>
        </p:spPr>
        <p:txBody>
          <a:bodyPr wrap="none" tIns="0" bIns="0" anchor="ctr">
            <a:noAutofit/>
          </a:bodyPr>
          <a:lstStyle>
            <a:lvl1pPr>
              <a:lnSpc>
                <a:spcPct val="100000"/>
              </a:lnSpc>
              <a:spcBef>
                <a:spcPts val="0"/>
              </a:spcBef>
              <a:spcAft>
                <a:spcPts val="0"/>
              </a:spcAft>
              <a:buFontTx/>
              <a:buNone/>
              <a:defRPr sz="15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48" name="Picture Placeholder 7"/>
          <p:cNvSpPr>
            <a:spLocks noGrp="1" noChangeAspect="1"/>
          </p:cNvSpPr>
          <p:nvPr>
            <p:ph type="pic" sz="quarter" idx="26" hasCustomPrompt="1"/>
          </p:nvPr>
        </p:nvSpPr>
        <p:spPr>
          <a:xfrm>
            <a:off x="4666614" y="3221418"/>
            <a:ext cx="1367998" cy="1367997"/>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49" name="Text Placeholder 5"/>
          <p:cNvSpPr>
            <a:spLocks noGrp="1"/>
          </p:cNvSpPr>
          <p:nvPr>
            <p:ph type="body" sz="quarter" idx="27" hasCustomPrompt="1"/>
          </p:nvPr>
        </p:nvSpPr>
        <p:spPr>
          <a:xfrm>
            <a:off x="6102053" y="1825483"/>
            <a:ext cx="2720693" cy="864000"/>
          </a:xfrm>
        </p:spPr>
        <p:txBody>
          <a:bodyPr wrap="none" tIns="0" bIns="0">
            <a:noAutofit/>
          </a:bodyPr>
          <a:lstStyle>
            <a:lvl1pPr>
              <a:lnSpc>
                <a:spcPct val="100000"/>
              </a:lnSpc>
              <a:spcBef>
                <a:spcPts val="0"/>
              </a:spcBef>
              <a:spcAft>
                <a:spcPts val="100"/>
              </a:spcAft>
              <a:buFontTx/>
              <a:buNone/>
              <a:defRPr sz="1500" baseline="0">
                <a:solidFill>
                  <a:srgbClr val="000000"/>
                </a:solidFill>
              </a:defRPr>
            </a:lvl1pPr>
            <a:lvl2pPr>
              <a:lnSpc>
                <a:spcPct val="100000"/>
              </a:lnSpc>
              <a:spcBef>
                <a:spcPts val="0"/>
              </a:spcBef>
              <a:spcAft>
                <a:spcPts val="0"/>
              </a:spcAft>
              <a:buFontTx/>
              <a:buNone/>
              <a:defRPr sz="1300"/>
            </a:lvl2pPr>
            <a:lvl3pPr>
              <a:lnSpc>
                <a:spcPct val="100000"/>
              </a:lnSpc>
              <a:spcBef>
                <a:spcPts val="0"/>
              </a:spcBef>
              <a:spcAft>
                <a:spcPts val="0"/>
              </a:spcAft>
              <a:buFontTx/>
              <a:buNone/>
              <a:defRPr sz="1300"/>
            </a:lvl3pPr>
            <a:lvl4pPr marL="1371600" indent="0">
              <a:lnSpc>
                <a:spcPct val="100000"/>
              </a:lnSpc>
              <a:spcBef>
                <a:spcPts val="0"/>
              </a:spcBef>
              <a:spcAft>
                <a:spcPts val="0"/>
              </a:spcAft>
              <a:buFontTx/>
              <a:buNone/>
              <a:defRPr sz="1300"/>
            </a:lvl4pPr>
            <a:lvl5pPr marL="1828800" indent="0">
              <a:lnSpc>
                <a:spcPct val="100000"/>
              </a:lnSpc>
              <a:spcBef>
                <a:spcPts val="0"/>
              </a:spcBef>
              <a:spcAft>
                <a:spcPts val="0"/>
              </a:spcAft>
              <a:buFontTx/>
              <a:buNone/>
              <a:defRPr sz="1300"/>
            </a:lvl5pPr>
          </a:lstStyle>
          <a:p>
            <a:pPr lvl="0"/>
            <a:r>
              <a:rPr lang="nb-NO" dirty="0" smtClean="0"/>
              <a:t>&lt;Rolle, utdanning etc.&gt;</a:t>
            </a:r>
          </a:p>
        </p:txBody>
      </p:sp>
      <p:sp>
        <p:nvSpPr>
          <p:cNvPr id="50" name="Text Placeholder 2"/>
          <p:cNvSpPr>
            <a:spLocks noGrp="1"/>
          </p:cNvSpPr>
          <p:nvPr>
            <p:ph type="body" sz="quarter" idx="28" hasCustomPrompt="1"/>
          </p:nvPr>
        </p:nvSpPr>
        <p:spPr>
          <a:xfrm>
            <a:off x="6102052" y="1535068"/>
            <a:ext cx="2720691" cy="288000"/>
          </a:xfrm>
        </p:spPr>
        <p:txBody>
          <a:bodyPr wrap="none" tIns="0" bIns="0" anchor="ctr">
            <a:noAutofit/>
          </a:bodyPr>
          <a:lstStyle>
            <a:lvl1pPr>
              <a:lnSpc>
                <a:spcPct val="100000"/>
              </a:lnSpc>
              <a:buFontTx/>
              <a:buNone/>
              <a:defRPr sz="1500">
                <a:solidFill>
                  <a:schemeClr val="accent1"/>
                </a:solidFill>
              </a:defRPr>
            </a:lvl1pPr>
            <a:lvl2pPr>
              <a:buFontTx/>
              <a:buNone/>
              <a:defRPr sz="1300">
                <a:solidFill>
                  <a:schemeClr val="tx1"/>
                </a:solidFill>
              </a:defRPr>
            </a:lvl2pPr>
            <a:lvl3pPr>
              <a:buFontTx/>
              <a:buNone/>
              <a:defRPr sz="1300">
                <a:solidFill>
                  <a:schemeClr val="tx1"/>
                </a:solidFill>
              </a:defRPr>
            </a:lvl3pPr>
            <a:lvl4pPr marL="1371600" indent="0">
              <a:buFontTx/>
              <a:buNone/>
              <a:defRPr sz="1300">
                <a:solidFill>
                  <a:schemeClr val="tx1"/>
                </a:solidFill>
              </a:defRPr>
            </a:lvl4pPr>
            <a:lvl5pPr marL="1828800" indent="0">
              <a:buFontTx/>
              <a:buNone/>
              <a:defRPr sz="1300">
                <a:solidFill>
                  <a:schemeClr val="tx1"/>
                </a:solidFill>
              </a:defRPr>
            </a:lvl5pPr>
          </a:lstStyle>
          <a:p>
            <a:pPr lvl="0"/>
            <a:r>
              <a:rPr lang="nb-NO" dirty="0" smtClean="0"/>
              <a:t>&lt;Navn&gt;</a:t>
            </a:r>
          </a:p>
        </p:txBody>
      </p:sp>
      <p:sp>
        <p:nvSpPr>
          <p:cNvPr id="51" name="Picture Placeholder 4"/>
          <p:cNvSpPr>
            <a:spLocks noGrp="1" noChangeAspect="1"/>
          </p:cNvSpPr>
          <p:nvPr>
            <p:ph type="pic" sz="quarter" idx="29" hasCustomPrompt="1"/>
          </p:nvPr>
        </p:nvSpPr>
        <p:spPr>
          <a:xfrm>
            <a:off x="4666614" y="1322898"/>
            <a:ext cx="1367998" cy="1367997"/>
          </a:xfrm>
        </p:spPr>
        <p:txBody>
          <a:bodyPr lIns="36000" rIns="36000" anchor="ctr" anchorCtr="1">
            <a:normAutofit/>
          </a:bodyPr>
          <a:lstStyle>
            <a:lvl1pPr algn="ctr">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2" name="Text Placeholder 20"/>
          <p:cNvSpPr>
            <a:spLocks noGrp="1"/>
          </p:cNvSpPr>
          <p:nvPr>
            <p:ph type="body" sz="quarter" idx="30" hasCustomPrompt="1"/>
          </p:nvPr>
        </p:nvSpPr>
        <p:spPr>
          <a:xfrm>
            <a:off x="6102054" y="5642599"/>
            <a:ext cx="2720004" cy="836083"/>
          </a:xfrm>
        </p:spPr>
        <p:txBody>
          <a:bodyPr wrap="none" tIns="0" bIns="0">
            <a:noAutofit/>
          </a:bodyPr>
          <a:lstStyle>
            <a:lvl1pPr>
              <a:lnSpc>
                <a:spcPct val="100000"/>
              </a:lnSpc>
              <a:spcBef>
                <a:spcPts val="0"/>
              </a:spcBef>
              <a:spcAft>
                <a:spcPts val="100"/>
              </a:spcAft>
              <a:buFontTx/>
              <a:buNone/>
              <a:defRPr sz="1500">
                <a:solidFill>
                  <a:srgbClr val="000000"/>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53" name="Text Placeholder 22"/>
          <p:cNvSpPr>
            <a:spLocks noGrp="1"/>
          </p:cNvSpPr>
          <p:nvPr>
            <p:ph type="body" sz="quarter" idx="31" hasCustomPrompt="1"/>
          </p:nvPr>
        </p:nvSpPr>
        <p:spPr>
          <a:xfrm>
            <a:off x="6102052" y="5338499"/>
            <a:ext cx="2720691" cy="288000"/>
          </a:xfrm>
        </p:spPr>
        <p:txBody>
          <a:bodyPr wrap="none" tIns="0" bIns="0" anchor="ctr">
            <a:noAutofit/>
          </a:bodyPr>
          <a:lstStyle>
            <a:lvl1pPr>
              <a:lnSpc>
                <a:spcPct val="100000"/>
              </a:lnSpc>
              <a:spcBef>
                <a:spcPts val="0"/>
              </a:spcBef>
              <a:spcAft>
                <a:spcPts val="0"/>
              </a:spcAft>
              <a:buFontTx/>
              <a:buNone/>
              <a:defRPr sz="15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54" name="Picture Placeholder 7"/>
          <p:cNvSpPr>
            <a:spLocks noGrp="1" noChangeAspect="1"/>
          </p:cNvSpPr>
          <p:nvPr>
            <p:ph type="pic" sz="quarter" idx="32" hasCustomPrompt="1"/>
          </p:nvPr>
        </p:nvSpPr>
        <p:spPr>
          <a:xfrm>
            <a:off x="4666614" y="5109474"/>
            <a:ext cx="1367998" cy="1367997"/>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36" name="Title 1"/>
          <p:cNvSpPr>
            <a:spLocks noGrp="1"/>
          </p:cNvSpPr>
          <p:nvPr>
            <p:ph type="title" hasCustomPrompt="1"/>
          </p:nvPr>
        </p:nvSpPr>
        <p:spPr>
          <a:xfrm>
            <a:off x="376445" y="418688"/>
            <a:ext cx="3258608" cy="307777"/>
          </a:xfrm>
        </p:spPr>
        <p:txBody>
          <a:bodyPr/>
          <a:lstStyle/>
          <a:p>
            <a:r>
              <a:rPr lang="nb-NO" dirty="0" smtClean="0"/>
              <a:t>&lt;overskrift, </a:t>
            </a:r>
            <a:r>
              <a:rPr lang="nb-NO" dirty="0" err="1" smtClean="0"/>
              <a:t>str</a:t>
            </a:r>
            <a:r>
              <a:rPr lang="nb-NO" dirty="0" smtClean="0"/>
              <a:t>. 18&gt;</a:t>
            </a:r>
            <a:endParaRPr lang="en-US" dirty="0"/>
          </a:p>
        </p:txBody>
      </p:sp>
      <p:sp>
        <p:nvSpPr>
          <p:cNvPr id="24" name="Slide Number Placeholder 5"/>
          <p:cNvSpPr>
            <a:spLocks noGrp="1"/>
          </p:cNvSpPr>
          <p:nvPr>
            <p:ph type="sldNum" sz="quarter" idx="4"/>
          </p:nvPr>
        </p:nvSpPr>
        <p:spPr>
          <a:xfrm>
            <a:off x="8320788" y="387068"/>
            <a:ext cx="410519" cy="365125"/>
          </a:xfrm>
          <a:prstGeom prst="rect">
            <a:avLst/>
          </a:prstGeom>
          <a:solidFill>
            <a:srgbClr val="FFFFFF"/>
          </a:solidFill>
        </p:spPr>
        <p:txBody>
          <a:bodyPr vert="horz" lIns="91440" tIns="45720" rIns="91440" bIns="45720" rtlCol="0" anchor="ctr"/>
          <a:lstStyle>
            <a:lvl1pPr algn="r">
              <a:defRPr sz="1200">
                <a:solidFill>
                  <a:schemeClr val="tx1">
                    <a:tint val="75000"/>
                  </a:schemeClr>
                </a:solidFill>
              </a:defRPr>
            </a:lvl1pPr>
          </a:lstStyle>
          <a:p>
            <a:fld id="{FF67BF5B-7344-D747-A0C2-CBD7B2ACBC85}" type="slidenum">
              <a:rPr lang="en-US" smtClean="0"/>
              <a:pPr/>
              <a:t>‹#›</a:t>
            </a:fld>
            <a:endParaRPr lang="en-US"/>
          </a:p>
        </p:txBody>
      </p:sp>
      <p:sp>
        <p:nvSpPr>
          <p:cNvPr id="22" name="Text Placeholder 20"/>
          <p:cNvSpPr>
            <a:spLocks noGrp="1"/>
          </p:cNvSpPr>
          <p:nvPr>
            <p:ph type="body" sz="quarter" idx="33" hasCustomPrompt="1"/>
          </p:nvPr>
        </p:nvSpPr>
        <p:spPr>
          <a:xfrm>
            <a:off x="1851296" y="3754543"/>
            <a:ext cx="2720004" cy="836083"/>
          </a:xfrm>
        </p:spPr>
        <p:txBody>
          <a:bodyPr wrap="none" tIns="0" bIns="0">
            <a:noAutofit/>
          </a:bodyPr>
          <a:lstStyle>
            <a:lvl1pPr>
              <a:lnSpc>
                <a:spcPct val="100000"/>
              </a:lnSpc>
              <a:spcBef>
                <a:spcPts val="0"/>
              </a:spcBef>
              <a:spcAft>
                <a:spcPts val="100"/>
              </a:spcAft>
              <a:buFontTx/>
              <a:buNone/>
              <a:defRPr sz="1500">
                <a:solidFill>
                  <a:srgbClr val="000000"/>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25" name="Text Placeholder 22"/>
          <p:cNvSpPr>
            <a:spLocks noGrp="1"/>
          </p:cNvSpPr>
          <p:nvPr>
            <p:ph type="body" sz="quarter" idx="34" hasCustomPrompt="1"/>
          </p:nvPr>
        </p:nvSpPr>
        <p:spPr>
          <a:xfrm>
            <a:off x="1851294" y="3460603"/>
            <a:ext cx="2720691" cy="288000"/>
          </a:xfrm>
        </p:spPr>
        <p:txBody>
          <a:bodyPr wrap="none" tIns="0" bIns="0" anchor="ctr">
            <a:noAutofit/>
          </a:bodyPr>
          <a:lstStyle>
            <a:lvl1pPr>
              <a:lnSpc>
                <a:spcPct val="100000"/>
              </a:lnSpc>
              <a:spcBef>
                <a:spcPts val="0"/>
              </a:spcBef>
              <a:spcAft>
                <a:spcPts val="0"/>
              </a:spcAft>
              <a:buFontTx/>
              <a:buNone/>
              <a:defRPr sz="15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26" name="Picture Placeholder 7"/>
          <p:cNvSpPr>
            <a:spLocks noGrp="1" noChangeAspect="1"/>
          </p:cNvSpPr>
          <p:nvPr>
            <p:ph type="pic" sz="quarter" idx="35" hasCustomPrompt="1"/>
          </p:nvPr>
        </p:nvSpPr>
        <p:spPr>
          <a:xfrm>
            <a:off x="415856" y="3221418"/>
            <a:ext cx="1367998" cy="1367997"/>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27" name="Text Placeholder 5"/>
          <p:cNvSpPr>
            <a:spLocks noGrp="1"/>
          </p:cNvSpPr>
          <p:nvPr>
            <p:ph type="body" sz="quarter" idx="36" hasCustomPrompt="1"/>
          </p:nvPr>
        </p:nvSpPr>
        <p:spPr>
          <a:xfrm>
            <a:off x="1851295" y="1825483"/>
            <a:ext cx="2720693" cy="864000"/>
          </a:xfrm>
        </p:spPr>
        <p:txBody>
          <a:bodyPr wrap="none" tIns="0" bIns="0">
            <a:noAutofit/>
          </a:bodyPr>
          <a:lstStyle>
            <a:lvl1pPr>
              <a:lnSpc>
                <a:spcPct val="100000"/>
              </a:lnSpc>
              <a:spcBef>
                <a:spcPts val="0"/>
              </a:spcBef>
              <a:spcAft>
                <a:spcPts val="100"/>
              </a:spcAft>
              <a:buFontTx/>
              <a:buNone/>
              <a:defRPr sz="1500" baseline="0">
                <a:solidFill>
                  <a:srgbClr val="000000"/>
                </a:solidFill>
              </a:defRPr>
            </a:lvl1pPr>
            <a:lvl2pPr>
              <a:lnSpc>
                <a:spcPct val="100000"/>
              </a:lnSpc>
              <a:spcBef>
                <a:spcPts val="0"/>
              </a:spcBef>
              <a:spcAft>
                <a:spcPts val="0"/>
              </a:spcAft>
              <a:buFontTx/>
              <a:buNone/>
              <a:defRPr sz="1300"/>
            </a:lvl2pPr>
            <a:lvl3pPr>
              <a:lnSpc>
                <a:spcPct val="100000"/>
              </a:lnSpc>
              <a:spcBef>
                <a:spcPts val="0"/>
              </a:spcBef>
              <a:spcAft>
                <a:spcPts val="0"/>
              </a:spcAft>
              <a:buFontTx/>
              <a:buNone/>
              <a:defRPr sz="1300"/>
            </a:lvl3pPr>
            <a:lvl4pPr marL="1371600" indent="0">
              <a:lnSpc>
                <a:spcPct val="100000"/>
              </a:lnSpc>
              <a:spcBef>
                <a:spcPts val="0"/>
              </a:spcBef>
              <a:spcAft>
                <a:spcPts val="0"/>
              </a:spcAft>
              <a:buFontTx/>
              <a:buNone/>
              <a:defRPr sz="1300"/>
            </a:lvl4pPr>
            <a:lvl5pPr marL="1828800" indent="0">
              <a:lnSpc>
                <a:spcPct val="100000"/>
              </a:lnSpc>
              <a:spcBef>
                <a:spcPts val="0"/>
              </a:spcBef>
              <a:spcAft>
                <a:spcPts val="0"/>
              </a:spcAft>
              <a:buFontTx/>
              <a:buNone/>
              <a:defRPr sz="1300"/>
            </a:lvl5pPr>
          </a:lstStyle>
          <a:p>
            <a:pPr lvl="0"/>
            <a:r>
              <a:rPr lang="nb-NO" dirty="0" smtClean="0"/>
              <a:t>&lt;Rolle, utdanning etc.&gt;</a:t>
            </a:r>
          </a:p>
        </p:txBody>
      </p:sp>
      <p:sp>
        <p:nvSpPr>
          <p:cNvPr id="28" name="Text Placeholder 2"/>
          <p:cNvSpPr>
            <a:spLocks noGrp="1"/>
          </p:cNvSpPr>
          <p:nvPr>
            <p:ph type="body" sz="quarter" idx="37" hasCustomPrompt="1"/>
          </p:nvPr>
        </p:nvSpPr>
        <p:spPr>
          <a:xfrm>
            <a:off x="1851294" y="1535068"/>
            <a:ext cx="2720691" cy="288000"/>
          </a:xfrm>
        </p:spPr>
        <p:txBody>
          <a:bodyPr wrap="none" tIns="0" bIns="0" anchor="ctr">
            <a:noAutofit/>
          </a:bodyPr>
          <a:lstStyle>
            <a:lvl1pPr>
              <a:lnSpc>
                <a:spcPct val="100000"/>
              </a:lnSpc>
              <a:buFontTx/>
              <a:buNone/>
              <a:defRPr sz="1500">
                <a:solidFill>
                  <a:schemeClr val="accent1"/>
                </a:solidFill>
              </a:defRPr>
            </a:lvl1pPr>
            <a:lvl2pPr>
              <a:buFontTx/>
              <a:buNone/>
              <a:defRPr sz="1300">
                <a:solidFill>
                  <a:schemeClr val="tx1"/>
                </a:solidFill>
              </a:defRPr>
            </a:lvl2pPr>
            <a:lvl3pPr>
              <a:buFontTx/>
              <a:buNone/>
              <a:defRPr sz="1300">
                <a:solidFill>
                  <a:schemeClr val="tx1"/>
                </a:solidFill>
              </a:defRPr>
            </a:lvl3pPr>
            <a:lvl4pPr marL="1371600" indent="0">
              <a:buFontTx/>
              <a:buNone/>
              <a:defRPr sz="1300">
                <a:solidFill>
                  <a:schemeClr val="tx1"/>
                </a:solidFill>
              </a:defRPr>
            </a:lvl4pPr>
            <a:lvl5pPr marL="1828800" indent="0">
              <a:buFontTx/>
              <a:buNone/>
              <a:defRPr sz="1300">
                <a:solidFill>
                  <a:schemeClr val="tx1"/>
                </a:solidFill>
              </a:defRPr>
            </a:lvl5pPr>
          </a:lstStyle>
          <a:p>
            <a:pPr lvl="0"/>
            <a:r>
              <a:rPr lang="nb-NO" dirty="0" smtClean="0"/>
              <a:t>&lt;Navn&gt;</a:t>
            </a:r>
          </a:p>
        </p:txBody>
      </p:sp>
      <p:sp>
        <p:nvSpPr>
          <p:cNvPr id="29" name="Picture Placeholder 4"/>
          <p:cNvSpPr>
            <a:spLocks noGrp="1" noChangeAspect="1"/>
          </p:cNvSpPr>
          <p:nvPr>
            <p:ph type="pic" sz="quarter" idx="38" hasCustomPrompt="1"/>
          </p:nvPr>
        </p:nvSpPr>
        <p:spPr>
          <a:xfrm>
            <a:off x="415856" y="1322898"/>
            <a:ext cx="1367998" cy="1367997"/>
          </a:xfrm>
        </p:spPr>
        <p:txBody>
          <a:bodyPr lIns="36000" rIns="36000" anchor="ctr" anchorCtr="1">
            <a:normAutofit/>
          </a:bodyPr>
          <a:lstStyle>
            <a:lvl1pPr algn="ctr">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30" name="Text Placeholder 20"/>
          <p:cNvSpPr>
            <a:spLocks noGrp="1"/>
          </p:cNvSpPr>
          <p:nvPr>
            <p:ph type="body" sz="quarter" idx="39" hasCustomPrompt="1"/>
          </p:nvPr>
        </p:nvSpPr>
        <p:spPr>
          <a:xfrm>
            <a:off x="1851296" y="5642599"/>
            <a:ext cx="2720004" cy="836083"/>
          </a:xfrm>
        </p:spPr>
        <p:txBody>
          <a:bodyPr wrap="none" tIns="0" bIns="0">
            <a:noAutofit/>
          </a:bodyPr>
          <a:lstStyle>
            <a:lvl1pPr>
              <a:lnSpc>
                <a:spcPct val="100000"/>
              </a:lnSpc>
              <a:spcBef>
                <a:spcPts val="0"/>
              </a:spcBef>
              <a:spcAft>
                <a:spcPts val="100"/>
              </a:spcAft>
              <a:buFontTx/>
              <a:buNone/>
              <a:defRPr sz="1500">
                <a:solidFill>
                  <a:srgbClr val="000000"/>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31" name="Text Placeholder 22"/>
          <p:cNvSpPr>
            <a:spLocks noGrp="1"/>
          </p:cNvSpPr>
          <p:nvPr>
            <p:ph type="body" sz="quarter" idx="40" hasCustomPrompt="1"/>
          </p:nvPr>
        </p:nvSpPr>
        <p:spPr>
          <a:xfrm>
            <a:off x="1851294" y="5338499"/>
            <a:ext cx="2720691" cy="288000"/>
          </a:xfrm>
        </p:spPr>
        <p:txBody>
          <a:bodyPr wrap="none" tIns="0" bIns="0" anchor="ctr">
            <a:noAutofit/>
          </a:bodyPr>
          <a:lstStyle>
            <a:lvl1pPr>
              <a:lnSpc>
                <a:spcPct val="100000"/>
              </a:lnSpc>
              <a:spcBef>
                <a:spcPts val="0"/>
              </a:spcBef>
              <a:spcAft>
                <a:spcPts val="0"/>
              </a:spcAft>
              <a:buFontTx/>
              <a:buNone/>
              <a:defRPr sz="15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32" name="Picture Placeholder 7"/>
          <p:cNvSpPr>
            <a:spLocks noGrp="1" noChangeAspect="1"/>
          </p:cNvSpPr>
          <p:nvPr>
            <p:ph type="pic" sz="quarter" idx="41" hasCustomPrompt="1"/>
          </p:nvPr>
        </p:nvSpPr>
        <p:spPr>
          <a:xfrm>
            <a:off x="415856" y="5109474"/>
            <a:ext cx="1367998" cy="1367997"/>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Tree>
    <p:extLst>
      <p:ext uri="{BB962C8B-B14F-4D97-AF65-F5344CB8AC3E}">
        <p14:creationId xmlns:p14="http://schemas.microsoft.com/office/powerpoint/2010/main" val="1273682958"/>
      </p:ext>
    </p:extLst>
  </p:cSld>
  <p:clrMapOvr>
    <a:masterClrMapping/>
  </p:clrMapOvr>
  <p:transition>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ilde-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03226" y="392323"/>
            <a:ext cx="8337550" cy="6270944"/>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Tree>
    <p:extLst>
      <p:ext uri="{BB962C8B-B14F-4D97-AF65-F5344CB8AC3E}">
        <p14:creationId xmlns:p14="http://schemas.microsoft.com/office/powerpoint/2010/main" val="3654216826"/>
      </p:ext>
    </p:extLst>
  </p:cSld>
  <p:clrMapOvr>
    <a:masterClrMapping/>
  </p:clrMapOvr>
  <p:transition>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ilde m/tekst-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13385" y="392323"/>
            <a:ext cx="8328978" cy="4735972"/>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Content Placeholder 2"/>
          <p:cNvSpPr>
            <a:spLocks noGrp="1"/>
          </p:cNvSpPr>
          <p:nvPr>
            <p:ph idx="1" hasCustomPrompt="1"/>
          </p:nvPr>
        </p:nvSpPr>
        <p:spPr>
          <a:xfrm>
            <a:off x="386769" y="5734886"/>
            <a:ext cx="8288919" cy="928381"/>
          </a:xfrm>
        </p:spPr>
        <p:txBody>
          <a:bodyPr anchor="t"/>
          <a:lstStyle>
            <a:lvl1pPr>
              <a:lnSpc>
                <a:spcPct val="100000"/>
              </a:lnSpc>
              <a:spcBef>
                <a:spcPts val="600"/>
              </a:spcBef>
              <a:spcAft>
                <a:spcPts val="400"/>
              </a:spcAft>
              <a:defRPr sz="1500"/>
            </a:lvl1pPr>
            <a:lvl2pPr>
              <a:lnSpc>
                <a:spcPct val="100000"/>
              </a:lnSpc>
              <a:spcBef>
                <a:spcPts val="600"/>
              </a:spcBef>
              <a:defRPr/>
            </a:lvl2pPr>
            <a:lvl3pPr>
              <a:lnSpc>
                <a:spcPct val="100000"/>
              </a:lnSpc>
              <a:spcBef>
                <a:spcPts val="600"/>
              </a:spcBef>
              <a:defRPr/>
            </a:lvl3pPr>
          </a:lstStyle>
          <a:p>
            <a:pPr lvl="0"/>
            <a:r>
              <a:rPr lang="nb-NO" dirty="0" smtClean="0"/>
              <a:t>&lt;Nivå 1, </a:t>
            </a:r>
            <a:r>
              <a:rPr lang="nb-NO" dirty="0" err="1" smtClean="0"/>
              <a:t>str</a:t>
            </a:r>
            <a:r>
              <a:rPr lang="nb-NO" dirty="0" smtClean="0"/>
              <a:t> 15&gt;</a:t>
            </a:r>
          </a:p>
        </p:txBody>
      </p:sp>
      <p:cxnSp>
        <p:nvCxnSpPr>
          <p:cNvPr id="9" name="Straight Connector 8"/>
          <p:cNvCxnSpPr/>
          <p:nvPr userDrawn="1"/>
        </p:nvCxnSpPr>
        <p:spPr>
          <a:xfrm>
            <a:off x="481184" y="5520887"/>
            <a:ext cx="8194504" cy="0"/>
          </a:xfrm>
          <a:prstGeom prst="line">
            <a:avLst/>
          </a:prstGeom>
          <a:ln w="1270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0" name="Title Placeholder 1"/>
          <p:cNvSpPr>
            <a:spLocks noGrp="1"/>
          </p:cNvSpPr>
          <p:nvPr>
            <p:ph type="title" hasCustomPrompt="1"/>
          </p:nvPr>
        </p:nvSpPr>
        <p:spPr>
          <a:xfrm>
            <a:off x="376446" y="5333434"/>
            <a:ext cx="3056985" cy="307777"/>
          </a:xfrm>
          <a:prstGeom prst="rect">
            <a:avLst/>
          </a:prstGeom>
          <a:solidFill>
            <a:schemeClr val="bg1"/>
          </a:solidFill>
        </p:spPr>
        <p:txBody>
          <a:bodyPr vert="horz" wrap="none" lIns="91440" tIns="0" rIns="91440" bIns="0" rtlCol="0" anchor="t">
            <a:spAutoFit/>
          </a:bodyPr>
          <a:lstStyle>
            <a:lvl1pPr>
              <a:defRPr baseline="0"/>
            </a:lvl1pPr>
          </a:lstStyle>
          <a:p>
            <a:r>
              <a:rPr lang="nb-NO" dirty="0" smtClean="0"/>
              <a:t>&lt;overskrift, </a:t>
            </a:r>
            <a:r>
              <a:rPr lang="nb-NO" dirty="0" err="1" smtClean="0"/>
              <a:t>str</a:t>
            </a:r>
            <a:r>
              <a:rPr lang="nb-NO" dirty="0" smtClean="0"/>
              <a:t> 20</a:t>
            </a:r>
            <a:endParaRPr lang="en-US" dirty="0"/>
          </a:p>
        </p:txBody>
      </p:sp>
    </p:spTree>
    <p:extLst>
      <p:ext uri="{BB962C8B-B14F-4D97-AF65-F5344CB8AC3E}">
        <p14:creationId xmlns:p14="http://schemas.microsoft.com/office/powerpoint/2010/main" val="2837040887"/>
      </p:ext>
    </p:extLst>
  </p:cSld>
  <p:clrMapOvr>
    <a:masterClrMapping/>
  </p:clrMapOvr>
  <p:transition>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lank-hvi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3581558"/>
      </p:ext>
    </p:extLst>
  </p:cSld>
  <p:clrMapOvr>
    <a:masterClrMapping/>
  </p:clrMapOvr>
  <p:transition>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Avslutt-hvi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375091" y="2996789"/>
            <a:ext cx="4396995" cy="620683"/>
          </a:xfrm>
        </p:spPr>
        <p:txBody>
          <a:bodyPr wrap="square" anchor="b">
            <a:spAutoFit/>
          </a:bodyPr>
          <a:lstStyle>
            <a:lvl1pPr algn="ctr">
              <a:lnSpc>
                <a:spcPts val="2400"/>
              </a:lnSpc>
              <a:defRPr sz="2200" i="1" baseline="0">
                <a:solidFill>
                  <a:srgbClr val="000000"/>
                </a:solidFill>
              </a:defRPr>
            </a:lvl1pPr>
          </a:lstStyle>
          <a:p>
            <a:r>
              <a:rPr lang="nb-NO" dirty="0" smtClean="0"/>
              <a:t>&lt;takk for oppmerksomheten&gt;</a:t>
            </a:r>
            <a:endParaRPr lang="en-US" dirty="0"/>
          </a:p>
        </p:txBody>
      </p:sp>
      <p:cxnSp>
        <p:nvCxnSpPr>
          <p:cNvPr id="7" name="Straight Connector 6"/>
          <p:cNvCxnSpPr/>
          <p:nvPr userDrawn="1"/>
        </p:nvCxnSpPr>
        <p:spPr>
          <a:xfrm>
            <a:off x="3839865" y="3897833"/>
            <a:ext cx="1496337" cy="0"/>
          </a:xfrm>
          <a:prstGeom prst="line">
            <a:avLst/>
          </a:prstGeom>
          <a:ln w="254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9"/>
          <p:cNvSpPr>
            <a:spLocks noGrp="1"/>
          </p:cNvSpPr>
          <p:nvPr>
            <p:ph type="body" sz="quarter" idx="10" hasCustomPrompt="1"/>
          </p:nvPr>
        </p:nvSpPr>
        <p:spPr>
          <a:xfrm>
            <a:off x="2375091" y="4145045"/>
            <a:ext cx="4396995" cy="251795"/>
          </a:xfrm>
        </p:spPr>
        <p:txBody>
          <a:bodyPr tIns="0" bIns="36000" anchor="ctr" anchorCtr="1">
            <a:noAutofit/>
          </a:bodyPr>
          <a:lstStyle>
            <a:lvl1pPr marL="0" indent="0">
              <a:buFontTx/>
              <a:buNone/>
              <a:defRPr sz="1200" b="0" i="1">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
        <p:nvSpPr>
          <p:cNvPr id="11" name="Text Placeholder 9"/>
          <p:cNvSpPr>
            <a:spLocks noGrp="1"/>
          </p:cNvSpPr>
          <p:nvPr>
            <p:ph type="body" sz="quarter" idx="11" hasCustomPrompt="1"/>
          </p:nvPr>
        </p:nvSpPr>
        <p:spPr>
          <a:xfrm>
            <a:off x="2375091" y="4385561"/>
            <a:ext cx="4396995" cy="251795"/>
          </a:xfrm>
        </p:spPr>
        <p:txBody>
          <a:bodyPr tIns="0" bIns="36000" anchor="ctr" anchorCtr="1">
            <a:noAutofit/>
          </a:bodyPr>
          <a:lstStyle>
            <a:lvl1pPr marL="0" indent="0">
              <a:buFontTx/>
              <a:buNone/>
              <a:defRPr sz="1200" b="0" i="1">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
        <p:nvSpPr>
          <p:cNvPr id="12" name="Text Placeholder 9"/>
          <p:cNvSpPr>
            <a:spLocks noGrp="1"/>
          </p:cNvSpPr>
          <p:nvPr>
            <p:ph type="body" sz="quarter" idx="12" hasCustomPrompt="1"/>
          </p:nvPr>
        </p:nvSpPr>
        <p:spPr>
          <a:xfrm>
            <a:off x="2375091" y="4626296"/>
            <a:ext cx="4396995" cy="251795"/>
          </a:xfrm>
        </p:spPr>
        <p:txBody>
          <a:bodyPr tIns="0" bIns="36000" anchor="ctr" anchorCtr="1">
            <a:noAutofit/>
          </a:bodyPr>
          <a:lstStyle>
            <a:lvl1pPr marL="0" indent="0">
              <a:buFontTx/>
              <a:buNone/>
              <a:defRPr sz="1200" b="0" i="1" baseline="0">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pic>
        <p:nvPicPr>
          <p:cNvPr id="9" name="Picture 8"/>
          <p:cNvPicPr>
            <a:picLocks noChangeAspect="1"/>
          </p:cNvPicPr>
          <p:nvPr userDrawn="1"/>
        </p:nvPicPr>
        <p:blipFill>
          <a:blip r:embed="rId2"/>
          <a:stretch>
            <a:fillRect/>
          </a:stretch>
        </p:blipFill>
        <p:spPr>
          <a:xfrm>
            <a:off x="4325580" y="201679"/>
            <a:ext cx="504000" cy="122733"/>
          </a:xfrm>
          <a:prstGeom prst="rect">
            <a:avLst/>
          </a:prstGeom>
        </p:spPr>
      </p:pic>
    </p:spTree>
    <p:extLst>
      <p:ext uri="{BB962C8B-B14F-4D97-AF65-F5344CB8AC3E}">
        <p14:creationId xmlns:p14="http://schemas.microsoft.com/office/powerpoint/2010/main" val="3151533342"/>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hvi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dirty="0" smtClean="0"/>
              <a:t>&lt;overskrift, </a:t>
            </a:r>
            <a:r>
              <a:rPr lang="nb-NO" dirty="0" err="1" smtClean="0"/>
              <a:t>str</a:t>
            </a:r>
            <a:r>
              <a:rPr lang="nb-NO" dirty="0" smtClean="0"/>
              <a:t> 20&gt;</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a:t>
            </a:fld>
            <a:endParaRPr lang="en-US" dirty="0"/>
          </a:p>
        </p:txBody>
      </p:sp>
      <p:sp>
        <p:nvSpPr>
          <p:cNvPr id="5" name="Content Placeholder 2"/>
          <p:cNvSpPr>
            <a:spLocks noGrp="1"/>
          </p:cNvSpPr>
          <p:nvPr>
            <p:ph idx="1" hasCustomPrompt="1"/>
          </p:nvPr>
        </p:nvSpPr>
        <p:spPr>
          <a:xfrm>
            <a:off x="320675" y="1260792"/>
            <a:ext cx="8493125" cy="5400358"/>
          </a:xfrm>
        </p:spPr>
        <p:txBody>
          <a:bodyPr bIns="327600" anchor="b" anchorCtr="0"/>
          <a:lstStyle>
            <a:lvl1pPr>
              <a:spcBef>
                <a:spcPts val="1200"/>
              </a:spcBef>
              <a:defRPr cap="all">
                <a:solidFill>
                  <a:schemeClr val="tx1"/>
                </a:solidFill>
              </a:defRPr>
            </a:lvl1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p:txBody>
      </p:sp>
    </p:spTree>
    <p:extLst>
      <p:ext uri="{BB962C8B-B14F-4D97-AF65-F5344CB8AC3E}">
        <p14:creationId xmlns:p14="http://schemas.microsoft.com/office/powerpoint/2010/main" val="894352273"/>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kolonne-hvi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dirty="0" smtClean="0"/>
              <a:t>&lt;overskrift, </a:t>
            </a:r>
            <a:r>
              <a:rPr lang="nb-NO" dirty="0" err="1" smtClean="0"/>
              <a:t>str</a:t>
            </a:r>
            <a:r>
              <a:rPr lang="nb-NO" dirty="0" smtClean="0"/>
              <a:t> 20&gt;</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a:t>
            </a:fld>
            <a:endParaRPr lang="en-US" dirty="0"/>
          </a:p>
        </p:txBody>
      </p:sp>
      <p:sp>
        <p:nvSpPr>
          <p:cNvPr id="6" name="Text Placeholder 5"/>
          <p:cNvSpPr>
            <a:spLocks noGrp="1"/>
          </p:cNvSpPr>
          <p:nvPr>
            <p:ph type="body" sz="quarter" idx="11" hasCustomPrompt="1"/>
          </p:nvPr>
        </p:nvSpPr>
        <p:spPr>
          <a:xfrm>
            <a:off x="330129" y="1262063"/>
            <a:ext cx="8487218" cy="5399087"/>
          </a:xfrm>
        </p:spPr>
        <p:txBody>
          <a:bodyPr lIns="108000"/>
          <a:lstStyle>
            <a:lvl1pPr>
              <a:defRPr sz="1700"/>
            </a:lvl1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Tree>
    <p:extLst>
      <p:ext uri="{BB962C8B-B14F-4D97-AF65-F5344CB8AC3E}">
        <p14:creationId xmlns:p14="http://schemas.microsoft.com/office/powerpoint/2010/main" val="351067674"/>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 kolonner-hvit">
    <p:spTree>
      <p:nvGrpSpPr>
        <p:cNvPr id="1" name=""/>
        <p:cNvGrpSpPr/>
        <p:nvPr/>
      </p:nvGrpSpPr>
      <p:grpSpPr>
        <a:xfrm>
          <a:off x="0" y="0"/>
          <a:ext cx="0" cy="0"/>
          <a:chOff x="0" y="0"/>
          <a:chExt cx="0" cy="0"/>
        </a:xfrm>
      </p:grpSpPr>
      <p:cxnSp>
        <p:nvCxnSpPr>
          <p:cNvPr id="10" name="Straight Connector 9"/>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14" name="Text Placeholder 5"/>
          <p:cNvSpPr>
            <a:spLocks noGrp="1"/>
          </p:cNvSpPr>
          <p:nvPr>
            <p:ph type="body" sz="quarter" idx="11" hasCustomPrompt="1"/>
          </p:nvPr>
        </p:nvSpPr>
        <p:spPr>
          <a:xfrm>
            <a:off x="330130" y="1271198"/>
            <a:ext cx="4173044" cy="5389952"/>
          </a:xfrm>
        </p:spPr>
        <p:txBody>
          <a:bodyPr lIns="108000"/>
          <a:lstStyle>
            <a:lvl1pPr>
              <a:defRPr sz="1700"/>
            </a:lvl1pPr>
            <a:lvl2pPr>
              <a:defRPr sz="1500"/>
            </a:lvl2pPr>
            <a:lvl3pPr>
              <a:defRPr sz="1500"/>
            </a:lvl3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5" name="Text Placeholder 5"/>
          <p:cNvSpPr>
            <a:spLocks noGrp="1"/>
          </p:cNvSpPr>
          <p:nvPr>
            <p:ph type="body" sz="quarter" idx="12" hasCustomPrompt="1"/>
          </p:nvPr>
        </p:nvSpPr>
        <p:spPr>
          <a:xfrm>
            <a:off x="4632714" y="1262063"/>
            <a:ext cx="4173044" cy="5389952"/>
          </a:xfrm>
        </p:spPr>
        <p:txBody>
          <a:bodyPr lIns="108000"/>
          <a:lstStyle>
            <a:lvl1pPr>
              <a:defRPr sz="1700"/>
            </a:lvl1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6"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3938044995"/>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o kolonner m/overskrift-hvit">
    <p:spTree>
      <p:nvGrpSpPr>
        <p:cNvPr id="1" name=""/>
        <p:cNvGrpSpPr/>
        <p:nvPr/>
      </p:nvGrpSpPr>
      <p:grpSpPr>
        <a:xfrm>
          <a:off x="0" y="0"/>
          <a:ext cx="0" cy="0"/>
          <a:chOff x="0" y="0"/>
          <a:chExt cx="0" cy="0"/>
        </a:xfrm>
      </p:grpSpPr>
      <p:cxnSp>
        <p:nvCxnSpPr>
          <p:cNvPr id="10" name="Straight Connector 9"/>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14" name="Text Placeholder 5"/>
          <p:cNvSpPr>
            <a:spLocks noGrp="1"/>
          </p:cNvSpPr>
          <p:nvPr>
            <p:ph type="body" sz="quarter" idx="11" hasCustomPrompt="1"/>
          </p:nvPr>
        </p:nvSpPr>
        <p:spPr>
          <a:xfrm>
            <a:off x="330130" y="1617664"/>
            <a:ext cx="4173044" cy="5043486"/>
          </a:xfrm>
        </p:spPr>
        <p:txBody>
          <a:bodyPr lIns="108000"/>
          <a:lstStyle>
            <a:lvl1pPr>
              <a:defRPr sz="1700"/>
            </a:lvl1pPr>
            <a:lvl2pPr>
              <a:defRPr sz="1500"/>
            </a:lvl2pPr>
            <a:lvl3pPr>
              <a:defRPr sz="1500"/>
            </a:lvl3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5" name="Text Placeholder 5"/>
          <p:cNvSpPr>
            <a:spLocks noGrp="1"/>
          </p:cNvSpPr>
          <p:nvPr>
            <p:ph type="body" sz="quarter" idx="12" hasCustomPrompt="1"/>
          </p:nvPr>
        </p:nvSpPr>
        <p:spPr>
          <a:xfrm>
            <a:off x="4632714" y="1608529"/>
            <a:ext cx="4173044" cy="5043486"/>
          </a:xfrm>
        </p:spPr>
        <p:txBody>
          <a:bodyPr lIns="108000"/>
          <a:lstStyle>
            <a:lvl1pPr>
              <a:defRPr sz="1700"/>
            </a:lvl1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6"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cxnSp>
        <p:nvCxnSpPr>
          <p:cNvPr id="7" name="Straight Connector 6"/>
          <p:cNvCxnSpPr/>
          <p:nvPr userDrawn="1"/>
        </p:nvCxnSpPr>
        <p:spPr>
          <a:xfrm>
            <a:off x="456087" y="1435996"/>
            <a:ext cx="3887992"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4813098" y="1435996"/>
            <a:ext cx="38664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sp>
        <p:nvSpPr>
          <p:cNvPr id="9" name="Text Placeholder 5"/>
          <p:cNvSpPr>
            <a:spLocks noGrp="1"/>
          </p:cNvSpPr>
          <p:nvPr>
            <p:ph type="body" sz="quarter" idx="13" hasCustomPrompt="1"/>
          </p:nvPr>
        </p:nvSpPr>
        <p:spPr>
          <a:xfrm>
            <a:off x="331394" y="1272002"/>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
        <p:nvSpPr>
          <p:cNvPr id="12" name="Text Placeholder 5"/>
          <p:cNvSpPr>
            <a:spLocks noGrp="1"/>
          </p:cNvSpPr>
          <p:nvPr>
            <p:ph type="body" sz="quarter" idx="14" hasCustomPrompt="1"/>
          </p:nvPr>
        </p:nvSpPr>
        <p:spPr>
          <a:xfrm>
            <a:off x="4632714" y="1272002"/>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Tree>
    <p:extLst>
      <p:ext uri="{BB962C8B-B14F-4D97-AF65-F5344CB8AC3E}">
        <p14:creationId xmlns:p14="http://schemas.microsoft.com/office/powerpoint/2010/main" val="3192118728"/>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re kolonner-hvit">
    <p:spTree>
      <p:nvGrpSpPr>
        <p:cNvPr id="1" name=""/>
        <p:cNvGrpSpPr/>
        <p:nvPr/>
      </p:nvGrpSpPr>
      <p:grpSpPr>
        <a:xfrm>
          <a:off x="0" y="0"/>
          <a:ext cx="0" cy="0"/>
          <a:chOff x="0" y="0"/>
          <a:chExt cx="0" cy="0"/>
        </a:xfrm>
      </p:grpSpPr>
      <p:cxnSp>
        <p:nvCxnSpPr>
          <p:cNvPr id="10" name="Straight Connector 9"/>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14" name="Text Placeholder 5"/>
          <p:cNvSpPr>
            <a:spLocks noGrp="1"/>
          </p:cNvSpPr>
          <p:nvPr>
            <p:ph type="body" sz="quarter" idx="11" hasCustomPrompt="1"/>
          </p:nvPr>
        </p:nvSpPr>
        <p:spPr>
          <a:xfrm>
            <a:off x="330130" y="1262064"/>
            <a:ext cx="2628000" cy="5399086"/>
          </a:xfrm>
        </p:spPr>
        <p:txBody>
          <a:bodyPr lIns="108000"/>
          <a:lstStyle>
            <a:lvl1pPr>
              <a:defRPr sz="1600"/>
            </a:lvl1pPr>
            <a:lvl2pPr>
              <a:defRPr sz="1500"/>
            </a:lvl2pPr>
            <a:lvl3pPr>
              <a:defRPr sz="1500"/>
            </a:lvl3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5" name="Text Placeholder 5"/>
          <p:cNvSpPr>
            <a:spLocks noGrp="1"/>
          </p:cNvSpPr>
          <p:nvPr>
            <p:ph type="body" sz="quarter" idx="12" hasCustomPrompt="1"/>
          </p:nvPr>
        </p:nvSpPr>
        <p:spPr>
          <a:xfrm>
            <a:off x="3260883" y="1262065"/>
            <a:ext cx="2628000" cy="5399085"/>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6"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
        <p:nvSpPr>
          <p:cNvPr id="13" name="Text Placeholder 5"/>
          <p:cNvSpPr>
            <a:spLocks noGrp="1"/>
          </p:cNvSpPr>
          <p:nvPr>
            <p:ph type="body" sz="quarter" idx="15" hasCustomPrompt="1"/>
          </p:nvPr>
        </p:nvSpPr>
        <p:spPr>
          <a:xfrm>
            <a:off x="6191636" y="1262065"/>
            <a:ext cx="2628000" cy="5399085"/>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Tree>
    <p:extLst>
      <p:ext uri="{BB962C8B-B14F-4D97-AF65-F5344CB8AC3E}">
        <p14:creationId xmlns:p14="http://schemas.microsoft.com/office/powerpoint/2010/main" val="2190527855"/>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re kolonner m/overskrift-hvit">
    <p:spTree>
      <p:nvGrpSpPr>
        <p:cNvPr id="1" name=""/>
        <p:cNvGrpSpPr/>
        <p:nvPr/>
      </p:nvGrpSpPr>
      <p:grpSpPr>
        <a:xfrm>
          <a:off x="0" y="0"/>
          <a:ext cx="0" cy="0"/>
          <a:chOff x="0" y="0"/>
          <a:chExt cx="0" cy="0"/>
        </a:xfrm>
      </p:grpSpPr>
      <p:cxnSp>
        <p:nvCxnSpPr>
          <p:cNvPr id="18" name="Straight Connector 17"/>
          <p:cNvCxnSpPr/>
          <p:nvPr userDrawn="1"/>
        </p:nvCxnSpPr>
        <p:spPr>
          <a:xfrm>
            <a:off x="6291055" y="1435996"/>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14" name="Text Placeholder 5"/>
          <p:cNvSpPr>
            <a:spLocks noGrp="1"/>
          </p:cNvSpPr>
          <p:nvPr>
            <p:ph type="body" sz="quarter" idx="11" hasCustomPrompt="1"/>
          </p:nvPr>
        </p:nvSpPr>
        <p:spPr>
          <a:xfrm>
            <a:off x="330130" y="1617663"/>
            <a:ext cx="2628000" cy="5043487"/>
          </a:xfrm>
        </p:spPr>
        <p:txBody>
          <a:bodyPr lIns="108000"/>
          <a:lstStyle>
            <a:lvl1pPr>
              <a:defRPr sz="1600"/>
            </a:lvl1pPr>
            <a:lvl2pPr>
              <a:defRPr sz="1500"/>
            </a:lvl2pPr>
            <a:lvl3pPr>
              <a:defRPr sz="1500"/>
            </a:lvl3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5" name="Text Placeholder 5"/>
          <p:cNvSpPr>
            <a:spLocks noGrp="1"/>
          </p:cNvSpPr>
          <p:nvPr>
            <p:ph type="body" sz="quarter" idx="12" hasCustomPrompt="1"/>
          </p:nvPr>
        </p:nvSpPr>
        <p:spPr>
          <a:xfrm>
            <a:off x="3260883" y="1617663"/>
            <a:ext cx="2628000" cy="5043487"/>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6"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cxnSp>
        <p:nvCxnSpPr>
          <p:cNvPr id="7" name="Straight Connector 6"/>
          <p:cNvCxnSpPr/>
          <p:nvPr userDrawn="1"/>
        </p:nvCxnSpPr>
        <p:spPr>
          <a:xfrm>
            <a:off x="456087" y="1435996"/>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3369429" y="1435996"/>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sp>
        <p:nvSpPr>
          <p:cNvPr id="9" name="Text Placeholder 5"/>
          <p:cNvSpPr>
            <a:spLocks noGrp="1"/>
          </p:cNvSpPr>
          <p:nvPr>
            <p:ph type="body" sz="quarter" idx="13" hasCustomPrompt="1"/>
          </p:nvPr>
        </p:nvSpPr>
        <p:spPr>
          <a:xfrm>
            <a:off x="331394" y="1272002"/>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
        <p:nvSpPr>
          <p:cNvPr id="12" name="Text Placeholder 5"/>
          <p:cNvSpPr>
            <a:spLocks noGrp="1"/>
          </p:cNvSpPr>
          <p:nvPr>
            <p:ph type="body" sz="quarter" idx="14" hasCustomPrompt="1"/>
          </p:nvPr>
        </p:nvSpPr>
        <p:spPr>
          <a:xfrm>
            <a:off x="3260883" y="1272002"/>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
        <p:nvSpPr>
          <p:cNvPr id="13" name="Text Placeholder 5"/>
          <p:cNvSpPr>
            <a:spLocks noGrp="1"/>
          </p:cNvSpPr>
          <p:nvPr>
            <p:ph type="body" sz="quarter" idx="15" hasCustomPrompt="1"/>
          </p:nvPr>
        </p:nvSpPr>
        <p:spPr>
          <a:xfrm>
            <a:off x="6191636" y="1617663"/>
            <a:ext cx="2628000" cy="5043487"/>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7" name="Text Placeholder 5"/>
          <p:cNvSpPr>
            <a:spLocks noGrp="1"/>
          </p:cNvSpPr>
          <p:nvPr>
            <p:ph type="body" sz="quarter" idx="16" hasCustomPrompt="1"/>
          </p:nvPr>
        </p:nvSpPr>
        <p:spPr>
          <a:xfrm>
            <a:off x="6191636" y="1272002"/>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Tree>
    <p:extLst>
      <p:ext uri="{BB962C8B-B14F-4D97-AF65-F5344CB8AC3E}">
        <p14:creationId xmlns:p14="http://schemas.microsoft.com/office/powerpoint/2010/main" val="69886873"/>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re kolonner m/bilde og overskrift-hvit">
    <p:spTree>
      <p:nvGrpSpPr>
        <p:cNvPr id="1" name=""/>
        <p:cNvGrpSpPr/>
        <p:nvPr/>
      </p:nvGrpSpPr>
      <p:grpSpPr>
        <a:xfrm>
          <a:off x="0" y="0"/>
          <a:ext cx="0" cy="0"/>
          <a:chOff x="0" y="0"/>
          <a:chExt cx="0" cy="0"/>
        </a:xfrm>
      </p:grpSpPr>
      <p:sp>
        <p:nvSpPr>
          <p:cNvPr id="13" name="Picture Placeholder 4"/>
          <p:cNvSpPr>
            <a:spLocks noGrp="1" noChangeAspect="1"/>
          </p:cNvSpPr>
          <p:nvPr>
            <p:ph type="pic" sz="quarter" idx="15" hasCustomPrompt="1"/>
          </p:nvPr>
        </p:nvSpPr>
        <p:spPr>
          <a:xfrm>
            <a:off x="417537" y="1312865"/>
            <a:ext cx="1944042" cy="1943209"/>
          </a:xfrm>
        </p:spPr>
        <p:txBody>
          <a:bodyPr anchor="ctr" anchorCtr="1">
            <a:normAutofit/>
          </a:bodyPr>
          <a:lstStyle>
            <a:lvl1pPr algn="ctr">
              <a:defRPr sz="14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sp>
        <p:nvSpPr>
          <p:cNvPr id="15" name="Picture Placeholder 4"/>
          <p:cNvSpPr>
            <a:spLocks noGrp="1" noChangeAspect="1"/>
          </p:cNvSpPr>
          <p:nvPr>
            <p:ph type="pic" sz="quarter" idx="16" hasCustomPrompt="1"/>
          </p:nvPr>
        </p:nvSpPr>
        <p:spPr>
          <a:xfrm>
            <a:off x="3322662" y="1312865"/>
            <a:ext cx="1944042" cy="1943209"/>
          </a:xfrm>
        </p:spPr>
        <p:txBody>
          <a:bodyPr anchor="ctr" anchorCtr="1">
            <a:normAutofit/>
          </a:bodyPr>
          <a:lstStyle>
            <a:lvl1pPr algn="ctr">
              <a:defRPr sz="14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sp>
        <p:nvSpPr>
          <p:cNvPr id="16" name="Picture Placeholder 4"/>
          <p:cNvSpPr>
            <a:spLocks noGrp="1" noChangeAspect="1"/>
          </p:cNvSpPr>
          <p:nvPr>
            <p:ph type="pic" sz="quarter" idx="17" hasCustomPrompt="1"/>
          </p:nvPr>
        </p:nvSpPr>
        <p:spPr>
          <a:xfrm>
            <a:off x="6203364" y="1312865"/>
            <a:ext cx="1944042" cy="1943209"/>
          </a:xfrm>
        </p:spPr>
        <p:txBody>
          <a:bodyPr anchor="ctr" anchorCtr="1">
            <a:normAutofit/>
          </a:bodyPr>
          <a:lstStyle>
            <a:lvl1pPr algn="ctr">
              <a:defRPr sz="14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cxnSp>
        <p:nvCxnSpPr>
          <p:cNvPr id="18" name="Straight Connector 17"/>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9"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20"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cxnSp>
        <p:nvCxnSpPr>
          <p:cNvPr id="21" name="Straight Connector 20"/>
          <p:cNvCxnSpPr/>
          <p:nvPr userDrawn="1"/>
        </p:nvCxnSpPr>
        <p:spPr>
          <a:xfrm>
            <a:off x="6291055" y="3922379"/>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sp>
        <p:nvSpPr>
          <p:cNvPr id="22" name="Text Placeholder 5"/>
          <p:cNvSpPr>
            <a:spLocks noGrp="1"/>
          </p:cNvSpPr>
          <p:nvPr>
            <p:ph type="body" sz="quarter" idx="11" hasCustomPrompt="1"/>
          </p:nvPr>
        </p:nvSpPr>
        <p:spPr>
          <a:xfrm>
            <a:off x="330130" y="4104047"/>
            <a:ext cx="2628000" cy="2557103"/>
          </a:xfrm>
        </p:spPr>
        <p:txBody>
          <a:bodyPr lIns="108000"/>
          <a:lstStyle>
            <a:lvl1pPr>
              <a:defRPr sz="1600"/>
            </a:lvl1pPr>
            <a:lvl2pPr>
              <a:defRPr sz="1500"/>
            </a:lvl2pPr>
            <a:lvl3pPr>
              <a:defRPr sz="1500"/>
            </a:lvl3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23" name="Text Placeholder 5"/>
          <p:cNvSpPr>
            <a:spLocks noGrp="1"/>
          </p:cNvSpPr>
          <p:nvPr>
            <p:ph type="body" sz="quarter" idx="12" hasCustomPrompt="1"/>
          </p:nvPr>
        </p:nvSpPr>
        <p:spPr>
          <a:xfrm>
            <a:off x="3260883" y="4104047"/>
            <a:ext cx="2628000" cy="2557103"/>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cxnSp>
        <p:nvCxnSpPr>
          <p:cNvPr id="24" name="Straight Connector 23"/>
          <p:cNvCxnSpPr/>
          <p:nvPr userDrawn="1"/>
        </p:nvCxnSpPr>
        <p:spPr>
          <a:xfrm>
            <a:off x="456087" y="3922379"/>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3369429" y="3922379"/>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sp>
        <p:nvSpPr>
          <p:cNvPr id="26" name="Text Placeholder 5"/>
          <p:cNvSpPr>
            <a:spLocks noGrp="1"/>
          </p:cNvSpPr>
          <p:nvPr>
            <p:ph type="body" sz="quarter" idx="13" hasCustomPrompt="1"/>
          </p:nvPr>
        </p:nvSpPr>
        <p:spPr>
          <a:xfrm>
            <a:off x="331394" y="3758385"/>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
        <p:nvSpPr>
          <p:cNvPr id="27" name="Text Placeholder 5"/>
          <p:cNvSpPr>
            <a:spLocks noGrp="1"/>
          </p:cNvSpPr>
          <p:nvPr>
            <p:ph type="body" sz="quarter" idx="14" hasCustomPrompt="1"/>
          </p:nvPr>
        </p:nvSpPr>
        <p:spPr>
          <a:xfrm>
            <a:off x="3260883" y="3758385"/>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
        <p:nvSpPr>
          <p:cNvPr id="28" name="Text Placeholder 5"/>
          <p:cNvSpPr>
            <a:spLocks noGrp="1"/>
          </p:cNvSpPr>
          <p:nvPr>
            <p:ph type="body" sz="quarter" idx="18" hasCustomPrompt="1"/>
          </p:nvPr>
        </p:nvSpPr>
        <p:spPr>
          <a:xfrm>
            <a:off x="6191636" y="4104047"/>
            <a:ext cx="2628000" cy="2557103"/>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29" name="Text Placeholder 5"/>
          <p:cNvSpPr>
            <a:spLocks noGrp="1"/>
          </p:cNvSpPr>
          <p:nvPr>
            <p:ph type="body" sz="quarter" idx="19" hasCustomPrompt="1"/>
          </p:nvPr>
        </p:nvSpPr>
        <p:spPr>
          <a:xfrm>
            <a:off x="6191636" y="3758385"/>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Tree>
    <p:extLst>
      <p:ext uri="{BB962C8B-B14F-4D97-AF65-F5344CB8AC3E}">
        <p14:creationId xmlns:p14="http://schemas.microsoft.com/office/powerpoint/2010/main" val="593901232"/>
      </p:ext>
    </p:extLst>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ksjonsside m/bilde-hvit">
    <p:spTree>
      <p:nvGrpSpPr>
        <p:cNvPr id="1" name=""/>
        <p:cNvGrpSpPr/>
        <p:nvPr/>
      </p:nvGrpSpPr>
      <p:grpSpPr>
        <a:xfrm>
          <a:off x="0" y="0"/>
          <a:ext cx="0" cy="0"/>
          <a:chOff x="0" y="0"/>
          <a:chExt cx="0" cy="0"/>
        </a:xfrm>
      </p:grpSpPr>
      <p:sp>
        <p:nvSpPr>
          <p:cNvPr id="5" name="Picture Placeholder 4"/>
          <p:cNvSpPr>
            <a:spLocks noGrp="1" noChangeAspect="1"/>
          </p:cNvSpPr>
          <p:nvPr>
            <p:ph type="pic" sz="quarter" idx="10" hasCustomPrompt="1"/>
          </p:nvPr>
        </p:nvSpPr>
        <p:spPr>
          <a:xfrm>
            <a:off x="3225175" y="1831023"/>
            <a:ext cx="2700000" cy="2700000"/>
          </a:xfrm>
        </p:spPr>
        <p:txBody>
          <a:bodyPr anchor="ctr" anchorCtr="1">
            <a:normAutofit/>
          </a:bodyPr>
          <a:lstStyle>
            <a:lvl1pPr algn="ctr">
              <a:defRPr sz="14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cxnSp>
        <p:nvCxnSpPr>
          <p:cNvPr id="4" name="Straight Connector 3"/>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6"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7"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925662914"/>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1945" y="1262063"/>
            <a:ext cx="8481855" cy="5401203"/>
          </a:xfrm>
          <a:prstGeom prst="rect">
            <a:avLst/>
          </a:prstGeom>
        </p:spPr>
        <p:txBody>
          <a:bodyPr vert="horz" lIns="108000" tIns="45720" rIns="91440" bIns="45720" rtlCol="0">
            <a:noAutofit/>
          </a:body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cxnSp>
        <p:nvCxnSpPr>
          <p:cNvPr id="7" name="Straight Connector 6"/>
          <p:cNvCxnSpPr/>
          <p:nvPr/>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6"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2463004899"/>
      </p:ext>
    </p:extLst>
  </p:cSld>
  <p:clrMap bg1="lt1" tx1="dk1" bg2="lt2" tx2="dk2" accent1="accent1" accent2="accent2" accent3="accent3" accent4="accent4" accent5="accent5" accent6="accent6" hlink="hlink" folHlink="folHlink"/>
  <p:sldLayoutIdLst>
    <p:sldLayoutId id="2147483649" r:id="rId1"/>
    <p:sldLayoutId id="2147483704" r:id="rId2"/>
    <p:sldLayoutId id="2147483699" r:id="rId3"/>
    <p:sldLayoutId id="2147483664" r:id="rId4"/>
    <p:sldLayoutId id="2147483700" r:id="rId5"/>
    <p:sldLayoutId id="2147483702" r:id="rId6"/>
    <p:sldLayoutId id="2147483701" r:id="rId7"/>
    <p:sldLayoutId id="2147483688" r:id="rId8"/>
    <p:sldLayoutId id="2147483684" r:id="rId9"/>
    <p:sldLayoutId id="2147483685" r:id="rId10"/>
    <p:sldLayoutId id="2147483686" r:id="rId11"/>
    <p:sldLayoutId id="2147483696" r:id="rId12"/>
    <p:sldLayoutId id="2147483695" r:id="rId13"/>
    <p:sldLayoutId id="2147483697" r:id="rId14"/>
    <p:sldLayoutId id="2147483691" r:id="rId15"/>
    <p:sldLayoutId id="2147483687" r:id="rId16"/>
    <p:sldLayoutId id="2147483694" r:id="rId17"/>
    <p:sldLayoutId id="2147483665" r:id="rId18"/>
    <p:sldLayoutId id="2147483703" r:id="rId19"/>
  </p:sldLayoutIdLst>
  <p:transition>
    <p:fade thruBlk="1"/>
  </p:transition>
  <p:timing>
    <p:tnLst>
      <p:par>
        <p:cTn id="1" dur="indefinite" restart="never" nodeType="tmRoot"/>
      </p:par>
    </p:tnLst>
  </p:timing>
  <p:hf hdr="0" ftr="0" dt="0"/>
  <p:txStyles>
    <p:titleStyle>
      <a:lvl1pPr algn="l" defTabSz="457200" rtl="0" eaLnBrk="1" latinLnBrk="0" hangingPunct="1">
        <a:spcBef>
          <a:spcPct val="0"/>
        </a:spcBef>
        <a:buNone/>
        <a:defRPr sz="2000" b="0" i="1" kern="1200" cap="all" spc="20" baseline="0">
          <a:solidFill>
            <a:schemeClr val="accent1"/>
          </a:solidFill>
          <a:latin typeface="Georgia"/>
          <a:ea typeface="+mj-ea"/>
          <a:cs typeface="Georgia"/>
        </a:defRPr>
      </a:lvl1pPr>
    </p:titleStyle>
    <p:bodyStyle>
      <a:lvl1pPr marL="0" indent="0" algn="l" defTabSz="457200" rtl="0" eaLnBrk="1" latinLnBrk="0" hangingPunct="1">
        <a:lnSpc>
          <a:spcPts val="1700"/>
        </a:lnSpc>
        <a:spcBef>
          <a:spcPts val="600"/>
        </a:spcBef>
        <a:spcAft>
          <a:spcPts val="400"/>
        </a:spcAft>
        <a:buFont typeface="Arial"/>
        <a:buNone/>
        <a:defRPr sz="1700" kern="1200" baseline="0">
          <a:solidFill>
            <a:schemeClr val="tx1"/>
          </a:solidFill>
          <a:latin typeface="Georgia"/>
          <a:ea typeface="+mn-ea"/>
          <a:cs typeface="Georgia"/>
        </a:defRPr>
      </a:lvl1pPr>
      <a:lvl2pPr marL="268288" indent="0" algn="l" defTabSz="457200" rtl="0" eaLnBrk="1" latinLnBrk="0" hangingPunct="1">
        <a:lnSpc>
          <a:spcPts val="1700"/>
        </a:lnSpc>
        <a:spcBef>
          <a:spcPts val="200"/>
        </a:spcBef>
        <a:spcAft>
          <a:spcPts val="600"/>
        </a:spcAft>
        <a:buFont typeface="Arial"/>
        <a:buNone/>
        <a:defRPr sz="1500" kern="1200" baseline="0">
          <a:solidFill>
            <a:schemeClr val="tx1"/>
          </a:solidFill>
          <a:latin typeface="Georgia"/>
          <a:ea typeface="+mn-ea"/>
          <a:cs typeface="Georgia"/>
        </a:defRPr>
      </a:lvl2pPr>
      <a:lvl3pPr marL="534987" indent="0" algn="l" defTabSz="457200" rtl="0" eaLnBrk="1" latinLnBrk="0" hangingPunct="1">
        <a:lnSpc>
          <a:spcPts val="1700"/>
        </a:lnSpc>
        <a:spcBef>
          <a:spcPts val="200"/>
        </a:spcBef>
        <a:spcAft>
          <a:spcPts val="600"/>
        </a:spcAft>
        <a:buFont typeface="Arial"/>
        <a:buNone/>
        <a:defRPr sz="1500" kern="1200" baseline="0">
          <a:solidFill>
            <a:schemeClr val="tx1"/>
          </a:solidFill>
          <a:latin typeface="Georgia"/>
          <a:ea typeface="+mn-ea"/>
          <a:cs typeface="Georgia"/>
        </a:defRPr>
      </a:lvl3pPr>
      <a:lvl4pPr marL="1600200" indent="-228600" algn="l" defTabSz="457200" rtl="0" eaLnBrk="1" latinLnBrk="0" hangingPunct="1">
        <a:spcBef>
          <a:spcPct val="20000"/>
        </a:spcBef>
        <a:buFont typeface="Arial"/>
        <a:buChar char="–"/>
        <a:defRPr sz="1800" kern="1200">
          <a:solidFill>
            <a:schemeClr val="tx1"/>
          </a:solidFill>
          <a:latin typeface="Georgia"/>
          <a:ea typeface="+mn-ea"/>
          <a:cs typeface="Georgia"/>
        </a:defRPr>
      </a:lvl4pPr>
      <a:lvl5pPr marL="2057400" indent="-228600" algn="l" defTabSz="457200" rtl="0" eaLnBrk="1" latinLnBrk="0" hangingPunct="1">
        <a:spcBef>
          <a:spcPct val="20000"/>
        </a:spcBef>
        <a:buFont typeface="Arial"/>
        <a:buChar char="»"/>
        <a:defRPr sz="18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minblogg.no/api/bloggpost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minblogg.no/api/bloggpost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minblogg.no/api/bloggpost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msdn.microsoft.com/en-us/library/dd203052.asp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4940" y="3309695"/>
            <a:ext cx="6393180" cy="307777"/>
          </a:xfrm>
        </p:spPr>
        <p:txBody>
          <a:bodyPr/>
          <a:lstStyle/>
          <a:p>
            <a:r>
              <a:rPr lang="nb-NO" dirty="0" smtClean="0"/>
              <a:t>ASP.NET Web API</a:t>
            </a:r>
            <a:endParaRPr lang="en-US" dirty="0"/>
          </a:p>
        </p:txBody>
      </p:sp>
      <p:sp>
        <p:nvSpPr>
          <p:cNvPr id="3" name="Subtitle 2"/>
          <p:cNvSpPr>
            <a:spLocks noGrp="1"/>
          </p:cNvSpPr>
          <p:nvPr>
            <p:ph type="subTitle" idx="1"/>
          </p:nvPr>
        </p:nvSpPr>
        <p:spPr/>
        <p:txBody>
          <a:bodyPr/>
          <a:lstStyle/>
          <a:p>
            <a:r>
              <a:rPr lang="nb-NO" dirty="0" smtClean="0"/>
              <a:t>En introduksjon til ASP.NET Web API</a:t>
            </a:r>
            <a:endParaRPr lang="en-US" dirty="0"/>
          </a:p>
        </p:txBody>
      </p:sp>
      <p:sp>
        <p:nvSpPr>
          <p:cNvPr id="5" name="Text Placeholder 4"/>
          <p:cNvSpPr>
            <a:spLocks noGrp="1"/>
          </p:cNvSpPr>
          <p:nvPr>
            <p:ph type="body" sz="quarter" idx="11"/>
          </p:nvPr>
        </p:nvSpPr>
        <p:spPr/>
        <p:txBody>
          <a:bodyPr/>
          <a:lstStyle/>
          <a:p>
            <a:r>
              <a:rPr lang="nb-NO" dirty="0" smtClean="0"/>
              <a:t>Espen Ekvang</a:t>
            </a:r>
            <a:endParaRPr lang="en-US" dirty="0"/>
          </a:p>
        </p:txBody>
      </p:sp>
      <p:sp>
        <p:nvSpPr>
          <p:cNvPr id="6" name="Text Placeholder 5"/>
          <p:cNvSpPr>
            <a:spLocks noGrp="1"/>
          </p:cNvSpPr>
          <p:nvPr>
            <p:ph type="body" sz="quarter" idx="12"/>
          </p:nvPr>
        </p:nvSpPr>
        <p:spPr/>
        <p:txBody>
          <a:bodyPr/>
          <a:lstStyle/>
          <a:p>
            <a:r>
              <a:rPr lang="nb-NO" dirty="0" smtClean="0"/>
              <a:t>August 2012</a:t>
            </a:r>
            <a:endParaRPr lang="en-US" dirty="0"/>
          </a:p>
        </p:txBody>
      </p:sp>
    </p:spTree>
    <p:extLst>
      <p:ext uri="{BB962C8B-B14F-4D97-AF65-F5344CB8AC3E}">
        <p14:creationId xmlns:p14="http://schemas.microsoft.com/office/powerpoint/2010/main" val="11935203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a:off x="4922900" y="3922890"/>
            <a:ext cx="12192" cy="516005"/>
          </a:xfrm>
          <a:prstGeom prst="line">
            <a:avLst/>
          </a:prstGeom>
          <a:ln w="3175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935379" y="5847685"/>
            <a:ext cx="12192" cy="516005"/>
          </a:xfrm>
          <a:prstGeom prst="line">
            <a:avLst/>
          </a:prstGeom>
          <a:ln w="317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21623" y="418905"/>
            <a:ext cx="1404872" cy="307777"/>
          </a:xfrm>
        </p:spPr>
        <p:txBody>
          <a:bodyPr/>
          <a:lstStyle/>
          <a:p>
            <a:r>
              <a:rPr lang="nb-NO" dirty="0" smtClean="0"/>
              <a:t>Routing</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10</a:t>
            </a:fld>
            <a:endParaRPr lang="en-US" dirty="0"/>
          </a:p>
        </p:txBody>
      </p:sp>
      <p:sp>
        <p:nvSpPr>
          <p:cNvPr id="5121" name="Rectangle 1"/>
          <p:cNvSpPr>
            <a:spLocks noChangeArrowheads="1"/>
          </p:cNvSpPr>
          <p:nvPr/>
        </p:nvSpPr>
        <p:spPr bwMode="auto">
          <a:xfrm>
            <a:off x="500399" y="1872000"/>
            <a:ext cx="8230907" cy="1169551"/>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Consolas" pitchFamily="49" charset="0"/>
                <a:cs typeface="Consolas" pitchFamily="49" charset="0"/>
              </a:rPr>
              <a:t>routes.MapHttpRoute</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Consolas" pitchFamily="49" charset="0"/>
                <a:cs typeface="Consolas" pitchFamily="49" charset="0"/>
              </a:rPr>
              <a:t>	</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name: </a:t>
            </a:r>
            <a:r>
              <a:rPr kumimoji="0" lang="en-US" sz="1400" b="0" i="0" u="none" strike="noStrike" cap="none" normalizeH="0" baseline="0" dirty="0" smtClean="0">
                <a:ln>
                  <a:noFill/>
                </a:ln>
                <a:solidFill>
                  <a:srgbClr val="A31515"/>
                </a:solidFill>
                <a:effectLst/>
                <a:latin typeface="Consolas" pitchFamily="49" charset="0"/>
                <a:cs typeface="Consolas" pitchFamily="49" charset="0"/>
              </a:rPr>
              <a:t>"</a:t>
            </a:r>
            <a:r>
              <a:rPr kumimoji="0" lang="en-US" sz="1400" b="0" i="0" u="none" strike="noStrike" cap="none" normalizeH="0" baseline="0" dirty="0" err="1" smtClean="0">
                <a:ln>
                  <a:noFill/>
                </a:ln>
                <a:solidFill>
                  <a:srgbClr val="A31515"/>
                </a:solidFill>
                <a:effectLst/>
                <a:latin typeface="Consolas" pitchFamily="49" charset="0"/>
                <a:cs typeface="Consolas" pitchFamily="49" charset="0"/>
              </a:rPr>
              <a:t>DefaultApi</a:t>
            </a:r>
            <a:r>
              <a:rPr kumimoji="0" lang="en-US" sz="1400" b="0" i="0" u="none" strike="noStrike" cap="none" normalizeH="0" baseline="0" dirty="0" smtClean="0">
                <a:ln>
                  <a:noFill/>
                </a:ln>
                <a:solidFill>
                  <a:srgbClr val="A31515"/>
                </a:solidFill>
                <a:effectLst/>
                <a:latin typeface="Consolas" pitchFamily="49" charset="0"/>
                <a:cs typeface="Consolas" pitchFamily="49" charset="0"/>
              </a:rPr>
              <a:t>"</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Consolas" pitchFamily="49" charset="0"/>
                <a:cs typeface="Consolas" pitchFamily="49" charset="0"/>
              </a:rPr>
              <a:t>	</a:t>
            </a:r>
            <a:r>
              <a:rPr kumimoji="0" lang="en-US" sz="1400" b="0" i="0" u="none" strike="noStrike" cap="none" normalizeH="0" baseline="0" dirty="0" err="1" smtClean="0">
                <a:ln>
                  <a:noFill/>
                </a:ln>
                <a:solidFill>
                  <a:srgbClr val="000000"/>
                </a:solidFill>
                <a:effectLst/>
                <a:latin typeface="Consolas" pitchFamily="49" charset="0"/>
                <a:cs typeface="Consolas" pitchFamily="49" charset="0"/>
              </a:rPr>
              <a:t>routeTemplate</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400" b="0" i="0" u="none" strike="noStrike" cap="none" normalizeH="0" baseline="0" dirty="0" smtClean="0">
                <a:ln>
                  <a:noFill/>
                </a:ln>
                <a:solidFill>
                  <a:srgbClr val="A31515"/>
                </a:solidFill>
                <a:effectLst/>
                <a:latin typeface="Consolas" pitchFamily="49" charset="0"/>
                <a:cs typeface="Consolas" pitchFamily="49" charset="0"/>
              </a:rPr>
              <a:t>"</a:t>
            </a:r>
            <a:r>
              <a:rPr kumimoji="0" lang="en-US" sz="1400" b="0" i="0" u="none" strike="noStrike" cap="none" normalizeH="0" baseline="0" dirty="0" err="1" smtClean="0">
                <a:ln>
                  <a:noFill/>
                </a:ln>
                <a:solidFill>
                  <a:srgbClr val="A31515"/>
                </a:solidFill>
                <a:effectLst/>
                <a:latin typeface="Consolas" pitchFamily="49" charset="0"/>
                <a:cs typeface="Consolas" pitchFamily="49" charset="0"/>
              </a:rPr>
              <a:t>api</a:t>
            </a:r>
            <a:r>
              <a:rPr kumimoji="0" lang="en-US" sz="1400" b="0" i="0" u="none" strike="noStrike" cap="none" normalizeH="0" baseline="0" dirty="0" smtClean="0">
                <a:ln>
                  <a:noFill/>
                </a:ln>
                <a:solidFill>
                  <a:srgbClr val="A31515"/>
                </a:solidFill>
                <a:effectLst/>
                <a:latin typeface="Consolas" pitchFamily="49" charset="0"/>
                <a:cs typeface="Consolas" pitchFamily="49" charset="0"/>
              </a:rPr>
              <a:t>/{controller}/{id}"</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Consolas" pitchFamily="49" charset="0"/>
                <a:cs typeface="Consolas" pitchFamily="49" charset="0"/>
              </a:rPr>
              <a:t>	</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defaults: </a:t>
            </a:r>
            <a:r>
              <a:rPr kumimoji="0" lang="en-US" sz="1400" b="0" i="0" u="none" strike="noStrike" cap="none" normalizeH="0" baseline="0" dirty="0" smtClean="0">
                <a:ln>
                  <a:noFill/>
                </a:ln>
                <a:solidFill>
                  <a:srgbClr val="0000FF"/>
                </a:solidFill>
                <a:effectLst/>
                <a:latin typeface="Consolas" pitchFamily="49" charset="0"/>
                <a:cs typeface="Consolas" pitchFamily="49" charset="0"/>
              </a:rPr>
              <a:t>new</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 { id = </a:t>
            </a:r>
            <a:r>
              <a:rPr kumimoji="0" lang="en-US" sz="1400" b="0" i="0" u="none" strike="noStrike" cap="none" normalizeH="0" baseline="0" dirty="0" err="1" smtClean="0">
                <a:ln>
                  <a:noFill/>
                </a:ln>
                <a:solidFill>
                  <a:srgbClr val="2B91AF"/>
                </a:solidFill>
                <a:effectLst/>
                <a:latin typeface="Consolas" pitchFamily="49" charset="0"/>
                <a:cs typeface="Consolas" pitchFamily="49" charset="0"/>
              </a:rPr>
              <a:t>RouteParameter</a:t>
            </a:r>
            <a:r>
              <a:rPr kumimoji="0" lang="en-US" sz="1400" b="0" i="0" u="none" strike="noStrike" cap="none" normalizeH="0" baseline="0" dirty="0" err="1" smtClean="0">
                <a:ln>
                  <a:noFill/>
                </a:ln>
                <a:solidFill>
                  <a:srgbClr val="000000"/>
                </a:solidFill>
                <a:effectLst/>
                <a:latin typeface="Consolas" pitchFamily="49" charset="0"/>
                <a:cs typeface="Consolas" pitchFamily="49" charset="0"/>
              </a:rPr>
              <a:t>.Optional</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ounded Rectangle 7"/>
          <p:cNvSpPr/>
          <p:nvPr/>
        </p:nvSpPr>
        <p:spPr>
          <a:xfrm>
            <a:off x="1116895" y="4687824"/>
            <a:ext cx="2023872" cy="91440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spcAft>
                <a:spcPts val="400"/>
              </a:spcAft>
            </a:pPr>
            <a:r>
              <a:rPr lang="nb-NO" sz="1400" dirty="0" smtClean="0">
                <a:solidFill>
                  <a:schemeClr val="bg1"/>
                </a:solidFill>
              </a:rPr>
              <a:t>ASP.NET Web API Framework</a:t>
            </a:r>
            <a:endParaRPr lang="en-US" sz="1400" dirty="0" err="1" smtClean="0">
              <a:solidFill>
                <a:schemeClr val="bg1"/>
              </a:solidFill>
            </a:endParaRPr>
          </a:p>
        </p:txBody>
      </p:sp>
      <p:cxnSp>
        <p:nvCxnSpPr>
          <p:cNvPr id="10" name="Straight Arrow Connector 9"/>
          <p:cNvCxnSpPr>
            <a:endCxn id="8" idx="0"/>
          </p:cNvCxnSpPr>
          <p:nvPr/>
        </p:nvCxnSpPr>
        <p:spPr>
          <a:xfrm>
            <a:off x="2128831" y="3882997"/>
            <a:ext cx="0" cy="804827"/>
          </a:xfrm>
          <a:prstGeom prst="straightConnector1">
            <a:avLst/>
          </a:prstGeom>
          <a:ln w="317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853441" y="3389221"/>
            <a:ext cx="2804160" cy="461665"/>
          </a:xfrm>
          <a:prstGeom prst="rect">
            <a:avLst/>
          </a:prstGeom>
          <a:noFill/>
        </p:spPr>
        <p:txBody>
          <a:bodyPr wrap="square" rtlCol="0">
            <a:spAutoFit/>
          </a:bodyPr>
          <a:lstStyle/>
          <a:p>
            <a:pPr>
              <a:spcBef>
                <a:spcPts val="600"/>
              </a:spcBef>
              <a:spcAft>
                <a:spcPts val="400"/>
              </a:spcAft>
            </a:pPr>
            <a:r>
              <a:rPr lang="nb-NO" sz="1200" dirty="0" smtClean="0">
                <a:latin typeface="Consolas" pitchFamily="49" charset="0"/>
                <a:cs typeface="Consolas" pitchFamily="49" charset="0"/>
              </a:rPr>
              <a:t>GET:  </a:t>
            </a:r>
            <a:br>
              <a:rPr lang="nb-NO" sz="1200" dirty="0" smtClean="0">
                <a:latin typeface="Consolas" pitchFamily="49" charset="0"/>
                <a:cs typeface="Consolas" pitchFamily="49" charset="0"/>
              </a:rPr>
            </a:br>
            <a:r>
              <a:rPr lang="nb-NO" sz="1200" dirty="0" smtClean="0">
                <a:latin typeface="Consolas" pitchFamily="49" charset="0"/>
                <a:cs typeface="Consolas" pitchFamily="49" charset="0"/>
              </a:rPr>
              <a:t>http://myserver/api/Persons/1</a:t>
            </a:r>
            <a:endParaRPr lang="en-US" sz="1200" dirty="0" err="1" smtClean="0">
              <a:latin typeface="Consolas" pitchFamily="49" charset="0"/>
              <a:cs typeface="Consolas" pitchFamily="49" charset="0"/>
            </a:endParaRPr>
          </a:p>
        </p:txBody>
      </p:sp>
      <p:sp>
        <p:nvSpPr>
          <p:cNvPr id="17" name="Diamond 16"/>
          <p:cNvSpPr/>
          <p:nvPr/>
        </p:nvSpPr>
        <p:spPr>
          <a:xfrm>
            <a:off x="3499104" y="4425696"/>
            <a:ext cx="2877312" cy="1438656"/>
          </a:xfrm>
          <a:prstGeom prst="diamond">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spcAft>
                <a:spcPts val="400"/>
              </a:spcAft>
            </a:pPr>
            <a:r>
              <a:rPr lang="nb-NO" sz="1400" dirty="0" smtClean="0">
                <a:solidFill>
                  <a:schemeClr val="bg1"/>
                </a:solidFill>
              </a:rPr>
              <a:t>RouteTemplate Match?</a:t>
            </a:r>
            <a:endParaRPr lang="en-US" sz="1400" dirty="0" err="1" smtClean="0">
              <a:solidFill>
                <a:schemeClr val="bg1"/>
              </a:solidFill>
            </a:endParaRPr>
          </a:p>
        </p:txBody>
      </p:sp>
      <p:cxnSp>
        <p:nvCxnSpPr>
          <p:cNvPr id="18" name="Straight Arrow Connector 17"/>
          <p:cNvCxnSpPr>
            <a:stCxn id="8" idx="3"/>
            <a:endCxn id="17" idx="1"/>
          </p:cNvCxnSpPr>
          <p:nvPr/>
        </p:nvCxnSpPr>
        <p:spPr>
          <a:xfrm>
            <a:off x="3140767" y="5145024"/>
            <a:ext cx="358337" cy="0"/>
          </a:xfrm>
          <a:prstGeom prst="straightConnector1">
            <a:avLst/>
          </a:prstGeom>
          <a:ln w="317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5122" name="Rectangle 2"/>
          <p:cNvSpPr>
            <a:spLocks noChangeArrowheads="1"/>
          </p:cNvSpPr>
          <p:nvPr/>
        </p:nvSpPr>
        <p:spPr bwMode="auto">
          <a:xfrm>
            <a:off x="6350798" y="6215005"/>
            <a:ext cx="2793201" cy="276999"/>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2B91AF"/>
                </a:solidFill>
                <a:effectLst/>
                <a:latin typeface="Consolas" pitchFamily="49" charset="0"/>
                <a:cs typeface="Consolas" pitchFamily="49" charset="0"/>
              </a:rPr>
              <a:t>HttpStatusCode</a:t>
            </a:r>
            <a:r>
              <a:rPr kumimoji="0" lang="en-US" sz="1200" b="0" i="0" u="none" strike="noStrike" cap="none" normalizeH="0" baseline="0" dirty="0" err="1" smtClean="0">
                <a:ln>
                  <a:noFill/>
                </a:ln>
                <a:solidFill>
                  <a:srgbClr val="000000"/>
                </a:solidFill>
                <a:effectLst/>
                <a:latin typeface="Consolas" pitchFamily="49" charset="0"/>
                <a:cs typeface="Consolas" pitchFamily="49" charset="0"/>
              </a:rPr>
              <a:t>.NotFound</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(404)</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3" name="Straight Arrow Connector 22"/>
          <p:cNvCxnSpPr/>
          <p:nvPr/>
        </p:nvCxnSpPr>
        <p:spPr>
          <a:xfrm>
            <a:off x="4945190" y="6349404"/>
            <a:ext cx="1426464" cy="0"/>
          </a:xfrm>
          <a:prstGeom prst="straightConnector1">
            <a:avLst/>
          </a:prstGeom>
          <a:ln w="317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4908614" y="3935379"/>
            <a:ext cx="1426464" cy="0"/>
          </a:xfrm>
          <a:prstGeom prst="straightConnector1">
            <a:avLst/>
          </a:prstGeom>
          <a:ln w="317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29" name="Rectangle 2"/>
          <p:cNvSpPr>
            <a:spLocks noChangeArrowheads="1"/>
          </p:cNvSpPr>
          <p:nvPr/>
        </p:nvSpPr>
        <p:spPr bwMode="auto">
          <a:xfrm>
            <a:off x="6327649" y="3792195"/>
            <a:ext cx="2301344" cy="276999"/>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nb-NO" sz="1200" dirty="0" smtClean="0">
                <a:latin typeface="Consolas" pitchFamily="49" charset="0"/>
                <a:cs typeface="Consolas" pitchFamily="49" charset="0"/>
              </a:rPr>
              <a:t>Invoke Controller Action</a:t>
            </a:r>
            <a:endParaRPr kumimoji="0" lang="en-US" sz="1200" b="0" i="0" u="none" strike="noStrike" cap="none" normalizeH="0" baseline="0" dirty="0" smtClean="0">
              <a:ln>
                <a:noFill/>
              </a:ln>
              <a:effectLst/>
              <a:latin typeface="Arial" pitchFamily="34" charset="0"/>
              <a:cs typeface="Arial" pitchFamily="34" charset="0"/>
            </a:endParaRPr>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2306722" cy="307777"/>
          </a:xfrm>
        </p:spPr>
        <p:txBody>
          <a:bodyPr/>
          <a:lstStyle/>
          <a:p>
            <a:r>
              <a:rPr lang="nb-NO" dirty="0" smtClean="0"/>
              <a:t>Routing forts</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11</a:t>
            </a:fld>
            <a:endParaRPr lang="en-US" dirty="0"/>
          </a:p>
        </p:txBody>
      </p:sp>
      <p:sp>
        <p:nvSpPr>
          <p:cNvPr id="5" name="Rectangle 1"/>
          <p:cNvSpPr>
            <a:spLocks noChangeArrowheads="1"/>
          </p:cNvSpPr>
          <p:nvPr/>
        </p:nvSpPr>
        <p:spPr bwMode="auto">
          <a:xfrm>
            <a:off x="499873" y="1152109"/>
            <a:ext cx="8231434" cy="1754326"/>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class</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err="1" smtClean="0">
                <a:ln>
                  <a:noFill/>
                </a:ln>
                <a:solidFill>
                  <a:srgbClr val="2B91AF"/>
                </a:solidFill>
                <a:effectLst/>
                <a:latin typeface="Consolas" pitchFamily="49" charset="0"/>
                <a:cs typeface="Consolas" pitchFamily="49" charset="0"/>
              </a:rPr>
              <a:t>PersonController</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 </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ApiController</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private</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&gt; _persons =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new</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List</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FF"/>
                </a:solidFill>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&gt; Get()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Consolas" pitchFamily="49" charset="0"/>
                <a:cs typeface="Consolas" pitchFamily="49" charset="0"/>
              </a:rPr>
              <a:t>	</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return</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_persons;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Consolas" pitchFamily="49" charset="0"/>
                <a:cs typeface="Consolas" pitchFamily="49" charset="0"/>
              </a:rPr>
              <a:t>	</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32769" name="Rectangle 1"/>
          <p:cNvSpPr>
            <a:spLocks noChangeArrowheads="1"/>
          </p:cNvSpPr>
          <p:nvPr/>
        </p:nvSpPr>
        <p:spPr bwMode="auto">
          <a:xfrm>
            <a:off x="0" y="43934"/>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1"/>
          <p:cNvSpPr>
            <a:spLocks noChangeArrowheads="1"/>
          </p:cNvSpPr>
          <p:nvPr/>
        </p:nvSpPr>
        <p:spPr bwMode="auto">
          <a:xfrm>
            <a:off x="499873" y="3322749"/>
            <a:ext cx="8231434" cy="1938992"/>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class</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err="1" smtClean="0">
                <a:ln>
                  <a:noFill/>
                </a:ln>
                <a:solidFill>
                  <a:srgbClr val="2B91AF"/>
                </a:solidFill>
                <a:effectLst/>
                <a:latin typeface="Consolas" pitchFamily="49" charset="0"/>
                <a:cs typeface="Consolas" pitchFamily="49" charset="0"/>
              </a:rPr>
              <a:t>PersonController</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 </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ApiController</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private</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&gt; _persons =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new</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List</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cs typeface="Consolas" pitchFamily="49" charset="0"/>
              </a:rPr>
              <a:t>	</a:t>
            </a:r>
          </a:p>
          <a:p>
            <a:pPr defTabSz="914400" fontAlgn="base">
              <a:spcBef>
                <a:spcPct val="0"/>
              </a:spcBef>
              <a:spcAft>
                <a:spcPct val="0"/>
              </a:spcAft>
            </a:pPr>
            <a:r>
              <a:rPr lang="en-US" sz="1200" dirty="0" smtClean="0">
                <a:solidFill>
                  <a:srgbClr val="000000"/>
                </a:solidFill>
                <a:latin typeface="Consolas" pitchFamily="49" charset="0"/>
                <a:cs typeface="Consolas" pitchFamily="49" charset="0"/>
              </a:rPr>
              <a:t> 	[</a:t>
            </a:r>
            <a:r>
              <a:rPr lang="en-US" sz="1200" dirty="0" err="1" smtClean="0">
                <a:solidFill>
                  <a:srgbClr val="2B91AF"/>
                </a:solidFill>
                <a:latin typeface="Consolas" pitchFamily="49" charset="0"/>
                <a:cs typeface="Consolas" pitchFamily="49" charset="0"/>
              </a:rPr>
              <a:t>HttpGet</a:t>
            </a:r>
            <a:r>
              <a:rPr lang="en-US" sz="1200" dirty="0" smtClean="0">
                <a:solidFill>
                  <a:srgbClr val="000000"/>
                </a:solidFill>
                <a:latin typeface="Consolas" pitchFamily="49" charset="0"/>
                <a:cs typeface="Consolas" pitchFamily="49" charset="0"/>
              </a:rPr>
              <a:t>] </a:t>
            </a:r>
            <a:endParaRPr kumimoji="0" lang="en-US" sz="1200" b="0" i="0" u="none" strike="noStrike" cap="none" normalizeH="0" baseline="0" dirty="0" smtClean="0">
              <a:ln>
                <a:noFill/>
              </a:ln>
              <a:solidFill>
                <a:srgbClr val="0000FF"/>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FF"/>
                </a:solidFill>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&gt; </a:t>
            </a:r>
            <a:r>
              <a:rPr kumimoji="0" lang="en-US" sz="1200" b="0" i="0" u="none" strike="noStrike" cap="none" normalizeH="0" baseline="0" dirty="0" err="1" smtClean="0">
                <a:ln>
                  <a:noFill/>
                </a:ln>
                <a:solidFill>
                  <a:srgbClr val="000000"/>
                </a:solidFill>
                <a:effectLst/>
                <a:latin typeface="Consolas" pitchFamily="49" charset="0"/>
                <a:cs typeface="Consolas" pitchFamily="49" charset="0"/>
              </a:rPr>
              <a:t>FindAll</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Consolas" pitchFamily="49" charset="0"/>
                <a:cs typeface="Consolas" pitchFamily="49" charset="0"/>
              </a:rPr>
              <a:t>	</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return</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_persons;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Consolas" pitchFamily="49" charset="0"/>
                <a:cs typeface="Consolas" pitchFamily="49" charset="0"/>
              </a:rPr>
              <a:t>	</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3872855" cy="307777"/>
          </a:xfrm>
        </p:spPr>
        <p:txBody>
          <a:bodyPr/>
          <a:lstStyle/>
          <a:p>
            <a:r>
              <a:rPr lang="nb-NO" dirty="0" smtClean="0"/>
              <a:t>Attribute based Routing</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12</a:t>
            </a:fld>
            <a:endParaRPr lang="en-US" dirty="0"/>
          </a:p>
        </p:txBody>
      </p:sp>
      <p:sp>
        <p:nvSpPr>
          <p:cNvPr id="5" name="Rectangle 1"/>
          <p:cNvSpPr>
            <a:spLocks noChangeArrowheads="1"/>
          </p:cNvSpPr>
          <p:nvPr/>
        </p:nvSpPr>
        <p:spPr bwMode="auto">
          <a:xfrm>
            <a:off x="499873" y="1288606"/>
            <a:ext cx="8231434" cy="2862322"/>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lvl="0" defTabSz="914400" fontAlgn="base">
              <a:spcBef>
                <a:spcPct val="0"/>
              </a:spcBef>
              <a:spcAft>
                <a:spcPct val="0"/>
              </a:spcAft>
            </a:pPr>
            <a:r>
              <a:rPr lang="nb-NO" sz="1200" dirty="0">
                <a:solidFill>
                  <a:srgbClr val="000000"/>
                </a:solidFill>
                <a:highlight>
                  <a:srgbClr val="FFFFFF"/>
                </a:highlight>
                <a:latin typeface="Consolas"/>
              </a:rPr>
              <a:t>[</a:t>
            </a:r>
            <a:r>
              <a:rPr lang="nb-NO" sz="1200" dirty="0">
                <a:solidFill>
                  <a:srgbClr val="2B91AF"/>
                </a:solidFill>
                <a:highlight>
                  <a:srgbClr val="FFFFFF"/>
                </a:highlight>
                <a:latin typeface="Consolas"/>
              </a:rPr>
              <a:t>RoutePrefix</a:t>
            </a:r>
            <a:r>
              <a:rPr lang="nb-NO" sz="1200" dirty="0">
                <a:solidFill>
                  <a:srgbClr val="000000"/>
                </a:solidFill>
                <a:highlight>
                  <a:srgbClr val="FFFFFF"/>
                </a:highlight>
                <a:latin typeface="Consolas"/>
              </a:rPr>
              <a:t>(</a:t>
            </a:r>
            <a:r>
              <a:rPr lang="nb-NO" sz="1200" dirty="0">
                <a:solidFill>
                  <a:srgbClr val="A31515"/>
                </a:solidFill>
                <a:highlight>
                  <a:srgbClr val="FFFFFF"/>
                </a:highlight>
                <a:latin typeface="Consolas"/>
              </a:rPr>
              <a:t>"api/bloggposter"</a:t>
            </a:r>
            <a:r>
              <a:rPr lang="nb-NO" sz="1200" dirty="0">
                <a:solidFill>
                  <a:srgbClr val="000000"/>
                </a:solidFill>
                <a:highlight>
                  <a:srgbClr val="FFFFFF"/>
                </a:highlight>
                <a:latin typeface="Consolas"/>
              </a:rPr>
              <a:t>)]</a:t>
            </a:r>
            <a:endParaRPr kumimoji="0" lang="en-US" sz="1200" b="0" i="0" u="none" strike="noStrike" cap="none" normalizeH="0" baseline="0" dirty="0" smtClean="0">
              <a:ln>
                <a:noFill/>
              </a:ln>
              <a:solidFill>
                <a:srgbClr val="0000FF"/>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class</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lang="en-US" sz="1200" dirty="0" smtClean="0">
                <a:solidFill>
                  <a:srgbClr val="2B91AF"/>
                </a:solidFill>
                <a:latin typeface="Consolas" pitchFamily="49" charset="0"/>
                <a:cs typeface="Consolas" pitchFamily="49" charset="0"/>
              </a:rPr>
              <a:t>Bloggposter</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Controller</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 </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ApiController</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r>
              <a:rPr lang="nb-NO" sz="1200" dirty="0">
                <a:solidFill>
                  <a:srgbClr val="000000"/>
                </a:solidFill>
                <a:highlight>
                  <a:srgbClr val="FFFFFF"/>
                </a:highlight>
                <a:latin typeface="Consolas"/>
              </a:rPr>
              <a:t> </a:t>
            </a:r>
            <a:r>
              <a:rPr lang="nb-NO" sz="1200" dirty="0" smtClean="0">
                <a:solidFill>
                  <a:srgbClr val="000000"/>
                </a:solidFill>
                <a:highlight>
                  <a:srgbClr val="FFFFFF"/>
                </a:highlight>
                <a:latin typeface="Consolas"/>
              </a:rPr>
              <a:t>	</a:t>
            </a:r>
            <a:r>
              <a:rPr lang="nb-NO" sz="1200" dirty="0" smtClean="0">
                <a:solidFill>
                  <a:srgbClr val="008000"/>
                </a:solidFill>
                <a:highlight>
                  <a:srgbClr val="FFFFFF"/>
                </a:highlight>
                <a:latin typeface="Consolas"/>
              </a:rPr>
              <a:t>// </a:t>
            </a:r>
            <a:r>
              <a:rPr lang="nb-NO" sz="1200" dirty="0">
                <a:solidFill>
                  <a:srgbClr val="008000"/>
                </a:solidFill>
                <a:highlight>
                  <a:srgbClr val="FFFFFF"/>
                </a:highlight>
                <a:latin typeface="Consolas"/>
              </a:rPr>
              <a:t>GET api/bloggposter</a:t>
            </a:r>
            <a:endParaRPr lang="nb-NO" sz="1200" dirty="0">
              <a:solidFill>
                <a:srgbClr val="000000"/>
              </a:solidFill>
              <a:highlight>
                <a:srgbClr val="FFFFFF"/>
              </a:highlight>
              <a:latin typeface="Consolas"/>
            </a:endParaRPr>
          </a:p>
          <a:p>
            <a:r>
              <a:rPr lang="nb-NO" sz="1200" dirty="0">
                <a:solidFill>
                  <a:srgbClr val="000000"/>
                </a:solidFill>
                <a:highlight>
                  <a:srgbClr val="FFFFFF"/>
                </a:highlight>
                <a:latin typeface="Consolas"/>
              </a:rPr>
              <a:t>     </a:t>
            </a:r>
            <a:r>
              <a:rPr lang="nb-NO" sz="1200" dirty="0" smtClean="0">
                <a:solidFill>
                  <a:srgbClr val="000000"/>
                </a:solidFill>
                <a:highlight>
                  <a:srgbClr val="FFFFFF"/>
                </a:highlight>
                <a:latin typeface="Consolas"/>
              </a:rPr>
              <a:t>[</a:t>
            </a:r>
            <a:r>
              <a:rPr lang="nb-NO" sz="1200" dirty="0">
                <a:solidFill>
                  <a:srgbClr val="2B91AF"/>
                </a:solidFill>
                <a:highlight>
                  <a:srgbClr val="FFFFFF"/>
                </a:highlight>
                <a:latin typeface="Consolas"/>
              </a:rPr>
              <a:t>Route</a:t>
            </a:r>
            <a:r>
              <a:rPr lang="nb-NO" sz="1200" dirty="0">
                <a:solidFill>
                  <a:srgbClr val="000000"/>
                </a:solidFill>
                <a:highlight>
                  <a:srgbClr val="FFFFFF"/>
                </a:highlight>
                <a:latin typeface="Consolas"/>
              </a:rPr>
              <a:t>(</a:t>
            </a:r>
            <a:r>
              <a:rPr lang="nb-NO" sz="1200" dirty="0">
                <a:solidFill>
                  <a:srgbClr val="A31515"/>
                </a:solidFill>
                <a:highlight>
                  <a:srgbClr val="FFFFFF"/>
                </a:highlight>
                <a:latin typeface="Consolas"/>
              </a:rPr>
              <a:t>""</a:t>
            </a:r>
            <a:r>
              <a:rPr lang="nb-NO" sz="1200" dirty="0">
                <a:solidFill>
                  <a:srgbClr val="000000"/>
                </a:solidFill>
                <a:highlight>
                  <a:srgbClr val="FFFFFF"/>
                </a:highlight>
                <a:latin typeface="Consolas"/>
              </a:rPr>
              <a:t>)]</a:t>
            </a:r>
          </a:p>
          <a:p>
            <a:r>
              <a:rPr lang="nb-NO" sz="1200" dirty="0">
                <a:solidFill>
                  <a:srgbClr val="000000"/>
                </a:solidFill>
                <a:highlight>
                  <a:srgbClr val="FFFFFF"/>
                </a:highlight>
                <a:latin typeface="Consolas"/>
              </a:rPr>
              <a:t>     </a:t>
            </a:r>
            <a:r>
              <a:rPr lang="nb-NO" sz="1200" dirty="0" smtClean="0">
                <a:solidFill>
                  <a:srgbClr val="0000FF"/>
                </a:solidFill>
                <a:highlight>
                  <a:srgbClr val="FFFFFF"/>
                </a:highlight>
                <a:latin typeface="Consolas"/>
              </a:rPr>
              <a:t>public</a:t>
            </a:r>
            <a:r>
              <a:rPr lang="nb-NO" sz="1200" dirty="0" smtClean="0">
                <a:solidFill>
                  <a:srgbClr val="000000"/>
                </a:solidFill>
                <a:highlight>
                  <a:srgbClr val="FFFFFF"/>
                </a:highlight>
                <a:latin typeface="Consolas"/>
              </a:rPr>
              <a:t> </a:t>
            </a:r>
            <a:r>
              <a:rPr lang="nb-NO" sz="1200" dirty="0">
                <a:solidFill>
                  <a:srgbClr val="2B91AF"/>
                </a:solidFill>
                <a:highlight>
                  <a:srgbClr val="FFFFFF"/>
                </a:highlight>
                <a:latin typeface="Consolas"/>
              </a:rPr>
              <a:t>IEnumerable</a:t>
            </a:r>
            <a:r>
              <a:rPr lang="nb-NO" sz="1200" dirty="0">
                <a:solidFill>
                  <a:srgbClr val="000000"/>
                </a:solidFill>
                <a:highlight>
                  <a:srgbClr val="FFFFFF"/>
                </a:highlight>
                <a:latin typeface="Consolas"/>
              </a:rPr>
              <a:t>&lt;</a:t>
            </a:r>
            <a:r>
              <a:rPr lang="nb-NO" sz="1200" dirty="0">
                <a:solidFill>
                  <a:srgbClr val="0000FF"/>
                </a:solidFill>
                <a:highlight>
                  <a:srgbClr val="FFFFFF"/>
                </a:highlight>
                <a:latin typeface="Consolas"/>
              </a:rPr>
              <a:t>string</a:t>
            </a:r>
            <a:r>
              <a:rPr lang="nb-NO" sz="1200" dirty="0">
                <a:solidFill>
                  <a:srgbClr val="000000"/>
                </a:solidFill>
                <a:highlight>
                  <a:srgbClr val="FFFFFF"/>
                </a:highlight>
                <a:latin typeface="Consolas"/>
              </a:rPr>
              <a:t>&gt; Get</a:t>
            </a:r>
            <a:r>
              <a:rPr lang="nb-NO" sz="1200" dirty="0" smtClean="0">
                <a:solidFill>
                  <a:srgbClr val="000000"/>
                </a:solidFill>
                <a:highlight>
                  <a:srgbClr val="FFFFFF"/>
                </a:highlight>
                <a:latin typeface="Consolas"/>
              </a:rPr>
              <a:t>()</a:t>
            </a:r>
            <a:r>
              <a:rPr lang="en-US" sz="1200" dirty="0">
                <a:solidFill>
                  <a:srgbClr val="000000"/>
                </a:solidFill>
                <a:highlight>
                  <a:srgbClr val="FFFFFF"/>
                </a:highlight>
                <a:latin typeface="Consolas" pitchFamily="49" charset="0"/>
                <a:cs typeface="Consolas" pitchFamily="49" charset="0"/>
              </a:rPr>
              <a:t> </a:t>
            </a:r>
            <a:r>
              <a:rPr lang="nb-NO" sz="1200" dirty="0" smtClean="0">
                <a:solidFill>
                  <a:srgbClr val="000000"/>
                </a:solidFill>
                <a:highlight>
                  <a:srgbClr val="FFFFFF"/>
                </a:highlight>
                <a:latin typeface="Consolas" pitchFamily="49" charset="0"/>
                <a:cs typeface="Consolas" pitchFamily="49" charset="0"/>
              </a:rPr>
              <a:t>{ ... }</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endParaRPr kumimoji="0" lang="en-US" sz="1200" b="0" i="0" u="none" strike="noStrike" cap="none" normalizeH="0" baseline="0" dirty="0" smtClean="0">
              <a:ln>
                <a:noFill/>
              </a:ln>
              <a:solidFill>
                <a:srgbClr val="000000"/>
              </a:solidFill>
              <a:effectLst/>
              <a:latin typeface="Consolas" pitchFamily="49" charset="0"/>
              <a:cs typeface="Consolas" pitchFamily="49" charset="0"/>
            </a:endParaRPr>
          </a:p>
          <a:p>
            <a:r>
              <a:rPr lang="nb-NO" sz="1200" dirty="0" smtClean="0">
                <a:solidFill>
                  <a:srgbClr val="000000"/>
                </a:solidFill>
                <a:highlight>
                  <a:srgbClr val="FFFFFF"/>
                </a:highlight>
                <a:latin typeface="Consolas"/>
              </a:rPr>
              <a:t>	</a:t>
            </a:r>
            <a:r>
              <a:rPr lang="nb-NO" sz="1200" dirty="0" smtClean="0">
                <a:solidFill>
                  <a:srgbClr val="008000"/>
                </a:solidFill>
                <a:highlight>
                  <a:srgbClr val="FFFFFF"/>
                </a:highlight>
                <a:latin typeface="Consolas"/>
              </a:rPr>
              <a:t>// </a:t>
            </a:r>
            <a:r>
              <a:rPr lang="nb-NO" sz="1200" dirty="0">
                <a:solidFill>
                  <a:srgbClr val="008000"/>
                </a:solidFill>
                <a:highlight>
                  <a:srgbClr val="FFFFFF"/>
                </a:highlight>
                <a:latin typeface="Consolas"/>
              </a:rPr>
              <a:t>GET api/bloggposter/1</a:t>
            </a:r>
            <a:endParaRPr lang="nb-NO" sz="1200" dirty="0">
              <a:solidFill>
                <a:srgbClr val="000000"/>
              </a:solidFill>
              <a:highlight>
                <a:srgbClr val="FFFFFF"/>
              </a:highlight>
              <a:latin typeface="Consolas"/>
            </a:endParaRPr>
          </a:p>
          <a:p>
            <a:r>
              <a:rPr lang="nb-NO" sz="1200" dirty="0">
                <a:solidFill>
                  <a:srgbClr val="000000"/>
                </a:solidFill>
                <a:highlight>
                  <a:srgbClr val="FFFFFF"/>
                </a:highlight>
                <a:latin typeface="Consolas"/>
              </a:rPr>
              <a:t>     </a:t>
            </a:r>
            <a:r>
              <a:rPr lang="nb-NO" sz="1200" dirty="0" smtClean="0">
                <a:solidFill>
                  <a:srgbClr val="000000"/>
                </a:solidFill>
                <a:highlight>
                  <a:srgbClr val="FFFFFF"/>
                </a:highlight>
                <a:latin typeface="Consolas"/>
              </a:rPr>
              <a:t>[</a:t>
            </a:r>
            <a:r>
              <a:rPr lang="nb-NO" sz="1200" dirty="0">
                <a:solidFill>
                  <a:srgbClr val="2B91AF"/>
                </a:solidFill>
                <a:highlight>
                  <a:srgbClr val="FFFFFF"/>
                </a:highlight>
                <a:latin typeface="Consolas"/>
              </a:rPr>
              <a:t>Route</a:t>
            </a:r>
            <a:r>
              <a:rPr lang="nb-NO" sz="1200" dirty="0" smtClean="0">
                <a:solidFill>
                  <a:srgbClr val="000000"/>
                </a:solidFill>
                <a:highlight>
                  <a:srgbClr val="FFFFFF"/>
                </a:highlight>
                <a:latin typeface="Consolas"/>
              </a:rPr>
              <a:t>(</a:t>
            </a:r>
            <a:r>
              <a:rPr lang="nb-NO" sz="1200" dirty="0" smtClean="0">
                <a:solidFill>
                  <a:srgbClr val="A31515"/>
                </a:solidFill>
                <a:highlight>
                  <a:srgbClr val="FFFFFF"/>
                </a:highlight>
                <a:latin typeface="Consolas"/>
              </a:rPr>
              <a:t>"{bloggpostId:int</a:t>
            </a:r>
            <a:r>
              <a:rPr lang="nb-NO" sz="1200" dirty="0">
                <a:solidFill>
                  <a:srgbClr val="A31515"/>
                </a:solidFill>
                <a:highlight>
                  <a:srgbClr val="FFFFFF"/>
                </a:highlight>
                <a:latin typeface="Consolas"/>
              </a:rPr>
              <a:t>}"</a:t>
            </a:r>
            <a:r>
              <a:rPr lang="nb-NO" sz="1200" dirty="0">
                <a:solidFill>
                  <a:srgbClr val="000000"/>
                </a:solidFill>
                <a:highlight>
                  <a:srgbClr val="FFFFFF"/>
                </a:highlight>
                <a:latin typeface="Consolas"/>
              </a:rPr>
              <a:t>)]</a:t>
            </a:r>
          </a:p>
          <a:p>
            <a:r>
              <a:rPr lang="nb-NO" sz="1200" dirty="0">
                <a:solidFill>
                  <a:srgbClr val="000000"/>
                </a:solidFill>
                <a:highlight>
                  <a:srgbClr val="FFFFFF"/>
                </a:highlight>
                <a:latin typeface="Consolas"/>
              </a:rPr>
              <a:t>     </a:t>
            </a:r>
            <a:r>
              <a:rPr lang="nb-NO" sz="1200" dirty="0" smtClean="0">
                <a:solidFill>
                  <a:srgbClr val="0000FF"/>
                </a:solidFill>
                <a:highlight>
                  <a:srgbClr val="FFFFFF"/>
                </a:highlight>
                <a:latin typeface="Consolas"/>
              </a:rPr>
              <a:t>public</a:t>
            </a:r>
            <a:r>
              <a:rPr lang="nb-NO" sz="1200" dirty="0" smtClean="0">
                <a:solidFill>
                  <a:srgbClr val="000000"/>
                </a:solidFill>
                <a:highlight>
                  <a:srgbClr val="FFFFFF"/>
                </a:highlight>
                <a:latin typeface="Consolas"/>
              </a:rPr>
              <a:t> </a:t>
            </a:r>
            <a:r>
              <a:rPr lang="nb-NO" sz="1200" dirty="0">
                <a:solidFill>
                  <a:srgbClr val="2B91AF"/>
                </a:solidFill>
                <a:highlight>
                  <a:srgbClr val="FFFFFF"/>
                </a:highlight>
                <a:latin typeface="Consolas"/>
              </a:rPr>
              <a:t>Bloggpost</a:t>
            </a:r>
            <a:r>
              <a:rPr lang="nb-NO" sz="1200" dirty="0">
                <a:solidFill>
                  <a:srgbClr val="000000"/>
                </a:solidFill>
                <a:highlight>
                  <a:srgbClr val="FFFFFF"/>
                </a:highlight>
                <a:latin typeface="Consolas"/>
              </a:rPr>
              <a:t> GetBloggpost(</a:t>
            </a:r>
            <a:r>
              <a:rPr lang="nb-NO" sz="1200" dirty="0">
                <a:solidFill>
                  <a:srgbClr val="0000FF"/>
                </a:solidFill>
                <a:highlight>
                  <a:srgbClr val="FFFFFF"/>
                </a:highlight>
                <a:latin typeface="Consolas"/>
              </a:rPr>
              <a:t>int</a:t>
            </a:r>
            <a:r>
              <a:rPr lang="nb-NO" sz="1200" dirty="0">
                <a:solidFill>
                  <a:srgbClr val="000000"/>
                </a:solidFill>
                <a:highlight>
                  <a:srgbClr val="FFFFFF"/>
                </a:highlight>
                <a:latin typeface="Consolas"/>
              </a:rPr>
              <a:t> </a:t>
            </a:r>
            <a:r>
              <a:rPr lang="nb-NO" sz="1200" dirty="0" smtClean="0">
                <a:solidFill>
                  <a:srgbClr val="000000"/>
                </a:solidFill>
                <a:highlight>
                  <a:srgbClr val="FFFFFF"/>
                </a:highlight>
                <a:latin typeface="Consolas"/>
              </a:rPr>
              <a:t>bloggpostId)</a:t>
            </a:r>
            <a:r>
              <a:rPr lang="en-US" sz="1200" dirty="0" smtClean="0">
                <a:solidFill>
                  <a:srgbClr val="000000"/>
                </a:solidFill>
                <a:highlight>
                  <a:srgbClr val="FFFFFF"/>
                </a:highlight>
                <a:latin typeface="Consolas" pitchFamily="49" charset="0"/>
                <a:cs typeface="Consolas" pitchFamily="49" charset="0"/>
              </a:rPr>
              <a:t> { ... }</a:t>
            </a:r>
          </a:p>
          <a:p>
            <a:endParaRPr kumimoji="0" lang="en-US" sz="1200" b="0" i="0" u="none" strike="noStrike" cap="none" normalizeH="0" baseline="0" dirty="0">
              <a:ln>
                <a:noFill/>
              </a:ln>
              <a:solidFill>
                <a:srgbClr val="000000"/>
              </a:solidFill>
              <a:effectLst/>
              <a:highlight>
                <a:srgbClr val="FFFFFF"/>
              </a:highlight>
              <a:latin typeface="Consolas" pitchFamily="49" charset="0"/>
              <a:cs typeface="Consolas" pitchFamily="49" charset="0"/>
            </a:endParaRPr>
          </a:p>
          <a:p>
            <a:r>
              <a:rPr lang="nb-NO" sz="1200" dirty="0">
                <a:solidFill>
                  <a:srgbClr val="000000"/>
                </a:solidFill>
                <a:highlight>
                  <a:srgbClr val="FFFFFF"/>
                </a:highlight>
                <a:latin typeface="Consolas"/>
              </a:rPr>
              <a:t>	</a:t>
            </a:r>
            <a:r>
              <a:rPr lang="nb-NO" sz="1200" dirty="0">
                <a:solidFill>
                  <a:srgbClr val="008000"/>
                </a:solidFill>
                <a:highlight>
                  <a:srgbClr val="FFFFFF"/>
                </a:highlight>
                <a:latin typeface="Consolas"/>
              </a:rPr>
              <a:t>// GET </a:t>
            </a:r>
            <a:r>
              <a:rPr lang="nb-NO" sz="1200" dirty="0" smtClean="0">
                <a:solidFill>
                  <a:srgbClr val="008000"/>
                </a:solidFill>
                <a:highlight>
                  <a:srgbClr val="FFFFFF"/>
                </a:highlight>
                <a:latin typeface="Consolas"/>
              </a:rPr>
              <a:t>api/bloggposter/1/kommentarer</a:t>
            </a:r>
            <a:endParaRPr lang="nb-NO" sz="1200" dirty="0">
              <a:solidFill>
                <a:srgbClr val="000000"/>
              </a:solidFill>
              <a:highlight>
                <a:srgbClr val="FFFFFF"/>
              </a:highlight>
              <a:latin typeface="Consolas"/>
            </a:endParaRPr>
          </a:p>
          <a:p>
            <a:r>
              <a:rPr lang="nb-NO" sz="1200" dirty="0">
                <a:solidFill>
                  <a:srgbClr val="000000"/>
                </a:solidFill>
                <a:highlight>
                  <a:srgbClr val="FFFFFF"/>
                </a:highlight>
                <a:latin typeface="Consolas"/>
              </a:rPr>
              <a:t>     [</a:t>
            </a:r>
            <a:r>
              <a:rPr lang="nb-NO" sz="1200" dirty="0">
                <a:solidFill>
                  <a:srgbClr val="2B91AF"/>
                </a:solidFill>
                <a:highlight>
                  <a:srgbClr val="FFFFFF"/>
                </a:highlight>
                <a:latin typeface="Consolas"/>
              </a:rPr>
              <a:t>Route</a:t>
            </a:r>
            <a:r>
              <a:rPr lang="nb-NO" sz="1200" dirty="0" smtClean="0">
                <a:solidFill>
                  <a:srgbClr val="000000"/>
                </a:solidFill>
                <a:highlight>
                  <a:srgbClr val="FFFFFF"/>
                </a:highlight>
                <a:latin typeface="Consolas"/>
              </a:rPr>
              <a:t>(</a:t>
            </a:r>
            <a:r>
              <a:rPr lang="nb-NO" sz="1200" dirty="0" smtClean="0">
                <a:solidFill>
                  <a:srgbClr val="A31515"/>
                </a:solidFill>
                <a:highlight>
                  <a:srgbClr val="FFFFFF"/>
                </a:highlight>
                <a:latin typeface="Consolas"/>
              </a:rPr>
              <a:t>"{bloggpostId:int}/kommentarer"</a:t>
            </a:r>
            <a:r>
              <a:rPr lang="nb-NO" sz="1200" dirty="0" smtClean="0">
                <a:solidFill>
                  <a:srgbClr val="000000"/>
                </a:solidFill>
                <a:highlight>
                  <a:srgbClr val="FFFFFF"/>
                </a:highlight>
                <a:latin typeface="Consolas"/>
              </a:rPr>
              <a:t>)]</a:t>
            </a:r>
            <a:endParaRPr lang="nb-NO" sz="1200" dirty="0">
              <a:solidFill>
                <a:srgbClr val="000000"/>
              </a:solidFill>
              <a:highlight>
                <a:srgbClr val="FFFFFF"/>
              </a:highlight>
              <a:latin typeface="Consolas"/>
            </a:endParaRPr>
          </a:p>
          <a:p>
            <a:r>
              <a:rPr lang="nb-NO" sz="1200" dirty="0">
                <a:solidFill>
                  <a:srgbClr val="000000"/>
                </a:solidFill>
                <a:highlight>
                  <a:srgbClr val="FFFFFF"/>
                </a:highlight>
                <a:latin typeface="Consolas"/>
              </a:rPr>
              <a:t>     </a:t>
            </a:r>
            <a:r>
              <a:rPr lang="nb-NO" sz="1200" dirty="0">
                <a:solidFill>
                  <a:srgbClr val="0000FF"/>
                </a:solidFill>
                <a:highlight>
                  <a:srgbClr val="FFFFFF"/>
                </a:highlight>
                <a:latin typeface="Consolas"/>
              </a:rPr>
              <a:t>public</a:t>
            </a:r>
            <a:r>
              <a:rPr lang="nb-NO" sz="1200" dirty="0">
                <a:solidFill>
                  <a:srgbClr val="000000"/>
                </a:solidFill>
                <a:highlight>
                  <a:srgbClr val="FFFFFF"/>
                </a:highlight>
                <a:latin typeface="Consolas"/>
              </a:rPr>
              <a:t> </a:t>
            </a:r>
            <a:r>
              <a:rPr lang="nb-NO" sz="1200" dirty="0">
                <a:solidFill>
                  <a:srgbClr val="2B91AF"/>
                </a:solidFill>
                <a:highlight>
                  <a:srgbClr val="FFFFFF"/>
                </a:highlight>
                <a:latin typeface="Consolas"/>
              </a:rPr>
              <a:t>Bloggpost</a:t>
            </a:r>
            <a:r>
              <a:rPr lang="nb-NO" sz="1200" dirty="0">
                <a:solidFill>
                  <a:srgbClr val="000000"/>
                </a:solidFill>
                <a:highlight>
                  <a:srgbClr val="FFFFFF"/>
                </a:highlight>
                <a:latin typeface="Consolas"/>
              </a:rPr>
              <a:t> </a:t>
            </a:r>
            <a:r>
              <a:rPr lang="nb-NO" sz="1200" dirty="0" smtClean="0">
                <a:solidFill>
                  <a:srgbClr val="000000"/>
                </a:solidFill>
                <a:highlight>
                  <a:srgbClr val="FFFFFF"/>
                </a:highlight>
                <a:latin typeface="Consolas"/>
              </a:rPr>
              <a:t>GetKommentarer(</a:t>
            </a:r>
            <a:r>
              <a:rPr lang="nb-NO" sz="1200" dirty="0" smtClean="0">
                <a:solidFill>
                  <a:srgbClr val="0000FF"/>
                </a:solidFill>
                <a:highlight>
                  <a:srgbClr val="FFFFFF"/>
                </a:highlight>
                <a:latin typeface="Consolas"/>
              </a:rPr>
              <a:t>int</a:t>
            </a:r>
            <a:r>
              <a:rPr lang="nb-NO" sz="1200" dirty="0" smtClean="0">
                <a:solidFill>
                  <a:srgbClr val="000000"/>
                </a:solidFill>
                <a:highlight>
                  <a:srgbClr val="FFFFFF"/>
                </a:highlight>
                <a:latin typeface="Consolas"/>
              </a:rPr>
              <a:t> </a:t>
            </a:r>
            <a:r>
              <a:rPr lang="nb-NO" sz="1200" dirty="0">
                <a:solidFill>
                  <a:srgbClr val="000000"/>
                </a:solidFill>
                <a:highlight>
                  <a:srgbClr val="FFFFFF"/>
                </a:highlight>
                <a:latin typeface="Consolas"/>
              </a:rPr>
              <a:t>id)</a:t>
            </a:r>
            <a:r>
              <a:rPr lang="en-US" sz="1200" dirty="0">
                <a:solidFill>
                  <a:srgbClr val="000000"/>
                </a:solidFill>
                <a:highlight>
                  <a:srgbClr val="FFFFFF"/>
                </a:highlight>
                <a:latin typeface="Consolas" pitchFamily="49" charset="0"/>
                <a:cs typeface="Consolas" pitchFamily="49" charset="0"/>
              </a:rPr>
              <a:t> { ... }</a:t>
            </a:r>
            <a:endParaRPr lang="en-US" sz="1200" dirty="0">
              <a:latin typeface="Arial" pitchFamily="34" charset="0"/>
              <a:cs typeface="Arial" pitchFamily="34" charset="0"/>
            </a:endParaRPr>
          </a:p>
          <a:p>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32769" name="Rectangle 1"/>
          <p:cNvSpPr>
            <a:spLocks noChangeArrowheads="1"/>
          </p:cNvSpPr>
          <p:nvPr/>
        </p:nvSpPr>
        <p:spPr bwMode="auto">
          <a:xfrm>
            <a:off x="0" y="43934"/>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93382185"/>
      </p:ext>
    </p:extLst>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3044744" cy="307777"/>
          </a:xfrm>
        </p:spPr>
        <p:txBody>
          <a:bodyPr/>
          <a:lstStyle/>
          <a:p>
            <a:r>
              <a:rPr lang="nb-NO" dirty="0" smtClean="0"/>
              <a:t>Response handling</a:t>
            </a:r>
            <a:endParaRPr lang="nb-NO"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13</a:t>
            </a:fld>
            <a:endParaRPr lang="en-US" dirty="0"/>
          </a:p>
        </p:txBody>
      </p:sp>
      <p:sp>
        <p:nvSpPr>
          <p:cNvPr id="6" name="Rectangle 1"/>
          <p:cNvSpPr>
            <a:spLocks noChangeArrowheads="1"/>
          </p:cNvSpPr>
          <p:nvPr/>
        </p:nvSpPr>
        <p:spPr bwMode="auto">
          <a:xfrm>
            <a:off x="509204" y="1103940"/>
            <a:ext cx="8231434" cy="3231654"/>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r>
              <a:rPr lang="nb-NO" sz="1200" dirty="0">
                <a:solidFill>
                  <a:srgbClr val="0000FF"/>
                </a:solidFill>
                <a:highlight>
                  <a:srgbClr val="FFFFFF"/>
                </a:highlight>
                <a:latin typeface="Consolas"/>
              </a:rPr>
              <a:t>public</a:t>
            </a:r>
            <a:r>
              <a:rPr lang="nb-NO" sz="1200" dirty="0">
                <a:solidFill>
                  <a:srgbClr val="000000"/>
                </a:solidFill>
                <a:highlight>
                  <a:srgbClr val="FFFFFF"/>
                </a:highlight>
                <a:latin typeface="Consolas"/>
              </a:rPr>
              <a:t> </a:t>
            </a:r>
            <a:r>
              <a:rPr lang="nb-NO" sz="1200" dirty="0">
                <a:solidFill>
                  <a:srgbClr val="2B91AF"/>
                </a:solidFill>
                <a:highlight>
                  <a:srgbClr val="FFFFFF"/>
                </a:highlight>
                <a:latin typeface="Consolas"/>
              </a:rPr>
              <a:t>Bloggpost</a:t>
            </a:r>
            <a:r>
              <a:rPr lang="nb-NO" sz="1200" dirty="0">
                <a:solidFill>
                  <a:srgbClr val="000000"/>
                </a:solidFill>
                <a:highlight>
                  <a:srgbClr val="FFFFFF"/>
                </a:highlight>
                <a:latin typeface="Consolas"/>
              </a:rPr>
              <a:t> GetBloggpost(</a:t>
            </a:r>
            <a:r>
              <a:rPr lang="nb-NO" sz="1200" dirty="0">
                <a:solidFill>
                  <a:srgbClr val="0000FF"/>
                </a:solidFill>
                <a:highlight>
                  <a:srgbClr val="FFFFFF"/>
                </a:highlight>
                <a:latin typeface="Consolas"/>
              </a:rPr>
              <a:t>int</a:t>
            </a:r>
            <a:r>
              <a:rPr lang="nb-NO" sz="1200" dirty="0">
                <a:solidFill>
                  <a:srgbClr val="000000"/>
                </a:solidFill>
                <a:highlight>
                  <a:srgbClr val="FFFFFF"/>
                </a:highlight>
                <a:latin typeface="Consolas"/>
              </a:rPr>
              <a:t> id)</a:t>
            </a:r>
          </a:p>
          <a:p>
            <a:r>
              <a:rPr lang="nb-NO" sz="1200" dirty="0">
                <a:solidFill>
                  <a:srgbClr val="000000"/>
                </a:solidFill>
                <a:highlight>
                  <a:srgbClr val="FFFFFF"/>
                </a:highlight>
                <a:latin typeface="Consolas"/>
              </a:rPr>
              <a:t>{</a:t>
            </a:r>
          </a:p>
          <a:p>
            <a:r>
              <a:rPr lang="nb-NO" sz="1200" dirty="0">
                <a:solidFill>
                  <a:srgbClr val="000000"/>
                </a:solidFill>
                <a:highlight>
                  <a:srgbClr val="FFFFFF"/>
                </a:highlight>
                <a:latin typeface="Consolas"/>
              </a:rPr>
              <a:t>    </a:t>
            </a:r>
            <a:r>
              <a:rPr lang="nb-NO" sz="1200" dirty="0">
                <a:solidFill>
                  <a:srgbClr val="0000FF"/>
                </a:solidFill>
                <a:highlight>
                  <a:srgbClr val="FFFFFF"/>
                </a:highlight>
                <a:latin typeface="Consolas"/>
              </a:rPr>
              <a:t>try</a:t>
            </a:r>
            <a:endParaRPr lang="nb-NO" sz="1200" dirty="0">
              <a:solidFill>
                <a:srgbClr val="000000"/>
              </a:solidFill>
              <a:highlight>
                <a:srgbClr val="FFFFFF"/>
              </a:highlight>
              <a:latin typeface="Consolas"/>
            </a:endParaRPr>
          </a:p>
          <a:p>
            <a:r>
              <a:rPr lang="nb-NO" sz="1200" dirty="0">
                <a:solidFill>
                  <a:srgbClr val="000000"/>
                </a:solidFill>
                <a:highlight>
                  <a:srgbClr val="FFFFFF"/>
                </a:highlight>
                <a:latin typeface="Consolas"/>
              </a:rPr>
              <a:t>    {</a:t>
            </a:r>
          </a:p>
          <a:p>
            <a:r>
              <a:rPr lang="nb-NO" sz="1200" dirty="0">
                <a:solidFill>
                  <a:srgbClr val="000000"/>
                </a:solidFill>
                <a:highlight>
                  <a:srgbClr val="FFFFFF"/>
                </a:highlight>
                <a:latin typeface="Consolas"/>
              </a:rPr>
              <a:t>        </a:t>
            </a:r>
            <a:r>
              <a:rPr lang="nb-NO" sz="1200" dirty="0">
                <a:solidFill>
                  <a:srgbClr val="0000FF"/>
                </a:solidFill>
                <a:highlight>
                  <a:srgbClr val="FFFFFF"/>
                </a:highlight>
                <a:latin typeface="Consolas"/>
              </a:rPr>
              <a:t>var</a:t>
            </a:r>
            <a:r>
              <a:rPr lang="nb-NO" sz="1200" dirty="0">
                <a:solidFill>
                  <a:srgbClr val="000000"/>
                </a:solidFill>
                <a:highlight>
                  <a:srgbClr val="FFFFFF"/>
                </a:highlight>
                <a:latin typeface="Consolas"/>
              </a:rPr>
              <a:t> bloggpost = _repository.Get(id);</a:t>
            </a:r>
          </a:p>
          <a:p>
            <a:r>
              <a:rPr lang="nb-NO" sz="1200" dirty="0">
                <a:solidFill>
                  <a:srgbClr val="000000"/>
                </a:solidFill>
                <a:highlight>
                  <a:srgbClr val="FFFFFF"/>
                </a:highlight>
                <a:latin typeface="Consolas"/>
              </a:rPr>
              <a:t>        </a:t>
            </a:r>
            <a:r>
              <a:rPr lang="nb-NO" sz="1200" dirty="0">
                <a:solidFill>
                  <a:srgbClr val="0000FF"/>
                </a:solidFill>
                <a:highlight>
                  <a:srgbClr val="FFFFFF"/>
                </a:highlight>
                <a:latin typeface="Consolas"/>
              </a:rPr>
              <a:t>return</a:t>
            </a:r>
            <a:r>
              <a:rPr lang="nb-NO" sz="1200" dirty="0">
                <a:solidFill>
                  <a:srgbClr val="000000"/>
                </a:solidFill>
                <a:highlight>
                  <a:srgbClr val="FFFFFF"/>
                </a:highlight>
                <a:latin typeface="Consolas"/>
              </a:rPr>
              <a:t> bloggpost;</a:t>
            </a:r>
          </a:p>
          <a:p>
            <a:r>
              <a:rPr lang="nb-NO" sz="1200" dirty="0">
                <a:solidFill>
                  <a:srgbClr val="000000"/>
                </a:solidFill>
                <a:highlight>
                  <a:srgbClr val="FFFFFF"/>
                </a:highlight>
                <a:latin typeface="Consolas"/>
              </a:rPr>
              <a:t>    }</a:t>
            </a:r>
          </a:p>
          <a:p>
            <a:r>
              <a:rPr lang="nb-NO" sz="1200" dirty="0">
                <a:solidFill>
                  <a:srgbClr val="000000"/>
                </a:solidFill>
                <a:highlight>
                  <a:srgbClr val="FFFFFF"/>
                </a:highlight>
                <a:latin typeface="Consolas"/>
              </a:rPr>
              <a:t>    </a:t>
            </a:r>
            <a:r>
              <a:rPr lang="nb-NO" sz="1200" dirty="0">
                <a:solidFill>
                  <a:srgbClr val="0000FF"/>
                </a:solidFill>
                <a:highlight>
                  <a:srgbClr val="FFFFFF"/>
                </a:highlight>
                <a:latin typeface="Consolas"/>
              </a:rPr>
              <a:t>catch</a:t>
            </a:r>
            <a:r>
              <a:rPr lang="nb-NO" sz="1200" dirty="0">
                <a:solidFill>
                  <a:srgbClr val="000000"/>
                </a:solidFill>
                <a:highlight>
                  <a:srgbClr val="FFFFFF"/>
                </a:highlight>
                <a:latin typeface="Consolas"/>
              </a:rPr>
              <a:t> (</a:t>
            </a:r>
            <a:r>
              <a:rPr lang="nb-NO" sz="1200" dirty="0">
                <a:solidFill>
                  <a:srgbClr val="2B91AF"/>
                </a:solidFill>
                <a:highlight>
                  <a:srgbClr val="FFFFFF"/>
                </a:highlight>
                <a:latin typeface="Consolas"/>
              </a:rPr>
              <a:t>NotFoundException</a:t>
            </a:r>
            <a:r>
              <a:rPr lang="nb-NO" sz="1200" dirty="0">
                <a:solidFill>
                  <a:srgbClr val="000000"/>
                </a:solidFill>
                <a:highlight>
                  <a:srgbClr val="FFFFFF"/>
                </a:highlight>
                <a:latin typeface="Consolas"/>
              </a:rPr>
              <a:t>)</a:t>
            </a:r>
          </a:p>
          <a:p>
            <a:r>
              <a:rPr lang="nb-NO" sz="1200" dirty="0">
                <a:solidFill>
                  <a:srgbClr val="000000"/>
                </a:solidFill>
                <a:highlight>
                  <a:srgbClr val="FFFFFF"/>
                </a:highlight>
                <a:latin typeface="Consolas"/>
              </a:rPr>
              <a:t>    {</a:t>
            </a:r>
          </a:p>
          <a:p>
            <a:r>
              <a:rPr lang="nb-NO" sz="1200" dirty="0">
                <a:solidFill>
                  <a:srgbClr val="000000"/>
                </a:solidFill>
                <a:highlight>
                  <a:srgbClr val="FFFFFF"/>
                </a:highlight>
                <a:latin typeface="Consolas"/>
              </a:rPr>
              <a:t>        </a:t>
            </a:r>
            <a:r>
              <a:rPr lang="nb-NO" sz="1200" dirty="0">
                <a:solidFill>
                  <a:srgbClr val="0000FF"/>
                </a:solidFill>
                <a:highlight>
                  <a:srgbClr val="FFFFFF"/>
                </a:highlight>
                <a:latin typeface="Consolas"/>
              </a:rPr>
              <a:t>var</a:t>
            </a:r>
            <a:r>
              <a:rPr lang="nb-NO" sz="1200" dirty="0">
                <a:solidFill>
                  <a:srgbClr val="000000"/>
                </a:solidFill>
                <a:highlight>
                  <a:srgbClr val="FFFFFF"/>
                </a:highlight>
                <a:latin typeface="Consolas"/>
              </a:rPr>
              <a:t> resp = </a:t>
            </a:r>
            <a:r>
              <a:rPr lang="nb-NO" sz="1200" dirty="0">
                <a:solidFill>
                  <a:srgbClr val="0000FF"/>
                </a:solidFill>
                <a:highlight>
                  <a:srgbClr val="FFFFFF"/>
                </a:highlight>
                <a:latin typeface="Consolas"/>
              </a:rPr>
              <a:t>new</a:t>
            </a:r>
            <a:r>
              <a:rPr lang="nb-NO" sz="1200" dirty="0">
                <a:solidFill>
                  <a:srgbClr val="000000"/>
                </a:solidFill>
                <a:highlight>
                  <a:srgbClr val="FFFFFF"/>
                </a:highlight>
                <a:latin typeface="Consolas"/>
              </a:rPr>
              <a:t> </a:t>
            </a:r>
            <a:r>
              <a:rPr lang="nb-NO" sz="1200" dirty="0">
                <a:solidFill>
                  <a:srgbClr val="2B91AF"/>
                </a:solidFill>
                <a:highlight>
                  <a:srgbClr val="FFFFFF"/>
                </a:highlight>
                <a:latin typeface="Consolas"/>
              </a:rPr>
              <a:t>HttpResponseMessage</a:t>
            </a:r>
            <a:r>
              <a:rPr lang="nb-NO" sz="1200" dirty="0">
                <a:solidFill>
                  <a:srgbClr val="000000"/>
                </a:solidFill>
                <a:highlight>
                  <a:srgbClr val="FFFFFF"/>
                </a:highlight>
                <a:latin typeface="Consolas"/>
              </a:rPr>
              <a:t>(</a:t>
            </a:r>
            <a:r>
              <a:rPr lang="nb-NO" sz="1200" dirty="0">
                <a:solidFill>
                  <a:srgbClr val="2B91AF"/>
                </a:solidFill>
                <a:highlight>
                  <a:srgbClr val="FFFFFF"/>
                </a:highlight>
                <a:latin typeface="Consolas"/>
              </a:rPr>
              <a:t>HttpStatusCode</a:t>
            </a:r>
            <a:r>
              <a:rPr lang="nb-NO" sz="1200" dirty="0">
                <a:solidFill>
                  <a:srgbClr val="000000"/>
                </a:solidFill>
                <a:highlight>
                  <a:srgbClr val="FFFFFF"/>
                </a:highlight>
                <a:latin typeface="Consolas"/>
              </a:rPr>
              <a:t>.NotFound)</a:t>
            </a:r>
          </a:p>
          <a:p>
            <a:r>
              <a:rPr lang="nb-NO" sz="1200" dirty="0">
                <a:solidFill>
                  <a:srgbClr val="000000"/>
                </a:solidFill>
                <a:highlight>
                  <a:srgbClr val="FFFFFF"/>
                </a:highlight>
                <a:latin typeface="Consolas"/>
              </a:rPr>
              <a:t>        {</a:t>
            </a:r>
          </a:p>
          <a:p>
            <a:r>
              <a:rPr lang="nb-NO" sz="1200" dirty="0">
                <a:solidFill>
                  <a:srgbClr val="000000"/>
                </a:solidFill>
                <a:highlight>
                  <a:srgbClr val="FFFFFF"/>
                </a:highlight>
                <a:latin typeface="Consolas"/>
              </a:rPr>
              <a:t>            Content = </a:t>
            </a:r>
            <a:r>
              <a:rPr lang="nb-NO" sz="1200" dirty="0">
                <a:solidFill>
                  <a:srgbClr val="0000FF"/>
                </a:solidFill>
                <a:highlight>
                  <a:srgbClr val="FFFFFF"/>
                </a:highlight>
                <a:latin typeface="Consolas"/>
              </a:rPr>
              <a:t>new</a:t>
            </a:r>
            <a:r>
              <a:rPr lang="nb-NO" sz="1200" dirty="0">
                <a:solidFill>
                  <a:srgbClr val="000000"/>
                </a:solidFill>
                <a:highlight>
                  <a:srgbClr val="FFFFFF"/>
                </a:highlight>
                <a:latin typeface="Consolas"/>
              </a:rPr>
              <a:t> </a:t>
            </a:r>
            <a:r>
              <a:rPr lang="nb-NO" sz="1200" dirty="0">
                <a:solidFill>
                  <a:srgbClr val="2B91AF"/>
                </a:solidFill>
                <a:highlight>
                  <a:srgbClr val="FFFFFF"/>
                </a:highlight>
                <a:latin typeface="Consolas"/>
              </a:rPr>
              <a:t>StringContent</a:t>
            </a:r>
            <a:r>
              <a:rPr lang="nb-NO" sz="1200" dirty="0">
                <a:solidFill>
                  <a:srgbClr val="000000"/>
                </a:solidFill>
                <a:highlight>
                  <a:srgbClr val="FFFFFF"/>
                </a:highlight>
                <a:latin typeface="Consolas"/>
              </a:rPr>
              <a:t>(</a:t>
            </a:r>
            <a:r>
              <a:rPr lang="nb-NO" sz="1200" dirty="0">
                <a:solidFill>
                  <a:srgbClr val="0000FF"/>
                </a:solidFill>
                <a:highlight>
                  <a:srgbClr val="FFFFFF"/>
                </a:highlight>
                <a:latin typeface="Consolas"/>
              </a:rPr>
              <a:t>string</a:t>
            </a:r>
            <a:r>
              <a:rPr lang="nb-NO" sz="1200" dirty="0">
                <a:solidFill>
                  <a:srgbClr val="000000"/>
                </a:solidFill>
                <a:highlight>
                  <a:srgbClr val="FFFFFF"/>
                </a:highlight>
                <a:latin typeface="Consolas"/>
              </a:rPr>
              <a:t>.Format(</a:t>
            </a:r>
            <a:r>
              <a:rPr lang="nb-NO" sz="1200" dirty="0">
                <a:solidFill>
                  <a:srgbClr val="A31515"/>
                </a:solidFill>
                <a:highlight>
                  <a:srgbClr val="FFFFFF"/>
                </a:highlight>
                <a:latin typeface="Consolas"/>
              </a:rPr>
              <a:t>"Ingen bloggpost med ID = </a:t>
            </a:r>
            <a:r>
              <a:rPr lang="nb-NO" sz="1200" dirty="0">
                <a:solidFill>
                  <a:srgbClr val="3CB371"/>
                </a:solidFill>
                <a:highlight>
                  <a:srgbClr val="FFFFFF"/>
                </a:highlight>
                <a:latin typeface="Consolas"/>
              </a:rPr>
              <a:t>{0}</a:t>
            </a:r>
            <a:r>
              <a:rPr lang="nb-NO" sz="1200" dirty="0">
                <a:solidFill>
                  <a:srgbClr val="A31515"/>
                </a:solidFill>
                <a:highlight>
                  <a:srgbClr val="FFFFFF"/>
                </a:highlight>
                <a:latin typeface="Consolas"/>
              </a:rPr>
              <a:t>"</a:t>
            </a:r>
            <a:r>
              <a:rPr lang="nb-NO" sz="1200" dirty="0">
                <a:solidFill>
                  <a:srgbClr val="000000"/>
                </a:solidFill>
                <a:highlight>
                  <a:srgbClr val="FFFFFF"/>
                </a:highlight>
                <a:latin typeface="Consolas"/>
              </a:rPr>
              <a:t>, id)),</a:t>
            </a:r>
          </a:p>
          <a:p>
            <a:r>
              <a:rPr lang="nb-NO" sz="1200" dirty="0">
                <a:solidFill>
                  <a:srgbClr val="000000"/>
                </a:solidFill>
                <a:highlight>
                  <a:srgbClr val="FFFFFF"/>
                </a:highlight>
                <a:latin typeface="Consolas"/>
              </a:rPr>
              <a:t>            ReasonPhrase = </a:t>
            </a:r>
            <a:r>
              <a:rPr lang="nb-NO" sz="1200" dirty="0">
                <a:solidFill>
                  <a:srgbClr val="A31515"/>
                </a:solidFill>
                <a:highlight>
                  <a:srgbClr val="FFFFFF"/>
                </a:highlight>
                <a:latin typeface="Consolas"/>
              </a:rPr>
              <a:t>"Bloggpost ble ikke funnet."</a:t>
            </a:r>
            <a:endParaRPr lang="nb-NO" sz="1200" dirty="0">
              <a:solidFill>
                <a:srgbClr val="000000"/>
              </a:solidFill>
              <a:highlight>
                <a:srgbClr val="FFFFFF"/>
              </a:highlight>
              <a:latin typeface="Consolas"/>
            </a:endParaRPr>
          </a:p>
          <a:p>
            <a:r>
              <a:rPr lang="nb-NO" sz="1200" dirty="0">
                <a:solidFill>
                  <a:srgbClr val="000000"/>
                </a:solidFill>
                <a:highlight>
                  <a:srgbClr val="FFFFFF"/>
                </a:highlight>
                <a:latin typeface="Consolas"/>
              </a:rPr>
              <a:t>        };</a:t>
            </a:r>
          </a:p>
          <a:p>
            <a:r>
              <a:rPr lang="nb-NO" sz="1200" dirty="0">
                <a:solidFill>
                  <a:srgbClr val="000000"/>
                </a:solidFill>
                <a:highlight>
                  <a:srgbClr val="FFFFFF"/>
                </a:highlight>
                <a:latin typeface="Consolas"/>
              </a:rPr>
              <a:t>        </a:t>
            </a:r>
            <a:r>
              <a:rPr lang="nb-NO" sz="1200" dirty="0">
                <a:solidFill>
                  <a:srgbClr val="0000FF"/>
                </a:solidFill>
                <a:highlight>
                  <a:srgbClr val="FFFFFF"/>
                </a:highlight>
                <a:latin typeface="Consolas"/>
              </a:rPr>
              <a:t>throw</a:t>
            </a:r>
            <a:r>
              <a:rPr lang="nb-NO" sz="1200" dirty="0">
                <a:solidFill>
                  <a:srgbClr val="000000"/>
                </a:solidFill>
                <a:highlight>
                  <a:srgbClr val="FFFFFF"/>
                </a:highlight>
                <a:latin typeface="Consolas"/>
              </a:rPr>
              <a:t> </a:t>
            </a:r>
            <a:r>
              <a:rPr lang="nb-NO" sz="1200" dirty="0">
                <a:solidFill>
                  <a:srgbClr val="0000FF"/>
                </a:solidFill>
                <a:highlight>
                  <a:srgbClr val="FFFFFF"/>
                </a:highlight>
                <a:latin typeface="Consolas"/>
              </a:rPr>
              <a:t>new</a:t>
            </a:r>
            <a:r>
              <a:rPr lang="nb-NO" sz="1200" dirty="0">
                <a:solidFill>
                  <a:srgbClr val="000000"/>
                </a:solidFill>
                <a:highlight>
                  <a:srgbClr val="FFFFFF"/>
                </a:highlight>
                <a:latin typeface="Consolas"/>
              </a:rPr>
              <a:t> </a:t>
            </a:r>
            <a:r>
              <a:rPr lang="nb-NO" sz="1200" dirty="0">
                <a:solidFill>
                  <a:srgbClr val="2B91AF"/>
                </a:solidFill>
                <a:highlight>
                  <a:srgbClr val="FFFFFF"/>
                </a:highlight>
                <a:latin typeface="Consolas"/>
              </a:rPr>
              <a:t>HttpResponseException</a:t>
            </a:r>
            <a:r>
              <a:rPr lang="nb-NO" sz="1200" dirty="0">
                <a:solidFill>
                  <a:srgbClr val="000000"/>
                </a:solidFill>
                <a:highlight>
                  <a:srgbClr val="FFFFFF"/>
                </a:highlight>
                <a:latin typeface="Consolas"/>
              </a:rPr>
              <a:t>(resp);                </a:t>
            </a:r>
          </a:p>
          <a:p>
            <a:r>
              <a:rPr lang="nb-NO" sz="1200" dirty="0">
                <a:solidFill>
                  <a:srgbClr val="000000"/>
                </a:solidFill>
                <a:highlight>
                  <a:srgbClr val="FFFFFF"/>
                </a:highlight>
                <a:latin typeface="Consolas"/>
              </a:rPr>
              <a:t>    }</a:t>
            </a:r>
          </a:p>
          <a:p>
            <a:r>
              <a:rPr lang="nb-NO" sz="1200" dirty="0">
                <a:solidFill>
                  <a:srgbClr val="000000"/>
                </a:solidFill>
                <a:highlight>
                  <a:srgbClr val="FFFFFF"/>
                </a:highlight>
                <a:latin typeface="Consolas"/>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31253112"/>
      </p:ext>
    </p:extLst>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1583767" cy="307777"/>
          </a:xfrm>
          <a:solidFill>
            <a:schemeClr val="accent1"/>
          </a:solidFill>
        </p:spPr>
        <p:txBody>
          <a:bodyPr/>
          <a:lstStyle/>
          <a:p>
            <a:r>
              <a:rPr lang="nb-NO" dirty="0" smtClean="0">
                <a:solidFill>
                  <a:schemeClr val="bg1"/>
                </a:solidFill>
              </a:rPr>
              <a:t>OppgaveR</a:t>
            </a:r>
            <a:endParaRPr lang="en-US" dirty="0">
              <a:solidFill>
                <a:schemeClr val="bg1"/>
              </a:solidFill>
            </a:endParaRPr>
          </a:p>
        </p:txBody>
      </p:sp>
      <p:sp>
        <p:nvSpPr>
          <p:cNvPr id="3" name="Slide Number Placeholder 2"/>
          <p:cNvSpPr>
            <a:spLocks noGrp="1"/>
          </p:cNvSpPr>
          <p:nvPr>
            <p:ph type="sldNum" sz="quarter" idx="10"/>
          </p:nvPr>
        </p:nvSpPr>
        <p:spPr>
          <a:solidFill>
            <a:schemeClr val="accent1"/>
          </a:solidFill>
        </p:spPr>
        <p:txBody>
          <a:bodyPr/>
          <a:lstStyle/>
          <a:p>
            <a:fld id="{FF67BF5B-7344-D747-A0C2-CBD7B2ACBC85}" type="slidenum">
              <a:rPr lang="en-US" smtClean="0">
                <a:solidFill>
                  <a:schemeClr val="bg1"/>
                </a:solidFill>
              </a:rPr>
              <a:pPr/>
              <a:t>14</a:t>
            </a:fld>
            <a:endParaRPr lang="en-US" dirty="0">
              <a:solidFill>
                <a:schemeClr val="bg1"/>
              </a:solidFill>
            </a:endParaRPr>
          </a:p>
        </p:txBody>
      </p:sp>
      <p:sp>
        <p:nvSpPr>
          <p:cNvPr id="7" name="TextBox 6"/>
          <p:cNvSpPr txBox="1"/>
          <p:nvPr/>
        </p:nvSpPr>
        <p:spPr>
          <a:xfrm>
            <a:off x="321623" y="1397000"/>
            <a:ext cx="8102827" cy="4493538"/>
          </a:xfrm>
          <a:prstGeom prst="rect">
            <a:avLst/>
          </a:prstGeom>
          <a:noFill/>
        </p:spPr>
        <p:txBody>
          <a:bodyPr wrap="square" rtlCol="0">
            <a:spAutoFit/>
          </a:bodyPr>
          <a:lstStyle/>
          <a:p>
            <a:pPr algn="just"/>
            <a:r>
              <a:rPr lang="nb-NO" dirty="0" smtClean="0">
                <a:solidFill>
                  <a:schemeClr val="bg1"/>
                </a:solidFill>
              </a:rPr>
              <a:t>I denne oppgaven skal vi starte på å lage et lite web API som skal eksponere blogginnlegg. Et blogginnlegg skal minimum ha tittel, innhold og dato for publisering. Målet med denne oppgaven er å få til enkel CRUD for blogginnlegg. Vi trenger ikke lagring  i databasen, kun i minne.</a:t>
            </a:r>
          </a:p>
          <a:p>
            <a:pPr algn="just"/>
            <a:endParaRPr lang="nb-NO" dirty="0" smtClean="0">
              <a:solidFill>
                <a:schemeClr val="bg1"/>
              </a:solidFill>
            </a:endParaRPr>
          </a:p>
          <a:p>
            <a:pPr algn="just"/>
            <a:r>
              <a:rPr lang="nb-NO" dirty="0" smtClean="0">
                <a:solidFill>
                  <a:schemeClr val="bg1"/>
                </a:solidFill>
              </a:rPr>
              <a:t>Implementèr følgende operasjoner i ApiControlleren:</a:t>
            </a:r>
          </a:p>
          <a:p>
            <a:pPr algn="just"/>
            <a:endParaRPr lang="nb-NO" dirty="0" smtClean="0">
              <a:solidFill>
                <a:schemeClr val="bg1"/>
              </a:solidFill>
            </a:endParaRPr>
          </a:p>
          <a:p>
            <a:pPr algn="just"/>
            <a:r>
              <a:rPr lang="nb-NO" dirty="0" smtClean="0">
                <a:solidFill>
                  <a:schemeClr val="bg1"/>
                </a:solidFill>
              </a:rPr>
              <a:t>	1. </a:t>
            </a:r>
            <a:r>
              <a:rPr lang="nb-NO" dirty="0" smtClean="0">
                <a:solidFill>
                  <a:schemeClr val="bg1"/>
                </a:solidFill>
                <a:latin typeface="Consolas" pitchFamily="49" charset="0"/>
                <a:cs typeface="Consolas" pitchFamily="49" charset="0"/>
              </a:rPr>
              <a:t>IEnumerable&lt;BlogEntry&gt; Get()</a:t>
            </a:r>
          </a:p>
          <a:p>
            <a:pPr algn="just"/>
            <a:r>
              <a:rPr lang="nb-NO" dirty="0" smtClean="0">
                <a:solidFill>
                  <a:schemeClr val="bg1"/>
                </a:solidFill>
                <a:latin typeface="Consolas" pitchFamily="49" charset="0"/>
                <a:cs typeface="Consolas" pitchFamily="49" charset="0"/>
              </a:rPr>
              <a:t>	</a:t>
            </a:r>
            <a:r>
              <a:rPr lang="nb-NO" dirty="0" smtClean="0">
                <a:solidFill>
                  <a:schemeClr val="bg1"/>
                </a:solidFill>
              </a:rPr>
              <a:t>2. </a:t>
            </a:r>
            <a:r>
              <a:rPr lang="nb-NO" dirty="0" smtClean="0">
                <a:solidFill>
                  <a:schemeClr val="bg1"/>
                </a:solidFill>
                <a:latin typeface="Consolas" pitchFamily="49" charset="0"/>
                <a:cs typeface="Consolas" pitchFamily="49" charset="0"/>
              </a:rPr>
              <a:t>BlogEntry Get(id);</a:t>
            </a:r>
          </a:p>
          <a:p>
            <a:pPr algn="just"/>
            <a:r>
              <a:rPr lang="nb-NO" dirty="0" smtClean="0">
                <a:solidFill>
                  <a:schemeClr val="bg1"/>
                </a:solidFill>
                <a:latin typeface="Consolas" pitchFamily="49" charset="0"/>
                <a:cs typeface="Consolas" pitchFamily="49" charset="0"/>
              </a:rPr>
              <a:t>	</a:t>
            </a:r>
            <a:r>
              <a:rPr lang="nb-NO" dirty="0" smtClean="0">
                <a:solidFill>
                  <a:schemeClr val="bg1"/>
                </a:solidFill>
              </a:rPr>
              <a:t>3. </a:t>
            </a:r>
            <a:r>
              <a:rPr lang="nb-NO" dirty="0" smtClean="0">
                <a:solidFill>
                  <a:schemeClr val="bg1"/>
                </a:solidFill>
                <a:latin typeface="Consolas" pitchFamily="49" charset="0"/>
                <a:cs typeface="Consolas" pitchFamily="49" charset="0"/>
              </a:rPr>
              <a:t>HttpResponseMessage Post(BlogEntry blogEntry)</a:t>
            </a:r>
          </a:p>
          <a:p>
            <a:pPr algn="just"/>
            <a:r>
              <a:rPr lang="nb-NO" dirty="0" smtClean="0">
                <a:solidFill>
                  <a:schemeClr val="bg1"/>
                </a:solidFill>
                <a:latin typeface="Consolas" pitchFamily="49" charset="0"/>
                <a:cs typeface="Consolas" pitchFamily="49" charset="0"/>
              </a:rPr>
              <a:t>	</a:t>
            </a:r>
            <a:r>
              <a:rPr lang="nb-NO" dirty="0" smtClean="0">
                <a:solidFill>
                  <a:schemeClr val="bg1"/>
                </a:solidFill>
              </a:rPr>
              <a:t>4. </a:t>
            </a:r>
            <a:r>
              <a:rPr lang="nb-NO" dirty="0" smtClean="0">
                <a:solidFill>
                  <a:schemeClr val="bg1"/>
                </a:solidFill>
                <a:latin typeface="Consolas" pitchFamily="49" charset="0"/>
                <a:cs typeface="Consolas" pitchFamily="49" charset="0"/>
              </a:rPr>
              <a:t>HttpResponseMessage Put(int id, BlogEntry blogEntry)</a:t>
            </a:r>
          </a:p>
          <a:p>
            <a:pPr algn="just"/>
            <a:r>
              <a:rPr lang="nb-NO" dirty="0" smtClean="0">
                <a:solidFill>
                  <a:schemeClr val="bg1"/>
                </a:solidFill>
                <a:latin typeface="Consolas" pitchFamily="49" charset="0"/>
                <a:cs typeface="Consolas" pitchFamily="49" charset="0"/>
              </a:rPr>
              <a:t>	</a:t>
            </a:r>
            <a:r>
              <a:rPr lang="nb-NO" dirty="0" smtClean="0">
                <a:solidFill>
                  <a:schemeClr val="bg1"/>
                </a:solidFill>
              </a:rPr>
              <a:t>5. </a:t>
            </a:r>
            <a:r>
              <a:rPr lang="nb-NO" dirty="0" smtClean="0">
                <a:solidFill>
                  <a:schemeClr val="bg1"/>
                </a:solidFill>
                <a:latin typeface="Consolas" pitchFamily="49" charset="0"/>
                <a:cs typeface="Consolas" pitchFamily="49" charset="0"/>
              </a:rPr>
              <a:t>HttpResponseMessage Delete(int id)</a:t>
            </a:r>
          </a:p>
          <a:p>
            <a:pPr algn="just"/>
            <a:endParaRPr lang="nb-NO" sz="1400" i="1" dirty="0">
              <a:solidFill>
                <a:schemeClr val="bg1"/>
              </a:solidFill>
              <a:latin typeface="Consolas" pitchFamily="49" charset="0"/>
              <a:cs typeface="Consolas" pitchFamily="49" charset="0"/>
            </a:endParaRPr>
          </a:p>
          <a:p>
            <a:pPr algn="just"/>
            <a:r>
              <a:rPr lang="nb-NO" sz="1400" i="1" dirty="0" smtClean="0">
                <a:solidFill>
                  <a:schemeClr val="bg1"/>
                </a:solidFill>
                <a:latin typeface="Consolas" pitchFamily="49" charset="0"/>
                <a:cs typeface="Consolas" pitchFamily="49" charset="0"/>
              </a:rPr>
              <a:t>Fork solution fra github: github.com/espenekvang/dotnetkurs</a:t>
            </a:r>
          </a:p>
          <a:p>
            <a:pPr algn="just"/>
            <a:endParaRPr lang="nb-NO" sz="1400" i="1" dirty="0">
              <a:solidFill>
                <a:schemeClr val="bg1"/>
              </a:solidFill>
              <a:latin typeface="Consolas" pitchFamily="49" charset="0"/>
              <a:cs typeface="Consolas" pitchFamily="49" charset="0"/>
            </a:endParaRPr>
          </a:p>
          <a:p>
            <a:pPr algn="just"/>
            <a:r>
              <a:rPr lang="nb-NO" sz="1400" i="1" dirty="0" smtClean="0">
                <a:solidFill>
                  <a:schemeClr val="bg1"/>
                </a:solidFill>
                <a:latin typeface="Consolas" pitchFamily="49" charset="0"/>
                <a:cs typeface="Consolas" pitchFamily="49" charset="0"/>
              </a:rPr>
              <a:t>Hint: Benytt en static variabel for lagring av bloggpostene siden vi ikke går mot en database</a:t>
            </a:r>
            <a:r>
              <a:rPr lang="nb-NO" sz="1400" i="1" dirty="0" smtClean="0">
                <a:solidFill>
                  <a:schemeClr val="bg1"/>
                </a:solidFill>
              </a:rPr>
              <a:t> </a:t>
            </a:r>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1610377" cy="307777"/>
          </a:xfrm>
          <a:solidFill>
            <a:schemeClr val="accent1"/>
          </a:solidFill>
        </p:spPr>
        <p:txBody>
          <a:bodyPr/>
          <a:lstStyle/>
          <a:p>
            <a:r>
              <a:rPr lang="nb-NO" dirty="0" smtClean="0">
                <a:solidFill>
                  <a:schemeClr val="bg1"/>
                </a:solidFill>
              </a:rPr>
              <a:t>Oppgave 3</a:t>
            </a:r>
            <a:endParaRPr lang="en-US" dirty="0">
              <a:solidFill>
                <a:schemeClr val="bg1"/>
              </a:solidFill>
            </a:endParaRPr>
          </a:p>
        </p:txBody>
      </p:sp>
      <p:sp>
        <p:nvSpPr>
          <p:cNvPr id="3" name="Slide Number Placeholder 2"/>
          <p:cNvSpPr>
            <a:spLocks noGrp="1"/>
          </p:cNvSpPr>
          <p:nvPr>
            <p:ph type="sldNum" sz="quarter" idx="10"/>
          </p:nvPr>
        </p:nvSpPr>
        <p:spPr>
          <a:solidFill>
            <a:schemeClr val="accent1"/>
          </a:solidFill>
        </p:spPr>
        <p:txBody>
          <a:bodyPr/>
          <a:lstStyle/>
          <a:p>
            <a:fld id="{FF67BF5B-7344-D747-A0C2-CBD7B2ACBC85}" type="slidenum">
              <a:rPr lang="en-US" smtClean="0">
                <a:solidFill>
                  <a:schemeClr val="bg1"/>
                </a:solidFill>
              </a:rPr>
              <a:pPr/>
              <a:t>15</a:t>
            </a:fld>
            <a:endParaRPr lang="en-US" dirty="0">
              <a:solidFill>
                <a:schemeClr val="bg1"/>
              </a:solidFill>
            </a:endParaRPr>
          </a:p>
        </p:txBody>
      </p:sp>
      <p:sp>
        <p:nvSpPr>
          <p:cNvPr id="7" name="TextBox 6"/>
          <p:cNvSpPr txBox="1"/>
          <p:nvPr/>
        </p:nvSpPr>
        <p:spPr>
          <a:xfrm>
            <a:off x="321623" y="1397000"/>
            <a:ext cx="8102827" cy="1477328"/>
          </a:xfrm>
          <a:prstGeom prst="rect">
            <a:avLst/>
          </a:prstGeom>
          <a:noFill/>
        </p:spPr>
        <p:txBody>
          <a:bodyPr wrap="square" rtlCol="0">
            <a:spAutoFit/>
          </a:bodyPr>
          <a:lstStyle/>
          <a:p>
            <a:pPr algn="just"/>
            <a:r>
              <a:rPr lang="nb-NO" dirty="0" smtClean="0">
                <a:solidFill>
                  <a:schemeClr val="bg1"/>
                </a:solidFill>
              </a:rPr>
              <a:t>I denne oppgaven skal vi lage en konsument til vårt Web API. Opprett en konsollapplikasjon som kan bruke vårt Web API til å hente ut blogposter, samt opprette nye.</a:t>
            </a:r>
          </a:p>
          <a:p>
            <a:pPr algn="just"/>
            <a:endParaRPr lang="nb-NO" dirty="0" smtClean="0">
              <a:solidFill>
                <a:schemeClr val="bg1"/>
              </a:solidFill>
            </a:endParaRPr>
          </a:p>
          <a:p>
            <a:pPr algn="just"/>
            <a:r>
              <a:rPr lang="nb-NO" dirty="0" smtClean="0">
                <a:solidFill>
                  <a:schemeClr val="bg1"/>
                </a:solidFill>
              </a:rPr>
              <a:t>(</a:t>
            </a:r>
            <a:r>
              <a:rPr lang="nb-NO" i="1" dirty="0" smtClean="0">
                <a:solidFill>
                  <a:schemeClr val="bg1"/>
                </a:solidFill>
              </a:rPr>
              <a:t>Hint: System.Web.Http.HttpClient</a:t>
            </a:r>
            <a:r>
              <a:rPr lang="nb-NO" dirty="0" smtClean="0">
                <a:solidFill>
                  <a:schemeClr val="bg1"/>
                </a:solidFill>
              </a:rPr>
              <a:t>)</a:t>
            </a:r>
            <a:endParaRPr lang="en-US" dirty="0" smtClean="0">
              <a:solidFill>
                <a:schemeClr val="bg1"/>
              </a:solidFill>
            </a:endParaRPr>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1466748" cy="307777"/>
          </a:xfrm>
          <a:solidFill>
            <a:schemeClr val="accent1"/>
          </a:solidFill>
        </p:spPr>
        <p:txBody>
          <a:bodyPr/>
          <a:lstStyle/>
          <a:p>
            <a:r>
              <a:rPr lang="nb-NO" dirty="0" smtClean="0">
                <a:solidFill>
                  <a:schemeClr val="bg1"/>
                </a:solidFill>
              </a:rPr>
              <a:t>Oppgave </a:t>
            </a:r>
            <a:endParaRPr lang="en-US" dirty="0">
              <a:solidFill>
                <a:schemeClr val="bg1"/>
              </a:solidFill>
            </a:endParaRPr>
          </a:p>
        </p:txBody>
      </p:sp>
      <p:sp>
        <p:nvSpPr>
          <p:cNvPr id="3" name="Slide Number Placeholder 2"/>
          <p:cNvSpPr>
            <a:spLocks noGrp="1"/>
          </p:cNvSpPr>
          <p:nvPr>
            <p:ph type="sldNum" sz="quarter" idx="10"/>
          </p:nvPr>
        </p:nvSpPr>
        <p:spPr>
          <a:solidFill>
            <a:schemeClr val="accent1"/>
          </a:solidFill>
        </p:spPr>
        <p:txBody>
          <a:bodyPr/>
          <a:lstStyle/>
          <a:p>
            <a:fld id="{FF67BF5B-7344-D747-A0C2-CBD7B2ACBC85}" type="slidenum">
              <a:rPr lang="en-US" smtClean="0">
                <a:solidFill>
                  <a:schemeClr val="bg1"/>
                </a:solidFill>
              </a:rPr>
              <a:pPr/>
              <a:t>16</a:t>
            </a:fld>
            <a:endParaRPr lang="en-US" dirty="0">
              <a:solidFill>
                <a:schemeClr val="bg1"/>
              </a:solidFill>
            </a:endParaRPr>
          </a:p>
        </p:txBody>
      </p:sp>
      <p:sp>
        <p:nvSpPr>
          <p:cNvPr id="7" name="TextBox 6"/>
          <p:cNvSpPr txBox="1"/>
          <p:nvPr/>
        </p:nvSpPr>
        <p:spPr>
          <a:xfrm>
            <a:off x="321623" y="1397000"/>
            <a:ext cx="8102827" cy="369332"/>
          </a:xfrm>
          <a:prstGeom prst="rect">
            <a:avLst/>
          </a:prstGeom>
          <a:noFill/>
        </p:spPr>
        <p:txBody>
          <a:bodyPr wrap="square" rtlCol="0">
            <a:spAutoFit/>
          </a:bodyPr>
          <a:lstStyle/>
          <a:p>
            <a:pPr algn="just"/>
            <a:r>
              <a:rPr lang="nb-NO" dirty="0" smtClean="0">
                <a:solidFill>
                  <a:schemeClr val="bg1"/>
                </a:solidFill>
              </a:rPr>
              <a:t>Vi ønsker at man skal kunne opprette kommentarer på en bloggpost</a:t>
            </a:r>
            <a:endParaRPr lang="en-US" dirty="0" smtClean="0">
              <a:solidFill>
                <a:schemeClr val="bg1"/>
              </a:solidFill>
            </a:endParaRPr>
          </a:p>
        </p:txBody>
      </p:sp>
    </p:spTree>
    <p:extLst>
      <p:ext uri="{BB962C8B-B14F-4D97-AF65-F5344CB8AC3E}">
        <p14:creationId xmlns:p14="http://schemas.microsoft.com/office/powerpoint/2010/main" val="3480607137"/>
      </p:ext>
    </p:extLst>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1286891" cy="307777"/>
          </a:xfrm>
        </p:spPr>
        <p:txBody>
          <a:bodyPr/>
          <a:lstStyle/>
          <a:p>
            <a:r>
              <a:rPr lang="nb-NO" dirty="0" smtClean="0"/>
              <a:t>Agenda</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2</a:t>
            </a:fld>
            <a:endParaRPr lang="en-US" dirty="0"/>
          </a:p>
        </p:txBody>
      </p:sp>
      <p:sp>
        <p:nvSpPr>
          <p:cNvPr id="5" name="TextBox 4"/>
          <p:cNvSpPr txBox="1"/>
          <p:nvPr/>
        </p:nvSpPr>
        <p:spPr>
          <a:xfrm>
            <a:off x="321623" y="1397000"/>
            <a:ext cx="8102827" cy="3057247"/>
          </a:xfrm>
          <a:prstGeom prst="rect">
            <a:avLst/>
          </a:prstGeom>
          <a:noFill/>
        </p:spPr>
        <p:txBody>
          <a:bodyPr wrap="square" rtlCol="0">
            <a:spAutoFit/>
          </a:bodyPr>
          <a:lstStyle/>
          <a:p>
            <a:pPr>
              <a:spcBef>
                <a:spcPts val="600"/>
              </a:spcBef>
              <a:spcAft>
                <a:spcPts val="400"/>
              </a:spcAft>
              <a:buFont typeface="Wingdings" pitchFamily="2" charset="2"/>
              <a:buChar char="ü"/>
            </a:pPr>
            <a:r>
              <a:rPr lang="nb-NO" sz="1400" dirty="0" smtClean="0"/>
              <a:t> </a:t>
            </a:r>
            <a:r>
              <a:rPr lang="nb-NO" sz="1400" dirty="0" smtClean="0"/>
              <a:t>HTTP-baserte tjenester (REST)</a:t>
            </a:r>
            <a:endParaRPr lang="nb-NO" sz="1400" dirty="0" smtClean="0"/>
          </a:p>
          <a:p>
            <a:pPr>
              <a:spcBef>
                <a:spcPts val="600"/>
              </a:spcBef>
              <a:spcAft>
                <a:spcPts val="400"/>
              </a:spcAft>
              <a:buFont typeface="Wingdings" pitchFamily="2" charset="2"/>
              <a:buChar char="ü"/>
            </a:pPr>
            <a:r>
              <a:rPr lang="nb-NO" sz="1400" dirty="0" smtClean="0"/>
              <a:t>ASP.NET Web API</a:t>
            </a:r>
          </a:p>
          <a:p>
            <a:pPr lvl="1">
              <a:spcBef>
                <a:spcPts val="600"/>
              </a:spcBef>
              <a:spcAft>
                <a:spcPts val="400"/>
              </a:spcAft>
              <a:buFont typeface="Wingdings" pitchFamily="2" charset="2"/>
              <a:buChar char="ü"/>
            </a:pPr>
            <a:r>
              <a:rPr lang="nb-NO" sz="1400" dirty="0" smtClean="0"/>
              <a:t> ApiController</a:t>
            </a:r>
          </a:p>
          <a:p>
            <a:pPr lvl="1">
              <a:spcBef>
                <a:spcPts val="600"/>
              </a:spcBef>
              <a:spcAft>
                <a:spcPts val="400"/>
              </a:spcAft>
              <a:buFont typeface="Wingdings" pitchFamily="2" charset="2"/>
              <a:buChar char="ü"/>
            </a:pPr>
            <a:r>
              <a:rPr lang="nb-NO" sz="1400" dirty="0" smtClean="0"/>
              <a:t> Routing</a:t>
            </a:r>
          </a:p>
          <a:p>
            <a:pPr lvl="1">
              <a:spcBef>
                <a:spcPts val="600"/>
              </a:spcBef>
              <a:spcAft>
                <a:spcPts val="400"/>
              </a:spcAft>
              <a:buFont typeface="Wingdings" pitchFamily="2" charset="2"/>
              <a:buChar char="ü"/>
            </a:pPr>
            <a:r>
              <a:rPr lang="nb-NO" sz="1400" dirty="0" smtClean="0"/>
              <a:t> Responser</a:t>
            </a:r>
          </a:p>
          <a:p>
            <a:pPr>
              <a:spcBef>
                <a:spcPts val="600"/>
              </a:spcBef>
              <a:spcAft>
                <a:spcPts val="400"/>
              </a:spcAft>
              <a:buFont typeface="Wingdings" pitchFamily="2" charset="2"/>
              <a:buChar char="ü"/>
            </a:pPr>
            <a:r>
              <a:rPr lang="nb-NO" sz="1400" dirty="0" smtClean="0"/>
              <a:t> Oppgave</a:t>
            </a:r>
          </a:p>
          <a:p>
            <a:pPr>
              <a:spcBef>
                <a:spcPts val="600"/>
              </a:spcBef>
              <a:spcAft>
                <a:spcPts val="400"/>
              </a:spcAft>
              <a:buFont typeface="Wingdings" pitchFamily="2" charset="2"/>
              <a:buChar char="ü"/>
            </a:pPr>
            <a:r>
              <a:rPr lang="nb-NO" sz="1400" dirty="0" smtClean="0"/>
              <a:t>Oppgave 2</a:t>
            </a:r>
            <a:endParaRPr lang="nb-NO" sz="1400" dirty="0" smtClean="0"/>
          </a:p>
          <a:p>
            <a:pPr>
              <a:spcBef>
                <a:spcPts val="600"/>
              </a:spcBef>
              <a:spcAft>
                <a:spcPts val="400"/>
              </a:spcAft>
              <a:buFont typeface="Wingdings" pitchFamily="2" charset="2"/>
              <a:buChar char="ü"/>
            </a:pPr>
            <a:r>
              <a:rPr lang="nb-NO" sz="1400" dirty="0" smtClean="0"/>
              <a:t> Konsumere ASP.NET Web API</a:t>
            </a:r>
          </a:p>
          <a:p>
            <a:pPr>
              <a:spcBef>
                <a:spcPts val="600"/>
              </a:spcBef>
              <a:spcAft>
                <a:spcPts val="400"/>
              </a:spcAft>
              <a:buFont typeface="Wingdings" pitchFamily="2" charset="2"/>
              <a:buChar char="ü"/>
            </a:pPr>
            <a:r>
              <a:rPr lang="nb-NO" sz="1400" dirty="0" smtClean="0"/>
              <a:t> Oppgave</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6165149" cy="307777"/>
          </a:xfrm>
        </p:spPr>
        <p:txBody>
          <a:bodyPr/>
          <a:lstStyle/>
          <a:p>
            <a:r>
              <a:rPr lang="nb-NO" dirty="0" smtClean="0"/>
              <a:t>REST – Representational state transfer</a:t>
            </a:r>
            <a:endParaRPr lang="nb-NO"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3</a:t>
            </a:fld>
            <a:endParaRPr lang="en-US" dirty="0"/>
          </a:p>
        </p:txBody>
      </p:sp>
      <p:sp>
        <p:nvSpPr>
          <p:cNvPr id="5" name="TextBox 4"/>
          <p:cNvSpPr txBox="1"/>
          <p:nvPr/>
        </p:nvSpPr>
        <p:spPr>
          <a:xfrm>
            <a:off x="321623" y="1313025"/>
            <a:ext cx="8102827" cy="954107"/>
          </a:xfrm>
          <a:prstGeom prst="rect">
            <a:avLst/>
          </a:prstGeom>
          <a:noFill/>
        </p:spPr>
        <p:txBody>
          <a:bodyPr wrap="square" rtlCol="0">
            <a:spAutoFit/>
          </a:bodyPr>
          <a:lstStyle/>
          <a:p>
            <a:r>
              <a:rPr lang="nb-NO" sz="2800" dirty="0" smtClean="0"/>
              <a:t>Tjeneste</a:t>
            </a:r>
          </a:p>
          <a:p>
            <a:r>
              <a:rPr lang="nb-NO" sz="2800" dirty="0" smtClean="0">
                <a:hlinkClick r:id="rId2"/>
              </a:rPr>
              <a:t>http://minblogg.no/api/bloggposter</a:t>
            </a:r>
            <a:endParaRPr lang="nb-NO" sz="2800" dirty="0" smtClean="0"/>
          </a:p>
        </p:txBody>
      </p:sp>
    </p:spTree>
    <p:extLst>
      <p:ext uri="{BB962C8B-B14F-4D97-AF65-F5344CB8AC3E}">
        <p14:creationId xmlns:p14="http://schemas.microsoft.com/office/powerpoint/2010/main" val="24805782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6165149" cy="307777"/>
          </a:xfrm>
        </p:spPr>
        <p:txBody>
          <a:bodyPr/>
          <a:lstStyle/>
          <a:p>
            <a:r>
              <a:rPr lang="nb-NO" dirty="0" smtClean="0"/>
              <a:t>REST – Representational state transfer</a:t>
            </a:r>
            <a:endParaRPr lang="nb-NO"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4</a:t>
            </a:fld>
            <a:endParaRPr lang="en-US" dirty="0"/>
          </a:p>
        </p:txBody>
      </p:sp>
      <p:sp>
        <p:nvSpPr>
          <p:cNvPr id="5" name="TextBox 4"/>
          <p:cNvSpPr txBox="1"/>
          <p:nvPr/>
        </p:nvSpPr>
        <p:spPr>
          <a:xfrm>
            <a:off x="321623" y="1313025"/>
            <a:ext cx="8102827" cy="1815882"/>
          </a:xfrm>
          <a:prstGeom prst="rect">
            <a:avLst/>
          </a:prstGeom>
          <a:noFill/>
        </p:spPr>
        <p:txBody>
          <a:bodyPr wrap="square" rtlCol="0">
            <a:spAutoFit/>
          </a:bodyPr>
          <a:lstStyle/>
          <a:p>
            <a:r>
              <a:rPr lang="nb-NO" sz="2800" dirty="0" smtClean="0"/>
              <a:t>Tjeneste</a:t>
            </a:r>
          </a:p>
          <a:p>
            <a:r>
              <a:rPr lang="nb-NO" sz="2800" dirty="0" smtClean="0"/>
              <a:t>Ressurs:</a:t>
            </a:r>
            <a:r>
              <a:rPr lang="nb-NO" sz="2800" dirty="0"/>
              <a:t> </a:t>
            </a:r>
            <a:r>
              <a:rPr lang="nb-NO" sz="2800" dirty="0" smtClean="0">
                <a:hlinkClick r:id="rId2"/>
              </a:rPr>
              <a:t>http://minblogg.no/api/bloggposter</a:t>
            </a:r>
            <a:endParaRPr lang="nb-NO" sz="2800" dirty="0" smtClean="0"/>
          </a:p>
          <a:p>
            <a:endParaRPr lang="nb-NO" sz="2800" dirty="0"/>
          </a:p>
          <a:p>
            <a:endParaRPr lang="nb-NO" sz="2800" dirty="0" smtClean="0"/>
          </a:p>
        </p:txBody>
      </p:sp>
    </p:spTree>
    <p:extLst>
      <p:ext uri="{BB962C8B-B14F-4D97-AF65-F5344CB8AC3E}">
        <p14:creationId xmlns:p14="http://schemas.microsoft.com/office/powerpoint/2010/main" val="7180987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6165149" cy="307777"/>
          </a:xfrm>
        </p:spPr>
        <p:txBody>
          <a:bodyPr/>
          <a:lstStyle/>
          <a:p>
            <a:r>
              <a:rPr lang="nb-NO" dirty="0" smtClean="0"/>
              <a:t>REST – Representational state transfer</a:t>
            </a:r>
            <a:endParaRPr lang="nb-NO"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5</a:t>
            </a:fld>
            <a:endParaRPr lang="en-US" dirty="0"/>
          </a:p>
        </p:txBody>
      </p:sp>
      <p:sp>
        <p:nvSpPr>
          <p:cNvPr id="5" name="TextBox 4"/>
          <p:cNvSpPr txBox="1"/>
          <p:nvPr/>
        </p:nvSpPr>
        <p:spPr>
          <a:xfrm>
            <a:off x="321623" y="1313025"/>
            <a:ext cx="8102827" cy="1815882"/>
          </a:xfrm>
          <a:prstGeom prst="rect">
            <a:avLst/>
          </a:prstGeom>
          <a:noFill/>
        </p:spPr>
        <p:txBody>
          <a:bodyPr wrap="square" rtlCol="0">
            <a:spAutoFit/>
          </a:bodyPr>
          <a:lstStyle/>
          <a:p>
            <a:r>
              <a:rPr lang="nb-NO" sz="2800" dirty="0" smtClean="0"/>
              <a:t>Tjeneste</a:t>
            </a:r>
          </a:p>
          <a:p>
            <a:r>
              <a:rPr lang="nb-NO" sz="2800" dirty="0" smtClean="0"/>
              <a:t>Ressurs:</a:t>
            </a:r>
            <a:r>
              <a:rPr lang="nb-NO" sz="2800" dirty="0"/>
              <a:t> </a:t>
            </a:r>
            <a:r>
              <a:rPr lang="nb-NO" sz="2800" dirty="0" smtClean="0">
                <a:hlinkClick r:id="rId2"/>
              </a:rPr>
              <a:t>http://minblogg.no/api/bloggposter</a:t>
            </a:r>
            <a:endParaRPr lang="nb-NO" sz="2800" dirty="0" smtClean="0"/>
          </a:p>
          <a:p>
            <a:endParaRPr lang="nb-NO" sz="2800" dirty="0"/>
          </a:p>
          <a:p>
            <a:endParaRPr lang="nb-NO" sz="2800" dirty="0" smtClean="0"/>
          </a:p>
        </p:txBody>
      </p:sp>
      <p:graphicFrame>
        <p:nvGraphicFramePr>
          <p:cNvPr id="6" name="Table 5"/>
          <p:cNvGraphicFramePr>
            <a:graphicFrameLocks noGrp="1"/>
          </p:cNvGraphicFramePr>
          <p:nvPr>
            <p:extLst>
              <p:ext uri="{D42A27DB-BD31-4B8C-83A1-F6EECF244321}">
                <p14:modId xmlns:p14="http://schemas.microsoft.com/office/powerpoint/2010/main" val="3344610429"/>
              </p:ext>
            </p:extLst>
          </p:nvPr>
        </p:nvGraphicFramePr>
        <p:xfrm>
          <a:off x="386363" y="2755516"/>
          <a:ext cx="7973346" cy="1854200"/>
        </p:xfrm>
        <a:graphic>
          <a:graphicData uri="http://schemas.openxmlformats.org/drawingml/2006/table">
            <a:tbl>
              <a:tblPr firstRow="1" bandRow="1">
                <a:tableStyleId>{5C22544A-7EE6-4342-B048-85BDC9FD1C3A}</a:tableStyleId>
              </a:tblPr>
              <a:tblGrid>
                <a:gridCol w="1639830"/>
                <a:gridCol w="6333516"/>
              </a:tblGrid>
              <a:tr h="370840">
                <a:tc>
                  <a:txBody>
                    <a:bodyPr/>
                    <a:lstStyle/>
                    <a:p>
                      <a:r>
                        <a:rPr lang="nb-NO" sz="1400" dirty="0" smtClean="0"/>
                        <a:t>Metode</a:t>
                      </a:r>
                      <a:endParaRPr lang="en-US" sz="1400" dirty="0"/>
                    </a:p>
                  </a:txBody>
                  <a:tcPr/>
                </a:tc>
                <a:tc>
                  <a:txBody>
                    <a:bodyPr/>
                    <a:lstStyle/>
                    <a:p>
                      <a:r>
                        <a:rPr lang="nb-NO" sz="1400" dirty="0" smtClean="0"/>
                        <a:t>Beskrivelse</a:t>
                      </a:r>
                      <a:endParaRPr lang="en-US" sz="1400" dirty="0"/>
                    </a:p>
                  </a:txBody>
                  <a:tcPr/>
                </a:tc>
              </a:tr>
              <a:tr h="370840">
                <a:tc>
                  <a:txBody>
                    <a:bodyPr/>
                    <a:lstStyle/>
                    <a:p>
                      <a:r>
                        <a:rPr lang="nb-NO" sz="1400" dirty="0" smtClean="0"/>
                        <a:t>GET</a:t>
                      </a:r>
                      <a:endParaRPr lang="en-US" sz="1400" dirty="0"/>
                    </a:p>
                  </a:txBody>
                  <a:tcPr/>
                </a:tc>
                <a:tc>
                  <a:txBody>
                    <a:bodyPr/>
                    <a:lstStyle/>
                    <a:p>
                      <a:r>
                        <a:rPr lang="nb-NO" sz="1400" dirty="0" smtClean="0"/>
                        <a:t>Få en spesifikk representasjon av en ressurs</a:t>
                      </a:r>
                      <a:endParaRPr lang="en-US" sz="1400" dirty="0"/>
                    </a:p>
                  </a:txBody>
                  <a:tcPr/>
                </a:tc>
              </a:tr>
              <a:tr h="370840">
                <a:tc>
                  <a:txBody>
                    <a:bodyPr/>
                    <a:lstStyle/>
                    <a:p>
                      <a:r>
                        <a:rPr lang="nb-NO" sz="1400" dirty="0" smtClean="0"/>
                        <a:t>PUT</a:t>
                      </a:r>
                      <a:endParaRPr lang="en-US" sz="1400" dirty="0"/>
                    </a:p>
                  </a:txBody>
                  <a:tcPr/>
                </a:tc>
                <a:tc>
                  <a:txBody>
                    <a:bodyPr/>
                    <a:lstStyle/>
                    <a:p>
                      <a:r>
                        <a:rPr lang="nb-NO" sz="1400" dirty="0" smtClean="0"/>
                        <a:t>Opprett/oppdatèr en gitt ressurs</a:t>
                      </a:r>
                      <a:endParaRPr lang="en-US" sz="1400" dirty="0"/>
                    </a:p>
                  </a:txBody>
                  <a:tcPr/>
                </a:tc>
              </a:tr>
              <a:tr h="370840">
                <a:tc>
                  <a:txBody>
                    <a:bodyPr/>
                    <a:lstStyle/>
                    <a:p>
                      <a:r>
                        <a:rPr lang="nb-NO" sz="1400" dirty="0" smtClean="0"/>
                        <a:t>DELETE</a:t>
                      </a:r>
                      <a:endParaRPr lang="en-US" sz="1400" dirty="0"/>
                    </a:p>
                  </a:txBody>
                  <a:tcPr/>
                </a:tc>
                <a:tc>
                  <a:txBody>
                    <a:bodyPr/>
                    <a:lstStyle/>
                    <a:p>
                      <a:r>
                        <a:rPr lang="nb-NO" sz="1400" dirty="0" smtClean="0"/>
                        <a:t>Slett en gitt ressurs</a:t>
                      </a:r>
                      <a:endParaRPr lang="en-US" sz="1400" dirty="0"/>
                    </a:p>
                  </a:txBody>
                  <a:tcPr/>
                </a:tc>
              </a:tr>
              <a:tr h="370840">
                <a:tc>
                  <a:txBody>
                    <a:bodyPr/>
                    <a:lstStyle/>
                    <a:p>
                      <a:r>
                        <a:rPr lang="nb-NO" sz="1400" dirty="0" smtClean="0"/>
                        <a:t>POST</a:t>
                      </a:r>
                      <a:endParaRPr lang="en-US" sz="1400" dirty="0"/>
                    </a:p>
                  </a:txBody>
                  <a:tcPr/>
                </a:tc>
                <a:tc>
                  <a:txBody>
                    <a:bodyPr/>
                    <a:lstStyle/>
                    <a:p>
                      <a:r>
                        <a:rPr lang="nb-NO" sz="1400" dirty="0" smtClean="0"/>
                        <a:t>Send data</a:t>
                      </a:r>
                      <a:r>
                        <a:rPr lang="nb-NO" sz="1400" baseline="0" dirty="0" smtClean="0"/>
                        <a:t> til prosessering av gitt ressurs</a:t>
                      </a:r>
                      <a:endParaRPr lang="en-US" sz="1400" dirty="0"/>
                    </a:p>
                  </a:txBody>
                  <a:tcPr/>
                </a:tc>
              </a:tr>
            </a:tbl>
          </a:graphicData>
        </a:graphic>
      </p:graphicFrame>
    </p:spTree>
    <p:extLst>
      <p:ext uri="{BB962C8B-B14F-4D97-AF65-F5344CB8AC3E}">
        <p14:creationId xmlns:p14="http://schemas.microsoft.com/office/powerpoint/2010/main" val="219678414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2082943" cy="307777"/>
          </a:xfrm>
        </p:spPr>
        <p:txBody>
          <a:bodyPr/>
          <a:lstStyle/>
          <a:p>
            <a:r>
              <a:rPr lang="nb-NO" dirty="0" smtClean="0"/>
              <a:t>Eksempel api</a:t>
            </a:r>
            <a:endParaRPr lang="nb-NO"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6</a:t>
            </a:fld>
            <a:endParaRPr lang="en-US" dirty="0"/>
          </a:p>
        </p:txBody>
      </p:sp>
      <p:sp>
        <p:nvSpPr>
          <p:cNvPr id="5" name="Rectangle 4"/>
          <p:cNvSpPr/>
          <p:nvPr/>
        </p:nvSpPr>
        <p:spPr>
          <a:xfrm>
            <a:off x="588578" y="1019183"/>
            <a:ext cx="7378672" cy="4247317"/>
          </a:xfrm>
          <a:prstGeom prst="rect">
            <a:avLst/>
          </a:prstGeom>
        </p:spPr>
        <p:txBody>
          <a:bodyPr wrap="square">
            <a:spAutoFit/>
          </a:bodyPr>
          <a:lstStyle/>
          <a:p>
            <a:r>
              <a:rPr lang="nb-NO" b="1" dirty="0" smtClean="0"/>
              <a:t>Hent alle bloggposter på blogg</a:t>
            </a:r>
            <a:endParaRPr lang="nb-NO" b="1" dirty="0"/>
          </a:p>
          <a:p>
            <a:r>
              <a:rPr lang="nb-NO" dirty="0" smtClean="0"/>
              <a:t>GET – minblogg.no/api/bloggposter</a:t>
            </a:r>
            <a:endParaRPr lang="nb-NO" dirty="0"/>
          </a:p>
          <a:p>
            <a:endParaRPr lang="nb-NO" dirty="0" smtClean="0"/>
          </a:p>
          <a:p>
            <a:r>
              <a:rPr lang="nb-NO" b="1" dirty="0" smtClean="0"/>
              <a:t>Lag ny bloggpost</a:t>
            </a:r>
          </a:p>
          <a:p>
            <a:r>
              <a:rPr lang="nb-NO" dirty="0" smtClean="0"/>
              <a:t>POST {Id: 1, Tittel: Lær deg WebApi} – minblogg.no/api/bloggposter</a:t>
            </a:r>
          </a:p>
          <a:p>
            <a:endParaRPr lang="nb-NO" dirty="0"/>
          </a:p>
          <a:p>
            <a:r>
              <a:rPr lang="nb-NO" b="1" dirty="0" smtClean="0"/>
              <a:t>Endre tittel på bloggpost</a:t>
            </a:r>
          </a:p>
          <a:p>
            <a:r>
              <a:rPr lang="nb-NO" dirty="0" smtClean="0"/>
              <a:t>PUT {Tittel: WebApi er gøy} – minblogg.no/api/bloggposter/1</a:t>
            </a:r>
          </a:p>
          <a:p>
            <a:endParaRPr lang="nb-NO" dirty="0" smtClean="0"/>
          </a:p>
          <a:p>
            <a:r>
              <a:rPr lang="nb-NO" b="1" dirty="0" smtClean="0"/>
              <a:t>Slett bloggpost</a:t>
            </a:r>
            <a:endParaRPr lang="nb-NO" b="1" dirty="0"/>
          </a:p>
          <a:p>
            <a:r>
              <a:rPr lang="nb-NO" dirty="0" smtClean="0"/>
              <a:t>DELETE – minblogg.no/api/bloggposter/1</a:t>
            </a:r>
          </a:p>
          <a:p>
            <a:endParaRPr lang="nb-NO" dirty="0"/>
          </a:p>
          <a:p>
            <a:r>
              <a:rPr lang="nb-NO" b="1" dirty="0"/>
              <a:t>Hent alle kommentarer for bloggpost</a:t>
            </a:r>
          </a:p>
          <a:p>
            <a:r>
              <a:rPr lang="nb-NO" dirty="0"/>
              <a:t>GET – </a:t>
            </a:r>
            <a:r>
              <a:rPr lang="nb-NO" dirty="0" smtClean="0"/>
              <a:t>minblogg.no/api/bloggposter/1/kommentarer</a:t>
            </a:r>
            <a:endParaRPr lang="nb-NO" dirty="0" smtClean="0"/>
          </a:p>
          <a:p>
            <a:endParaRPr lang="nb-NO" dirty="0"/>
          </a:p>
        </p:txBody>
      </p:sp>
    </p:spTree>
    <p:extLst>
      <p:ext uri="{BB962C8B-B14F-4D97-AF65-F5344CB8AC3E}">
        <p14:creationId xmlns:p14="http://schemas.microsoft.com/office/powerpoint/2010/main" val="957775253"/>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1279838" cy="307777"/>
          </a:xfrm>
        </p:spPr>
        <p:txBody>
          <a:bodyPr/>
          <a:lstStyle/>
          <a:p>
            <a:r>
              <a:rPr lang="nb-NO" dirty="0" smtClean="0"/>
              <a:t>Web APi</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7</a:t>
            </a:fld>
            <a:endParaRPr lang="en-US" dirty="0"/>
          </a:p>
        </p:txBody>
      </p:sp>
      <p:sp>
        <p:nvSpPr>
          <p:cNvPr id="5" name="TextBox 4"/>
          <p:cNvSpPr txBox="1"/>
          <p:nvPr/>
        </p:nvSpPr>
        <p:spPr>
          <a:xfrm>
            <a:off x="321623" y="1397000"/>
            <a:ext cx="8102827" cy="2026196"/>
          </a:xfrm>
          <a:prstGeom prst="rect">
            <a:avLst/>
          </a:prstGeom>
          <a:noFill/>
        </p:spPr>
        <p:txBody>
          <a:bodyPr wrap="square" rtlCol="0">
            <a:spAutoFit/>
          </a:bodyPr>
          <a:lstStyle/>
          <a:p>
            <a:pPr>
              <a:spcBef>
                <a:spcPts val="600"/>
              </a:spcBef>
              <a:spcAft>
                <a:spcPts val="400"/>
              </a:spcAft>
              <a:buFont typeface="Wingdings" pitchFamily="2" charset="2"/>
              <a:buChar char="ü"/>
            </a:pPr>
            <a:r>
              <a:rPr lang="nb-NO" sz="1400" dirty="0" smtClean="0"/>
              <a:t>Rammeverk for å bygge HTTP-baserte tjenester på .NET platformen</a:t>
            </a:r>
          </a:p>
          <a:p>
            <a:pPr>
              <a:spcBef>
                <a:spcPts val="600"/>
              </a:spcBef>
              <a:spcAft>
                <a:spcPts val="400"/>
              </a:spcAft>
              <a:buFont typeface="Wingdings" pitchFamily="2" charset="2"/>
              <a:buChar char="ü"/>
            </a:pPr>
            <a:r>
              <a:rPr lang="nb-NO" sz="1400" dirty="0" smtClean="0"/>
              <a:t>Gjør det enkelt å lage tjenester som følger REST-prinsippene </a:t>
            </a:r>
          </a:p>
          <a:p>
            <a:pPr>
              <a:spcBef>
                <a:spcPts val="600"/>
              </a:spcBef>
              <a:spcAft>
                <a:spcPts val="400"/>
              </a:spcAft>
              <a:buFont typeface="Wingdings" pitchFamily="2" charset="2"/>
              <a:buChar char="ü"/>
            </a:pPr>
            <a:r>
              <a:rPr lang="nb-NO" sz="1400" dirty="0" smtClean="0"/>
              <a:t>Tilgjengeliggjøring </a:t>
            </a:r>
            <a:r>
              <a:rPr lang="nb-NO" sz="1400" dirty="0" smtClean="0"/>
              <a:t>for flere enheter og klientplatformer</a:t>
            </a:r>
          </a:p>
          <a:p>
            <a:pPr>
              <a:spcBef>
                <a:spcPts val="600"/>
              </a:spcBef>
              <a:spcAft>
                <a:spcPts val="400"/>
              </a:spcAft>
              <a:buFont typeface="Wingdings" pitchFamily="2" charset="2"/>
              <a:buChar char="ü"/>
            </a:pPr>
            <a:r>
              <a:rPr lang="nb-NO" sz="1400" dirty="0" smtClean="0"/>
              <a:t>Levere data i flere formater (XML, JSON)</a:t>
            </a:r>
          </a:p>
          <a:p>
            <a:pPr>
              <a:spcBef>
                <a:spcPts val="600"/>
              </a:spcBef>
              <a:spcAft>
                <a:spcPts val="400"/>
              </a:spcAft>
              <a:buFont typeface="Wingdings" pitchFamily="2" charset="2"/>
              <a:buChar char="ü"/>
            </a:pPr>
            <a:r>
              <a:rPr lang="nb-NO" sz="1400" dirty="0" smtClean="0"/>
              <a:t> Facebook, Twitter, LinkedIn +++ </a:t>
            </a:r>
          </a:p>
          <a:p>
            <a:pPr>
              <a:spcBef>
                <a:spcPts val="600"/>
              </a:spcBef>
              <a:spcAft>
                <a:spcPts val="400"/>
              </a:spcAft>
              <a:buFont typeface="Wingdings" pitchFamily="2" charset="2"/>
              <a:buChar char="ü"/>
            </a:pPr>
            <a:endParaRPr lang="nb-NO" sz="1400" dirty="0" smtClean="0"/>
          </a:p>
        </p:txBody>
      </p:sp>
      <p:sp>
        <p:nvSpPr>
          <p:cNvPr id="7" name="Rectangle 6"/>
          <p:cNvSpPr/>
          <p:nvPr/>
        </p:nvSpPr>
        <p:spPr>
          <a:xfrm>
            <a:off x="5431536" y="6457890"/>
            <a:ext cx="3566160" cy="246221"/>
          </a:xfrm>
          <a:prstGeom prst="rect">
            <a:avLst/>
          </a:prstGeom>
        </p:spPr>
        <p:txBody>
          <a:bodyPr wrap="square">
            <a:spAutoFit/>
          </a:bodyPr>
          <a:lstStyle/>
          <a:p>
            <a:r>
              <a:rPr lang="en-US" sz="1000" dirty="0" smtClean="0">
                <a:hlinkClick r:id="rId3"/>
              </a:rPr>
              <a:t>http://msdn.microsoft.com/en-us/library/dd203052.aspx</a:t>
            </a:r>
            <a:endParaRPr lang="en-US" sz="1000" dirty="0"/>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2428870" cy="307777"/>
          </a:xfrm>
        </p:spPr>
        <p:txBody>
          <a:bodyPr/>
          <a:lstStyle/>
          <a:p>
            <a:r>
              <a:rPr lang="nb-NO" dirty="0" smtClean="0"/>
              <a:t>ASP.net web api</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8</a:t>
            </a:fld>
            <a:endParaRPr lang="en-US" dirty="0"/>
          </a:p>
        </p:txBody>
      </p:sp>
      <p:sp>
        <p:nvSpPr>
          <p:cNvPr id="5" name="TextBox 4"/>
          <p:cNvSpPr txBox="1"/>
          <p:nvPr/>
        </p:nvSpPr>
        <p:spPr>
          <a:xfrm>
            <a:off x="321623" y="1397000"/>
            <a:ext cx="8102827" cy="995144"/>
          </a:xfrm>
          <a:prstGeom prst="rect">
            <a:avLst/>
          </a:prstGeom>
          <a:noFill/>
        </p:spPr>
        <p:txBody>
          <a:bodyPr wrap="square" rtlCol="0">
            <a:spAutoFit/>
          </a:bodyPr>
          <a:lstStyle/>
          <a:p>
            <a:pPr>
              <a:spcBef>
                <a:spcPts val="600"/>
              </a:spcBef>
              <a:spcAft>
                <a:spcPts val="400"/>
              </a:spcAft>
              <a:buFont typeface="Wingdings" pitchFamily="2" charset="2"/>
              <a:buChar char="ü"/>
            </a:pPr>
            <a:r>
              <a:rPr lang="nb-NO" sz="1400" dirty="0" smtClean="0"/>
              <a:t> Rammeverk for å bygge Web API på toppen av .NET </a:t>
            </a:r>
            <a:r>
              <a:rPr lang="nb-NO" sz="1400" dirty="0" smtClean="0"/>
              <a:t>rammeverket</a:t>
            </a:r>
          </a:p>
          <a:p>
            <a:pPr>
              <a:spcBef>
                <a:spcPts val="600"/>
              </a:spcBef>
              <a:spcAft>
                <a:spcPts val="400"/>
              </a:spcAft>
              <a:buFont typeface="Wingdings" pitchFamily="2" charset="2"/>
              <a:buChar char="ü"/>
            </a:pPr>
            <a:r>
              <a:rPr lang="nb-NO" sz="1400" dirty="0" smtClean="0"/>
              <a:t> Kan brukes direkte i et ASP .NET MVC 4 prosjekt, men kan også brukes uavhengig av MVC</a:t>
            </a:r>
            <a:endParaRPr lang="nb-NO" sz="1400" dirty="0" smtClean="0">
              <a:solidFill>
                <a:srgbClr val="FF0000"/>
              </a:solidFill>
            </a:endParaRPr>
          </a:p>
          <a:p>
            <a:pPr>
              <a:spcBef>
                <a:spcPts val="600"/>
              </a:spcBef>
              <a:spcAft>
                <a:spcPts val="400"/>
              </a:spcAft>
              <a:buFont typeface="Wingdings" pitchFamily="2" charset="2"/>
              <a:buChar char="ü"/>
            </a:pPr>
            <a:endParaRPr lang="nb-NO" sz="1400" dirty="0" smtClean="0"/>
          </a:p>
        </p:txBody>
      </p:sp>
      <p:pic>
        <p:nvPicPr>
          <p:cNvPr id="1026" name="Picture 2"/>
          <p:cNvPicPr>
            <a:picLocks noChangeAspect="1" noChangeArrowheads="1"/>
          </p:cNvPicPr>
          <p:nvPr/>
        </p:nvPicPr>
        <p:blipFill>
          <a:blip r:embed="rId2"/>
          <a:srcRect/>
          <a:stretch>
            <a:fillRect/>
          </a:stretch>
        </p:blipFill>
        <p:spPr bwMode="auto">
          <a:xfrm>
            <a:off x="287411" y="2745712"/>
            <a:ext cx="6677025" cy="2305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8" name="Picture 4"/>
          <p:cNvPicPr>
            <a:picLocks noChangeAspect="1" noChangeArrowheads="1"/>
          </p:cNvPicPr>
          <p:nvPr/>
        </p:nvPicPr>
        <p:blipFill>
          <a:blip r:embed="rId3"/>
          <a:srcRect/>
          <a:stretch>
            <a:fillRect/>
          </a:stretch>
        </p:blipFill>
        <p:spPr bwMode="auto">
          <a:xfrm>
            <a:off x="7159508" y="2745712"/>
            <a:ext cx="1781175" cy="22669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2380460" cy="307777"/>
          </a:xfrm>
        </p:spPr>
        <p:txBody>
          <a:bodyPr/>
          <a:lstStyle/>
          <a:p>
            <a:r>
              <a:rPr lang="nb-NO" dirty="0" smtClean="0"/>
              <a:t>apicontroller</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9</a:t>
            </a:fld>
            <a:endParaRPr lang="en-US" dirty="0"/>
          </a:p>
        </p:txBody>
      </p:sp>
      <p:sp>
        <p:nvSpPr>
          <p:cNvPr id="5" name="Rectangle 1"/>
          <p:cNvSpPr>
            <a:spLocks noChangeArrowheads="1"/>
          </p:cNvSpPr>
          <p:nvPr/>
        </p:nvSpPr>
        <p:spPr bwMode="auto">
          <a:xfrm>
            <a:off x="499873" y="1871437"/>
            <a:ext cx="8231434" cy="1754326"/>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class</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err="1" smtClean="0">
                <a:ln>
                  <a:noFill/>
                </a:ln>
                <a:solidFill>
                  <a:srgbClr val="2B91AF"/>
                </a:solidFill>
                <a:effectLst/>
                <a:latin typeface="Consolas" pitchFamily="49" charset="0"/>
                <a:cs typeface="Consolas" pitchFamily="49" charset="0"/>
              </a:rPr>
              <a:t>PersonController</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 </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ApiController</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private</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&gt; _persons =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new</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List</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FF"/>
                </a:solidFill>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&gt; Get()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Consolas" pitchFamily="49" charset="0"/>
                <a:cs typeface="Consolas" pitchFamily="49" charset="0"/>
              </a:rPr>
              <a:t>	</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return</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_persons;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Consolas" pitchFamily="49" charset="0"/>
                <a:cs typeface="Consolas" pitchFamily="49" charset="0"/>
              </a:rPr>
              <a:t>	</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BEKK Rekruttering 16-9">
  <a:themeElements>
    <a:clrScheme name="BEKK Palett">
      <a:dk1>
        <a:srgbClr val="000000"/>
      </a:dk1>
      <a:lt1>
        <a:srgbClr val="FFFFFF"/>
      </a:lt1>
      <a:dk2>
        <a:srgbClr val="000000"/>
      </a:dk2>
      <a:lt2>
        <a:srgbClr val="F8F8F8"/>
      </a:lt2>
      <a:accent1>
        <a:srgbClr val="6C6559"/>
      </a:accent1>
      <a:accent2>
        <a:srgbClr val="887E6F"/>
      </a:accent2>
      <a:accent3>
        <a:srgbClr val="BBB0A3"/>
      </a:accent3>
      <a:accent4>
        <a:srgbClr val="FD5158"/>
      </a:accent4>
      <a:accent5>
        <a:srgbClr val="FFF9AE"/>
      </a:accent5>
      <a:accent6>
        <a:srgbClr val="36BDB2"/>
      </a:accent6>
      <a:hlink>
        <a:srgbClr val="50463C"/>
      </a:hlink>
      <a:folHlink>
        <a:srgbClr val="919191"/>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600"/>
          </a:spcBef>
          <a:spcAft>
            <a:spcPts val="400"/>
          </a:spcAft>
          <a:defRPr sz="1400" dirty="0" err="1"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6350" cmpd="sng">
          <a:solidFill>
            <a:schemeClr val="accent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spcBef>
            <a:spcPts val="600"/>
          </a:spcBef>
          <a:spcAft>
            <a:spcPts val="400"/>
          </a:spcAft>
          <a:defRPr sz="1700"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31639</TotalTime>
  <Words>632</Words>
  <Application>Microsoft Office PowerPoint</Application>
  <PresentationFormat>On-screen Show (4:3)</PresentationFormat>
  <Paragraphs>181</Paragraphs>
  <Slides>16</Slides>
  <Notes>10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BEKK Rekruttering 16-9</vt:lpstr>
      <vt:lpstr>ASP.NET Web API</vt:lpstr>
      <vt:lpstr>Agenda</vt:lpstr>
      <vt:lpstr>REST – Representational state transfer</vt:lpstr>
      <vt:lpstr>REST – Representational state transfer</vt:lpstr>
      <vt:lpstr>REST – Representational state transfer</vt:lpstr>
      <vt:lpstr>Eksempel api</vt:lpstr>
      <vt:lpstr>Web APi</vt:lpstr>
      <vt:lpstr>ASP.net web api</vt:lpstr>
      <vt:lpstr>apicontroller</vt:lpstr>
      <vt:lpstr>Routing</vt:lpstr>
      <vt:lpstr>Routing forts</vt:lpstr>
      <vt:lpstr>Attribute based Routing</vt:lpstr>
      <vt:lpstr>Response handling</vt:lpstr>
      <vt:lpstr>OppgaveR</vt:lpstr>
      <vt:lpstr>Oppgave 3</vt:lpstr>
      <vt:lpstr>Oppgave </vt:lpstr>
    </vt:vector>
  </TitlesOfParts>
  <Company>Bekk Consulting 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Anders Christensen</dc:creator>
  <cp:lastModifiedBy>Windows User</cp:lastModifiedBy>
  <cp:revision>1122</cp:revision>
  <dcterms:created xsi:type="dcterms:W3CDTF">2011-08-04T16:58:46Z</dcterms:created>
  <dcterms:modified xsi:type="dcterms:W3CDTF">2013-11-17T18:19:18Z</dcterms:modified>
</cp:coreProperties>
</file>