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6" r:id="rId3"/>
    <p:sldId id="267" r:id="rId4"/>
    <p:sldId id="273" r:id="rId5"/>
    <p:sldId id="274" r:id="rId6"/>
    <p:sldId id="268" r:id="rId7"/>
    <p:sldId id="269" r:id="rId8"/>
    <p:sldId id="271" r:id="rId9"/>
    <p:sldId id="279" r:id="rId10"/>
    <p:sldId id="280" r:id="rId11"/>
    <p:sldId id="281" r:id="rId12"/>
    <p:sldId id="282" r:id="rId13"/>
    <p:sldId id="278" r:id="rId14"/>
    <p:sldId id="287" r:id="rId15"/>
    <p:sldId id="283" r:id="rId16"/>
    <p:sldId id="285" r:id="rId17"/>
    <p:sldId id="286" r:id="rId18"/>
    <p:sldId id="288" r:id="rId19"/>
    <p:sldId id="275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2B948"/>
    <a:srgbClr val="548343"/>
    <a:srgbClr val="B70F0F"/>
    <a:srgbClr val="C9C0B5"/>
    <a:srgbClr val="D2C0B5"/>
    <a:srgbClr val="BBB0A3"/>
    <a:srgbClr val="FD5151"/>
    <a:srgbClr val="887E6F"/>
    <a:srgbClr val="FD515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 autoAdjust="0"/>
    <p:restoredTop sz="80769" autoAdjust="0"/>
  </p:normalViewPr>
  <p:slideViewPr>
    <p:cSldViewPr snapToGrid="0" snapToObjects="1" showGuides="1">
      <p:cViewPr>
        <p:scale>
          <a:sx n="110" d="100"/>
          <a:sy n="110" d="100"/>
        </p:scale>
        <p:origin x="-1644" y="-108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Ulike typer</a:t>
            </a:r>
            <a:r>
              <a:rPr lang="nb-NO" baseline="0" dirty="0" smtClean="0"/>
              <a:t> providers implementerer samme interface slik at man bare gjøre en open på connection. SQL, OleDB, Oracle++</a:t>
            </a:r>
          </a:p>
          <a:p>
            <a:r>
              <a:rPr lang="nb-NO" baseline="0" dirty="0" smtClean="0"/>
              <a:t>Dataadapteren er en bridge mellom databasen og frakoblede objekter i ado objektmodellen, Fill metoden gir mulighet for å plassere data fra en query inn i et dataset så de lett kan aksesseres.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Datasettet</a:t>
            </a:r>
            <a:r>
              <a:rPr lang="nb-NO" baseline="0" dirty="0" smtClean="0"/>
              <a:t> inneholder en in-memory representasjon av relasjonsdatabasen inkludert alle tabeller og relasjoner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Demo av hvordan man legger opp en</a:t>
            </a:r>
            <a:r>
              <a:rPr lang="nb-NO" baseline="0" dirty="0" smtClean="0"/>
              <a:t> datasource, samt definerer en enkel tabell med kolonner og primærnøkkel.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Mapping mellom databasen og definerte objekter</a:t>
            </a:r>
            <a:r>
              <a:rPr lang="nb-NO" baseline="0" dirty="0" smtClean="0"/>
              <a:t> i valgt programmeringsspråk (f.eks C#)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1701370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7694574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2564093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4442129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778663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031944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273682958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4216826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7040887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83581558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153334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xmlns="" val="8943522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xmlns="" val="351067674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8044995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211872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xmlns="" val="21905278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886873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390123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566291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nhforge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dapper-dot-ne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940" y="3309695"/>
            <a:ext cx="6393180" cy="307777"/>
          </a:xfrm>
        </p:spPr>
        <p:txBody>
          <a:bodyPr/>
          <a:lstStyle/>
          <a:p>
            <a:r>
              <a:rPr lang="nb-NO" dirty="0" smtClean="0"/>
              <a:t>Persistere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0684" y="4145581"/>
            <a:ext cx="5398477" cy="1367999"/>
          </a:xfrm>
        </p:spPr>
        <p:txBody>
          <a:bodyPr/>
          <a:lstStyle/>
          <a:p>
            <a:r>
              <a:rPr lang="nb-NO" dirty="0" smtClean="0"/>
              <a:t>En introduksjon til ulike måter å lagre/hente ut data i .NET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Espen Ekvang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August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3520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927131" cy="307777"/>
          </a:xfrm>
        </p:spPr>
        <p:txBody>
          <a:bodyPr/>
          <a:lstStyle/>
          <a:p>
            <a:r>
              <a:rPr lang="nb-NO" dirty="0" smtClean="0"/>
              <a:t>NHibernate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243111"/>
            <a:ext cx="8102827" cy="995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Open-source ORM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Tilgjengelig via </a:t>
            </a:r>
            <a:r>
              <a:rPr lang="en-US" sz="1400" dirty="0" smtClean="0">
                <a:hlinkClick r:id="rId2"/>
              </a:rPr>
              <a:t>http://nhforge.org</a:t>
            </a:r>
            <a:r>
              <a:rPr lang="en-US" sz="1400" dirty="0" smtClean="0"/>
              <a:t> </a:t>
            </a:r>
            <a:r>
              <a:rPr lang="en-US" sz="1400" dirty="0" err="1" smtClean="0"/>
              <a:t>og</a:t>
            </a:r>
            <a:r>
              <a:rPr lang="en-US" sz="1400" dirty="0" smtClean="0"/>
              <a:t> </a:t>
            </a:r>
            <a:r>
              <a:rPr lang="en-US" sz="1400" dirty="0" err="1" smtClean="0"/>
              <a:t>som</a:t>
            </a:r>
            <a:r>
              <a:rPr lang="en-US" sz="1400" dirty="0" smtClean="0"/>
              <a:t> </a:t>
            </a:r>
            <a:r>
              <a:rPr lang="en-US" sz="1400" dirty="0" err="1" smtClean="0"/>
              <a:t>Nuget</a:t>
            </a:r>
            <a:r>
              <a:rPr lang="en-US" sz="1400" dirty="0" smtClean="0"/>
              <a:t> </a:t>
            </a:r>
            <a:r>
              <a:rPr lang="en-US" sz="1400" dirty="0" err="1" smtClean="0"/>
              <a:t>pakke</a:t>
            </a:r>
            <a:r>
              <a:rPr lang="en-US" sz="1400" dirty="0" smtClean="0"/>
              <a:t> (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Install-Package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NHibernate</a:t>
            </a:r>
            <a:r>
              <a:rPr lang="en-US" sz="1400" dirty="0" smtClean="0"/>
              <a:t>)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188741" cy="307777"/>
          </a:xfrm>
        </p:spPr>
        <p:txBody>
          <a:bodyPr/>
          <a:lstStyle/>
          <a:p>
            <a:r>
              <a:rPr lang="nb-NO" dirty="0" smtClean="0"/>
              <a:t>Komme i gang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819541"/>
            <a:ext cx="8102827" cy="1149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200" dirty="0" smtClean="0">
                <a:latin typeface="Consolas" pitchFamily="49" charset="0"/>
                <a:cs typeface="Consolas" pitchFamily="49" charset="0"/>
              </a:rPr>
              <a:t>Install-Package NHibernate</a:t>
            </a:r>
            <a:br>
              <a:rPr lang="nb-NO" sz="1200" dirty="0" smtClean="0">
                <a:latin typeface="Consolas" pitchFamily="49" charset="0"/>
                <a:cs typeface="Consolas" pitchFamily="49" charset="0"/>
              </a:rPr>
            </a:br>
            <a:r>
              <a:rPr lang="nb-NO" sz="1200" dirty="0" smtClean="0">
                <a:latin typeface="Consolas" pitchFamily="49" charset="0"/>
                <a:cs typeface="Consolas" pitchFamily="49" charset="0"/>
              </a:rPr>
              <a:t>Install-Package Microsoft.SqlServer.Compact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1. Definere et objekt som representerer entiteten som skal persisteres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612250" y="1740523"/>
            <a:ext cx="7812200" cy="78483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Car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tring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Make {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get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 }   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virtual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RegistrationNumber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{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get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 }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660" y="2910736"/>
            <a:ext cx="8102827" cy="65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2. Definere mappingen (&lt;className&gt;.hbm.xml)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612249" y="3416528"/>
            <a:ext cx="7812201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&lt;?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xml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version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1.0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encoding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utf-8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?&gt;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hibernate-mapping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xmlns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urn:nhibernate-mapping-2.2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”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assembly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Bekk.dotnetintro.Data.Nhibernate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”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     na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mespace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Bekk.dotnetintro.Data.NHibernate.Domain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Car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generator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guid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/&gt;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	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Make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/&gt;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RegistrationNumber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/&gt;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hibernate-mapping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188741" cy="307777"/>
          </a:xfrm>
        </p:spPr>
        <p:txBody>
          <a:bodyPr/>
          <a:lstStyle/>
          <a:p>
            <a:r>
              <a:rPr lang="nb-NO" dirty="0" smtClean="0"/>
              <a:t>Komme i gang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081924"/>
            <a:ext cx="8102827" cy="65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3. Konfigurere NHibernate (hibernate.cfg.xml)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584006" y="1553284"/>
            <a:ext cx="7840444" cy="1477328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&lt;?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xml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version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1.0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encoding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utf-8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?&gt;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hibernate-configuration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xmlns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urn:nhibernate-configuration-2.2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session-factory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connection.provider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NHibernate.Connection.DriverConnectionProvider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dialect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NHibernate.Dialect.MsSqlCeDialect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connection.driver_class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NHibernate.Driver.SqlServerCeDriver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connection.connection_string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 Source=CarDemo.sdf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show_sql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true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session-factory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hibernate-configuration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4023" y="3102809"/>
            <a:ext cx="8102827" cy="55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100" dirty="0" smtClean="0"/>
              <a:t>Forutsetter at man benytter seg av Microsoft.SqlServer.Compact, hvis ikke må man endre dialekten som står i konfigurasjonen.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38856" y="4888891"/>
            <a:ext cx="8102827" cy="65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5. Opprett en test som verifiserer at alt er satt opp riktig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584006" y="5334100"/>
            <a:ext cx="7840444" cy="1338828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TestMethod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Execute_ConfigurationIsPresent_SchemaGenerated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configuration =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Configuration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configuration.Configure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configuration.AddAssembly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typeof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Car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).Assembly);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9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SchemaExport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(configuration).Execute(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false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true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false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8856" y="3713495"/>
            <a:ext cx="8102827" cy="866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4. Legg til ny </a:t>
            </a:r>
            <a:r>
              <a:rPr lang="nb-NO" sz="1400" i="1" dirty="0" smtClean="0"/>
              <a:t>Local Database</a:t>
            </a:r>
            <a:r>
              <a:rPr lang="nb-NO" sz="1400" dirty="0" smtClean="0"/>
              <a:t> ved å høyreklikke på prosjektet og velg </a:t>
            </a:r>
            <a:r>
              <a:rPr lang="nb-NO" sz="1400" i="1" dirty="0" smtClean="0"/>
              <a:t>Add New Item</a:t>
            </a:r>
            <a:r>
              <a:rPr lang="nb-NO" sz="1400" dirty="0" smtClean="0"/>
              <a:t>. </a:t>
            </a:r>
            <a:br>
              <a:rPr lang="nb-NO" sz="1400" dirty="0" smtClean="0"/>
            </a:br>
            <a:r>
              <a:rPr lang="nb-NO" sz="1400" dirty="0" smtClean="0"/>
              <a:t>     Ignorèr </a:t>
            </a:r>
            <a:r>
              <a:rPr lang="nb-NO" sz="1400" i="1" dirty="0" smtClean="0"/>
              <a:t>DataSet</a:t>
            </a:r>
            <a:r>
              <a:rPr lang="nb-NO" sz="1400" dirty="0" smtClean="0"/>
              <a:t> veiviseren ved å trykke </a:t>
            </a:r>
            <a:r>
              <a:rPr lang="nb-NO" sz="1400" i="1" dirty="0" smtClean="0"/>
              <a:t>Cancel</a:t>
            </a:r>
            <a:r>
              <a:rPr lang="nb-NO" sz="1400" dirty="0" smtClean="0"/>
              <a:t>.</a:t>
            </a:r>
            <a:endParaRPr lang="nb-NO" sz="1400" i="1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66748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623" y="935335"/>
            <a:ext cx="81028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nb-NO" dirty="0" smtClean="0">
                <a:solidFill>
                  <a:schemeClr val="bg1"/>
                </a:solidFill>
              </a:rPr>
              <a:t>ÅpneVisual Studio og opprett et nytt klasse bibliotek.</a:t>
            </a:r>
          </a:p>
          <a:p>
            <a:pPr marL="342900" indent="-342900">
              <a:buAutoNum type="arabicPeriod"/>
            </a:pPr>
            <a:r>
              <a:rPr lang="nb-NO" dirty="0" smtClean="0">
                <a:solidFill>
                  <a:schemeClr val="bg1"/>
                </a:solidFill>
              </a:rPr>
              <a:t>Åpne Package Manager Console og installèr NHibernate og SQL Compact </a:t>
            </a:r>
            <a:br>
              <a:rPr lang="nb-NO" dirty="0" smtClean="0">
                <a:solidFill>
                  <a:schemeClr val="bg1"/>
                </a:solidFill>
              </a:rPr>
            </a:br>
            <a:r>
              <a:rPr lang="nb-NO" dirty="0" smtClean="0">
                <a:solidFill>
                  <a:schemeClr val="bg1"/>
                </a:solidFill>
              </a:rPr>
              <a:t/>
            </a:r>
            <a:br>
              <a:rPr lang="nb-NO" dirty="0" smtClean="0">
                <a:solidFill>
                  <a:schemeClr val="bg1"/>
                </a:solidFill>
              </a:rPr>
            </a:br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Install-Package NHibernate</a:t>
            </a:r>
            <a:b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Install-Package Micrsoft.SqlServer.Compact</a:t>
            </a:r>
            <a:b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endParaRPr lang="nb-NO" dirty="0" smtClean="0">
              <a:solidFill>
                <a:schemeClr val="bg1"/>
              </a:solidFill>
              <a:cs typeface="Consolas" pitchFamily="49" charset="0"/>
            </a:endParaRPr>
          </a:p>
          <a:p>
            <a:pPr marL="342900" indent="-342900">
              <a:buAutoNum type="arabicPeriod"/>
            </a:pPr>
            <a:r>
              <a:rPr lang="nb-NO" dirty="0" smtClean="0">
                <a:solidFill>
                  <a:schemeClr val="bg1"/>
                </a:solidFill>
                <a:cs typeface="Consolas" pitchFamily="49" charset="0"/>
              </a:rPr>
              <a:t>Definèr en klasse </a:t>
            </a:r>
            <a:r>
              <a:rPr lang="nb-NO" i="1" dirty="0" smtClean="0">
                <a:solidFill>
                  <a:schemeClr val="bg1"/>
                </a:solidFill>
                <a:cs typeface="Consolas" pitchFamily="49" charset="0"/>
              </a:rPr>
              <a:t>Person</a:t>
            </a:r>
            <a:r>
              <a:rPr lang="nb-NO" dirty="0" smtClean="0">
                <a:solidFill>
                  <a:schemeClr val="bg1"/>
                </a:solidFill>
                <a:cs typeface="Consolas" pitchFamily="49" charset="0"/>
              </a:rPr>
              <a:t> som har </a:t>
            </a:r>
            <a:r>
              <a:rPr lang="nb-NO" i="1" dirty="0" smtClean="0">
                <a:solidFill>
                  <a:schemeClr val="bg1"/>
                </a:solidFill>
                <a:cs typeface="Consolas" pitchFamily="49" charset="0"/>
              </a:rPr>
              <a:t>FirstName, LastName, Email</a:t>
            </a:r>
          </a:p>
          <a:p>
            <a:pPr marL="342900" indent="-342900">
              <a:buAutoNum type="arabicPeriod"/>
            </a:pPr>
            <a:r>
              <a:rPr lang="nb-NO" dirty="0" smtClean="0">
                <a:solidFill>
                  <a:schemeClr val="bg1"/>
                </a:solidFill>
                <a:cs typeface="Consolas" pitchFamily="49" charset="0"/>
              </a:rPr>
              <a:t>Konfigurèr NHibernate til å kunne lagre instanser av </a:t>
            </a:r>
            <a:r>
              <a:rPr lang="nb-NO" i="1" dirty="0" smtClean="0">
                <a:solidFill>
                  <a:schemeClr val="bg1"/>
                </a:solidFill>
                <a:cs typeface="Consolas" pitchFamily="49" charset="0"/>
              </a:rPr>
              <a:t>Person</a:t>
            </a:r>
            <a:endParaRPr lang="nb-NO" i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4295087" cy="307777"/>
          </a:xfrm>
        </p:spPr>
        <p:txBody>
          <a:bodyPr/>
          <a:lstStyle/>
          <a:p>
            <a:r>
              <a:rPr lang="nb-NO" dirty="0" smtClean="0"/>
              <a:t>ISessionfactory og Isession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243111"/>
            <a:ext cx="8102827" cy="65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21623" y="1022418"/>
            <a:ext cx="7623305" cy="11695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ISessionFactory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2B91A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 smtClean="0">
                <a:cs typeface="Consolas" pitchFamily="49" charset="0"/>
              </a:rPr>
              <a:t>NHibernate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sitt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konsept</a:t>
            </a:r>
            <a:r>
              <a:rPr lang="en-US" sz="1400" dirty="0" smtClean="0">
                <a:cs typeface="Consolas" pitchFamily="49" charset="0"/>
              </a:rPr>
              <a:t> for single </a:t>
            </a:r>
            <a:r>
              <a:rPr lang="en-US" sz="1400" dirty="0" err="1" smtClean="0">
                <a:cs typeface="Consolas" pitchFamily="49" charset="0"/>
              </a:rPr>
              <a:t>datastore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og</a:t>
            </a:r>
            <a:r>
              <a:rPr lang="en-US" sz="1400" dirty="0" smtClean="0">
                <a:cs typeface="Consolas" pitchFamily="49" charset="0"/>
              </a:rPr>
              <a:t> den </a:t>
            </a:r>
            <a:r>
              <a:rPr lang="en-US" sz="1400" dirty="0" err="1" smtClean="0">
                <a:cs typeface="Consolas" pitchFamily="49" charset="0"/>
              </a:rPr>
              <a:t>er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trådsikker</a:t>
            </a:r>
            <a:r>
              <a:rPr lang="en-US" sz="1400" dirty="0" smtClean="0">
                <a:cs typeface="Consolas" pitchFamily="49" charset="0"/>
              </a:rPr>
              <a:t>.</a:t>
            </a:r>
            <a:br>
              <a:rPr lang="en-US" sz="1400" dirty="0" smtClean="0">
                <a:cs typeface="Consolas" pitchFamily="49" charset="0"/>
              </a:rPr>
            </a:br>
            <a:r>
              <a:rPr lang="en-US" sz="1400" dirty="0" smtClean="0">
                <a:cs typeface="Consolas" pitchFamily="49" charset="0"/>
              </a:rPr>
              <a:t>Tung </a:t>
            </a:r>
            <a:r>
              <a:rPr lang="en-US" sz="1400" dirty="0" err="1" smtClean="0">
                <a:cs typeface="Consolas" pitchFamily="49" charset="0"/>
              </a:rPr>
              <a:t>prosess</a:t>
            </a:r>
            <a:r>
              <a:rPr lang="en-US" sz="1400" dirty="0" smtClean="0">
                <a:cs typeface="Consolas" pitchFamily="49" charset="0"/>
              </a:rPr>
              <a:t> å </a:t>
            </a:r>
            <a:r>
              <a:rPr lang="en-US" sz="1400" dirty="0" err="1" smtClean="0">
                <a:cs typeface="Consolas" pitchFamily="49" charset="0"/>
              </a:rPr>
              <a:t>instansere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denne</a:t>
            </a:r>
            <a:r>
              <a:rPr lang="en-US" sz="1400" dirty="0" smtClean="0">
                <a:cs typeface="Consolas" pitchFamily="49" charset="0"/>
              </a:rPr>
              <a:t>, </a:t>
            </a:r>
            <a:r>
              <a:rPr lang="en-US" sz="1400" dirty="0" err="1" smtClean="0">
                <a:cs typeface="Consolas" pitchFamily="49" charset="0"/>
              </a:rPr>
              <a:t>vanlig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praksis</a:t>
            </a:r>
            <a:r>
              <a:rPr lang="en-US" sz="1400" dirty="0" smtClean="0">
                <a:cs typeface="Consolas" pitchFamily="49" charset="0"/>
              </a:rPr>
              <a:t> å </a:t>
            </a:r>
            <a:r>
              <a:rPr lang="en-US" sz="1400" dirty="0" err="1" smtClean="0">
                <a:cs typeface="Consolas" pitchFamily="49" charset="0"/>
              </a:rPr>
              <a:t>wrappe</a:t>
            </a:r>
            <a:r>
              <a:rPr lang="en-US" sz="1400" dirty="0" smtClean="0">
                <a:cs typeface="Consolas" pitchFamily="49" charset="0"/>
              </a:rPr>
              <a:t> den inn </a:t>
            </a:r>
            <a:r>
              <a:rPr lang="en-US" sz="1400" dirty="0" err="1" smtClean="0">
                <a:cs typeface="Consolas" pitchFamily="49" charset="0"/>
              </a:rPr>
              <a:t>i</a:t>
            </a:r>
            <a:r>
              <a:rPr lang="en-US" sz="1400" dirty="0" smtClean="0">
                <a:cs typeface="Consolas" pitchFamily="49" charset="0"/>
              </a:rPr>
              <a:t> en Singleton.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21623" y="2176509"/>
            <a:ext cx="7623305" cy="11695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ISession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2B91A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 smtClean="0">
                <a:cs typeface="Consolas" pitchFamily="49" charset="0"/>
              </a:rPr>
              <a:t>Lettvekts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og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ikke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trådsikkert</a:t>
            </a:r>
            <a:r>
              <a:rPr lang="en-US" sz="1400" dirty="0" smtClean="0">
                <a:cs typeface="Consolas" pitchFamily="49" charset="0"/>
              </a:rPr>
              <a:t> object, </a:t>
            </a:r>
            <a:r>
              <a:rPr lang="en-US" sz="1400" dirty="0" err="1" smtClean="0">
                <a:cs typeface="Consolas" pitchFamily="49" charset="0"/>
              </a:rPr>
              <a:t>representerer</a:t>
            </a:r>
            <a:r>
              <a:rPr lang="en-US" sz="1400" dirty="0" smtClean="0">
                <a:cs typeface="Consolas" pitchFamily="49" charset="0"/>
              </a:rPr>
              <a:t> single unit-of-work med </a:t>
            </a:r>
            <a:r>
              <a:rPr lang="en-US" sz="1400" dirty="0" err="1" smtClean="0">
                <a:cs typeface="Consolas" pitchFamily="49" charset="0"/>
              </a:rPr>
              <a:t>databasen</a:t>
            </a:r>
            <a:r>
              <a:rPr lang="en-US" sz="1400" dirty="0" smtClean="0">
                <a:cs typeface="Consolas" pitchFamily="49" charset="0"/>
              </a:rPr>
              <a:t>.</a:t>
            </a:r>
            <a:br>
              <a:rPr lang="en-US" sz="1400" dirty="0" smtClean="0">
                <a:cs typeface="Consolas" pitchFamily="49" charset="0"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21623" y="3174879"/>
            <a:ext cx="8267712" cy="348557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NHibernateSessionManager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_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GetSessionFactory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(_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==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configuration =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Configuration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configuration.Configure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configuration.AddAssembly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typeof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Car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).Assembly);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_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configuration.BuildSessionFactory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_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5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ISession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OpenSession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GetSessionFactory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().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OpenSession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4731" cy="3077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99791" y="2743200"/>
            <a:ext cx="283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3600" dirty="0" smtClean="0">
                <a:effectLst>
                  <a:reflection blurRad="6350" stA="55000" endA="300" endPos="45500" dir="5400000" sy="-100000" algn="bl" rotWithShape="0"/>
                </a:effectLst>
              </a:rPr>
              <a:t>Demo CRUD</a:t>
            </a:r>
            <a:endParaRPr lang="en-US" sz="3600" dirty="0" err="1" smtClean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66748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623" y="935335"/>
            <a:ext cx="810282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Implementèr følgende repository for Person ved hjelp av NHibernate.</a:t>
            </a:r>
          </a:p>
          <a:p>
            <a:pPr marL="342900" indent="-342900" algn="just"/>
            <a:endParaRPr lang="nb-NO" dirty="0" smtClean="0">
              <a:solidFill>
                <a:schemeClr val="bg1"/>
              </a:solidFill>
            </a:endParaRP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 interface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IPersonRepository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    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         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void Add(Person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         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void Update(Person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         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void Remove(Person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         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Person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GetBy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Guid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 id);         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&lt;Person&gt;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GetAllPersonsWith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(string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342900" indent="-342900" algn="just"/>
            <a:endParaRPr lang="nb-NO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 algn="just"/>
            <a:r>
              <a:rPr lang="nb-NO" dirty="0" smtClean="0">
                <a:solidFill>
                  <a:schemeClr val="bg1"/>
                </a:solidFill>
              </a:rPr>
              <a:t>Prøv å gjennomføre denne oppgaven test-først</a:t>
            </a:r>
            <a:endParaRPr lang="nb-NO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95071" cy="307777"/>
          </a:xfrm>
        </p:spPr>
        <p:txBody>
          <a:bodyPr/>
          <a:lstStyle/>
          <a:p>
            <a:r>
              <a:rPr lang="nb-NO" dirty="0" smtClean="0"/>
              <a:t>relasjoner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66748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623" y="935335"/>
            <a:ext cx="81028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Relasjoner...</a:t>
            </a:r>
            <a:endParaRPr lang="nb-NO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78345" cy="307777"/>
          </a:xfrm>
        </p:spPr>
        <p:txBody>
          <a:bodyPr/>
          <a:lstStyle/>
          <a:p>
            <a:r>
              <a:rPr lang="nb-NO" dirty="0" smtClean="0"/>
              <a:t>Microorm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9873" y="3837181"/>
            <a:ext cx="457200" cy="457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92741" y="3924642"/>
            <a:ext cx="252986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2400" dirty="0" smtClean="0">
                <a:solidFill>
                  <a:schemeClr val="accent1"/>
                </a:solidFill>
              </a:rPr>
              <a:t>dapper-dot-net</a:t>
            </a:r>
            <a:r>
              <a:rPr lang="en-US" sz="2400" dirty="0" smtClean="0">
                <a:solidFill>
                  <a:schemeClr val="accent1"/>
                </a:solidFill>
              </a:rPr>
              <a:t/>
            </a:r>
            <a:br>
              <a:rPr lang="en-US" sz="2400" dirty="0" smtClean="0">
                <a:solidFill>
                  <a:schemeClr val="accent1"/>
                </a:solidFill>
              </a:rPr>
            </a:br>
            <a:r>
              <a:rPr lang="en-US" sz="1000" dirty="0" smtClean="0">
                <a:solidFill>
                  <a:schemeClr val="accent1"/>
                </a:solidFill>
              </a:rPr>
              <a:t>Simple SQL Object </a:t>
            </a:r>
            <a:r>
              <a:rPr lang="en-US" sz="1000" dirty="0" err="1" smtClean="0">
                <a:solidFill>
                  <a:schemeClr val="accent1"/>
                </a:solidFill>
              </a:rPr>
              <a:t>Mapper</a:t>
            </a:r>
            <a:r>
              <a:rPr lang="en-US" sz="1000" dirty="0" smtClean="0">
                <a:solidFill>
                  <a:schemeClr val="accent1"/>
                </a:solidFill>
              </a:rPr>
              <a:t> for ADO.NET</a:t>
            </a:r>
            <a:endParaRPr lang="nb-NO" sz="1000" dirty="0" smtClean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3" y="999450"/>
            <a:ext cx="810282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Enkelhet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Open-source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Single-file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Ytelse i fokus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Ren SQL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Det negative med ORM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286891" cy="307777"/>
          </a:xfrm>
        </p:spPr>
        <p:txBody>
          <a:bodyPr/>
          <a:lstStyle/>
          <a:p>
            <a:r>
              <a:rPr lang="nb-NO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397000"/>
            <a:ext cx="8102827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ADO.NET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Object Relational Mapping</a:t>
            </a:r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NHibernate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Micro ORM</a:t>
            </a:r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Dapper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66748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623" y="935335"/>
            <a:ext cx="81028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Oppgaven er lik som oppgave 1, eneste forskjell er at vi skal bruke dapper-dot-net for å kommunisere med databasen.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Detaljer om Dapper finnes her: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hlinkClick r:id="rId3"/>
              </a:rPr>
              <a:t>http://code.google.com/p/dapper-dot-net/</a:t>
            </a:r>
            <a:endParaRPr lang="en-US" dirty="0" smtClean="0"/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Dapper er tilgjengelig som nuget pakke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PM&gt; Install-Package Dapper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347164" cy="307777"/>
          </a:xfrm>
        </p:spPr>
        <p:txBody>
          <a:bodyPr/>
          <a:lstStyle/>
          <a:p>
            <a:r>
              <a:rPr lang="nb-NO" dirty="0" smtClean="0"/>
              <a:t>ADO.net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1623" y="1397000"/>
            <a:ext cx="810282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Fasilitere dataaksess i .NET rammeverket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Aksessere forskjellig type data med de samme metodene (SQL, Oracle, MS Access)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Viktig å kjenne til selv om mange i dag benytter seg av ORM 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2145322" y="5564357"/>
            <a:ext cx="5014547" cy="52753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 lager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145322" y="4544450"/>
            <a:ext cx="5014547" cy="52753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ADO.NET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408485" y="3524543"/>
            <a:ext cx="1137139" cy="5275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Silverlight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145323" y="3524543"/>
            <a:ext cx="1137139" cy="5275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WinForms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98024" y="3524543"/>
            <a:ext cx="1137139" cy="5275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MVC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022731" y="3524543"/>
            <a:ext cx="1137139" cy="5275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WebForms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12" idx="2"/>
          </p:cNvCxnSpPr>
          <p:nvPr/>
        </p:nvCxnSpPr>
        <p:spPr>
          <a:xfrm>
            <a:off x="2713893" y="4052082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954780" y="4052082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273040" y="4052082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652260" y="4052082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698024" y="5071989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305759" cy="307777"/>
          </a:xfrm>
        </p:spPr>
        <p:txBody>
          <a:bodyPr/>
          <a:lstStyle/>
          <a:p>
            <a:r>
              <a:rPr lang="nb-NO" dirty="0" smtClean="0"/>
              <a:t>Objektmodell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1623" y="1322362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Database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87067" y="2212378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Connection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87067" y="3203212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Command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98379" y="4108234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DataAdapter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29643" y="4891805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DataSet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98379" y="5833872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DataReader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6" name="Shape 15"/>
          <p:cNvCxnSpPr>
            <a:stCxn id="5" idx="2"/>
            <a:endCxn id="6" idx="1"/>
          </p:cNvCxnSpPr>
          <p:nvPr/>
        </p:nvCxnSpPr>
        <p:spPr>
          <a:xfrm rot="16200000" flipH="1">
            <a:off x="1302923" y="1734509"/>
            <a:ext cx="683742" cy="684545"/>
          </a:xfrm>
          <a:prstGeom prst="bentConnector2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2"/>
            <a:endCxn id="7" idx="0"/>
          </p:cNvCxnSpPr>
          <p:nvPr/>
        </p:nvCxnSpPr>
        <p:spPr>
          <a:xfrm>
            <a:off x="2967966" y="2624927"/>
            <a:ext cx="0" cy="578285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7" idx="2"/>
            <a:endCxn id="10" idx="1"/>
          </p:cNvCxnSpPr>
          <p:nvPr/>
        </p:nvCxnSpPr>
        <p:spPr>
          <a:xfrm rot="16200000" flipH="1">
            <a:off x="2520979" y="4062747"/>
            <a:ext cx="2424386" cy="1530413"/>
          </a:xfrm>
          <a:prstGeom prst="bentConnector2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8" idx="2"/>
            <a:endCxn id="9" idx="1"/>
          </p:cNvCxnSpPr>
          <p:nvPr/>
        </p:nvCxnSpPr>
        <p:spPr>
          <a:xfrm rot="16200000" flipH="1">
            <a:off x="5565812" y="4434248"/>
            <a:ext cx="577297" cy="750365"/>
          </a:xfrm>
          <a:prstGeom prst="bentConnector2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1"/>
          </p:cNvCxnSpPr>
          <p:nvPr/>
        </p:nvCxnSpPr>
        <p:spPr>
          <a:xfrm flipH="1">
            <a:off x="2967966" y="4314509"/>
            <a:ext cx="153041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368003" cy="307777"/>
          </a:xfrm>
        </p:spPr>
        <p:txBody>
          <a:bodyPr/>
          <a:lstStyle/>
          <a:p>
            <a:r>
              <a:rPr lang="nb-NO" dirty="0" smtClean="0"/>
              <a:t>DataSet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74254" y="1494402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DataSet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6654" y="1820849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DataRelationCollection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26654" y="2142346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ExtendedProperties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31470" y="2461868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DataTableCollection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07620" y="2786891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DataTable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49224" y="3102514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DataRowCollection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315899" y="3418137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DataRow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869002" y="3427662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DataView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69002" y="3743285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ChildRelations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69002" y="4058908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ParentRelations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869002" y="4373233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Constraints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149224" y="4667211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DataColumnCollection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320662" y="5024401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DataColumn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873764" y="5011408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ExtendedProperties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869002" y="5333410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PrimaryKey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479974" y="5365138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ExtendedProperties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374254" y="1744649"/>
            <a:ext cx="0" cy="1158092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1"/>
          </p:cNvCxnSpPr>
          <p:nvPr/>
        </p:nvCxnSpPr>
        <p:spPr>
          <a:xfrm flipH="1">
            <a:off x="1374254" y="2912015"/>
            <a:ext cx="333366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374254" y="258841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374254" y="2261678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379070" y="194308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707620" y="3037138"/>
            <a:ext cx="0" cy="2425478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1707624" y="546261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707620" y="5150641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707620" y="451246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711838" y="4193379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711839" y="3869529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1711838" y="354091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1711839" y="4802979"/>
            <a:ext cx="2437385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1707620" y="3236116"/>
            <a:ext cx="2437385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149224" y="3299727"/>
            <a:ext cx="0" cy="241189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149210" y="354091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149238" y="4907034"/>
            <a:ext cx="0" cy="241189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153973" y="515298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320690" y="5249954"/>
            <a:ext cx="0" cy="241189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325425" y="549590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541448" cy="307777"/>
          </a:xfrm>
        </p:spPr>
        <p:txBody>
          <a:bodyPr/>
          <a:lstStyle/>
          <a:p>
            <a:r>
              <a:rPr lang="nb-NO" dirty="0" smtClean="0"/>
              <a:t>Koble til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07263" y="3908619"/>
            <a:ext cx="8790433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ConfigurationManager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.ConnectionStrings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MyConnectionString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connection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SqlConnection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))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           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err="1" smtClean="0"/>
              <a:t>co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nnection.Open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(); </a:t>
            </a:r>
            <a:endParaRPr lang="nb-NO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: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48471" y="1553277"/>
            <a:ext cx="8737033" cy="138499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connectionStrings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add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DataAksess.Properties.Settings.SampleConnectionString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Data Source=.\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SQLEXPRESS;AttachDbFilename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=|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DataDirectory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			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\</a:t>
            </a:r>
            <a:r>
              <a:rPr lang="en-US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MyDatabase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.mdf;Integrated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Security=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True;Connect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			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Timeout=30;User Instance=True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providerName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System.Data.SqlClient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/&gt;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connectionStrings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319" y="1189736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Fra web.config/app.config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91865" cy="307777"/>
          </a:xfrm>
        </p:spPr>
        <p:txBody>
          <a:bodyPr/>
          <a:lstStyle/>
          <a:p>
            <a:r>
              <a:rPr lang="nb-NO" dirty="0" smtClean="0"/>
              <a:t>Spørringer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1623" y="970280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Fra tilkobling oppretter man en kommando: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1623" y="1382589"/>
            <a:ext cx="8102827" cy="1015663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command =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connectionString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.CreateCommand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command.CommandType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12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CommandType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.Text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command.CommandText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12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"SELECT column1, column2 FROM Table1"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;</a:t>
            </a: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719" y="2561336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Kommandoen eksekveres mot databasen og man får en Reader tilbake.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21623" y="2977055"/>
            <a:ext cx="8102827" cy="138499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reader =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command.ExecuteReader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())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while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reader.Read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	//for hver rad kan man hente ut kolonneverdiene med reader[kolonneId]</a:t>
            </a:r>
            <a:r>
              <a:rPr lang="nb-NO" sz="1200" dirty="0" smtClean="0"/>
              <a:t> 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}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1623" y="4690943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Hvis man ikke forventer data tilbake bruker man ExecuteNonQuery i stedet.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21623" y="5216235"/>
            <a:ext cx="8102827" cy="276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command.ExecuteNonQuery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01666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3" y="935335"/>
            <a:ext cx="810282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Opprett en konsollapplikasjon og legg til en ny Data Source  fra </a:t>
            </a:r>
            <a:r>
              <a:rPr lang="nb-NO" b="1" dirty="0" smtClean="0">
                <a:solidFill>
                  <a:schemeClr val="bg1"/>
                </a:solidFill>
              </a:rPr>
              <a:t>Data</a:t>
            </a:r>
            <a:r>
              <a:rPr lang="nb-NO" dirty="0" smtClean="0">
                <a:solidFill>
                  <a:schemeClr val="bg1"/>
                </a:solidFill>
              </a:rPr>
              <a:t> menyen i Visual Studio. Data kilden vår skal være en </a:t>
            </a:r>
            <a:r>
              <a:rPr lang="nb-NO" i="1" dirty="0" smtClean="0">
                <a:solidFill>
                  <a:schemeClr val="bg1"/>
                </a:solidFill>
              </a:rPr>
              <a:t>Microsoft SQL Server Database File.</a:t>
            </a:r>
          </a:p>
          <a:p>
            <a:pPr algn="just"/>
            <a:endParaRPr lang="nb-NO" b="1" i="1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Ved hjelp av Server Explorer i Visual Studio, opprett en enkel tabell </a:t>
            </a:r>
            <a:r>
              <a:rPr lang="nb-NO" i="1" dirty="0" smtClean="0">
                <a:solidFill>
                  <a:schemeClr val="bg1"/>
                </a:solidFill>
              </a:rPr>
              <a:t>Person</a:t>
            </a:r>
            <a:r>
              <a:rPr lang="nb-NO" dirty="0" smtClean="0">
                <a:solidFill>
                  <a:schemeClr val="bg1"/>
                </a:solidFill>
              </a:rPr>
              <a:t> som har </a:t>
            </a:r>
            <a:r>
              <a:rPr lang="nb-NO" i="1" dirty="0" smtClean="0">
                <a:solidFill>
                  <a:schemeClr val="bg1"/>
                </a:solidFill>
              </a:rPr>
              <a:t>Id, FirstName, LastName, Email</a:t>
            </a:r>
            <a:r>
              <a:rPr lang="nb-NO" dirty="0" smtClean="0">
                <a:solidFill>
                  <a:schemeClr val="bg1"/>
                </a:solidFill>
              </a:rPr>
              <a:t>  i datakilden som er lagt opp. Legg også inn et par rader i denne tabellen slik at vi har noe å teste mot.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Oppgaven blir nå å bruke ADO.NET til å kjøre følgende spørringer mot databasen: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SELECT FirstName, LastName, Email FROM Person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SELECT FirstName, LastName, Email FROM Person WHERE Id =@Id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UPDATE Person SET Email=@email WHERE Id=@Id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r>
              <a:rPr lang="nb-NO" sz="1200" i="1" dirty="0" smtClean="0">
                <a:solidFill>
                  <a:schemeClr val="bg1"/>
                </a:solidFill>
              </a:rPr>
              <a:t>Hint: For å benytte seg av paramter til en SQL-spørring sjekk ut </a:t>
            </a:r>
            <a:r>
              <a:rPr lang="nb-NO" sz="1200" b="1" i="1" dirty="0" smtClean="0">
                <a:solidFill>
                  <a:schemeClr val="bg1"/>
                </a:solidFill>
              </a:rPr>
              <a:t>Paramters</a:t>
            </a:r>
            <a:r>
              <a:rPr lang="nb-NO" sz="1200" i="1" dirty="0" smtClean="0">
                <a:solidFill>
                  <a:schemeClr val="bg1"/>
                </a:solidFill>
              </a:rPr>
              <a:t> egenskapen som ligger på en SqlCommand.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4204997" cy="307777"/>
          </a:xfrm>
        </p:spPr>
        <p:txBody>
          <a:bodyPr/>
          <a:lstStyle/>
          <a:p>
            <a:r>
              <a:rPr lang="nb-NO" dirty="0" smtClean="0"/>
              <a:t>Object relational mapping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6893780" y="4818490"/>
            <a:ext cx="803082" cy="556592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DB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91631" y="4357315"/>
            <a:ext cx="1439186" cy="349857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ORM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591631" y="3897465"/>
            <a:ext cx="1439186" cy="3498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C# objekter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1623" y="1243111"/>
            <a:ext cx="810282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Forenkle kommunikasjonen mot databasen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Utvikler skal fokusere på foretningslogikk, ikke database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Mapper objekter i kode ned til tabeller og relasjoner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Entity Framework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NHibernate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31135</TotalTime>
  <Words>596</Words>
  <Application>Microsoft Office PowerPoint</Application>
  <PresentationFormat>On-screen Show (4:3)</PresentationFormat>
  <Paragraphs>245</Paragraphs>
  <Slides>20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BEKK Rekruttering 16-9</vt:lpstr>
      <vt:lpstr>Persistere data</vt:lpstr>
      <vt:lpstr>Agenda</vt:lpstr>
      <vt:lpstr>ADO.net</vt:lpstr>
      <vt:lpstr>Objektmodell</vt:lpstr>
      <vt:lpstr>DataSet</vt:lpstr>
      <vt:lpstr>Koble til</vt:lpstr>
      <vt:lpstr>Spørringer</vt:lpstr>
      <vt:lpstr>Oppgave</vt:lpstr>
      <vt:lpstr>Object relational mapping</vt:lpstr>
      <vt:lpstr>NHibernate</vt:lpstr>
      <vt:lpstr>Komme i gang</vt:lpstr>
      <vt:lpstr>Komme i gang</vt:lpstr>
      <vt:lpstr>Oppgave </vt:lpstr>
      <vt:lpstr>ISessionfactory og Isession</vt:lpstr>
      <vt:lpstr>Slide 15</vt:lpstr>
      <vt:lpstr>Oppgave </vt:lpstr>
      <vt:lpstr>relasjoner</vt:lpstr>
      <vt:lpstr>Oppgave </vt:lpstr>
      <vt:lpstr>Microorm</vt:lpstr>
      <vt:lpstr>Oppgave </vt:lpstr>
    </vt:vector>
  </TitlesOfParts>
  <Company>Bekk Consulting AS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Espen Ekvang</cp:lastModifiedBy>
  <cp:revision>1168</cp:revision>
  <dcterms:created xsi:type="dcterms:W3CDTF">2011-08-04T16:58:46Z</dcterms:created>
  <dcterms:modified xsi:type="dcterms:W3CDTF">2012-08-28T09:39:46Z</dcterms:modified>
</cp:coreProperties>
</file>