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6" r:id="rId3"/>
    <p:sldId id="273" r:id="rId4"/>
    <p:sldId id="272" r:id="rId5"/>
    <p:sldId id="271" r:id="rId6"/>
    <p:sldId id="270" r:id="rId7"/>
    <p:sldId id="268" r:id="rId8"/>
    <p:sldId id="288" r:id="rId9"/>
    <p:sldId id="277" r:id="rId10"/>
    <p:sldId id="283" r:id="rId11"/>
    <p:sldId id="269" r:id="rId12"/>
    <p:sldId id="274" r:id="rId13"/>
    <p:sldId id="287" r:id="rId14"/>
    <p:sldId id="278" r:id="rId15"/>
    <p:sldId id="284" r:id="rId16"/>
    <p:sldId id="279" r:id="rId17"/>
    <p:sldId id="280" r:id="rId18"/>
    <p:sldId id="276" r:id="rId19"/>
    <p:sldId id="267" r:id="rId20"/>
    <p:sldId id="281" r:id="rId21"/>
    <p:sldId id="28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96">
          <p15:clr>
            <a:srgbClr val="A4A3A4"/>
          </p15:clr>
        </p15:guide>
        <p15:guide id="2" orient="horz" pos="2153">
          <p15:clr>
            <a:srgbClr val="A4A3A4"/>
          </p15:clr>
        </p15:guide>
        <p15:guide id="3" orient="horz" pos="795">
          <p15:clr>
            <a:srgbClr val="A4A3A4"/>
          </p15:clr>
        </p15:guide>
        <p15:guide id="4" pos="254">
          <p15:clr>
            <a:srgbClr val="A4A3A4"/>
          </p15:clr>
        </p15:guide>
        <p15:guide id="5" pos="5507">
          <p15:clr>
            <a:srgbClr val="A4A3A4"/>
          </p15:clr>
        </p15:guide>
        <p15:guide id="6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948"/>
    <a:srgbClr val="548343"/>
    <a:srgbClr val="000000"/>
    <a:srgbClr val="B70F0F"/>
    <a:srgbClr val="C9C0B5"/>
    <a:srgbClr val="D2C0B5"/>
    <a:srgbClr val="BBB0A3"/>
    <a:srgbClr val="FD5151"/>
    <a:srgbClr val="887E6F"/>
    <a:srgbClr val="FD5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5" autoAdjust="0"/>
    <p:restoredTop sz="81221" autoAdjust="0"/>
  </p:normalViewPr>
  <p:slideViewPr>
    <p:cSldViewPr snapToGrid="0" snapToObjects="1" showGuides="1">
      <p:cViewPr varScale="1">
        <p:scale>
          <a:sx n="84" d="100"/>
          <a:sy n="84" d="100"/>
        </p:scale>
        <p:origin x="1445" y="77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08D9A6-7C64-4B53-B769-37B83AD69387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CE4060-7E72-44CA-ABD8-B0A04CFCB3A1}">
      <dgm:prSet phldrT="[Text]"/>
      <dgm:spPr/>
      <dgm:t>
        <a:bodyPr/>
        <a:lstStyle/>
        <a:p>
          <a:r>
            <a:rPr lang="nb-NO" dirty="0" smtClean="0"/>
            <a:t>TDD</a:t>
          </a:r>
          <a:endParaRPr lang="en-US" dirty="0"/>
        </a:p>
      </dgm:t>
    </dgm:pt>
    <dgm:pt modelId="{59B777A4-C30E-4389-9E2A-7A69C6D86792}" type="parTrans" cxnId="{4B57AB67-EFA5-4DDD-A9D7-3F31559AC39E}">
      <dgm:prSet/>
      <dgm:spPr/>
      <dgm:t>
        <a:bodyPr/>
        <a:lstStyle/>
        <a:p>
          <a:endParaRPr lang="en-US"/>
        </a:p>
      </dgm:t>
    </dgm:pt>
    <dgm:pt modelId="{32B91395-C7D1-4498-A6FF-389E625E1A65}" type="sibTrans" cxnId="{4B57AB67-EFA5-4DDD-A9D7-3F31559AC39E}">
      <dgm:prSet/>
      <dgm:spPr/>
      <dgm:t>
        <a:bodyPr/>
        <a:lstStyle/>
        <a:p>
          <a:endParaRPr lang="en-US"/>
        </a:p>
      </dgm:t>
    </dgm:pt>
    <dgm:pt modelId="{A1494D8E-C42C-45EB-A88A-AF3C22091D27}">
      <dgm:prSet phldrT="[Text]"/>
      <dgm:spPr>
        <a:solidFill>
          <a:srgbClr val="B70F0F"/>
        </a:solidFill>
      </dgm:spPr>
      <dgm:t>
        <a:bodyPr/>
        <a:lstStyle/>
        <a:p>
          <a:r>
            <a:rPr lang="nb-NO" dirty="0" smtClean="0"/>
            <a:t>Skriv test som feiler</a:t>
          </a:r>
          <a:endParaRPr lang="en-US" dirty="0"/>
        </a:p>
      </dgm:t>
    </dgm:pt>
    <dgm:pt modelId="{F2103901-93C3-4DD1-B5AF-D5035E88EC28}" type="parTrans" cxnId="{FCF86269-41D4-4E0B-8C33-E2423F3106AA}">
      <dgm:prSet/>
      <dgm:spPr/>
      <dgm:t>
        <a:bodyPr/>
        <a:lstStyle/>
        <a:p>
          <a:endParaRPr lang="en-US"/>
        </a:p>
      </dgm:t>
    </dgm:pt>
    <dgm:pt modelId="{FE0A7841-056E-43D5-B2E3-2B8593CDB186}" type="sibTrans" cxnId="{FCF86269-41D4-4E0B-8C33-E2423F3106AA}">
      <dgm:prSet/>
      <dgm:spPr/>
      <dgm:t>
        <a:bodyPr/>
        <a:lstStyle/>
        <a:p>
          <a:endParaRPr lang="en-US"/>
        </a:p>
      </dgm:t>
    </dgm:pt>
    <dgm:pt modelId="{24D8BA1A-AB3D-448A-9A76-C473F57E731A}">
      <dgm:prSet phldrT="[Text]"/>
      <dgm:spPr>
        <a:solidFill>
          <a:srgbClr val="548343"/>
        </a:solidFill>
      </dgm:spPr>
      <dgm:t>
        <a:bodyPr/>
        <a:lstStyle/>
        <a:p>
          <a:r>
            <a:rPr lang="nb-NO" dirty="0" smtClean="0"/>
            <a:t>Få testen til å passere</a:t>
          </a:r>
          <a:endParaRPr lang="en-US" dirty="0"/>
        </a:p>
      </dgm:t>
    </dgm:pt>
    <dgm:pt modelId="{010A0C82-2806-4E57-9D10-DF8CF0675A04}" type="parTrans" cxnId="{DA685284-5D69-4F72-B75E-8C58FAF58A0C}">
      <dgm:prSet/>
      <dgm:spPr/>
      <dgm:t>
        <a:bodyPr/>
        <a:lstStyle/>
        <a:p>
          <a:endParaRPr lang="en-US"/>
        </a:p>
      </dgm:t>
    </dgm:pt>
    <dgm:pt modelId="{6ACDD706-106F-40BD-A119-B13FF071BEAC}" type="sibTrans" cxnId="{DA685284-5D69-4F72-B75E-8C58FAF58A0C}">
      <dgm:prSet/>
      <dgm:spPr/>
      <dgm:t>
        <a:bodyPr/>
        <a:lstStyle/>
        <a:p>
          <a:endParaRPr lang="en-US"/>
        </a:p>
      </dgm:t>
    </dgm:pt>
    <dgm:pt modelId="{75F93CD8-DC15-41D5-A6A6-273B6B58C3B2}">
      <dgm:prSet phldrT="[Text]"/>
      <dgm:spPr>
        <a:solidFill>
          <a:srgbClr val="F2B948"/>
        </a:solidFill>
      </dgm:spPr>
      <dgm:t>
        <a:bodyPr/>
        <a:lstStyle/>
        <a:p>
          <a:r>
            <a:rPr lang="nb-NO" dirty="0" smtClean="0"/>
            <a:t>Foreta strukturelle endringer</a:t>
          </a:r>
          <a:endParaRPr lang="en-US" dirty="0"/>
        </a:p>
      </dgm:t>
    </dgm:pt>
    <dgm:pt modelId="{B258A377-2983-4592-876E-0FA8273BB741}" type="parTrans" cxnId="{1EC0AE8C-63C1-45AF-9FAE-2E8331ACDC32}">
      <dgm:prSet/>
      <dgm:spPr/>
      <dgm:t>
        <a:bodyPr/>
        <a:lstStyle/>
        <a:p>
          <a:endParaRPr lang="en-US"/>
        </a:p>
      </dgm:t>
    </dgm:pt>
    <dgm:pt modelId="{DCB5988C-DD4D-4075-A9A0-92C5E40E8AEE}" type="sibTrans" cxnId="{1EC0AE8C-63C1-45AF-9FAE-2E8331ACDC32}">
      <dgm:prSet/>
      <dgm:spPr/>
      <dgm:t>
        <a:bodyPr/>
        <a:lstStyle/>
        <a:p>
          <a:endParaRPr lang="en-US"/>
        </a:p>
      </dgm:t>
    </dgm:pt>
    <dgm:pt modelId="{36C808F8-926E-41A9-ADF5-7EC5F4DBC862}" type="pres">
      <dgm:prSet presAssocID="{2108D9A6-7C64-4B53-B769-37B83AD6938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E54C23-65A6-417B-BB46-FF81834F1824}" type="pres">
      <dgm:prSet presAssocID="{12CE4060-7E72-44CA-ABD8-B0A04CFCB3A1}" presName="centerShape" presStyleLbl="node0" presStyleIdx="0" presStyleCnt="1"/>
      <dgm:spPr/>
      <dgm:t>
        <a:bodyPr/>
        <a:lstStyle/>
        <a:p>
          <a:endParaRPr lang="en-US"/>
        </a:p>
      </dgm:t>
    </dgm:pt>
    <dgm:pt modelId="{65E5E0BE-F6A3-4EED-B47C-ECAB02B21921}" type="pres">
      <dgm:prSet presAssocID="{A1494D8E-C42C-45EB-A88A-AF3C22091D2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9E3A77-C229-4A30-8AD1-4801937867A5}" type="pres">
      <dgm:prSet presAssocID="{A1494D8E-C42C-45EB-A88A-AF3C22091D27}" presName="dummy" presStyleCnt="0"/>
      <dgm:spPr/>
    </dgm:pt>
    <dgm:pt modelId="{53192C4C-FA77-4B54-8DE6-EF6B6ADF10C9}" type="pres">
      <dgm:prSet presAssocID="{FE0A7841-056E-43D5-B2E3-2B8593CDB18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18CF15E1-84D7-4DD4-B663-A409C36D6BFE}" type="pres">
      <dgm:prSet presAssocID="{24D8BA1A-AB3D-448A-9A76-C473F57E731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D7B008-592E-4024-A024-76891B814003}" type="pres">
      <dgm:prSet presAssocID="{24D8BA1A-AB3D-448A-9A76-C473F57E731A}" presName="dummy" presStyleCnt="0"/>
      <dgm:spPr/>
    </dgm:pt>
    <dgm:pt modelId="{96CD68C4-F273-448A-A352-D323FD822264}" type="pres">
      <dgm:prSet presAssocID="{6ACDD706-106F-40BD-A119-B13FF071BEA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A81E7EBA-B912-49B8-8000-0BF35D90809A}" type="pres">
      <dgm:prSet presAssocID="{75F93CD8-DC15-41D5-A6A6-273B6B58C3B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53E735-BEDD-4382-8924-7171C45FF6B6}" type="pres">
      <dgm:prSet presAssocID="{75F93CD8-DC15-41D5-A6A6-273B6B58C3B2}" presName="dummy" presStyleCnt="0"/>
      <dgm:spPr/>
    </dgm:pt>
    <dgm:pt modelId="{089AE9DB-14A9-49BB-9CB4-C28E756D777C}" type="pres">
      <dgm:prSet presAssocID="{DCB5988C-DD4D-4075-A9A0-92C5E40E8AEE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CF86269-41D4-4E0B-8C33-E2423F3106AA}" srcId="{12CE4060-7E72-44CA-ABD8-B0A04CFCB3A1}" destId="{A1494D8E-C42C-45EB-A88A-AF3C22091D27}" srcOrd="0" destOrd="0" parTransId="{F2103901-93C3-4DD1-B5AF-D5035E88EC28}" sibTransId="{FE0A7841-056E-43D5-B2E3-2B8593CDB186}"/>
    <dgm:cxn modelId="{45075B6D-95F3-4B87-9AD7-13083DC2C35E}" type="presOf" srcId="{75F93CD8-DC15-41D5-A6A6-273B6B58C3B2}" destId="{A81E7EBA-B912-49B8-8000-0BF35D90809A}" srcOrd="0" destOrd="0" presId="urn:microsoft.com/office/officeart/2005/8/layout/radial6"/>
    <dgm:cxn modelId="{DA685284-5D69-4F72-B75E-8C58FAF58A0C}" srcId="{12CE4060-7E72-44CA-ABD8-B0A04CFCB3A1}" destId="{24D8BA1A-AB3D-448A-9A76-C473F57E731A}" srcOrd="1" destOrd="0" parTransId="{010A0C82-2806-4E57-9D10-DF8CF0675A04}" sibTransId="{6ACDD706-106F-40BD-A119-B13FF071BEAC}"/>
    <dgm:cxn modelId="{1EC0AE8C-63C1-45AF-9FAE-2E8331ACDC32}" srcId="{12CE4060-7E72-44CA-ABD8-B0A04CFCB3A1}" destId="{75F93CD8-DC15-41D5-A6A6-273B6B58C3B2}" srcOrd="2" destOrd="0" parTransId="{B258A377-2983-4592-876E-0FA8273BB741}" sibTransId="{DCB5988C-DD4D-4075-A9A0-92C5E40E8AEE}"/>
    <dgm:cxn modelId="{C4AECEE5-B09C-410C-8CA1-9BDB02BEBCDE}" type="presOf" srcId="{12CE4060-7E72-44CA-ABD8-B0A04CFCB3A1}" destId="{68E54C23-65A6-417B-BB46-FF81834F1824}" srcOrd="0" destOrd="0" presId="urn:microsoft.com/office/officeart/2005/8/layout/radial6"/>
    <dgm:cxn modelId="{672FC8C4-2064-4447-8D80-523029124E0B}" type="presOf" srcId="{2108D9A6-7C64-4B53-B769-37B83AD69387}" destId="{36C808F8-926E-41A9-ADF5-7EC5F4DBC862}" srcOrd="0" destOrd="0" presId="urn:microsoft.com/office/officeart/2005/8/layout/radial6"/>
    <dgm:cxn modelId="{4B57AB67-EFA5-4DDD-A9D7-3F31559AC39E}" srcId="{2108D9A6-7C64-4B53-B769-37B83AD69387}" destId="{12CE4060-7E72-44CA-ABD8-B0A04CFCB3A1}" srcOrd="0" destOrd="0" parTransId="{59B777A4-C30E-4389-9E2A-7A69C6D86792}" sibTransId="{32B91395-C7D1-4498-A6FF-389E625E1A65}"/>
    <dgm:cxn modelId="{42772A7C-7C25-4A88-B16F-DC2C59DA864A}" type="presOf" srcId="{DCB5988C-DD4D-4075-A9A0-92C5E40E8AEE}" destId="{089AE9DB-14A9-49BB-9CB4-C28E756D777C}" srcOrd="0" destOrd="0" presId="urn:microsoft.com/office/officeart/2005/8/layout/radial6"/>
    <dgm:cxn modelId="{A58EC597-0FFB-4B8E-B9B3-1DC9902FB07D}" type="presOf" srcId="{24D8BA1A-AB3D-448A-9A76-C473F57E731A}" destId="{18CF15E1-84D7-4DD4-B663-A409C36D6BFE}" srcOrd="0" destOrd="0" presId="urn:microsoft.com/office/officeart/2005/8/layout/radial6"/>
    <dgm:cxn modelId="{764B7D75-5B5A-431F-B1FD-51A36FB32472}" type="presOf" srcId="{A1494D8E-C42C-45EB-A88A-AF3C22091D27}" destId="{65E5E0BE-F6A3-4EED-B47C-ECAB02B21921}" srcOrd="0" destOrd="0" presId="urn:microsoft.com/office/officeart/2005/8/layout/radial6"/>
    <dgm:cxn modelId="{A286D33E-E60D-4391-9F2C-F92E036663E2}" type="presOf" srcId="{FE0A7841-056E-43D5-B2E3-2B8593CDB186}" destId="{53192C4C-FA77-4B54-8DE6-EF6B6ADF10C9}" srcOrd="0" destOrd="0" presId="urn:microsoft.com/office/officeart/2005/8/layout/radial6"/>
    <dgm:cxn modelId="{16F35C75-8E81-44D9-B767-802F366346B2}" type="presOf" srcId="{6ACDD706-106F-40BD-A119-B13FF071BEAC}" destId="{96CD68C4-F273-448A-A352-D323FD822264}" srcOrd="0" destOrd="0" presId="urn:microsoft.com/office/officeart/2005/8/layout/radial6"/>
    <dgm:cxn modelId="{99A8F3C4-5118-4A29-BA3A-2D5D2BB7690F}" type="presParOf" srcId="{36C808F8-926E-41A9-ADF5-7EC5F4DBC862}" destId="{68E54C23-65A6-417B-BB46-FF81834F1824}" srcOrd="0" destOrd="0" presId="urn:microsoft.com/office/officeart/2005/8/layout/radial6"/>
    <dgm:cxn modelId="{0CDFCFFA-7948-4569-AFC1-443B35A028D2}" type="presParOf" srcId="{36C808F8-926E-41A9-ADF5-7EC5F4DBC862}" destId="{65E5E0BE-F6A3-4EED-B47C-ECAB02B21921}" srcOrd="1" destOrd="0" presId="urn:microsoft.com/office/officeart/2005/8/layout/radial6"/>
    <dgm:cxn modelId="{46800D17-A3B2-45E3-A4C0-F97CAFCE2F9F}" type="presParOf" srcId="{36C808F8-926E-41A9-ADF5-7EC5F4DBC862}" destId="{609E3A77-C229-4A30-8AD1-4801937867A5}" srcOrd="2" destOrd="0" presId="urn:microsoft.com/office/officeart/2005/8/layout/radial6"/>
    <dgm:cxn modelId="{1DF9EB1E-D3FF-4FD4-B1B9-F0E86959BB46}" type="presParOf" srcId="{36C808F8-926E-41A9-ADF5-7EC5F4DBC862}" destId="{53192C4C-FA77-4B54-8DE6-EF6B6ADF10C9}" srcOrd="3" destOrd="0" presId="urn:microsoft.com/office/officeart/2005/8/layout/radial6"/>
    <dgm:cxn modelId="{1DC3304A-D7DF-4657-B5C9-C86F4F46A997}" type="presParOf" srcId="{36C808F8-926E-41A9-ADF5-7EC5F4DBC862}" destId="{18CF15E1-84D7-4DD4-B663-A409C36D6BFE}" srcOrd="4" destOrd="0" presId="urn:microsoft.com/office/officeart/2005/8/layout/radial6"/>
    <dgm:cxn modelId="{5B24B1C9-9BB1-4BC0-92CF-A0287AE81A3E}" type="presParOf" srcId="{36C808F8-926E-41A9-ADF5-7EC5F4DBC862}" destId="{3BD7B008-592E-4024-A024-76891B814003}" srcOrd="5" destOrd="0" presId="urn:microsoft.com/office/officeart/2005/8/layout/radial6"/>
    <dgm:cxn modelId="{5A720125-D6DE-4498-A2E6-B738B24C6E35}" type="presParOf" srcId="{36C808F8-926E-41A9-ADF5-7EC5F4DBC862}" destId="{96CD68C4-F273-448A-A352-D323FD822264}" srcOrd="6" destOrd="0" presId="urn:microsoft.com/office/officeart/2005/8/layout/radial6"/>
    <dgm:cxn modelId="{161E6DE4-401B-41D1-8BEB-5586EABEB9C9}" type="presParOf" srcId="{36C808F8-926E-41A9-ADF5-7EC5F4DBC862}" destId="{A81E7EBA-B912-49B8-8000-0BF35D90809A}" srcOrd="7" destOrd="0" presId="urn:microsoft.com/office/officeart/2005/8/layout/radial6"/>
    <dgm:cxn modelId="{465B25BB-A793-4B61-923F-852240A13265}" type="presParOf" srcId="{36C808F8-926E-41A9-ADF5-7EC5F4DBC862}" destId="{C653E735-BEDD-4382-8924-7171C45FF6B6}" srcOrd="8" destOrd="0" presId="urn:microsoft.com/office/officeart/2005/8/layout/radial6"/>
    <dgm:cxn modelId="{1F487F5C-B122-45F5-8F01-BD5DEBC62C61}" type="presParOf" srcId="{36C808F8-926E-41A9-ADF5-7EC5F4DBC862}" destId="{089AE9DB-14A9-49BB-9CB4-C28E756D777C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9AE9DB-14A9-49BB-9CB4-C28E756D777C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9000000"/>
            <a:gd name="adj2" fmla="val 162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D68C4-F273-448A-A352-D323FD822264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800000"/>
            <a:gd name="adj2" fmla="val 90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92C4C-FA77-4B54-8DE6-EF6B6ADF10C9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6200000"/>
            <a:gd name="adj2" fmla="val 18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54C23-65A6-417B-BB46-FF81834F1824}">
      <dsp:nvSpPr>
        <dsp:cNvPr id="0" name=""/>
        <dsp:cNvSpPr/>
      </dsp:nvSpPr>
      <dsp:spPr>
        <a:xfrm>
          <a:off x="2278558" y="1404868"/>
          <a:ext cx="1538882" cy="15388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3600" kern="1200" dirty="0" smtClean="0"/>
            <a:t>TDD</a:t>
          </a:r>
          <a:endParaRPr lang="en-US" sz="3600" kern="1200" dirty="0"/>
        </a:p>
      </dsp:txBody>
      <dsp:txXfrm>
        <a:off x="2503922" y="1630232"/>
        <a:ext cx="1088154" cy="1088154"/>
      </dsp:txXfrm>
    </dsp:sp>
    <dsp:sp modelId="{65E5E0BE-F6A3-4EED-B47C-ECAB02B21921}">
      <dsp:nvSpPr>
        <dsp:cNvPr id="0" name=""/>
        <dsp:cNvSpPr/>
      </dsp:nvSpPr>
      <dsp:spPr>
        <a:xfrm>
          <a:off x="2509391" y="1406"/>
          <a:ext cx="1077217" cy="1077217"/>
        </a:xfrm>
        <a:prstGeom prst="ellipse">
          <a:avLst/>
        </a:prstGeom>
        <a:solidFill>
          <a:srgbClr val="B70F0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100" kern="1200" dirty="0" smtClean="0"/>
            <a:t>Skriv test som feiler</a:t>
          </a:r>
          <a:endParaRPr lang="en-US" sz="1100" kern="1200" dirty="0"/>
        </a:p>
      </dsp:txBody>
      <dsp:txXfrm>
        <a:off x="2667146" y="159161"/>
        <a:ext cx="761707" cy="761707"/>
      </dsp:txXfrm>
    </dsp:sp>
    <dsp:sp modelId="{18CF15E1-84D7-4DD4-B663-A409C36D6BFE}">
      <dsp:nvSpPr>
        <dsp:cNvPr id="0" name=""/>
        <dsp:cNvSpPr/>
      </dsp:nvSpPr>
      <dsp:spPr>
        <a:xfrm>
          <a:off x="3924731" y="2452848"/>
          <a:ext cx="1077217" cy="1077217"/>
        </a:xfrm>
        <a:prstGeom prst="ellipse">
          <a:avLst/>
        </a:prstGeom>
        <a:solidFill>
          <a:srgbClr val="54834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100" kern="1200" dirty="0" smtClean="0"/>
            <a:t>Få testen til å passere</a:t>
          </a:r>
          <a:endParaRPr lang="en-US" sz="1100" kern="1200" dirty="0"/>
        </a:p>
      </dsp:txBody>
      <dsp:txXfrm>
        <a:off x="4082486" y="2610603"/>
        <a:ext cx="761707" cy="761707"/>
      </dsp:txXfrm>
    </dsp:sp>
    <dsp:sp modelId="{A81E7EBA-B912-49B8-8000-0BF35D90809A}">
      <dsp:nvSpPr>
        <dsp:cNvPr id="0" name=""/>
        <dsp:cNvSpPr/>
      </dsp:nvSpPr>
      <dsp:spPr>
        <a:xfrm>
          <a:off x="1094050" y="2452848"/>
          <a:ext cx="1077217" cy="1077217"/>
        </a:xfrm>
        <a:prstGeom prst="ellipse">
          <a:avLst/>
        </a:prstGeom>
        <a:solidFill>
          <a:srgbClr val="F2B94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100" kern="1200" dirty="0" smtClean="0"/>
            <a:t>Foreta strukturelle endringer</a:t>
          </a:r>
          <a:endParaRPr lang="en-US" sz="1100" kern="1200" dirty="0"/>
        </a:p>
      </dsp:txBody>
      <dsp:txXfrm>
        <a:off x="1251805" y="2610603"/>
        <a:ext cx="761707" cy="761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articles/injection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15490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Mock –</a:t>
            </a:r>
            <a:r>
              <a:rPr lang="nb-NO" baseline="0" dirty="0" smtClean="0"/>
              <a:t> når vi tester mot en fake</a:t>
            </a:r>
          </a:p>
          <a:p>
            <a:r>
              <a:rPr lang="nb-NO" baseline="0" dirty="0" smtClean="0"/>
              <a:t>Stub – når den bare hjelper oss å gjennomføre testen</a:t>
            </a:r>
          </a:p>
          <a:p>
            <a:endParaRPr lang="nb-NO" baseline="0" dirty="0" smtClean="0"/>
          </a:p>
          <a:p>
            <a:r>
              <a:rPr lang="nb-NO" baseline="0" dirty="0" smtClean="0"/>
              <a:t>DEMO: Vise i kode hvordan man kan gjøre dette med EmailService – først manuell så med Rhino Mocks.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762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Vis konkret eksempel i</a:t>
            </a:r>
            <a:r>
              <a:rPr lang="nb-NO" baseline="0" dirty="0" smtClean="0"/>
              <a:t> kode.</a:t>
            </a:r>
          </a:p>
          <a:p>
            <a:r>
              <a:rPr lang="nb-NO" baseline="0" dirty="0" smtClean="0"/>
              <a:t>F.Eks</a:t>
            </a:r>
          </a:p>
          <a:p>
            <a:r>
              <a:rPr lang="nb-NO" baseline="0" dirty="0" smtClean="0"/>
              <a:t>Med StringCalculator fra TDD KATA 2 der Parser bør injectes</a:t>
            </a:r>
          </a:p>
          <a:p>
            <a:r>
              <a:rPr lang="en-US" dirty="0" smtClean="0">
                <a:hlinkClick r:id="rId3"/>
              </a:rPr>
              <a:t>http://martinfowler.com/articles/injection.html#FormsOfDependencyInjection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21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Demo</a:t>
            </a:r>
            <a:r>
              <a:rPr lang="nb-NO" baseline="0" dirty="0" smtClean="0"/>
              <a:t> ved: Bekk.dotnetintro.TDD.NinjectDemo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5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smtClean="0"/>
              <a:t>Demo av MVC3</a:t>
            </a:r>
            <a:r>
              <a:rPr lang="nb-NO" baseline="0" smtClean="0"/>
              <a:t>//TDD/Ninject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27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600" dirty="0" smtClean="0"/>
              <a:t>Det</a:t>
            </a:r>
            <a:r>
              <a:rPr lang="nb-NO" sz="1600" baseline="0" dirty="0" smtClean="0"/>
              <a:t> kommer an på hvem man spør – personlig ser jeg på det som Test-drevet utvikling og design – skriv tester først og designet vil forme seg etterhvert. Man har også et utgangspunkt for et design når man starter.</a:t>
            </a:r>
            <a:endParaRPr lang="nb-NO" sz="16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600" dirty="0" smtClean="0"/>
              <a:t>TDD er noe du velger selv – vil du skrive testen først? Gjør det!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27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Ikke nødvendigvis lettere å vedlikeholde</a:t>
            </a:r>
            <a:r>
              <a:rPr lang="nb-NO" baseline="0" dirty="0" smtClean="0"/>
              <a:t> – stiller store krav til utformingen av testene</a:t>
            </a:r>
          </a:p>
          <a:p>
            <a:r>
              <a:rPr lang="nb-NO" baseline="0" dirty="0" smtClean="0"/>
              <a:t>Lettere å forstå – testene fungerer som dokumentasjon og beskrivelse av brukerhistoriene</a:t>
            </a:r>
          </a:p>
          <a:p>
            <a:r>
              <a:rPr lang="nb-NO" baseline="0" dirty="0" smtClean="0"/>
              <a:t>Lettere å gjøre endringer når du kan stole på en test-suite. Hørt på prosjekt: ”Jeg får ikke denne testen til å bli grønn” – ”ikke tenk på det, den skal være sånn” &lt;- ikke lov! Fiks røde tester slik at man faktisk kan stole på de.</a:t>
            </a:r>
          </a:p>
          <a:p>
            <a:r>
              <a:rPr lang="nb-NO" baseline="0" dirty="0" smtClean="0"/>
              <a:t>Inkrementell utvikling gjør at man til enhver tid har fungerende system i stedet for Big Bang.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19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Red/Green/Refactor</a:t>
            </a:r>
          </a:p>
          <a:p>
            <a:r>
              <a:rPr lang="nb-NO" dirty="0" smtClean="0"/>
              <a:t>Do</a:t>
            </a:r>
            <a:r>
              <a:rPr lang="nb-NO" baseline="0" dirty="0" smtClean="0"/>
              <a:t> the simplest thing that could possibly work – ikke implementere noe som ikke er spesifisert</a:t>
            </a:r>
          </a:p>
          <a:p>
            <a:r>
              <a:rPr lang="nb-NO" baseline="0" dirty="0" smtClean="0"/>
              <a:t>DEMO: lag subtract i Calculator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959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ReSharper</a:t>
            </a:r>
            <a:r>
              <a:rPr lang="nb-NO" baseline="0" dirty="0" smtClean="0"/>
              <a:t> har testrunner som gjør at man kan kjøre Nunittester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07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ReSharper</a:t>
            </a:r>
            <a:r>
              <a:rPr lang="nb-NO" baseline="0" dirty="0" smtClean="0"/>
              <a:t> har testrunner som gjør at man kan kjøre Nunittester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nb-NO" sz="1600" dirty="0" smtClean="0"/>
              <a:t>Deklarere en test</a:t>
            </a:r>
            <a:br>
              <a:rPr lang="nb-NO" sz="1600" dirty="0" smtClean="0"/>
            </a:br>
            <a:r>
              <a:rPr lang="nb-NO" sz="1600" dirty="0" smtClean="0"/>
              <a:t>Navnekonvensjon</a:t>
            </a:r>
            <a:br>
              <a:rPr lang="nb-NO" sz="1600" dirty="0" smtClean="0"/>
            </a:br>
            <a:r>
              <a:rPr lang="nb-NO" sz="1600" dirty="0" smtClean="0"/>
              <a:t>NavnPåMetodeUnderTest_Senario_ForventetOppførsel()</a:t>
            </a:r>
            <a:br>
              <a:rPr lang="nb-NO" sz="1600" dirty="0" smtClean="0"/>
            </a:br>
            <a:r>
              <a:rPr lang="nb-NO" sz="1600" dirty="0" smtClean="0"/>
              <a:t>Testene  blir fint gruppert i oversikte oppe til høyre i VS</a:t>
            </a:r>
            <a:br>
              <a:rPr lang="nb-NO" sz="1600" dirty="0" smtClean="0"/>
            </a:br>
            <a:r>
              <a:rPr lang="nb-NO" sz="1600" dirty="0" smtClean="0"/>
              <a:t/>
            </a:r>
            <a:br>
              <a:rPr lang="nb-NO" sz="1600" dirty="0" smtClean="0"/>
            </a:br>
            <a:r>
              <a:rPr lang="nb-NO" sz="1600" dirty="0" smtClean="0"/>
              <a:t>Implementere en test</a:t>
            </a:r>
          </a:p>
          <a:p>
            <a:pPr>
              <a:spcBef>
                <a:spcPts val="600"/>
              </a:spcBef>
            </a:pPr>
            <a:r>
              <a:rPr lang="nb-NO" sz="1600" dirty="0" smtClean="0"/>
              <a:t>//arrange </a:t>
            </a:r>
            <a:br>
              <a:rPr lang="nb-NO" sz="1600" dirty="0" smtClean="0"/>
            </a:br>
            <a:r>
              <a:rPr lang="nb-NO" sz="1600" dirty="0" smtClean="0"/>
              <a:t>//act</a:t>
            </a:r>
            <a:br>
              <a:rPr lang="nb-NO" sz="1600" dirty="0" smtClean="0"/>
            </a:br>
            <a:r>
              <a:rPr lang="nb-NO" sz="1600" dirty="0" smtClean="0"/>
              <a:t>//assert</a:t>
            </a:r>
          </a:p>
          <a:p>
            <a:pPr>
              <a:spcBef>
                <a:spcPts val="600"/>
              </a:spcBef>
            </a:pPr>
            <a:r>
              <a:rPr lang="nb-NO" sz="1600" dirty="0" smtClean="0"/>
              <a:t>èn assert per test </a:t>
            </a:r>
            <a:br>
              <a:rPr lang="nb-NO" sz="1600" dirty="0" smtClean="0"/>
            </a:br>
            <a:r>
              <a:rPr lang="nb-NO" sz="1600" dirty="0" smtClean="0"/>
              <a:t>en test skal teste èn ting</a:t>
            </a:r>
          </a:p>
          <a:p>
            <a:pPr>
              <a:spcBef>
                <a:spcPts val="600"/>
              </a:spcBef>
            </a:pPr>
            <a:r>
              <a:rPr lang="nb-NO" sz="1600" dirty="0" smtClean="0"/>
              <a:t>Kjøre test med tastatur, Ctrl + R + T</a:t>
            </a:r>
          </a:p>
          <a:p>
            <a:pPr>
              <a:spcBef>
                <a:spcPts val="600"/>
              </a:spcBef>
            </a:pPr>
            <a:r>
              <a:rPr lang="nb-NO" sz="1600" dirty="0" smtClean="0"/>
              <a:t>Resharper Live template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664909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Vi tester ikke at eposten faktisk blir sendt –</a:t>
            </a:r>
            <a:r>
              <a:rPr lang="nb-NO" sz="1600" baseline="0" dirty="0" smtClean="0"/>
              <a:t> vi tester vår kode som enhet.</a:t>
            </a: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Isolation framework</a:t>
            </a:r>
            <a:br>
              <a:rPr lang="nb-NO" sz="1600" dirty="0" smtClean="0"/>
            </a:br>
            <a:r>
              <a:rPr lang="nb-NO" sz="1600" dirty="0" smtClean="0"/>
              <a:t>klassifisering av tester unit-, integration- og systemintegrationtester</a:t>
            </a:r>
          </a:p>
        </p:txBody>
      </p:sp>
    </p:spTree>
    <p:extLst>
      <p:ext uri="{BB962C8B-B14F-4D97-AF65-F5344CB8AC3E}">
        <p14:creationId xmlns:p14="http://schemas.microsoft.com/office/powerpoint/2010/main" val="1627688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Vi tester ikke at eposten faktisk blir sendt –</a:t>
            </a:r>
            <a:r>
              <a:rPr lang="nb-NO" sz="1600" baseline="0" dirty="0" smtClean="0"/>
              <a:t> vi tester vår kode som enhet.</a:t>
            </a: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Isolation framework</a:t>
            </a:r>
            <a:br>
              <a:rPr lang="nb-NO" sz="1600" dirty="0" smtClean="0"/>
            </a:br>
            <a:r>
              <a:rPr lang="nb-NO" sz="1600" dirty="0" smtClean="0"/>
              <a:t>klassifisering av tester unit-, integration- og systemintegrationtester</a:t>
            </a:r>
          </a:p>
        </p:txBody>
      </p:sp>
    </p:spTree>
    <p:extLst>
      <p:ext uri="{BB962C8B-B14F-4D97-AF65-F5344CB8AC3E}">
        <p14:creationId xmlns:p14="http://schemas.microsoft.com/office/powerpoint/2010/main" val="2603387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3334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8943522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35106767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1872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21905278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87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sherove.com/tdd-kata-1/" TargetMode="External"/><Relationship Id="rId2" Type="http://schemas.openxmlformats.org/officeDocument/2006/relationships/hyperlink" Target="http://osherov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hibernatingrhinos.com/open-source/rhino-mock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akeItEasy/FakeItEasy/" TargetMode="External"/><Relationship Id="rId4" Type="http://schemas.openxmlformats.org/officeDocument/2006/relationships/hyperlink" Target="http://code.google.com/p/moq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osherove.com/tdd-kata-1/" TargetMode="External"/><Relationship Id="rId2" Type="http://schemas.openxmlformats.org/officeDocument/2006/relationships/hyperlink" Target="http://osherove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nject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arthur@dent.co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nnisdoomen/FluentAssertion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940" y="3001919"/>
            <a:ext cx="6393180" cy="615553"/>
          </a:xfrm>
        </p:spPr>
        <p:txBody>
          <a:bodyPr/>
          <a:lstStyle/>
          <a:p>
            <a:r>
              <a:rPr lang="nb-NO" dirty="0" smtClean="0"/>
              <a:t>Enhetstesting og</a:t>
            </a:r>
            <a:br>
              <a:rPr lang="nb-NO" dirty="0" smtClean="0"/>
            </a:br>
            <a:r>
              <a:rPr lang="nb-NO" dirty="0" smtClean="0"/>
              <a:t>Testdrevet utvikling (TDD) i 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En introduksjon til testdrevet utvikling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423032" y="5820025"/>
            <a:ext cx="4396995" cy="251795"/>
          </a:xfrm>
        </p:spPr>
        <p:txBody>
          <a:bodyPr/>
          <a:lstStyle/>
          <a:p>
            <a:pPr algn="ctr"/>
            <a:r>
              <a:rPr lang="nb-NO" dirty="0" smtClean="0"/>
              <a:t>Thor Ånderbakk Olsen</a:t>
            </a:r>
            <a:br>
              <a:rPr lang="nb-NO" dirty="0" smtClean="0"/>
            </a:br>
            <a:r>
              <a:rPr lang="nb-NO" dirty="0" smtClean="0"/>
              <a:t>Mats Mortensen</a:t>
            </a:r>
            <a:br>
              <a:rPr lang="nb-NO" dirty="0" smtClean="0"/>
            </a:br>
            <a:r>
              <a:rPr lang="nb-NO" dirty="0" smtClean="0"/>
              <a:t>Espen </a:t>
            </a:r>
            <a:r>
              <a:rPr lang="nb-NO" dirty="0" smtClean="0"/>
              <a:t>Ekvang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November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20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79920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3723" y="1341070"/>
            <a:ext cx="7957584" cy="184665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0" rIns="91440" bIns="0" rtlCol="0" anchor="t">
            <a:spAutoFit/>
          </a:bodyPr>
          <a:lstStyle/>
          <a:p>
            <a:r>
              <a:rPr lang="nb-NO" sz="2000" dirty="0" smtClean="0">
                <a:solidFill>
                  <a:schemeClr val="bg1"/>
                </a:solidFill>
              </a:rPr>
              <a:t>Gjennomfør TDD Kataen som er laget av Roy Osherove (</a:t>
            </a:r>
            <a:r>
              <a:rPr lang="nb-NO" sz="2000" u="sng" dirty="0" smtClean="0">
                <a:solidFill>
                  <a:schemeClr val="bg1"/>
                </a:solidFill>
                <a:hlinkClick r:id="rId2"/>
              </a:rPr>
              <a:t>http://osherove.com/</a:t>
            </a:r>
            <a:r>
              <a:rPr lang="nb-NO" sz="2000" dirty="0" smtClean="0">
                <a:solidFill>
                  <a:schemeClr val="bg1"/>
                </a:solidFill>
              </a:rPr>
              <a:t>) som finnes </a:t>
            </a:r>
            <a:r>
              <a:rPr lang="nb-NO" sz="2000" u="sng" dirty="0" smtClean="0">
                <a:solidFill>
                  <a:schemeClr val="bg1"/>
                </a:solidFill>
                <a:hlinkClick r:id="rId3"/>
              </a:rPr>
              <a:t>her.</a:t>
            </a:r>
            <a:r>
              <a:rPr lang="nb-NO" sz="2000" dirty="0" smtClean="0">
                <a:solidFill>
                  <a:schemeClr val="bg1"/>
                </a:solidFill>
              </a:rPr>
              <a:t> </a:t>
            </a:r>
          </a:p>
          <a:p>
            <a:endParaRPr lang="nb-NO" sz="2000" dirty="0" smtClean="0">
              <a:solidFill>
                <a:schemeClr val="bg1"/>
              </a:solidFill>
            </a:endParaRPr>
          </a:p>
          <a:p>
            <a:r>
              <a:rPr lang="nb-NO" sz="2000" dirty="0" smtClean="0">
                <a:solidFill>
                  <a:schemeClr val="bg1"/>
                </a:solidFill>
              </a:rPr>
              <a:t>Kataen går på å implementere en String Calculator, løs èn og èn av oppgavene, prøv å ikke ”se fremover”.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1" u="none" strike="noStrike" kern="1200" cap="all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11980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3723" y="1341070"/>
            <a:ext cx="7957584" cy="276998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0" rIns="91440" bIns="0" rtlCol="0" anchor="t">
            <a:spAutoFit/>
          </a:bodyPr>
          <a:lstStyle/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I denne oppgaven skal vi implementere en enkel Stack. Det skal være mulig å gjøre </a:t>
            </a:r>
            <a:r>
              <a:rPr lang="nb-NO" sz="2000" i="1" dirty="0" smtClean="0">
                <a:solidFill>
                  <a:schemeClr val="bg1"/>
                </a:solidFill>
              </a:rPr>
              <a:t>Push</a:t>
            </a:r>
            <a:r>
              <a:rPr lang="nb-NO" sz="2000" dirty="0" smtClean="0">
                <a:solidFill>
                  <a:schemeClr val="bg1"/>
                </a:solidFill>
              </a:rPr>
              <a:t> for å få elementer på stacken og </a:t>
            </a:r>
            <a:r>
              <a:rPr lang="nb-NO" sz="2000" i="1" dirty="0" smtClean="0">
                <a:solidFill>
                  <a:schemeClr val="bg1"/>
                </a:solidFill>
              </a:rPr>
              <a:t>Pop</a:t>
            </a:r>
            <a:r>
              <a:rPr lang="nb-NO" sz="2000" dirty="0" smtClean="0">
                <a:solidFill>
                  <a:schemeClr val="bg1"/>
                </a:solidFill>
              </a:rPr>
              <a:t> for å få de av. </a:t>
            </a: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I tillegg ønsker vi funksjonalitet for å se om stacken har noen elementer (f.eks </a:t>
            </a:r>
            <a:r>
              <a:rPr lang="nb-NO" sz="2000" i="1" dirty="0" smtClean="0">
                <a:solidFill>
                  <a:schemeClr val="bg1"/>
                </a:solidFill>
              </a:rPr>
              <a:t>IsEmpty</a:t>
            </a:r>
            <a:r>
              <a:rPr lang="nb-NO" sz="2000" dirty="0" smtClean="0">
                <a:solidFill>
                  <a:schemeClr val="bg1"/>
                </a:solidFill>
              </a:rPr>
              <a:t>) og vi ønsker en funksjon som kan returnere det siste elementet som er lagt på stacken (f.eks </a:t>
            </a:r>
            <a:r>
              <a:rPr lang="nb-NO" sz="2000" i="1" dirty="0" smtClean="0">
                <a:solidFill>
                  <a:schemeClr val="bg1"/>
                </a:solidFill>
              </a:rPr>
              <a:t>Top</a:t>
            </a:r>
            <a:r>
              <a:rPr lang="nb-NO" sz="2000" dirty="0" smtClean="0">
                <a:solidFill>
                  <a:schemeClr val="bg1"/>
                </a:solidFill>
              </a:rPr>
              <a:t>).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 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Oppgaven skal gjennomføres test-drevet, det betyr at vi følger </a:t>
            </a:r>
            <a:r>
              <a:rPr lang="nb-NO" sz="2000" dirty="0" smtClean="0">
                <a:solidFill>
                  <a:srgbClr val="FF0000"/>
                </a:solidFill>
              </a:rPr>
              <a:t>red</a:t>
            </a:r>
            <a:r>
              <a:rPr lang="nb-NO" sz="2000" dirty="0" smtClean="0">
                <a:solidFill>
                  <a:schemeClr val="bg1"/>
                </a:solidFill>
              </a:rPr>
              <a:t>/</a:t>
            </a:r>
            <a:r>
              <a:rPr lang="nb-NO" sz="2000" dirty="0" smtClean="0">
                <a:solidFill>
                  <a:srgbClr val="548343"/>
                </a:solidFill>
              </a:rPr>
              <a:t>green</a:t>
            </a:r>
            <a:r>
              <a:rPr lang="nb-NO" sz="2000" dirty="0" smtClean="0">
                <a:solidFill>
                  <a:schemeClr val="bg1"/>
                </a:solidFill>
              </a:rPr>
              <a:t>/</a:t>
            </a:r>
            <a:r>
              <a:rPr lang="nb-NO" sz="2000" dirty="0" smtClean="0">
                <a:solidFill>
                  <a:srgbClr val="F2B948"/>
                </a:solidFill>
              </a:rPr>
              <a:t>refactor</a:t>
            </a:r>
            <a:r>
              <a:rPr lang="nb-NO" sz="2000" dirty="0" smtClean="0">
                <a:solidFill>
                  <a:schemeClr val="bg1"/>
                </a:solidFill>
              </a:rPr>
              <a:t> prinsippet.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1" u="none" strike="noStrike" kern="1200" cap="all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421577" cy="307777"/>
          </a:xfrm>
        </p:spPr>
        <p:txBody>
          <a:bodyPr/>
          <a:lstStyle/>
          <a:p>
            <a:r>
              <a:rPr lang="nb-NO" dirty="0" smtClean="0"/>
              <a:t>Avhengigheter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2263" y="1417562"/>
            <a:ext cx="8369044" cy="215956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BookingComponent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ConfirmBooking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person) 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{ 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message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ComposeMessage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(person);</a:t>
            </a:r>
            <a:br>
              <a:rPr lang="en-US" sz="1400" dirty="0">
                <a:latin typeface="Consolas" pitchFamily="49" charset="0"/>
                <a:cs typeface="Consolas" pitchFamily="49" charset="0"/>
              </a:rPr>
            </a:b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mailClient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SmtpClient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mailclient.Send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(message);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}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2263" y="4608483"/>
            <a:ext cx="82405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Krav: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Send epost til personen som har gjort bookingen.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/>
              <a:t>Vi ønsker her å teste at en epost blir </a:t>
            </a:r>
            <a:r>
              <a:rPr lang="nb-NO" sz="1600" dirty="0" smtClean="0"/>
              <a:t>sendt</a:t>
            </a:r>
            <a:br>
              <a:rPr lang="nb-NO" sz="1600" dirty="0" smtClean="0"/>
            </a:br>
            <a:endParaRPr lang="nb-NO" sz="16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391313" cy="307777"/>
          </a:xfrm>
        </p:spPr>
        <p:txBody>
          <a:bodyPr/>
          <a:lstStyle/>
          <a:p>
            <a:r>
              <a:rPr lang="nb-NO" dirty="0" smtClean="0"/>
              <a:t>Avhengigheter FORts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2263" y="1417562"/>
            <a:ext cx="8369044" cy="366254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BookingComponent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      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IMySmtpClient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_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smtpClient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BookingComponent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IMySmtpClient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smtpClient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_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smtpClient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stmpClient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ConfirmBooking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person) 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{ 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message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ComposeMessage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(person);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_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smtp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lient.Send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(message);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}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2263" y="4608483"/>
            <a:ext cx="824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Mulig løsning</a:t>
            </a:r>
            <a:br>
              <a:rPr lang="nb-NO" sz="1600" dirty="0" smtClean="0"/>
            </a:br>
            <a:endParaRPr lang="nb-NO" sz="1600" dirty="0" smtClean="0"/>
          </a:p>
        </p:txBody>
      </p:sp>
    </p:spTree>
    <p:extLst>
      <p:ext uri="{BB962C8B-B14F-4D97-AF65-F5344CB8AC3E}">
        <p14:creationId xmlns:p14="http://schemas.microsoft.com/office/powerpoint/2010/main" val="41828932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593339" cy="307777"/>
          </a:xfrm>
        </p:spPr>
        <p:txBody>
          <a:bodyPr/>
          <a:lstStyle/>
          <a:p>
            <a:r>
              <a:rPr lang="nb-NO" dirty="0" smtClean="0"/>
              <a:t>Fake, Mock, Stub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1600" y="2529840"/>
            <a:ext cx="1910080" cy="123952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Fake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23920" y="4805680"/>
            <a:ext cx="1910080" cy="12395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Mock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91680" y="4805680"/>
            <a:ext cx="1910080" cy="12395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Stub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500880" y="4805680"/>
            <a:ext cx="0" cy="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0"/>
            <a:endCxn id="7" idx="2"/>
          </p:cNvCxnSpPr>
          <p:nvPr/>
        </p:nvCxnSpPr>
        <p:spPr>
          <a:xfrm rot="5400000" flipH="1" flipV="1">
            <a:off x="4739640" y="3408680"/>
            <a:ext cx="1036320" cy="1757680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9" idx="0"/>
            <a:endCxn id="7" idx="2"/>
          </p:cNvCxnSpPr>
          <p:nvPr/>
        </p:nvCxnSpPr>
        <p:spPr>
          <a:xfrm rot="16200000" flipV="1">
            <a:off x="6573520" y="3332480"/>
            <a:ext cx="1036320" cy="1910080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6448" y="1249700"/>
            <a:ext cx="6026009" cy="713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manuelt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ved bruk av rammeverk (f.eks </a:t>
            </a:r>
            <a:r>
              <a:rPr lang="nb-NO" sz="1600" dirty="0" smtClean="0">
                <a:hlinkClick r:id="rId3"/>
              </a:rPr>
              <a:t>Rhino Mocks</a:t>
            </a:r>
            <a:r>
              <a:rPr lang="nb-NO" sz="1600" dirty="0" smtClean="0"/>
              <a:t>, </a:t>
            </a:r>
            <a:r>
              <a:rPr lang="nb-NO" sz="1600" dirty="0" smtClean="0">
                <a:hlinkClick r:id="rId4"/>
              </a:rPr>
              <a:t>moq</a:t>
            </a:r>
            <a:r>
              <a:rPr lang="nb-NO" sz="1600" dirty="0" smtClean="0"/>
              <a:t>, </a:t>
            </a:r>
            <a:r>
              <a:rPr lang="nb-NO" sz="1600" dirty="0" smtClean="0">
                <a:hlinkClick r:id="rId5"/>
              </a:rPr>
              <a:t>FakeItEasy</a:t>
            </a:r>
            <a:r>
              <a:rPr lang="nb-NO" sz="1600" dirty="0" smtClean="0"/>
              <a:t>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10377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723" y="1341070"/>
            <a:ext cx="7957584" cy="2154436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0" rIns="91440" bIns="0" rtlCol="0" anchor="t">
            <a:spAutoFit/>
          </a:bodyPr>
          <a:lstStyle/>
          <a:p>
            <a:r>
              <a:rPr lang="nb-NO" sz="2000" dirty="0" smtClean="0">
                <a:solidFill>
                  <a:schemeClr val="bg1"/>
                </a:solidFill>
              </a:rPr>
              <a:t>Gjennomfør TDD Kataen som er laget av Roy Osherove (</a:t>
            </a:r>
            <a:r>
              <a:rPr lang="nb-NO" sz="2000" u="sng" dirty="0" smtClean="0">
                <a:solidFill>
                  <a:schemeClr val="bg1"/>
                </a:solidFill>
                <a:hlinkClick r:id="rId2"/>
              </a:rPr>
              <a:t>http://osherove.com/</a:t>
            </a:r>
            <a:r>
              <a:rPr lang="nb-NO" sz="2000" dirty="0" smtClean="0">
                <a:solidFill>
                  <a:schemeClr val="bg1"/>
                </a:solidFill>
              </a:rPr>
              <a:t>) som finnes </a:t>
            </a:r>
            <a:r>
              <a:rPr lang="nb-NO" sz="2000" u="sng" dirty="0" smtClean="0">
                <a:solidFill>
                  <a:schemeClr val="bg1"/>
                </a:solidFill>
                <a:hlinkClick r:id="rId3"/>
              </a:rPr>
              <a:t>her.</a:t>
            </a:r>
            <a:r>
              <a:rPr lang="nb-NO" sz="2000" dirty="0" smtClean="0">
                <a:solidFill>
                  <a:schemeClr val="bg1"/>
                </a:solidFill>
              </a:rPr>
              <a:t> </a:t>
            </a:r>
          </a:p>
          <a:p>
            <a:endParaRPr lang="nb-NO" sz="2000" dirty="0" smtClean="0">
              <a:solidFill>
                <a:schemeClr val="bg1"/>
              </a:solidFill>
            </a:endParaRPr>
          </a:p>
          <a:p>
            <a:r>
              <a:rPr lang="nb-NO" sz="2000" dirty="0" smtClean="0">
                <a:solidFill>
                  <a:schemeClr val="bg1"/>
                </a:solidFill>
              </a:rPr>
              <a:t>Kataen går på å utvide funksjonaliteten til StringCalculator som ble opprettet i oppgave 1, løs èn og èn av oppgavene, prøv å ikke ”se fremover”.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1" u="none" strike="noStrike" kern="1200" cap="all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467616" cy="307777"/>
          </a:xfrm>
        </p:spPr>
        <p:txBody>
          <a:bodyPr/>
          <a:lstStyle/>
          <a:p>
            <a:r>
              <a:rPr lang="nb-NO" dirty="0" smtClean="0"/>
              <a:t>Dependency injection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50169" y="4567897"/>
            <a:ext cx="2098385" cy="54512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KlasseMedAvhengighet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84305" y="2022231"/>
            <a:ext cx="1408233" cy="5451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IAvhengighet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98175" y="3358662"/>
            <a:ext cx="2180494" cy="545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KonkretAvhengighet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7" idx="0"/>
            <a:endCxn id="6" idx="2"/>
          </p:cNvCxnSpPr>
          <p:nvPr/>
        </p:nvCxnSpPr>
        <p:spPr>
          <a:xfrm flipV="1">
            <a:off x="4088422" y="2567354"/>
            <a:ext cx="0" cy="791308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3"/>
          </p:cNvCxnSpPr>
          <p:nvPr/>
        </p:nvCxnSpPr>
        <p:spPr>
          <a:xfrm flipH="1">
            <a:off x="4792538" y="2294793"/>
            <a:ext cx="2425924" cy="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218462" y="2294793"/>
            <a:ext cx="0" cy="2273104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64373" y="2083775"/>
            <a:ext cx="18727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50" dirty="0" smtClean="0"/>
              <a:t>Konsumerer </a:t>
            </a:r>
            <a:r>
              <a:rPr lang="nb-NO" sz="1050" i="1" dirty="0" smtClean="0"/>
              <a:t>IAvhengighet</a:t>
            </a:r>
            <a:endParaRPr lang="en-US" sz="1050" i="1" dirty="0" err="1" smtClean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445250" y="3631224"/>
            <a:ext cx="0" cy="936673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7" idx="3"/>
          </p:cNvCxnSpPr>
          <p:nvPr/>
        </p:nvCxnSpPr>
        <p:spPr>
          <a:xfrm flipH="1">
            <a:off x="5178669" y="3631224"/>
            <a:ext cx="1266581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0807" y="877824"/>
            <a:ext cx="82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Send objekter inn i en klasse i stedet for at klassen selv er ansvarlig for å opprette disse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0807" y="4970208"/>
            <a:ext cx="430173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Tre typer:</a:t>
            </a:r>
            <a:br>
              <a:rPr lang="nb-NO" sz="1600" dirty="0" smtClean="0"/>
            </a:br>
            <a:endParaRPr lang="nb-NO" sz="1600" dirty="0" smtClean="0"/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lphaLcPeriod"/>
            </a:pPr>
            <a:r>
              <a:rPr lang="nb-NO" sz="1600" dirty="0" smtClean="0"/>
              <a:t> Constructor injection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lphaLcPeriod"/>
            </a:pPr>
            <a:r>
              <a:rPr lang="nb-NO" sz="1600" dirty="0" smtClean="0"/>
              <a:t> Property injection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lphaLcPeriod"/>
            </a:pPr>
            <a:r>
              <a:rPr lang="nb-NO" sz="1600" dirty="0" smtClean="0"/>
              <a:t> Interface injection</a:t>
            </a:r>
            <a:endParaRPr lang="nb-NO" sz="1100" dirty="0" smtClean="0"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386598" cy="307777"/>
          </a:xfrm>
        </p:spPr>
        <p:txBody>
          <a:bodyPr/>
          <a:lstStyle/>
          <a:p>
            <a:r>
              <a:rPr lang="nb-NO" dirty="0" smtClean="0"/>
              <a:t>Ninject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50169" y="4567897"/>
            <a:ext cx="2098385" cy="54512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KlasseMedAvhengighet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84305" y="2022231"/>
            <a:ext cx="1408233" cy="5451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IAvhengighet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98175" y="3358662"/>
            <a:ext cx="2180494" cy="545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KonkretAvhengighet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3595" y="4567897"/>
            <a:ext cx="2098385" cy="545123"/>
          </a:xfrm>
          <a:prstGeom prst="round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Ninject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7" idx="0"/>
            <a:endCxn id="6" idx="2"/>
          </p:cNvCxnSpPr>
          <p:nvPr/>
        </p:nvCxnSpPr>
        <p:spPr>
          <a:xfrm flipV="1">
            <a:off x="4088422" y="2567354"/>
            <a:ext cx="0" cy="791308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3"/>
          </p:cNvCxnSpPr>
          <p:nvPr/>
        </p:nvCxnSpPr>
        <p:spPr>
          <a:xfrm flipH="1">
            <a:off x="4792538" y="2294793"/>
            <a:ext cx="2425924" cy="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218462" y="2294793"/>
            <a:ext cx="0" cy="2273104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5" idx="1"/>
          </p:cNvCxnSpPr>
          <p:nvPr/>
        </p:nvCxnSpPr>
        <p:spPr>
          <a:xfrm>
            <a:off x="2761980" y="4840459"/>
            <a:ext cx="2988189" cy="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64373" y="2083775"/>
            <a:ext cx="18727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50" dirty="0" smtClean="0"/>
              <a:t>Konsumerer </a:t>
            </a:r>
            <a:r>
              <a:rPr lang="nb-NO" sz="1050" i="1" dirty="0" smtClean="0"/>
              <a:t>IAvhengighet</a:t>
            </a:r>
            <a:endParaRPr lang="en-US" sz="1050" i="1" dirty="0" err="1" smtClean="0"/>
          </a:p>
        </p:txBody>
      </p:sp>
      <p:sp>
        <p:nvSpPr>
          <p:cNvPr id="14" name="TextBox 13"/>
          <p:cNvSpPr txBox="1"/>
          <p:nvPr/>
        </p:nvSpPr>
        <p:spPr>
          <a:xfrm>
            <a:off x="3194551" y="4586543"/>
            <a:ext cx="2406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50" dirty="0" smtClean="0"/>
              <a:t>Oppretter </a:t>
            </a:r>
            <a:r>
              <a:rPr lang="nb-NO" sz="1050" i="1" dirty="0" smtClean="0"/>
              <a:t>KonkretAvhengighet</a:t>
            </a:r>
            <a:endParaRPr lang="en-US" sz="1050" i="1" dirty="0" err="1" smtClean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96915" y="3648808"/>
            <a:ext cx="1301260" cy="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696915" y="3648808"/>
            <a:ext cx="0" cy="919089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45250" y="3631224"/>
            <a:ext cx="0" cy="936673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7" idx="3"/>
          </p:cNvCxnSpPr>
          <p:nvPr/>
        </p:nvCxnSpPr>
        <p:spPr>
          <a:xfrm flipH="1">
            <a:off x="5178669" y="3631224"/>
            <a:ext cx="1266581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82268" y="3394892"/>
            <a:ext cx="1315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50" dirty="0" smtClean="0"/>
              <a:t>Løser avhengighet</a:t>
            </a:r>
            <a:endParaRPr lang="en-US" sz="1050" i="1" dirty="0" err="1" smtClean="0"/>
          </a:p>
        </p:txBody>
      </p:sp>
      <p:sp>
        <p:nvSpPr>
          <p:cNvPr id="20" name="TextBox 19"/>
          <p:cNvSpPr txBox="1"/>
          <p:nvPr/>
        </p:nvSpPr>
        <p:spPr>
          <a:xfrm>
            <a:off x="536448" y="1249700"/>
            <a:ext cx="2616422" cy="713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</a:t>
            </a:r>
            <a:r>
              <a:rPr lang="en-US" sz="1600" dirty="0" smtClean="0">
                <a:hlinkClick r:id="rId3"/>
              </a:rPr>
              <a:t>http://www.ninject.org/</a:t>
            </a: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600" dirty="0" smtClean="0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088760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Bonus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73723" y="1341070"/>
            <a:ext cx="7957584" cy="4308872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0" rIns="91440" bIns="0" rtlCol="0" anchor="t">
            <a:spAutoFit/>
          </a:bodyPr>
          <a:lstStyle/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I denne oppgaven skal vi implementere en Logger. Det skal være mulig å logge informasjon(</a:t>
            </a:r>
            <a:r>
              <a:rPr lang="nb-NO" sz="2000" i="1" dirty="0" smtClean="0">
                <a:solidFill>
                  <a:schemeClr val="bg1"/>
                </a:solidFill>
              </a:rPr>
              <a:t>Info</a:t>
            </a:r>
            <a:r>
              <a:rPr lang="nb-NO" sz="2000" dirty="0" smtClean="0">
                <a:solidFill>
                  <a:schemeClr val="bg1"/>
                </a:solidFill>
              </a:rPr>
              <a:t>), advarseler (</a:t>
            </a:r>
            <a:r>
              <a:rPr lang="nb-NO" sz="2000" i="1" dirty="0" smtClean="0">
                <a:solidFill>
                  <a:schemeClr val="bg1"/>
                </a:solidFill>
              </a:rPr>
              <a:t>Warning</a:t>
            </a:r>
            <a:r>
              <a:rPr lang="nb-NO" sz="2000" dirty="0" smtClean="0">
                <a:solidFill>
                  <a:schemeClr val="bg1"/>
                </a:solidFill>
              </a:rPr>
              <a:t>) og unntak (</a:t>
            </a:r>
            <a:r>
              <a:rPr lang="nb-NO" sz="2000" i="1" dirty="0" smtClean="0">
                <a:solidFill>
                  <a:schemeClr val="bg1"/>
                </a:solidFill>
              </a:rPr>
              <a:t>Exception</a:t>
            </a:r>
            <a:r>
              <a:rPr lang="nb-NO" sz="2000" dirty="0" smtClean="0">
                <a:solidFill>
                  <a:schemeClr val="bg1"/>
                </a:solidFill>
              </a:rPr>
              <a:t>). </a:t>
            </a:r>
          </a:p>
          <a:p>
            <a:pPr algn="just"/>
            <a:endParaRPr lang="nb-NO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Loggeren bør konstruere et format på meldingen som skal skrives, dette formatet bør inneholde dato, klokkeslett, type melding og selvfølgelig meldingen selv. F.eks:</a:t>
            </a:r>
          </a:p>
          <a:p>
            <a:pPr algn="just"/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i="1" dirty="0" smtClean="0">
                <a:solidFill>
                  <a:schemeClr val="bg1"/>
                </a:solidFill>
              </a:rPr>
              <a:t>[08.08.2012 15:00][Info] Epost sendt til bruker </a:t>
            </a:r>
            <a:r>
              <a:rPr lang="nb-NO" sz="2000" i="1" u="sng" dirty="0" smtClean="0">
                <a:solidFill>
                  <a:schemeClr val="bg1"/>
                </a:solidFill>
                <a:hlinkClick r:id="rId2"/>
              </a:rPr>
              <a:t>arthur@dent.com</a:t>
            </a:r>
            <a:r>
              <a:rPr lang="nb-NO" sz="2000" i="1" dirty="0" smtClean="0">
                <a:solidFill>
                  <a:schemeClr val="bg1"/>
                </a:solidFill>
              </a:rPr>
              <a:t>.</a:t>
            </a:r>
            <a:endParaRPr lang="en-US" sz="2000" i="1" dirty="0" smtClean="0">
              <a:solidFill>
                <a:schemeClr val="bg1"/>
              </a:solidFill>
            </a:endParaRPr>
          </a:p>
          <a:p>
            <a:pPr algn="just"/>
            <a:endParaRPr lang="nb-NO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Følgende kontrakt er gyldig for å skrive til loggen:</a:t>
            </a:r>
          </a:p>
          <a:p>
            <a:pPr algn="just"/>
            <a:endParaRPr lang="nb-NO" sz="2000" dirty="0">
              <a:solidFill>
                <a:schemeClr val="bg1"/>
              </a:solidFill>
            </a:endParaRPr>
          </a:p>
          <a:p>
            <a:pPr algn="just"/>
            <a:r>
              <a:rPr lang="nb-NO" sz="2000" dirty="0">
                <a:solidFill>
                  <a:schemeClr val="bg1"/>
                </a:solidFill>
              </a:rPr>
              <a:t>i</a:t>
            </a:r>
            <a:r>
              <a:rPr lang="nb-NO" sz="2000" dirty="0" smtClean="0">
                <a:solidFill>
                  <a:schemeClr val="bg1"/>
                </a:solidFill>
              </a:rPr>
              <a:t>nterface Logger{}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1" u="none" strike="noStrike" kern="1200" cap="all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19088" cy="307777"/>
          </a:xfrm>
        </p:spPr>
        <p:txBody>
          <a:bodyPr/>
          <a:lstStyle/>
          <a:p>
            <a:r>
              <a:rPr lang="nb-NO" dirty="0" smtClean="0"/>
              <a:t>TDD i MVC3?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88324" y="2966561"/>
            <a:ext cx="2547492" cy="743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b="1" dirty="0" smtClean="0"/>
              <a:t>TDD + MVC3 = SANT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700" b="1" dirty="0" smtClean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286891" cy="307777"/>
          </a:xfrm>
        </p:spPr>
        <p:txBody>
          <a:bodyPr/>
          <a:lstStyle/>
          <a:p>
            <a:r>
              <a:rPr lang="nb-NO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397000"/>
            <a:ext cx="4699957" cy="271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Enhetstesting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Hva er TDD?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TDD i .NET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Oppgave 1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Avhengigheter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Oppgave 2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TDD i MVC3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Oppgave 3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278829" cy="307777"/>
          </a:xfrm>
        </p:spPr>
        <p:txBody>
          <a:bodyPr/>
          <a:lstStyle/>
          <a:p>
            <a:r>
              <a:rPr lang="nb-NO" dirty="0" smtClean="0"/>
              <a:t>Ninject i MVC3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3017" y="1151746"/>
            <a:ext cx="8800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Installasjon via Nuget, for et ASP.NET MVC 3 prosjekt kjør: </a:t>
            </a:r>
            <a:r>
              <a:rPr lang="en-US" sz="1400" i="1" dirty="0" smtClean="0"/>
              <a:t>Install-Package Ninject.MVC3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321623" y="1821070"/>
            <a:ext cx="8409684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NinjectWebCommon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21623" y="2378071"/>
            <a:ext cx="8409684" cy="1938992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CreateKernel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kernel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StandardKernel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kernel.Bind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Func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&gt;&gt;().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ToMethod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ctx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=&gt; () =&gt;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Bootstrapper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().Kernel);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kernel.Bind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IHttpModule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&gt;().To&lt;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HttpApplicationInitializationHttpModule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             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RegisterServices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(kernel);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kernel;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09796" y="4543343"/>
            <a:ext cx="8421511" cy="830997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RegisterServices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kernel)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2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	//alle moduler og tjenester registreres i Ninject her</a:t>
            </a: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 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75091" y="3304566"/>
            <a:ext cx="4396995" cy="312906"/>
          </a:xfrm>
        </p:spPr>
        <p:txBody>
          <a:bodyPr/>
          <a:lstStyle/>
          <a:p>
            <a:r>
              <a:rPr lang="en-US" dirty="0" err="1" smtClean="0"/>
              <a:t>Takk</a:t>
            </a:r>
            <a:r>
              <a:rPr lang="en-US" dirty="0" smtClean="0"/>
              <a:t> for meg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Espen Ekvang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espen.ekvang@bekk.no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http://github.com/bekk/dotnetkurs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837613" y="431800"/>
            <a:ext cx="306387" cy="276225"/>
          </a:xfrm>
        </p:spPr>
        <p:txBody>
          <a:bodyPr/>
          <a:lstStyle/>
          <a:p>
            <a:fld id="{FF67BF5B-7344-D747-A0C2-CBD7B2ACBC8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253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85453" cy="307777"/>
          </a:xfrm>
        </p:spPr>
        <p:txBody>
          <a:bodyPr/>
          <a:lstStyle/>
          <a:p>
            <a:r>
              <a:rPr lang="nb-NO" dirty="0" smtClean="0"/>
              <a:t>Enhetstest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23" y="1172845"/>
            <a:ext cx="8158884" cy="16004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Add(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a, 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b)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{     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a + b;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}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2423" y="3763663"/>
            <a:ext cx="8158884" cy="20313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]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Add_TwoNumbers_ReturnSumOfNumbers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     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calculator =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  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result =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calculator.Add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(1, 2);     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.AreaEqual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(3,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result);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904047" cy="307777"/>
          </a:xfrm>
        </p:spPr>
        <p:txBody>
          <a:bodyPr/>
          <a:lstStyle/>
          <a:p>
            <a:r>
              <a:rPr lang="nb-NO" dirty="0" smtClean="0"/>
              <a:t>Hva er tdd?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0058" y="1731639"/>
            <a:ext cx="219643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Test-drevet utvikling</a:t>
            </a:r>
            <a:endParaRPr lang="en-US" sz="1700" dirty="0" err="1" smtClean="0"/>
          </a:p>
        </p:txBody>
      </p:sp>
      <p:sp>
        <p:nvSpPr>
          <p:cNvPr id="6" name="TextBox 5"/>
          <p:cNvSpPr txBox="1"/>
          <p:nvPr/>
        </p:nvSpPr>
        <p:spPr>
          <a:xfrm>
            <a:off x="5671155" y="2609087"/>
            <a:ext cx="24368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Test-orientert utvikling</a:t>
            </a:r>
            <a:endParaRPr lang="en-US" sz="1700" dirty="0" err="1" smtClean="0"/>
          </a:p>
        </p:txBody>
      </p:sp>
      <p:sp>
        <p:nvSpPr>
          <p:cNvPr id="7" name="TextBox 6"/>
          <p:cNvSpPr txBox="1"/>
          <p:nvPr/>
        </p:nvSpPr>
        <p:spPr>
          <a:xfrm>
            <a:off x="1039467" y="3785803"/>
            <a:ext cx="19688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Test-drevet design</a:t>
            </a:r>
            <a:endParaRPr lang="en-US" sz="1700" dirty="0" err="1" smtClean="0"/>
          </a:p>
        </p:txBody>
      </p:sp>
      <p:sp>
        <p:nvSpPr>
          <p:cNvPr id="8" name="TextBox 7"/>
          <p:cNvSpPr txBox="1"/>
          <p:nvPr/>
        </p:nvSpPr>
        <p:spPr>
          <a:xfrm>
            <a:off x="4422105" y="4718304"/>
            <a:ext cx="315823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Test-drevet utvikling og design</a:t>
            </a:r>
            <a:endParaRPr lang="en-US" sz="1700" dirty="0" err="1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allAtOnce"/>
      <p:bldP spid="8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98277" cy="307777"/>
          </a:xfrm>
        </p:spPr>
        <p:txBody>
          <a:bodyPr/>
          <a:lstStyle/>
          <a:p>
            <a:r>
              <a:rPr lang="nb-NO" dirty="0" smtClean="0"/>
              <a:t>Motivasjon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6448" y="1249700"/>
            <a:ext cx="3988592" cy="1836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finne feil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vedlikeholde (hvis gjort riktig)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forstå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utvikle</a:t>
            </a:r>
            <a:endParaRPr lang="en-US" sz="1600" dirty="0" err="1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levere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763624" cy="307777"/>
          </a:xfrm>
        </p:spPr>
        <p:txBody>
          <a:bodyPr/>
          <a:lstStyle/>
          <a:p>
            <a:r>
              <a:rPr lang="nb-NO" dirty="0" smtClean="0"/>
              <a:t>Test-først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ight Arrow 7"/>
          <p:cNvSpPr/>
          <p:nvPr/>
        </p:nvSpPr>
        <p:spPr>
          <a:xfrm>
            <a:off x="4297680" y="1137920"/>
            <a:ext cx="528320" cy="25908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6986468">
            <a:off x="6355255" y="4608183"/>
            <a:ext cx="528320" cy="25908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3557189">
            <a:off x="2281729" y="4652631"/>
            <a:ext cx="528320" cy="25908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71264" cy="307777"/>
          </a:xfrm>
        </p:spPr>
        <p:txBody>
          <a:bodyPr/>
          <a:lstStyle/>
          <a:p>
            <a:r>
              <a:rPr lang="nb-NO" dirty="0" smtClean="0"/>
              <a:t>TDD i .NET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0807" y="877824"/>
            <a:ext cx="8240500" cy="238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Kjernefunksjonalitet for testrammeverk:</a:t>
            </a:r>
            <a:br>
              <a:rPr lang="nb-NO" sz="1600" dirty="0" smtClean="0"/>
            </a:b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Deklarere tester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Kjøre tester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Oversiktlig presentasjon av passerende og feilende tester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Rapportering av </a:t>
            </a:r>
            <a:r>
              <a:rPr lang="nb-NO" sz="1600" dirty="0" smtClean="0"/>
              <a:t>testdekning</a:t>
            </a: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1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4168" y="4451350"/>
          <a:ext cx="8369144" cy="1292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1064"/>
                <a:gridCol w="1341120"/>
                <a:gridCol w="1877568"/>
                <a:gridCol w="1414272"/>
                <a:gridCol w="1182624"/>
                <a:gridCol w="1682496"/>
              </a:tblGrid>
              <a:tr h="39687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Open 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Declare</a:t>
                      </a:r>
                      <a:r>
                        <a:rPr lang="nb-NO" sz="1400" baseline="0" dirty="0" smtClean="0"/>
                        <a:t> Test 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Declare Test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Fluent</a:t>
                      </a:r>
                      <a:r>
                        <a:rPr lang="nb-NO" sz="1400" baseline="0" dirty="0" smtClean="0"/>
                        <a:t> API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Testrunner</a:t>
                      </a:r>
                      <a:endParaRPr lang="en-US" sz="1400" dirty="0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NUnit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Ja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[TestFixture]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[Test]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Ja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Eksternt</a:t>
                      </a:r>
                      <a:r>
                        <a:rPr lang="nb-NO" sz="1200" baseline="0" dirty="0" smtClean="0"/>
                        <a:t> program (integrert med R#)</a:t>
                      </a:r>
                      <a:endParaRPr lang="en-US" sz="1200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MSTest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Nei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[TestClass]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[TestMethod]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Nei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Integrert</a:t>
                      </a:r>
                      <a:r>
                        <a:rPr lang="nb-NO" sz="1200" baseline="0" dirty="0" smtClean="0"/>
                        <a:t> i VS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473113" cy="307777"/>
          </a:xfrm>
        </p:spPr>
        <p:txBody>
          <a:bodyPr/>
          <a:lstStyle/>
          <a:p>
            <a:r>
              <a:rPr lang="nb-NO" dirty="0" smtClean="0"/>
              <a:t>TDD i .</a:t>
            </a:r>
            <a:r>
              <a:rPr lang="nb-NO" dirty="0" smtClean="0"/>
              <a:t>NET forts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0807" y="877824"/>
            <a:ext cx="8240500" cy="2082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Anbefalt tillegg til TDD i .NET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Fluent Assertions (Install-Package FluentAssertions)</a:t>
            </a:r>
            <a:endParaRPr lang="nb-NO" sz="1600" dirty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>
                <a:hlinkClick r:id="rId3"/>
              </a:rPr>
              <a:t>https://github.com/dennisdoomen/FluentAssertions</a:t>
            </a:r>
            <a:r>
              <a:rPr lang="nb-NO" sz="1600" dirty="0" smtClean="0"/>
              <a:t/>
            </a:r>
            <a:br>
              <a:rPr lang="nb-NO" sz="1600" dirty="0" smtClean="0"/>
            </a:b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1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90807" y="3130139"/>
            <a:ext cx="81290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         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Add_TwoNumbers_ReturnSumOfNumbers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        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{             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calculator = 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();          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result =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calculator.Add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(1, 2);             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trike="sngStrike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en-US" strike="sngStrike" dirty="0" err="1">
                <a:latin typeface="Consolas" pitchFamily="49" charset="0"/>
                <a:cs typeface="Consolas" pitchFamily="49" charset="0"/>
              </a:rPr>
              <a:t>.AreaEqual</a:t>
            </a:r>
            <a:r>
              <a:rPr lang="en-US" strike="sngStrike" dirty="0">
                <a:latin typeface="Consolas" pitchFamily="49" charset="0"/>
                <a:cs typeface="Consolas" pitchFamily="49" charset="0"/>
              </a:rPr>
              <a:t>(3, result</a:t>
            </a:r>
            <a:r>
              <a:rPr lang="en-US" strike="sngStrike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result.Should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().Be(3);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       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2495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46339" cy="307777"/>
          </a:xfrm>
        </p:spPr>
        <p:txBody>
          <a:bodyPr/>
          <a:lstStyle/>
          <a:p>
            <a:r>
              <a:rPr lang="nb-NO" dirty="0" smtClean="0"/>
              <a:t>Skrive 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24" y="1657350"/>
            <a:ext cx="8158884" cy="24365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TestMethod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         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Add_TwoNumbers_ReturnSumOfNumbers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        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             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calculator = 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        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//arrange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result = 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calculator.Add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(1, 2);        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//act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result.Should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().Be(3);                    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//assert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355213" y="2581275"/>
            <a:ext cx="361950" cy="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355213" y="3067050"/>
            <a:ext cx="361950" cy="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355213" y="3685299"/>
            <a:ext cx="361950" cy="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24898</TotalTime>
  <Words>873</Words>
  <Application>Microsoft Office PowerPoint</Application>
  <PresentationFormat>On-screen Show (4:3)</PresentationFormat>
  <Paragraphs>199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Consolas</vt:lpstr>
      <vt:lpstr>Georgia</vt:lpstr>
      <vt:lpstr>Wingdings</vt:lpstr>
      <vt:lpstr>BEKK Rekruttering 16-9</vt:lpstr>
      <vt:lpstr>Enhetstesting og Testdrevet utvikling (TDD) i .net</vt:lpstr>
      <vt:lpstr>Agenda</vt:lpstr>
      <vt:lpstr>Enhetstest</vt:lpstr>
      <vt:lpstr>Hva er tdd?</vt:lpstr>
      <vt:lpstr>Motivasjon</vt:lpstr>
      <vt:lpstr>Test-først</vt:lpstr>
      <vt:lpstr>TDD i .NET</vt:lpstr>
      <vt:lpstr>TDD i .NET forts</vt:lpstr>
      <vt:lpstr>Skrive test</vt:lpstr>
      <vt:lpstr>Oppgave 1</vt:lpstr>
      <vt:lpstr>Oppgave 2</vt:lpstr>
      <vt:lpstr>Avhengigheter</vt:lpstr>
      <vt:lpstr>Avhengigheter FORts</vt:lpstr>
      <vt:lpstr>Fake, Mock, Stub</vt:lpstr>
      <vt:lpstr>Oppgave 3</vt:lpstr>
      <vt:lpstr>Dependency injection</vt:lpstr>
      <vt:lpstr>Ninject </vt:lpstr>
      <vt:lpstr>Bonus</vt:lpstr>
      <vt:lpstr>TDD i MVC3?</vt:lpstr>
      <vt:lpstr>Ninject i MVC3</vt:lpstr>
      <vt:lpstr>Takk for meg</vt:lpstr>
    </vt:vector>
  </TitlesOfParts>
  <Company>Bekk Consulting 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Espen Ekvang</cp:lastModifiedBy>
  <cp:revision>943</cp:revision>
  <dcterms:created xsi:type="dcterms:W3CDTF">2011-08-04T16:58:46Z</dcterms:created>
  <dcterms:modified xsi:type="dcterms:W3CDTF">2013-11-18T06:10:37Z</dcterms:modified>
</cp:coreProperties>
</file>