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6" r:id="rId3"/>
    <p:sldId id="273" r:id="rId4"/>
    <p:sldId id="272" r:id="rId5"/>
    <p:sldId id="271" r:id="rId6"/>
    <p:sldId id="270" r:id="rId7"/>
    <p:sldId id="268" r:id="rId8"/>
    <p:sldId id="277" r:id="rId9"/>
    <p:sldId id="269" r:id="rId10"/>
    <p:sldId id="283" r:id="rId11"/>
    <p:sldId id="274" r:id="rId12"/>
    <p:sldId id="278" r:id="rId13"/>
    <p:sldId id="284" r:id="rId14"/>
    <p:sldId id="276" r:id="rId15"/>
    <p:sldId id="279" r:id="rId16"/>
    <p:sldId id="280" r:id="rId17"/>
    <p:sldId id="267" r:id="rId18"/>
    <p:sldId id="281" r:id="rId19"/>
    <p:sldId id="28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948"/>
    <a:srgbClr val="548343"/>
    <a:srgbClr val="000000"/>
    <a:srgbClr val="B70F0F"/>
    <a:srgbClr val="C9C0B5"/>
    <a:srgbClr val="D2C0B5"/>
    <a:srgbClr val="BBB0A3"/>
    <a:srgbClr val="FD5151"/>
    <a:srgbClr val="887E6F"/>
    <a:srgbClr val="FD515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5" autoAdjust="0"/>
    <p:restoredTop sz="81221" autoAdjust="0"/>
  </p:normalViewPr>
  <p:slideViewPr>
    <p:cSldViewPr snapToGrid="0" snapToObjects="1" showGuides="1">
      <p:cViewPr varScale="1">
        <p:scale>
          <a:sx n="78" d="100"/>
          <a:sy n="78" d="100"/>
        </p:scale>
        <p:origin x="-84" y="-792"/>
      </p:cViewPr>
      <p:guideLst>
        <p:guide orient="horz" pos="4196"/>
        <p:guide orient="horz" pos="2153"/>
        <p:guide orient="horz" pos="795"/>
        <p:guide pos="254"/>
        <p:guide pos="5507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 snapToObjects="1" showGuides="1">
      <p:cViewPr varScale="1">
        <p:scale>
          <a:sx n="109" d="100"/>
          <a:sy n="109" d="100"/>
        </p:scale>
        <p:origin x="-3832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08D9A6-7C64-4B53-B769-37B83AD69387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CE4060-7E72-44CA-ABD8-B0A04CFCB3A1}">
      <dgm:prSet phldrT="[Text]"/>
      <dgm:spPr/>
      <dgm:t>
        <a:bodyPr/>
        <a:lstStyle/>
        <a:p>
          <a:r>
            <a:rPr lang="nb-NO" dirty="0" smtClean="0"/>
            <a:t>TDD</a:t>
          </a:r>
          <a:endParaRPr lang="en-US" dirty="0"/>
        </a:p>
      </dgm:t>
    </dgm:pt>
    <dgm:pt modelId="{59B777A4-C30E-4389-9E2A-7A69C6D86792}" type="parTrans" cxnId="{4B57AB67-EFA5-4DDD-A9D7-3F31559AC39E}">
      <dgm:prSet/>
      <dgm:spPr/>
      <dgm:t>
        <a:bodyPr/>
        <a:lstStyle/>
        <a:p>
          <a:endParaRPr lang="en-US"/>
        </a:p>
      </dgm:t>
    </dgm:pt>
    <dgm:pt modelId="{32B91395-C7D1-4498-A6FF-389E625E1A65}" type="sibTrans" cxnId="{4B57AB67-EFA5-4DDD-A9D7-3F31559AC39E}">
      <dgm:prSet/>
      <dgm:spPr/>
      <dgm:t>
        <a:bodyPr/>
        <a:lstStyle/>
        <a:p>
          <a:endParaRPr lang="en-US"/>
        </a:p>
      </dgm:t>
    </dgm:pt>
    <dgm:pt modelId="{A1494D8E-C42C-45EB-A88A-AF3C22091D27}">
      <dgm:prSet phldrT="[Text]"/>
      <dgm:spPr>
        <a:solidFill>
          <a:srgbClr val="B70F0F"/>
        </a:solidFill>
      </dgm:spPr>
      <dgm:t>
        <a:bodyPr/>
        <a:lstStyle/>
        <a:p>
          <a:r>
            <a:rPr lang="nb-NO" dirty="0" smtClean="0"/>
            <a:t>Skriv test som feiler</a:t>
          </a:r>
          <a:endParaRPr lang="en-US" dirty="0"/>
        </a:p>
      </dgm:t>
    </dgm:pt>
    <dgm:pt modelId="{F2103901-93C3-4DD1-B5AF-D5035E88EC28}" type="parTrans" cxnId="{FCF86269-41D4-4E0B-8C33-E2423F3106AA}">
      <dgm:prSet/>
      <dgm:spPr/>
      <dgm:t>
        <a:bodyPr/>
        <a:lstStyle/>
        <a:p>
          <a:endParaRPr lang="en-US"/>
        </a:p>
      </dgm:t>
    </dgm:pt>
    <dgm:pt modelId="{FE0A7841-056E-43D5-B2E3-2B8593CDB186}" type="sibTrans" cxnId="{FCF86269-41D4-4E0B-8C33-E2423F3106AA}">
      <dgm:prSet/>
      <dgm:spPr/>
      <dgm:t>
        <a:bodyPr/>
        <a:lstStyle/>
        <a:p>
          <a:endParaRPr lang="en-US"/>
        </a:p>
      </dgm:t>
    </dgm:pt>
    <dgm:pt modelId="{24D8BA1A-AB3D-448A-9A76-C473F57E731A}">
      <dgm:prSet phldrT="[Text]"/>
      <dgm:spPr>
        <a:solidFill>
          <a:srgbClr val="548343"/>
        </a:solidFill>
      </dgm:spPr>
      <dgm:t>
        <a:bodyPr/>
        <a:lstStyle/>
        <a:p>
          <a:r>
            <a:rPr lang="nb-NO" dirty="0" smtClean="0"/>
            <a:t>Få testen til å passere</a:t>
          </a:r>
          <a:endParaRPr lang="en-US" dirty="0"/>
        </a:p>
      </dgm:t>
    </dgm:pt>
    <dgm:pt modelId="{010A0C82-2806-4E57-9D10-DF8CF0675A04}" type="parTrans" cxnId="{DA685284-5D69-4F72-B75E-8C58FAF58A0C}">
      <dgm:prSet/>
      <dgm:spPr/>
      <dgm:t>
        <a:bodyPr/>
        <a:lstStyle/>
        <a:p>
          <a:endParaRPr lang="en-US"/>
        </a:p>
      </dgm:t>
    </dgm:pt>
    <dgm:pt modelId="{6ACDD706-106F-40BD-A119-B13FF071BEAC}" type="sibTrans" cxnId="{DA685284-5D69-4F72-B75E-8C58FAF58A0C}">
      <dgm:prSet/>
      <dgm:spPr/>
      <dgm:t>
        <a:bodyPr/>
        <a:lstStyle/>
        <a:p>
          <a:endParaRPr lang="en-US"/>
        </a:p>
      </dgm:t>
    </dgm:pt>
    <dgm:pt modelId="{75F93CD8-DC15-41D5-A6A6-273B6B58C3B2}">
      <dgm:prSet phldrT="[Text]"/>
      <dgm:spPr>
        <a:solidFill>
          <a:srgbClr val="F2B948"/>
        </a:solidFill>
      </dgm:spPr>
      <dgm:t>
        <a:bodyPr/>
        <a:lstStyle/>
        <a:p>
          <a:r>
            <a:rPr lang="nb-NO" dirty="0" smtClean="0"/>
            <a:t>Foreta strukturelle endringer</a:t>
          </a:r>
          <a:endParaRPr lang="en-US" dirty="0"/>
        </a:p>
      </dgm:t>
    </dgm:pt>
    <dgm:pt modelId="{B258A377-2983-4592-876E-0FA8273BB741}" type="parTrans" cxnId="{1EC0AE8C-63C1-45AF-9FAE-2E8331ACDC32}">
      <dgm:prSet/>
      <dgm:spPr/>
      <dgm:t>
        <a:bodyPr/>
        <a:lstStyle/>
        <a:p>
          <a:endParaRPr lang="en-US"/>
        </a:p>
      </dgm:t>
    </dgm:pt>
    <dgm:pt modelId="{DCB5988C-DD4D-4075-A9A0-92C5E40E8AEE}" type="sibTrans" cxnId="{1EC0AE8C-63C1-45AF-9FAE-2E8331ACDC32}">
      <dgm:prSet/>
      <dgm:spPr/>
      <dgm:t>
        <a:bodyPr/>
        <a:lstStyle/>
        <a:p>
          <a:endParaRPr lang="en-US"/>
        </a:p>
      </dgm:t>
    </dgm:pt>
    <dgm:pt modelId="{36C808F8-926E-41A9-ADF5-7EC5F4DBC862}" type="pres">
      <dgm:prSet presAssocID="{2108D9A6-7C64-4B53-B769-37B83AD6938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E54C23-65A6-417B-BB46-FF81834F1824}" type="pres">
      <dgm:prSet presAssocID="{12CE4060-7E72-44CA-ABD8-B0A04CFCB3A1}" presName="centerShape" presStyleLbl="node0" presStyleIdx="0" presStyleCnt="1"/>
      <dgm:spPr/>
      <dgm:t>
        <a:bodyPr/>
        <a:lstStyle/>
        <a:p>
          <a:endParaRPr lang="en-US"/>
        </a:p>
      </dgm:t>
    </dgm:pt>
    <dgm:pt modelId="{65E5E0BE-F6A3-4EED-B47C-ECAB02B21921}" type="pres">
      <dgm:prSet presAssocID="{A1494D8E-C42C-45EB-A88A-AF3C22091D2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9E3A77-C229-4A30-8AD1-4801937867A5}" type="pres">
      <dgm:prSet presAssocID="{A1494D8E-C42C-45EB-A88A-AF3C22091D27}" presName="dummy" presStyleCnt="0"/>
      <dgm:spPr/>
    </dgm:pt>
    <dgm:pt modelId="{53192C4C-FA77-4B54-8DE6-EF6B6ADF10C9}" type="pres">
      <dgm:prSet presAssocID="{FE0A7841-056E-43D5-B2E3-2B8593CDB186}" presName="sibTrans" presStyleLbl="sibTrans2D1" presStyleIdx="0" presStyleCnt="3"/>
      <dgm:spPr/>
      <dgm:t>
        <a:bodyPr/>
        <a:lstStyle/>
        <a:p>
          <a:endParaRPr lang="en-US"/>
        </a:p>
      </dgm:t>
    </dgm:pt>
    <dgm:pt modelId="{18CF15E1-84D7-4DD4-B663-A409C36D6BFE}" type="pres">
      <dgm:prSet presAssocID="{24D8BA1A-AB3D-448A-9A76-C473F57E731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D7B008-592E-4024-A024-76891B814003}" type="pres">
      <dgm:prSet presAssocID="{24D8BA1A-AB3D-448A-9A76-C473F57E731A}" presName="dummy" presStyleCnt="0"/>
      <dgm:spPr/>
    </dgm:pt>
    <dgm:pt modelId="{96CD68C4-F273-448A-A352-D323FD822264}" type="pres">
      <dgm:prSet presAssocID="{6ACDD706-106F-40BD-A119-B13FF071BEAC}" presName="sibTrans" presStyleLbl="sibTrans2D1" presStyleIdx="1" presStyleCnt="3"/>
      <dgm:spPr/>
      <dgm:t>
        <a:bodyPr/>
        <a:lstStyle/>
        <a:p>
          <a:endParaRPr lang="en-US"/>
        </a:p>
      </dgm:t>
    </dgm:pt>
    <dgm:pt modelId="{A81E7EBA-B912-49B8-8000-0BF35D90809A}" type="pres">
      <dgm:prSet presAssocID="{75F93CD8-DC15-41D5-A6A6-273B6B58C3B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53E735-BEDD-4382-8924-7171C45FF6B6}" type="pres">
      <dgm:prSet presAssocID="{75F93CD8-DC15-41D5-A6A6-273B6B58C3B2}" presName="dummy" presStyleCnt="0"/>
      <dgm:spPr/>
    </dgm:pt>
    <dgm:pt modelId="{089AE9DB-14A9-49BB-9CB4-C28E756D777C}" type="pres">
      <dgm:prSet presAssocID="{DCB5988C-DD4D-4075-A9A0-92C5E40E8AEE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C4AECEE5-B09C-410C-8CA1-9BDB02BEBCDE}" type="presOf" srcId="{12CE4060-7E72-44CA-ABD8-B0A04CFCB3A1}" destId="{68E54C23-65A6-417B-BB46-FF81834F1824}" srcOrd="0" destOrd="0" presId="urn:microsoft.com/office/officeart/2005/8/layout/radial6"/>
    <dgm:cxn modelId="{16F35C75-8E81-44D9-B767-802F366346B2}" type="presOf" srcId="{6ACDD706-106F-40BD-A119-B13FF071BEAC}" destId="{96CD68C4-F273-448A-A352-D323FD822264}" srcOrd="0" destOrd="0" presId="urn:microsoft.com/office/officeart/2005/8/layout/radial6"/>
    <dgm:cxn modelId="{DA685284-5D69-4F72-B75E-8C58FAF58A0C}" srcId="{12CE4060-7E72-44CA-ABD8-B0A04CFCB3A1}" destId="{24D8BA1A-AB3D-448A-9A76-C473F57E731A}" srcOrd="1" destOrd="0" parTransId="{010A0C82-2806-4E57-9D10-DF8CF0675A04}" sibTransId="{6ACDD706-106F-40BD-A119-B13FF071BEAC}"/>
    <dgm:cxn modelId="{1EC0AE8C-63C1-45AF-9FAE-2E8331ACDC32}" srcId="{12CE4060-7E72-44CA-ABD8-B0A04CFCB3A1}" destId="{75F93CD8-DC15-41D5-A6A6-273B6B58C3B2}" srcOrd="2" destOrd="0" parTransId="{B258A377-2983-4592-876E-0FA8273BB741}" sibTransId="{DCB5988C-DD4D-4075-A9A0-92C5E40E8AEE}"/>
    <dgm:cxn modelId="{FCF86269-41D4-4E0B-8C33-E2423F3106AA}" srcId="{12CE4060-7E72-44CA-ABD8-B0A04CFCB3A1}" destId="{A1494D8E-C42C-45EB-A88A-AF3C22091D27}" srcOrd="0" destOrd="0" parTransId="{F2103901-93C3-4DD1-B5AF-D5035E88EC28}" sibTransId="{FE0A7841-056E-43D5-B2E3-2B8593CDB186}"/>
    <dgm:cxn modelId="{764B7D75-5B5A-431F-B1FD-51A36FB32472}" type="presOf" srcId="{A1494D8E-C42C-45EB-A88A-AF3C22091D27}" destId="{65E5E0BE-F6A3-4EED-B47C-ECAB02B21921}" srcOrd="0" destOrd="0" presId="urn:microsoft.com/office/officeart/2005/8/layout/radial6"/>
    <dgm:cxn modelId="{45075B6D-95F3-4B87-9AD7-13083DC2C35E}" type="presOf" srcId="{75F93CD8-DC15-41D5-A6A6-273B6B58C3B2}" destId="{A81E7EBA-B912-49B8-8000-0BF35D90809A}" srcOrd="0" destOrd="0" presId="urn:microsoft.com/office/officeart/2005/8/layout/radial6"/>
    <dgm:cxn modelId="{A58EC597-0FFB-4B8E-B9B3-1DC9902FB07D}" type="presOf" srcId="{24D8BA1A-AB3D-448A-9A76-C473F57E731A}" destId="{18CF15E1-84D7-4DD4-B663-A409C36D6BFE}" srcOrd="0" destOrd="0" presId="urn:microsoft.com/office/officeart/2005/8/layout/radial6"/>
    <dgm:cxn modelId="{A286D33E-E60D-4391-9F2C-F92E036663E2}" type="presOf" srcId="{FE0A7841-056E-43D5-B2E3-2B8593CDB186}" destId="{53192C4C-FA77-4B54-8DE6-EF6B6ADF10C9}" srcOrd="0" destOrd="0" presId="urn:microsoft.com/office/officeart/2005/8/layout/radial6"/>
    <dgm:cxn modelId="{4B57AB67-EFA5-4DDD-A9D7-3F31559AC39E}" srcId="{2108D9A6-7C64-4B53-B769-37B83AD69387}" destId="{12CE4060-7E72-44CA-ABD8-B0A04CFCB3A1}" srcOrd="0" destOrd="0" parTransId="{59B777A4-C30E-4389-9E2A-7A69C6D86792}" sibTransId="{32B91395-C7D1-4498-A6FF-389E625E1A65}"/>
    <dgm:cxn modelId="{42772A7C-7C25-4A88-B16F-DC2C59DA864A}" type="presOf" srcId="{DCB5988C-DD4D-4075-A9A0-92C5E40E8AEE}" destId="{089AE9DB-14A9-49BB-9CB4-C28E756D777C}" srcOrd="0" destOrd="0" presId="urn:microsoft.com/office/officeart/2005/8/layout/radial6"/>
    <dgm:cxn modelId="{672FC8C4-2064-4447-8D80-523029124E0B}" type="presOf" srcId="{2108D9A6-7C64-4B53-B769-37B83AD69387}" destId="{36C808F8-926E-41A9-ADF5-7EC5F4DBC862}" srcOrd="0" destOrd="0" presId="urn:microsoft.com/office/officeart/2005/8/layout/radial6"/>
    <dgm:cxn modelId="{99A8F3C4-5118-4A29-BA3A-2D5D2BB7690F}" type="presParOf" srcId="{36C808F8-926E-41A9-ADF5-7EC5F4DBC862}" destId="{68E54C23-65A6-417B-BB46-FF81834F1824}" srcOrd="0" destOrd="0" presId="urn:microsoft.com/office/officeart/2005/8/layout/radial6"/>
    <dgm:cxn modelId="{0CDFCFFA-7948-4569-AFC1-443B35A028D2}" type="presParOf" srcId="{36C808F8-926E-41A9-ADF5-7EC5F4DBC862}" destId="{65E5E0BE-F6A3-4EED-B47C-ECAB02B21921}" srcOrd="1" destOrd="0" presId="urn:microsoft.com/office/officeart/2005/8/layout/radial6"/>
    <dgm:cxn modelId="{46800D17-A3B2-45E3-A4C0-F97CAFCE2F9F}" type="presParOf" srcId="{36C808F8-926E-41A9-ADF5-7EC5F4DBC862}" destId="{609E3A77-C229-4A30-8AD1-4801937867A5}" srcOrd="2" destOrd="0" presId="urn:microsoft.com/office/officeart/2005/8/layout/radial6"/>
    <dgm:cxn modelId="{1DF9EB1E-D3FF-4FD4-B1B9-F0E86959BB46}" type="presParOf" srcId="{36C808F8-926E-41A9-ADF5-7EC5F4DBC862}" destId="{53192C4C-FA77-4B54-8DE6-EF6B6ADF10C9}" srcOrd="3" destOrd="0" presId="urn:microsoft.com/office/officeart/2005/8/layout/radial6"/>
    <dgm:cxn modelId="{1DC3304A-D7DF-4657-B5C9-C86F4F46A997}" type="presParOf" srcId="{36C808F8-926E-41A9-ADF5-7EC5F4DBC862}" destId="{18CF15E1-84D7-4DD4-B663-A409C36D6BFE}" srcOrd="4" destOrd="0" presId="urn:microsoft.com/office/officeart/2005/8/layout/radial6"/>
    <dgm:cxn modelId="{5B24B1C9-9BB1-4BC0-92CF-A0287AE81A3E}" type="presParOf" srcId="{36C808F8-926E-41A9-ADF5-7EC5F4DBC862}" destId="{3BD7B008-592E-4024-A024-76891B814003}" srcOrd="5" destOrd="0" presId="urn:microsoft.com/office/officeart/2005/8/layout/radial6"/>
    <dgm:cxn modelId="{5A720125-D6DE-4498-A2E6-B738B24C6E35}" type="presParOf" srcId="{36C808F8-926E-41A9-ADF5-7EC5F4DBC862}" destId="{96CD68C4-F273-448A-A352-D323FD822264}" srcOrd="6" destOrd="0" presId="urn:microsoft.com/office/officeart/2005/8/layout/radial6"/>
    <dgm:cxn modelId="{161E6DE4-401B-41D1-8BEB-5586EABEB9C9}" type="presParOf" srcId="{36C808F8-926E-41A9-ADF5-7EC5F4DBC862}" destId="{A81E7EBA-B912-49B8-8000-0BF35D90809A}" srcOrd="7" destOrd="0" presId="urn:microsoft.com/office/officeart/2005/8/layout/radial6"/>
    <dgm:cxn modelId="{465B25BB-A793-4B61-923F-852240A13265}" type="presParOf" srcId="{36C808F8-926E-41A9-ADF5-7EC5F4DBC862}" destId="{C653E735-BEDD-4382-8924-7171C45FF6B6}" srcOrd="8" destOrd="0" presId="urn:microsoft.com/office/officeart/2005/8/layout/radial6"/>
    <dgm:cxn modelId="{1F487F5C-B122-45F5-8F01-BD5DEBC62C61}" type="presParOf" srcId="{36C808F8-926E-41A9-ADF5-7EC5F4DBC862}" destId="{089AE9DB-14A9-49BB-9CB4-C28E756D777C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89AE9DB-14A9-49BB-9CB4-C28E756D777C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9000000"/>
            <a:gd name="adj2" fmla="val 162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CD68C4-F273-448A-A352-D323FD822264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1800000"/>
            <a:gd name="adj2" fmla="val 90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92C4C-FA77-4B54-8DE6-EF6B6ADF10C9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16200000"/>
            <a:gd name="adj2" fmla="val 18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E54C23-65A6-417B-BB46-FF81834F1824}">
      <dsp:nvSpPr>
        <dsp:cNvPr id="0" name=""/>
        <dsp:cNvSpPr/>
      </dsp:nvSpPr>
      <dsp:spPr>
        <a:xfrm>
          <a:off x="2278558" y="1404868"/>
          <a:ext cx="1538882" cy="15388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3600" kern="1200" dirty="0" smtClean="0"/>
            <a:t>TDD</a:t>
          </a:r>
          <a:endParaRPr lang="en-US" sz="3600" kern="1200" dirty="0"/>
        </a:p>
      </dsp:txBody>
      <dsp:txXfrm>
        <a:off x="2278558" y="1404868"/>
        <a:ext cx="1538882" cy="1538882"/>
      </dsp:txXfrm>
    </dsp:sp>
    <dsp:sp modelId="{65E5E0BE-F6A3-4EED-B47C-ECAB02B21921}">
      <dsp:nvSpPr>
        <dsp:cNvPr id="0" name=""/>
        <dsp:cNvSpPr/>
      </dsp:nvSpPr>
      <dsp:spPr>
        <a:xfrm>
          <a:off x="2509391" y="1406"/>
          <a:ext cx="1077217" cy="1077217"/>
        </a:xfrm>
        <a:prstGeom prst="ellipse">
          <a:avLst/>
        </a:prstGeom>
        <a:solidFill>
          <a:srgbClr val="B70F0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100" kern="1200" dirty="0" smtClean="0"/>
            <a:t>Skriv test som feiler</a:t>
          </a:r>
          <a:endParaRPr lang="en-US" sz="1100" kern="1200" dirty="0"/>
        </a:p>
      </dsp:txBody>
      <dsp:txXfrm>
        <a:off x="2509391" y="1406"/>
        <a:ext cx="1077217" cy="1077217"/>
      </dsp:txXfrm>
    </dsp:sp>
    <dsp:sp modelId="{18CF15E1-84D7-4DD4-B663-A409C36D6BFE}">
      <dsp:nvSpPr>
        <dsp:cNvPr id="0" name=""/>
        <dsp:cNvSpPr/>
      </dsp:nvSpPr>
      <dsp:spPr>
        <a:xfrm>
          <a:off x="3924731" y="2452848"/>
          <a:ext cx="1077217" cy="1077217"/>
        </a:xfrm>
        <a:prstGeom prst="ellipse">
          <a:avLst/>
        </a:prstGeom>
        <a:solidFill>
          <a:srgbClr val="54834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100" kern="1200" dirty="0" smtClean="0"/>
            <a:t>Få testen til å passere</a:t>
          </a:r>
          <a:endParaRPr lang="en-US" sz="1100" kern="1200" dirty="0"/>
        </a:p>
      </dsp:txBody>
      <dsp:txXfrm>
        <a:off x="3924731" y="2452848"/>
        <a:ext cx="1077217" cy="1077217"/>
      </dsp:txXfrm>
    </dsp:sp>
    <dsp:sp modelId="{A81E7EBA-B912-49B8-8000-0BF35D90809A}">
      <dsp:nvSpPr>
        <dsp:cNvPr id="0" name=""/>
        <dsp:cNvSpPr/>
      </dsp:nvSpPr>
      <dsp:spPr>
        <a:xfrm>
          <a:off x="1094050" y="2452848"/>
          <a:ext cx="1077217" cy="1077217"/>
        </a:xfrm>
        <a:prstGeom prst="ellipse">
          <a:avLst/>
        </a:prstGeom>
        <a:solidFill>
          <a:srgbClr val="F2B94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100" kern="1200" dirty="0" smtClean="0"/>
            <a:t>Foreta strukturelle endringer</a:t>
          </a:r>
          <a:endParaRPr lang="en-US" sz="1100" kern="1200" dirty="0"/>
        </a:p>
      </dsp:txBody>
      <dsp:txXfrm>
        <a:off x="1094050" y="2452848"/>
        <a:ext cx="1077217" cy="1077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28044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27216" y="591721"/>
            <a:ext cx="5225663" cy="391924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7216" y="4646352"/>
            <a:ext cx="5225663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968664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1pPr>
    <a:lvl2pPr marL="4572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2pPr>
    <a:lvl3pPr marL="9144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3pPr>
    <a:lvl4pPr marL="13716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4pPr>
    <a:lvl5pPr marL="18288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600" dirty="0" smtClean="0"/>
              <a:t>Det</a:t>
            </a:r>
            <a:r>
              <a:rPr lang="nb-NO" sz="1600" baseline="0" dirty="0" smtClean="0"/>
              <a:t> kommer an på hvem man spør – personlig ser jeg på det som Test-drevet utvikling og design – skriv tester først og designet vil forme seg etterhvert. Man har også et utgangspunkt for et design når man starter.</a:t>
            </a:r>
            <a:endParaRPr lang="nb-NO" sz="16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600" dirty="0" smtClean="0"/>
              <a:t>TDD er noe du velger selv – vil du skrive testen først? Gjør det!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smtClean="0"/>
              <a:t>Demo av MVC3</a:t>
            </a:r>
            <a:r>
              <a:rPr lang="nb-NO" baseline="0" smtClean="0"/>
              <a:t>//TDD/Ninject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Ikke nødvendigvis lettere å vedlikeholde</a:t>
            </a:r>
            <a:r>
              <a:rPr lang="nb-NO" baseline="0" dirty="0" smtClean="0"/>
              <a:t> – stiller store krav til utformingen av testene</a:t>
            </a:r>
          </a:p>
          <a:p>
            <a:r>
              <a:rPr lang="nb-NO" baseline="0" dirty="0" smtClean="0"/>
              <a:t>Lettere å forstå – testene fungerer som dokumentasjon og beskrivelse av brukerhistoriene</a:t>
            </a:r>
          </a:p>
          <a:p>
            <a:r>
              <a:rPr lang="nb-NO" baseline="0" dirty="0" smtClean="0"/>
              <a:t>Lettere å gjøre endringer når du kan stole på en test-suite. Hørt på prosjekt: ”Jeg får ikke denne testen til å bli grønn” – ”ikke tenk på det, den skal være sånn” &lt;- ikke lov! Fiks røde tester slik at man faktisk kan stole på de.</a:t>
            </a:r>
          </a:p>
          <a:p>
            <a:r>
              <a:rPr lang="nb-NO" baseline="0" dirty="0" smtClean="0"/>
              <a:t>Inkrementell utvikling gjør at man til enhver tid har fungerende system i stedet for Big Bang.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Red/Green/Refactor</a:t>
            </a:r>
          </a:p>
          <a:p>
            <a:r>
              <a:rPr lang="nb-NO" dirty="0" smtClean="0"/>
              <a:t>Do</a:t>
            </a:r>
            <a:r>
              <a:rPr lang="nb-NO" baseline="0" dirty="0" smtClean="0"/>
              <a:t> the simplest thing that could possibly work – ikke implementere noe som ikke er spesifisert</a:t>
            </a:r>
          </a:p>
          <a:p>
            <a:r>
              <a:rPr lang="nb-NO" baseline="0" dirty="0" smtClean="0"/>
              <a:t>DEMO: lag subtract i Calculator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ReSharper</a:t>
            </a:r>
            <a:r>
              <a:rPr lang="nb-NO" baseline="0" dirty="0" smtClean="0"/>
              <a:t> har testrunner som gjør at man kan kjøre Nunittester 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nb-NO" sz="1600" dirty="0" smtClean="0"/>
              <a:t>Deklarere en test</a:t>
            </a:r>
            <a:br>
              <a:rPr lang="nb-NO" sz="1600" dirty="0" smtClean="0"/>
            </a:br>
            <a:r>
              <a:rPr lang="nb-NO" sz="1600" dirty="0" smtClean="0"/>
              <a:t>Navnekonvensjon</a:t>
            </a:r>
            <a:br>
              <a:rPr lang="nb-NO" sz="1600" dirty="0" smtClean="0"/>
            </a:br>
            <a:r>
              <a:rPr lang="nb-NO" sz="1600" dirty="0" smtClean="0"/>
              <a:t>NavnPåMetodeUnderTest_Senario_ForventetOppførsel()</a:t>
            </a:r>
            <a:br>
              <a:rPr lang="nb-NO" sz="1600" dirty="0" smtClean="0"/>
            </a:br>
            <a:r>
              <a:rPr lang="nb-NO" sz="1600" dirty="0" smtClean="0"/>
              <a:t>Testene  blir fint gruppert i oversikte oppe til høyre i VS</a:t>
            </a:r>
            <a:br>
              <a:rPr lang="nb-NO" sz="1600" dirty="0" smtClean="0"/>
            </a:br>
            <a:r>
              <a:rPr lang="nb-NO" sz="1600" dirty="0" smtClean="0"/>
              <a:t/>
            </a:r>
            <a:br>
              <a:rPr lang="nb-NO" sz="1600" dirty="0" smtClean="0"/>
            </a:br>
            <a:r>
              <a:rPr lang="nb-NO" sz="1600" dirty="0" smtClean="0"/>
              <a:t>Implementere en test</a:t>
            </a:r>
          </a:p>
          <a:p>
            <a:pPr>
              <a:spcBef>
                <a:spcPts val="600"/>
              </a:spcBef>
            </a:pPr>
            <a:r>
              <a:rPr lang="nb-NO" sz="1600" dirty="0" smtClean="0"/>
              <a:t>//arrange </a:t>
            </a:r>
            <a:br>
              <a:rPr lang="nb-NO" sz="1600" dirty="0" smtClean="0"/>
            </a:br>
            <a:r>
              <a:rPr lang="nb-NO" sz="1600" dirty="0" smtClean="0"/>
              <a:t>//act</a:t>
            </a:r>
            <a:br>
              <a:rPr lang="nb-NO" sz="1600" dirty="0" smtClean="0"/>
            </a:br>
            <a:r>
              <a:rPr lang="nb-NO" sz="1600" dirty="0" smtClean="0"/>
              <a:t>//assert</a:t>
            </a:r>
          </a:p>
          <a:p>
            <a:pPr>
              <a:spcBef>
                <a:spcPts val="600"/>
              </a:spcBef>
            </a:pPr>
            <a:r>
              <a:rPr lang="nb-NO" sz="1600" dirty="0" smtClean="0"/>
              <a:t>èn assert per test </a:t>
            </a:r>
            <a:br>
              <a:rPr lang="nb-NO" sz="1600" dirty="0" smtClean="0"/>
            </a:br>
            <a:r>
              <a:rPr lang="nb-NO" sz="1600" dirty="0" smtClean="0"/>
              <a:t>en test skal teste èn ting</a:t>
            </a:r>
          </a:p>
          <a:p>
            <a:pPr>
              <a:spcBef>
                <a:spcPts val="600"/>
              </a:spcBef>
            </a:pPr>
            <a:r>
              <a:rPr lang="nb-NO" sz="1600" dirty="0" smtClean="0"/>
              <a:t>Kjøre test med tastatur, Ctrl + R + T</a:t>
            </a:r>
          </a:p>
          <a:p>
            <a:pPr>
              <a:spcBef>
                <a:spcPts val="600"/>
              </a:spcBef>
            </a:pPr>
            <a:r>
              <a:rPr lang="nb-NO" sz="1600" dirty="0" smtClean="0"/>
              <a:t>Resharper Live template</a:t>
            </a:r>
            <a:endParaRPr lang="en-US" sz="1600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Vi tester ikke at eposten faktisk blir sendt –</a:t>
            </a:r>
            <a:r>
              <a:rPr lang="nb-NO" sz="1600" baseline="0" dirty="0" smtClean="0"/>
              <a:t> vi tester vår kode som enhet.</a:t>
            </a:r>
            <a:endParaRPr lang="nb-NO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Isolation framework</a:t>
            </a:r>
            <a:br>
              <a:rPr lang="nb-NO" sz="1600" dirty="0" smtClean="0"/>
            </a:br>
            <a:r>
              <a:rPr lang="nb-NO" sz="1600" dirty="0" smtClean="0"/>
              <a:t>klassifisering av tester unit-, integration- og systemintegrationtester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Mock –</a:t>
            </a:r>
            <a:r>
              <a:rPr lang="nb-NO" baseline="0" dirty="0" smtClean="0"/>
              <a:t> når vi tester mot en fake</a:t>
            </a:r>
          </a:p>
          <a:p>
            <a:r>
              <a:rPr lang="nb-NO" baseline="0" dirty="0" smtClean="0"/>
              <a:t>Stub – når den bare hjelper oss å gjennomføre testen</a:t>
            </a:r>
          </a:p>
          <a:p>
            <a:endParaRPr lang="nb-NO" baseline="0" dirty="0" smtClean="0"/>
          </a:p>
          <a:p>
            <a:r>
              <a:rPr lang="nb-NO" baseline="0" dirty="0" smtClean="0"/>
              <a:t>DEMO: Vise i kode hvordan man kan gjøre dette med EmailService – først manuell så med Rhino Mocks.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Vis konkret eksempel i</a:t>
            </a:r>
            <a:r>
              <a:rPr lang="nb-NO" baseline="0" dirty="0" smtClean="0"/>
              <a:t> kode.</a:t>
            </a:r>
          </a:p>
          <a:p>
            <a:r>
              <a:rPr lang="nb-NO" baseline="0" dirty="0" smtClean="0"/>
              <a:t>F.Eks</a:t>
            </a:r>
          </a:p>
          <a:p>
            <a:r>
              <a:rPr lang="nb-NO" baseline="0" dirty="0" smtClean="0"/>
              <a:t>Med StringCalculator fra TDD KATA 2 der Parser bør injectes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Demo</a:t>
            </a:r>
            <a:r>
              <a:rPr lang="nb-NO" baseline="0" dirty="0" smtClean="0"/>
              <a:t> ved: Bekk.dotnetintro.TDD.NinjectDemo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3299436"/>
            <a:ext cx="4396995" cy="31803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1" y="4145581"/>
            <a:ext cx="4396995" cy="1367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5831304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6071820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631255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31701370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8" y="392323"/>
            <a:ext cx="5108807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11903" y="392321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12722" y="2542832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12722" y="4693343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27694574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9850" y="392323"/>
            <a:ext cx="5043721" cy="6270944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8" y="392321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7" y="2545663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7" y="4699004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72564093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A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02406" y="1262063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03225" y="310835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3225" y="495464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621088" y="1262063"/>
            <a:ext cx="5192712" cy="5401204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4442129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B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4985" y="1262064"/>
            <a:ext cx="5044428" cy="540120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641975" y="1262063"/>
            <a:ext cx="3171824" cy="5401205"/>
          </a:xfrm>
        </p:spPr>
        <p:txBody>
          <a:bodyPr tIns="46800"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07786633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C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21088" y="1262063"/>
            <a:ext cx="5192712" cy="5401202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0447" y="1262063"/>
            <a:ext cx="3018078" cy="540120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00319444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er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102054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102052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4666614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102053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02052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666614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102054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102052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4666614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418688"/>
            <a:ext cx="3258608" cy="307777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. 18&gt;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0788" y="387068"/>
            <a:ext cx="410519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33" hasCustomPrompt="1"/>
          </p:nvPr>
        </p:nvSpPr>
        <p:spPr>
          <a:xfrm>
            <a:off x="1851296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1851294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6" name="Picture Placeholder 7"/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415856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851295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1851294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29" name="Picture Placeholder 4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415856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39" hasCustomPrompt="1"/>
          </p:nvPr>
        </p:nvSpPr>
        <p:spPr>
          <a:xfrm>
            <a:off x="1851296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40" hasCustomPrompt="1"/>
          </p:nvPr>
        </p:nvSpPr>
        <p:spPr>
          <a:xfrm>
            <a:off x="1851294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32" name="Picture Placeholder 7"/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415856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273682958"/>
      </p:ext>
    </p:extLst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3226" y="392323"/>
            <a:ext cx="8337550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54216826"/>
      </p:ext>
    </p:extLst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3385" y="392323"/>
            <a:ext cx="8328978" cy="4735972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5734886"/>
            <a:ext cx="8288919" cy="928381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500"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5520887"/>
            <a:ext cx="8194504" cy="0"/>
          </a:xfrm>
          <a:prstGeom prst="line">
            <a:avLst/>
          </a:prstGeom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6" y="5333434"/>
            <a:ext cx="3056985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/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37040887"/>
      </p:ext>
    </p:extLst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283581558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2996789"/>
            <a:ext cx="4396995" cy="62068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&lt;takk for oppmerksomheten&gt;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414504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4385561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4626296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51533342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0675" y="1260792"/>
            <a:ext cx="8493125" cy="5400358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</p:spTree>
    <p:extLst>
      <p:ext uri="{BB962C8B-B14F-4D97-AF65-F5344CB8AC3E}">
        <p14:creationId xmlns="" xmlns:p14="http://schemas.microsoft.com/office/powerpoint/2010/main" val="8943522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kolonn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29" y="1262063"/>
            <a:ext cx="8487218" cy="5399087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="" xmlns:p14="http://schemas.microsoft.com/office/powerpoint/2010/main" val="351067674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71198"/>
            <a:ext cx="4173044" cy="5389952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262063"/>
            <a:ext cx="4173044" cy="5389952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8044995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4"/>
            <a:ext cx="4173044" cy="5043486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608529"/>
            <a:ext cx="4173044" cy="5043486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3887992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13098" y="1435996"/>
            <a:ext cx="38664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63271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9211872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62064"/>
            <a:ext cx="2628000" cy="5399086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="" xmlns:p14="http://schemas.microsoft.com/office/powerpoint/2010/main" val="21905278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6291055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3"/>
            <a:ext cx="2628000" cy="5043487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369429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191636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9886873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bilde og 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17537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22662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03364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6291055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4104047"/>
            <a:ext cx="2628000" cy="2557103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56087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3369429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191636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191636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93901232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jonsside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225175" y="1831023"/>
            <a:ext cx="2700000" cy="2700000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25662914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945" y="1262063"/>
            <a:ext cx="8481855" cy="5401203"/>
          </a:xfrm>
          <a:prstGeom prst="rect">
            <a:avLst/>
          </a:prstGeom>
        </p:spPr>
        <p:txBody>
          <a:bodyPr vert="horz" lIns="108000" tIns="45720" rIns="91440" bIns="45720" rtlCol="0">
            <a:noAutofit/>
          </a:bodyPr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6300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4" r:id="rId2"/>
    <p:sldLayoutId id="2147483699" r:id="rId3"/>
    <p:sldLayoutId id="2147483664" r:id="rId4"/>
    <p:sldLayoutId id="2147483700" r:id="rId5"/>
    <p:sldLayoutId id="2147483702" r:id="rId6"/>
    <p:sldLayoutId id="2147483701" r:id="rId7"/>
    <p:sldLayoutId id="2147483688" r:id="rId8"/>
    <p:sldLayoutId id="2147483684" r:id="rId9"/>
    <p:sldLayoutId id="2147483685" r:id="rId10"/>
    <p:sldLayoutId id="2147483686" r:id="rId11"/>
    <p:sldLayoutId id="2147483696" r:id="rId12"/>
    <p:sldLayoutId id="2147483695" r:id="rId13"/>
    <p:sldLayoutId id="2147483697" r:id="rId14"/>
    <p:sldLayoutId id="2147483691" r:id="rId15"/>
    <p:sldLayoutId id="2147483687" r:id="rId16"/>
    <p:sldLayoutId id="2147483694" r:id="rId17"/>
    <p:sldLayoutId id="2147483665" r:id="rId18"/>
    <p:sldLayoutId id="2147483703" r:id="rId19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000" b="0" i="1" kern="1200" cap="all" spc="20" baseline="0">
          <a:solidFill>
            <a:schemeClr val="accent1"/>
          </a:solidFill>
          <a:latin typeface="Georgia"/>
          <a:ea typeface="+mj-ea"/>
          <a:cs typeface="Georgia"/>
        </a:defRPr>
      </a:lvl1pPr>
    </p:titleStyle>
    <p:bodyStyle>
      <a:lvl1pPr marL="0" indent="0" algn="l" defTabSz="457200" rtl="0" eaLnBrk="1" latinLnBrk="0" hangingPunct="1">
        <a:lnSpc>
          <a:spcPts val="1700"/>
        </a:lnSpc>
        <a:spcBef>
          <a:spcPts val="600"/>
        </a:spcBef>
        <a:spcAft>
          <a:spcPts val="400"/>
        </a:spcAft>
        <a:buFont typeface="Arial"/>
        <a:buNone/>
        <a:defRPr sz="170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268288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2pPr>
      <a:lvl3pPr marL="534987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osherove.com/tdd-kata-1/" TargetMode="External"/><Relationship Id="rId2" Type="http://schemas.openxmlformats.org/officeDocument/2006/relationships/hyperlink" Target="http://osherove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hibernatingrhinos.com/open-source/rhino-mock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FakeItEasy/FakeItEasy/" TargetMode="External"/><Relationship Id="rId4" Type="http://schemas.openxmlformats.org/officeDocument/2006/relationships/hyperlink" Target="http://code.google.com/p/moq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osherove.com/tdd-kata-1/" TargetMode="External"/><Relationship Id="rId2" Type="http://schemas.openxmlformats.org/officeDocument/2006/relationships/hyperlink" Target="http://osherove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arthur@dent.co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nject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4940" y="3001919"/>
            <a:ext cx="6393180" cy="615553"/>
          </a:xfrm>
        </p:spPr>
        <p:txBody>
          <a:bodyPr/>
          <a:lstStyle/>
          <a:p>
            <a:r>
              <a:rPr lang="nb-NO" dirty="0" smtClean="0"/>
              <a:t>Enhetstesting og</a:t>
            </a:r>
            <a:br>
              <a:rPr lang="nb-NO" dirty="0" smtClean="0"/>
            </a:br>
            <a:r>
              <a:rPr lang="nb-NO" dirty="0" smtClean="0"/>
              <a:t>Testdrevet </a:t>
            </a:r>
            <a:r>
              <a:rPr lang="nb-NO" dirty="0" smtClean="0"/>
              <a:t>utvikling (TDD) i 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En introduksjon til testdrevet utvikling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smtClean="0"/>
              <a:t>Espen Ekvang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 smtClean="0"/>
              <a:t>August 2012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935203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611980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73723" y="1341070"/>
            <a:ext cx="7957584" cy="184665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0" rIns="91440" bIns="0" rtlCol="0" anchor="t">
            <a:spAutoFit/>
          </a:bodyPr>
          <a:lstStyle/>
          <a:p>
            <a:r>
              <a:rPr lang="nb-NO" sz="2000" dirty="0" smtClean="0">
                <a:solidFill>
                  <a:schemeClr val="bg1"/>
                </a:solidFill>
              </a:rPr>
              <a:t>Gjennomfør TDD Kataen som er laget av Roy Osherove (</a:t>
            </a:r>
            <a:r>
              <a:rPr lang="nb-NO" sz="2000" u="sng" dirty="0" smtClean="0">
                <a:solidFill>
                  <a:schemeClr val="bg1"/>
                </a:solidFill>
                <a:hlinkClick r:id="rId2"/>
              </a:rPr>
              <a:t>http://osherove.com/</a:t>
            </a:r>
            <a:r>
              <a:rPr lang="nb-NO" sz="2000" dirty="0" smtClean="0">
                <a:solidFill>
                  <a:schemeClr val="bg1"/>
                </a:solidFill>
              </a:rPr>
              <a:t>) som finnes </a:t>
            </a:r>
            <a:r>
              <a:rPr lang="nb-NO" sz="2000" u="sng" dirty="0" smtClean="0">
                <a:solidFill>
                  <a:schemeClr val="bg1"/>
                </a:solidFill>
                <a:hlinkClick r:id="rId3"/>
              </a:rPr>
              <a:t>her.</a:t>
            </a:r>
            <a:r>
              <a:rPr lang="nb-NO" sz="2000" dirty="0" smtClean="0">
                <a:solidFill>
                  <a:schemeClr val="bg1"/>
                </a:solidFill>
              </a:rPr>
              <a:t> </a:t>
            </a:r>
          </a:p>
          <a:p>
            <a:endParaRPr lang="nb-NO" sz="2000" dirty="0" smtClean="0">
              <a:solidFill>
                <a:schemeClr val="bg1"/>
              </a:solidFill>
            </a:endParaRPr>
          </a:p>
          <a:p>
            <a:r>
              <a:rPr lang="nb-NO" sz="2000" dirty="0" smtClean="0">
                <a:solidFill>
                  <a:schemeClr val="bg1"/>
                </a:solidFill>
              </a:rPr>
              <a:t>Kataen går på å implementere en String Calculator, løs èn og èn av oppgavene, prøv å ikke ”se fremover”.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1" u="none" strike="noStrike" kern="1200" cap="all" spc="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421577" cy="307777"/>
          </a:xfrm>
        </p:spPr>
        <p:txBody>
          <a:bodyPr/>
          <a:lstStyle/>
          <a:p>
            <a:r>
              <a:rPr lang="nb-NO" dirty="0" smtClean="0"/>
              <a:t>Avhengigheter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2263" y="1417562"/>
            <a:ext cx="8369044" cy="20313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BookingComponent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ConfirmBooking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Booking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booking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 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 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{ 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	…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	…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	…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} 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2263" y="4608483"/>
            <a:ext cx="82405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Krav: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Send epost til personen som har gjort bookingen.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Hvordan går vi frem når vi skal skrive test for dette?</a:t>
            </a:r>
            <a:br>
              <a:rPr lang="nb-NO" sz="1600" dirty="0" smtClean="0"/>
            </a:br>
            <a:endParaRPr lang="nb-NO" sz="1600" dirty="0" smtClean="0"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593339" cy="307777"/>
          </a:xfrm>
        </p:spPr>
        <p:txBody>
          <a:bodyPr/>
          <a:lstStyle/>
          <a:p>
            <a:r>
              <a:rPr lang="nb-NO" dirty="0" smtClean="0"/>
              <a:t>Fake, Mock, Stub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81600" y="2529840"/>
            <a:ext cx="1910080" cy="123952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Fake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423920" y="4805680"/>
            <a:ext cx="1910080" cy="12395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Mock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91680" y="4805680"/>
            <a:ext cx="1910080" cy="123952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Stub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500880" y="4805680"/>
            <a:ext cx="0" cy="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0"/>
            <a:endCxn id="7" idx="2"/>
          </p:cNvCxnSpPr>
          <p:nvPr/>
        </p:nvCxnSpPr>
        <p:spPr>
          <a:xfrm rot="5400000" flipH="1" flipV="1">
            <a:off x="4739640" y="3408680"/>
            <a:ext cx="1036320" cy="1757680"/>
          </a:xfrm>
          <a:prstGeom prst="bentConnector3">
            <a:avLst>
              <a:gd name="adj1" fmla="val 50000"/>
            </a:avLst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9" idx="0"/>
            <a:endCxn id="7" idx="2"/>
          </p:cNvCxnSpPr>
          <p:nvPr/>
        </p:nvCxnSpPr>
        <p:spPr>
          <a:xfrm rot="16200000" flipV="1">
            <a:off x="6573520" y="3332480"/>
            <a:ext cx="1036320" cy="1910080"/>
          </a:xfrm>
          <a:prstGeom prst="bentConnector3">
            <a:avLst>
              <a:gd name="adj1" fmla="val 50000"/>
            </a:avLst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6448" y="1249700"/>
            <a:ext cx="6026009" cy="713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manuelt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ved bruk av rammeverk (f.eks </a:t>
            </a:r>
            <a:r>
              <a:rPr lang="nb-NO" sz="1600" dirty="0" smtClean="0">
                <a:hlinkClick r:id="rId3"/>
              </a:rPr>
              <a:t>Rhino Mocks</a:t>
            </a:r>
            <a:r>
              <a:rPr lang="nb-NO" sz="1600" dirty="0" smtClean="0"/>
              <a:t>, </a:t>
            </a:r>
            <a:r>
              <a:rPr lang="nb-NO" sz="1600" dirty="0" smtClean="0">
                <a:hlinkClick r:id="rId4"/>
              </a:rPr>
              <a:t>moq</a:t>
            </a:r>
            <a:r>
              <a:rPr lang="nb-NO" sz="1600" dirty="0" smtClean="0"/>
              <a:t>, </a:t>
            </a:r>
            <a:r>
              <a:rPr lang="nb-NO" sz="1600" dirty="0" smtClean="0">
                <a:hlinkClick r:id="rId5"/>
              </a:rPr>
              <a:t>FakeItEasy</a:t>
            </a:r>
            <a:r>
              <a:rPr lang="nb-NO" sz="1600" dirty="0" smtClean="0"/>
              <a:t>)</a:t>
            </a: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610377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</a:t>
            </a:r>
            <a:r>
              <a:rPr lang="nb-NO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3723" y="1341070"/>
            <a:ext cx="7957584" cy="2154436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0" rIns="91440" bIns="0" rtlCol="0" anchor="t">
            <a:spAutoFit/>
          </a:bodyPr>
          <a:lstStyle/>
          <a:p>
            <a:r>
              <a:rPr lang="nb-NO" sz="2000" dirty="0" smtClean="0">
                <a:solidFill>
                  <a:schemeClr val="bg1"/>
                </a:solidFill>
              </a:rPr>
              <a:t>Gjennomfør TDD Kataen som er laget av Roy Osherove (</a:t>
            </a:r>
            <a:r>
              <a:rPr lang="nb-NO" sz="2000" u="sng" dirty="0" smtClean="0">
                <a:solidFill>
                  <a:schemeClr val="bg1"/>
                </a:solidFill>
                <a:hlinkClick r:id="rId2"/>
              </a:rPr>
              <a:t>http://osherove.com/</a:t>
            </a:r>
            <a:r>
              <a:rPr lang="nb-NO" sz="2000" dirty="0" smtClean="0">
                <a:solidFill>
                  <a:schemeClr val="bg1"/>
                </a:solidFill>
              </a:rPr>
              <a:t>) som finnes </a:t>
            </a:r>
            <a:r>
              <a:rPr lang="nb-NO" sz="2000" u="sng" dirty="0" smtClean="0">
                <a:solidFill>
                  <a:schemeClr val="bg1"/>
                </a:solidFill>
                <a:hlinkClick r:id="rId3"/>
              </a:rPr>
              <a:t>her.</a:t>
            </a:r>
            <a:r>
              <a:rPr lang="nb-NO" sz="2000" dirty="0" smtClean="0">
                <a:solidFill>
                  <a:schemeClr val="bg1"/>
                </a:solidFill>
              </a:rPr>
              <a:t> </a:t>
            </a:r>
          </a:p>
          <a:p>
            <a:endParaRPr lang="nb-NO" sz="2000" dirty="0" smtClean="0">
              <a:solidFill>
                <a:schemeClr val="bg1"/>
              </a:solidFill>
            </a:endParaRPr>
          </a:p>
          <a:p>
            <a:r>
              <a:rPr lang="nb-NO" sz="2000" dirty="0" smtClean="0">
                <a:solidFill>
                  <a:schemeClr val="bg1"/>
                </a:solidFill>
              </a:rPr>
              <a:t>Kataen går på å utvide funksjonaliteten til StringCalculator som ble opprettet i oppgave 2, løs èn og èn av oppgavene, prøv å ikke ”se fremover”.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1" u="none" strike="noStrike" kern="1200" cap="all" spc="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613583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</a:t>
            </a:r>
            <a:r>
              <a:rPr lang="nb-NO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73723" y="1341070"/>
            <a:ext cx="7957584" cy="369331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0" rIns="91440" bIns="0" rtlCol="0" anchor="t">
            <a:spAutoFit/>
          </a:bodyPr>
          <a:lstStyle/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I denne oppgaven skal vi implementere en Logger. Det skal være mulig å logge informasjon(</a:t>
            </a:r>
            <a:r>
              <a:rPr lang="nb-NO" sz="2000" i="1" dirty="0" smtClean="0">
                <a:solidFill>
                  <a:schemeClr val="bg1"/>
                </a:solidFill>
              </a:rPr>
              <a:t>Info</a:t>
            </a:r>
            <a:r>
              <a:rPr lang="nb-NO" sz="2000" dirty="0" smtClean="0">
                <a:solidFill>
                  <a:schemeClr val="bg1"/>
                </a:solidFill>
              </a:rPr>
              <a:t>), advarseler (</a:t>
            </a:r>
            <a:r>
              <a:rPr lang="nb-NO" sz="2000" i="1" dirty="0" smtClean="0">
                <a:solidFill>
                  <a:schemeClr val="bg1"/>
                </a:solidFill>
              </a:rPr>
              <a:t>Warning</a:t>
            </a:r>
            <a:r>
              <a:rPr lang="nb-NO" sz="2000" dirty="0" smtClean="0">
                <a:solidFill>
                  <a:schemeClr val="bg1"/>
                </a:solidFill>
              </a:rPr>
              <a:t>) og unntak (</a:t>
            </a:r>
            <a:r>
              <a:rPr lang="nb-NO" sz="2000" i="1" dirty="0" smtClean="0">
                <a:solidFill>
                  <a:schemeClr val="bg1"/>
                </a:solidFill>
              </a:rPr>
              <a:t>Exception</a:t>
            </a:r>
            <a:r>
              <a:rPr lang="nb-NO" sz="2000" dirty="0" smtClean="0">
                <a:solidFill>
                  <a:schemeClr val="bg1"/>
                </a:solidFill>
              </a:rPr>
              <a:t>). </a:t>
            </a:r>
          </a:p>
          <a:p>
            <a:pPr algn="just"/>
            <a:endParaRPr lang="nb-NO" sz="2000" dirty="0" smtClean="0">
              <a:solidFill>
                <a:schemeClr val="bg1"/>
              </a:solidFill>
            </a:endParaRPr>
          </a:p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Loggeren bør konstruere et format på meldingen som skal skrives, dette formatet bør inneholde dato, klokkeslett, type melding og selvfølgelig meldingen selv. F.eks:</a:t>
            </a:r>
          </a:p>
          <a:p>
            <a:pPr algn="just"/>
            <a:endParaRPr lang="en-US" sz="2000" dirty="0" smtClean="0">
              <a:solidFill>
                <a:schemeClr val="bg1"/>
              </a:solidFill>
            </a:endParaRPr>
          </a:p>
          <a:p>
            <a:pPr algn="just"/>
            <a:r>
              <a:rPr lang="nb-NO" sz="2000" i="1" dirty="0" smtClean="0">
                <a:solidFill>
                  <a:schemeClr val="bg1"/>
                </a:solidFill>
              </a:rPr>
              <a:t>[08.08.2012 15:00][Info] Epost sendt til bruker </a:t>
            </a:r>
            <a:r>
              <a:rPr lang="nb-NO" sz="2000" i="1" u="sng" dirty="0" smtClean="0">
                <a:solidFill>
                  <a:schemeClr val="bg1"/>
                </a:solidFill>
                <a:hlinkClick r:id="rId2"/>
              </a:rPr>
              <a:t>arthur@dent.com</a:t>
            </a:r>
            <a:r>
              <a:rPr lang="nb-NO" sz="2000" i="1" dirty="0" smtClean="0">
                <a:solidFill>
                  <a:schemeClr val="bg1"/>
                </a:solidFill>
              </a:rPr>
              <a:t>.</a:t>
            </a:r>
            <a:endParaRPr lang="en-US" sz="2000" i="1" dirty="0" smtClean="0">
              <a:solidFill>
                <a:schemeClr val="bg1"/>
              </a:solidFill>
            </a:endParaRPr>
          </a:p>
          <a:p>
            <a:pPr algn="just"/>
            <a:endParaRPr lang="nb-NO" sz="2000" dirty="0" smtClean="0">
              <a:solidFill>
                <a:schemeClr val="bg1"/>
              </a:solidFill>
            </a:endParaRPr>
          </a:p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Denne informasjonen skal skrives til fil.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1" u="none" strike="noStrike" kern="1200" cap="all" spc="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467616" cy="307777"/>
          </a:xfrm>
        </p:spPr>
        <p:txBody>
          <a:bodyPr/>
          <a:lstStyle/>
          <a:p>
            <a:r>
              <a:rPr lang="nb-NO" dirty="0" smtClean="0"/>
              <a:t>Dependency injection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750169" y="4567897"/>
            <a:ext cx="2098385" cy="54512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KlasseMedAvhengighet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84305" y="2022231"/>
            <a:ext cx="1408233" cy="5451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IAvhengighet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998175" y="3358662"/>
            <a:ext cx="2180494" cy="545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KonkretAvhengighet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>
            <a:stCxn id="7" idx="0"/>
            <a:endCxn id="6" idx="2"/>
          </p:cNvCxnSpPr>
          <p:nvPr/>
        </p:nvCxnSpPr>
        <p:spPr>
          <a:xfrm flipV="1">
            <a:off x="4088422" y="2567354"/>
            <a:ext cx="0" cy="791308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6" idx="3"/>
          </p:cNvCxnSpPr>
          <p:nvPr/>
        </p:nvCxnSpPr>
        <p:spPr>
          <a:xfrm flipH="1">
            <a:off x="4792538" y="2294793"/>
            <a:ext cx="2425924" cy="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7218462" y="2294793"/>
            <a:ext cx="0" cy="2273104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064373" y="2083775"/>
            <a:ext cx="18727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050" dirty="0" smtClean="0"/>
              <a:t>Konsumerer </a:t>
            </a:r>
            <a:r>
              <a:rPr lang="nb-NO" sz="1050" i="1" dirty="0" smtClean="0"/>
              <a:t>IAvhengighet</a:t>
            </a:r>
            <a:endParaRPr lang="en-US" sz="1050" i="1" dirty="0" err="1" smtClean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445250" y="3631224"/>
            <a:ext cx="0" cy="936673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7" idx="3"/>
          </p:cNvCxnSpPr>
          <p:nvPr/>
        </p:nvCxnSpPr>
        <p:spPr>
          <a:xfrm flipH="1">
            <a:off x="5178669" y="3631224"/>
            <a:ext cx="1266581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321516" cy="307777"/>
          </a:xfrm>
        </p:spPr>
        <p:txBody>
          <a:bodyPr/>
          <a:lstStyle/>
          <a:p>
            <a:r>
              <a:rPr lang="nb-NO" dirty="0" smtClean="0"/>
              <a:t>Ninject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750169" y="4567897"/>
            <a:ext cx="2098385" cy="54512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KlasseMedAvhengighet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84305" y="2022231"/>
            <a:ext cx="1408233" cy="5451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IAvhengighet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998175" y="3358662"/>
            <a:ext cx="2180494" cy="545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KonkretAvhengighet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63595" y="4567897"/>
            <a:ext cx="2098385" cy="545123"/>
          </a:xfrm>
          <a:prstGeom prst="round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Ninject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7" idx="0"/>
            <a:endCxn id="6" idx="2"/>
          </p:cNvCxnSpPr>
          <p:nvPr/>
        </p:nvCxnSpPr>
        <p:spPr>
          <a:xfrm flipV="1">
            <a:off x="4088422" y="2567354"/>
            <a:ext cx="0" cy="791308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3"/>
          </p:cNvCxnSpPr>
          <p:nvPr/>
        </p:nvCxnSpPr>
        <p:spPr>
          <a:xfrm flipH="1">
            <a:off x="4792538" y="2294793"/>
            <a:ext cx="2425924" cy="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218462" y="2294793"/>
            <a:ext cx="0" cy="2273104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5" idx="1"/>
          </p:cNvCxnSpPr>
          <p:nvPr/>
        </p:nvCxnSpPr>
        <p:spPr>
          <a:xfrm>
            <a:off x="2761980" y="4840459"/>
            <a:ext cx="2988189" cy="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64373" y="2083775"/>
            <a:ext cx="18727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050" dirty="0" smtClean="0"/>
              <a:t>Konsumerer </a:t>
            </a:r>
            <a:r>
              <a:rPr lang="nb-NO" sz="1050" i="1" dirty="0" smtClean="0"/>
              <a:t>IAvhengighet</a:t>
            </a:r>
            <a:endParaRPr lang="en-US" sz="1050" i="1" dirty="0" err="1" smtClean="0"/>
          </a:p>
        </p:txBody>
      </p:sp>
      <p:sp>
        <p:nvSpPr>
          <p:cNvPr id="14" name="TextBox 13"/>
          <p:cNvSpPr txBox="1"/>
          <p:nvPr/>
        </p:nvSpPr>
        <p:spPr>
          <a:xfrm>
            <a:off x="3194551" y="4586543"/>
            <a:ext cx="2406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050" dirty="0" smtClean="0"/>
              <a:t>Oppretter </a:t>
            </a:r>
            <a:r>
              <a:rPr lang="nb-NO" sz="1050" i="1" dirty="0" smtClean="0"/>
              <a:t>KlasseMedAvhengighet</a:t>
            </a:r>
            <a:endParaRPr lang="en-US" sz="1050" i="1" dirty="0" err="1" smtClean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696915" y="3648808"/>
            <a:ext cx="1301260" cy="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696915" y="3648808"/>
            <a:ext cx="0" cy="919089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445250" y="3631224"/>
            <a:ext cx="0" cy="936673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7" idx="3"/>
          </p:cNvCxnSpPr>
          <p:nvPr/>
        </p:nvCxnSpPr>
        <p:spPr>
          <a:xfrm flipH="1">
            <a:off x="5178669" y="3631224"/>
            <a:ext cx="1266581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82268" y="3394892"/>
            <a:ext cx="13159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050" dirty="0" smtClean="0"/>
              <a:t>Løser avhengighet</a:t>
            </a:r>
            <a:endParaRPr lang="en-US" sz="1050" i="1" dirty="0" err="1" smtClean="0"/>
          </a:p>
        </p:txBody>
      </p:sp>
      <p:sp>
        <p:nvSpPr>
          <p:cNvPr id="20" name="TextBox 19"/>
          <p:cNvSpPr txBox="1"/>
          <p:nvPr/>
        </p:nvSpPr>
        <p:spPr>
          <a:xfrm>
            <a:off x="536448" y="1249700"/>
            <a:ext cx="2616422" cy="713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</a:t>
            </a:r>
            <a:r>
              <a:rPr lang="en-US" sz="1600" dirty="0" smtClean="0">
                <a:hlinkClick r:id="rId3"/>
              </a:rPr>
              <a:t>http://www.ninject.org/</a:t>
            </a:r>
            <a:endParaRPr lang="nb-NO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600" dirty="0" smtClean="0"/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19088" cy="307777"/>
          </a:xfrm>
        </p:spPr>
        <p:txBody>
          <a:bodyPr/>
          <a:lstStyle/>
          <a:p>
            <a:r>
              <a:rPr lang="nb-NO" dirty="0" smtClean="0"/>
              <a:t>TDD i MVC3?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88324" y="2966561"/>
            <a:ext cx="2547492" cy="743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b="1" dirty="0" smtClean="0"/>
              <a:t>TDD + MVC3 = SANT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700" b="1" dirty="0" smtClean="0"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278829" cy="307777"/>
          </a:xfrm>
        </p:spPr>
        <p:txBody>
          <a:bodyPr/>
          <a:lstStyle/>
          <a:p>
            <a:r>
              <a:rPr lang="nb-NO" dirty="0" smtClean="0"/>
              <a:t>Ninject i MVC3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3017" y="1151746"/>
            <a:ext cx="8800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Installasjon via Nuget, for et ASP.NET MVC 3 prosjekt kjør: </a:t>
            </a:r>
            <a:r>
              <a:rPr lang="en-US" sz="1400" i="1" dirty="0" smtClean="0"/>
              <a:t>Install-Package Ninject.MVC3</a:t>
            </a: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321623" y="1821070"/>
            <a:ext cx="8409684" cy="276999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NinjectWebCommon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21623" y="2378071"/>
            <a:ext cx="8409684" cy="1938992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IKernel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CreateKernel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kernel =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StandardKernel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kernel.Bind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Func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IKernel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&gt;&gt;().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ToMethod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ctx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=&gt; () =&gt;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Bootstrapper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().Kernel);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kernel.Bind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IHttpModule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&gt;().To&lt;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HttpApplicationInitializationHttpModule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&gt;();             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RegisterServices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(kernel);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kernel;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09796" y="4543343"/>
            <a:ext cx="8421511" cy="830997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RegisterServices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IKernel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kernel)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 sz="12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	//alle moduler og tjenester registreres i Ninject her</a:t>
            </a:r>
            <a:r>
              <a:rPr lang="nb-NO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  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375091" y="3304566"/>
            <a:ext cx="4396995" cy="312906"/>
          </a:xfrm>
        </p:spPr>
        <p:txBody>
          <a:bodyPr/>
          <a:lstStyle/>
          <a:p>
            <a:r>
              <a:rPr lang="en-US" dirty="0" err="1" smtClean="0"/>
              <a:t>Takk</a:t>
            </a:r>
            <a:r>
              <a:rPr lang="en-US" dirty="0" smtClean="0"/>
              <a:t> for meg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smtClean="0"/>
              <a:t>Espen Ekvang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smtClean="0"/>
              <a:t>espen.ekvang@bekk.no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 smtClean="0"/>
              <a:t>http://github.com/bekk/dotnetkurs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837613" y="431800"/>
            <a:ext cx="306387" cy="276225"/>
          </a:xfrm>
        </p:spPr>
        <p:txBody>
          <a:bodyPr/>
          <a:lstStyle/>
          <a:p>
            <a:fld id="{FF67BF5B-7344-D747-A0C2-CBD7B2ACBC8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1382532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286891" cy="307777"/>
          </a:xfrm>
        </p:spPr>
        <p:txBody>
          <a:bodyPr/>
          <a:lstStyle/>
          <a:p>
            <a:r>
              <a:rPr lang="nb-NO" dirty="0" smtClean="0"/>
              <a:t>Agenda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397000"/>
            <a:ext cx="4699957" cy="271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</a:t>
            </a:r>
            <a:r>
              <a:rPr lang="nb-NO" sz="1400" dirty="0" smtClean="0"/>
              <a:t>Enhetstesting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</a:t>
            </a:r>
            <a:r>
              <a:rPr lang="nb-NO" sz="1400" dirty="0" smtClean="0"/>
              <a:t>Hva er TDD?</a:t>
            </a: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TDD i .NET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Oppgave 1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Avhengigheter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Oppgave 2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TDD i MVC3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Oppgave 3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85453" cy="307777"/>
          </a:xfrm>
        </p:spPr>
        <p:txBody>
          <a:bodyPr/>
          <a:lstStyle/>
          <a:p>
            <a:r>
              <a:rPr lang="nb-NO" dirty="0" smtClean="0"/>
              <a:t>Enhetstest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2423" y="1172845"/>
            <a:ext cx="8158884" cy="16004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Calculator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 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Add(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a, 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b) 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{     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a + b; 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} 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2423" y="3763663"/>
            <a:ext cx="8158884" cy="20313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TestMethod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] 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Add_TwoNumbers_ReturnSumOfNumbers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 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     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calculator =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Calculator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  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result = 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calculator.Add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(1, 2);     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.AreEqual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(3, result); 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904047" cy="307777"/>
          </a:xfrm>
        </p:spPr>
        <p:txBody>
          <a:bodyPr/>
          <a:lstStyle/>
          <a:p>
            <a:r>
              <a:rPr lang="nb-NO" dirty="0" smtClean="0"/>
              <a:t>Hva er tdd?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10058" y="1731639"/>
            <a:ext cx="219643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dirty="0" smtClean="0"/>
              <a:t>Test-drevet utvikling</a:t>
            </a:r>
            <a:endParaRPr lang="en-US" sz="1700" dirty="0" err="1" smtClean="0"/>
          </a:p>
        </p:txBody>
      </p:sp>
      <p:sp>
        <p:nvSpPr>
          <p:cNvPr id="6" name="TextBox 5"/>
          <p:cNvSpPr txBox="1"/>
          <p:nvPr/>
        </p:nvSpPr>
        <p:spPr>
          <a:xfrm>
            <a:off x="5671155" y="2609087"/>
            <a:ext cx="243688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dirty="0" smtClean="0"/>
              <a:t>Test-orientert utvikling</a:t>
            </a:r>
            <a:endParaRPr lang="en-US" sz="1700" dirty="0" err="1" smtClean="0"/>
          </a:p>
        </p:txBody>
      </p:sp>
      <p:sp>
        <p:nvSpPr>
          <p:cNvPr id="7" name="TextBox 6"/>
          <p:cNvSpPr txBox="1"/>
          <p:nvPr/>
        </p:nvSpPr>
        <p:spPr>
          <a:xfrm>
            <a:off x="1039467" y="3785803"/>
            <a:ext cx="196880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dirty="0" smtClean="0"/>
              <a:t>Test-drevet design</a:t>
            </a:r>
            <a:endParaRPr lang="en-US" sz="1700" dirty="0" err="1" smtClean="0"/>
          </a:p>
        </p:txBody>
      </p:sp>
      <p:sp>
        <p:nvSpPr>
          <p:cNvPr id="8" name="TextBox 7"/>
          <p:cNvSpPr txBox="1"/>
          <p:nvPr/>
        </p:nvSpPr>
        <p:spPr>
          <a:xfrm>
            <a:off x="4422105" y="4718304"/>
            <a:ext cx="315823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dirty="0" smtClean="0"/>
              <a:t>Test-drevet utvikling og design</a:t>
            </a:r>
            <a:endParaRPr lang="en-US" sz="1700" dirty="0" err="1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  <p:bldP spid="7" grpId="0" build="allAtOnce"/>
      <p:bldP spid="8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98277" cy="307777"/>
          </a:xfrm>
        </p:spPr>
        <p:txBody>
          <a:bodyPr/>
          <a:lstStyle/>
          <a:p>
            <a:r>
              <a:rPr lang="nb-NO" dirty="0" smtClean="0"/>
              <a:t>Motivasjon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6448" y="1249700"/>
            <a:ext cx="3988592" cy="1836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lettere å finne feil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lettere å vedlikeholde (hvis gjort riktig)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letter å forstå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lettere å utvikle</a:t>
            </a:r>
            <a:endParaRPr lang="en-US" sz="1600" dirty="0" err="1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lettere å levere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763624" cy="307777"/>
          </a:xfrm>
        </p:spPr>
        <p:txBody>
          <a:bodyPr/>
          <a:lstStyle/>
          <a:p>
            <a:r>
              <a:rPr lang="nb-NO" dirty="0" smtClean="0"/>
              <a:t>Test-først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ight Arrow 7"/>
          <p:cNvSpPr/>
          <p:nvPr/>
        </p:nvSpPr>
        <p:spPr>
          <a:xfrm>
            <a:off x="4297680" y="1137920"/>
            <a:ext cx="528320" cy="25908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6986468">
            <a:off x="6355255" y="4608183"/>
            <a:ext cx="528320" cy="25908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3557189">
            <a:off x="2281729" y="4652631"/>
            <a:ext cx="528320" cy="25908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en-US" sz="1400" dirty="0" err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571264" cy="307777"/>
          </a:xfrm>
        </p:spPr>
        <p:txBody>
          <a:bodyPr/>
          <a:lstStyle/>
          <a:p>
            <a:r>
              <a:rPr lang="nb-NO" dirty="0" smtClean="0"/>
              <a:t>TDD i .NET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0807" y="877824"/>
            <a:ext cx="8240500" cy="238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Kjernefunksjonalitet for testrammeverk:</a:t>
            </a:r>
            <a:br>
              <a:rPr lang="nb-NO" sz="1600" dirty="0" smtClean="0"/>
            </a:br>
            <a:endParaRPr lang="nb-NO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Deklarere tester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Kjøre tester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Oversiktlig presentasjon av passerende og feilende tester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Rapportering av testdekning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100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4168" y="4451350"/>
          <a:ext cx="8369144" cy="1292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1064"/>
                <a:gridCol w="1341120"/>
                <a:gridCol w="1877568"/>
                <a:gridCol w="1414272"/>
                <a:gridCol w="1182624"/>
                <a:gridCol w="1682496"/>
              </a:tblGrid>
              <a:tr h="39687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Open source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Declare</a:t>
                      </a:r>
                      <a:r>
                        <a:rPr lang="nb-NO" sz="1400" baseline="0" dirty="0" smtClean="0"/>
                        <a:t> Test class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Declare Test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Fluent</a:t>
                      </a:r>
                      <a:r>
                        <a:rPr lang="nb-NO" sz="1400" baseline="0" dirty="0" smtClean="0"/>
                        <a:t> API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Testrunner</a:t>
                      </a:r>
                      <a:endParaRPr lang="en-US" sz="1400" dirty="0"/>
                    </a:p>
                  </a:txBody>
                  <a:tcPr/>
                </a:tc>
              </a:tr>
              <a:tr h="447675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NUnit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 smtClean="0"/>
                        <a:t>Ja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[TestFixture]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[Test]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 smtClean="0"/>
                        <a:t>Ja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Eksternt</a:t>
                      </a:r>
                      <a:r>
                        <a:rPr lang="nb-NO" sz="1200" baseline="0" dirty="0" smtClean="0"/>
                        <a:t> program (integrert med R#)</a:t>
                      </a:r>
                      <a:endParaRPr lang="en-US" sz="1200" dirty="0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MSTest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 smtClean="0"/>
                        <a:t>Nei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[TestClass]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[TestMethod]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 smtClean="0"/>
                        <a:t>Nei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Integrert</a:t>
                      </a:r>
                      <a:r>
                        <a:rPr lang="nb-NO" sz="1200" baseline="0" dirty="0" smtClean="0"/>
                        <a:t> i VS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46339" cy="307777"/>
          </a:xfrm>
        </p:spPr>
        <p:txBody>
          <a:bodyPr/>
          <a:lstStyle/>
          <a:p>
            <a:r>
              <a:rPr lang="nb-NO" dirty="0" smtClean="0"/>
              <a:t>Skrive test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2424" y="1657350"/>
            <a:ext cx="8158884" cy="233910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TestMethod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         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Add_TwoNumbers_ReturnSumOfNumbers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         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             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 calculator = 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Calculator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        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//arrange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 result = 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calculator.Add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(1, 2);        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//act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.AreEqual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(3, result);               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//assert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700" dirty="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355213" y="2581275"/>
            <a:ext cx="361950" cy="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355213" y="3067050"/>
            <a:ext cx="361950" cy="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355213" y="3559175"/>
            <a:ext cx="361950" cy="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579920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73723" y="1341070"/>
            <a:ext cx="7957584" cy="276998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0" rIns="91440" bIns="0" rtlCol="0" anchor="t">
            <a:spAutoFit/>
          </a:bodyPr>
          <a:lstStyle/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I denne oppgaven skal vi implementere en enkel Stack. Det skal være mulig å gjøre </a:t>
            </a:r>
            <a:r>
              <a:rPr lang="nb-NO" sz="2000" i="1" dirty="0" smtClean="0">
                <a:solidFill>
                  <a:schemeClr val="bg1"/>
                </a:solidFill>
              </a:rPr>
              <a:t>Push</a:t>
            </a:r>
            <a:r>
              <a:rPr lang="nb-NO" sz="2000" dirty="0" smtClean="0">
                <a:solidFill>
                  <a:schemeClr val="bg1"/>
                </a:solidFill>
              </a:rPr>
              <a:t> for å få elementer på stacken og </a:t>
            </a:r>
            <a:r>
              <a:rPr lang="nb-NO" sz="2000" i="1" dirty="0" smtClean="0">
                <a:solidFill>
                  <a:schemeClr val="bg1"/>
                </a:solidFill>
              </a:rPr>
              <a:t>Pop</a:t>
            </a:r>
            <a:r>
              <a:rPr lang="nb-NO" sz="2000" dirty="0" smtClean="0">
                <a:solidFill>
                  <a:schemeClr val="bg1"/>
                </a:solidFill>
              </a:rPr>
              <a:t> for å få de av. </a:t>
            </a:r>
          </a:p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I tillegg ønsker vi funksjonalitet for å se om stacken har noen elementer (f.eks </a:t>
            </a:r>
            <a:r>
              <a:rPr lang="nb-NO" sz="2000" i="1" dirty="0" smtClean="0">
                <a:solidFill>
                  <a:schemeClr val="bg1"/>
                </a:solidFill>
              </a:rPr>
              <a:t>IsEmpty</a:t>
            </a:r>
            <a:r>
              <a:rPr lang="nb-NO" sz="2000" dirty="0" smtClean="0">
                <a:solidFill>
                  <a:schemeClr val="bg1"/>
                </a:solidFill>
              </a:rPr>
              <a:t>) og vi ønsker en funksjon som kan returnere det siste elementet som er lagt på stacken (f.eks </a:t>
            </a:r>
            <a:r>
              <a:rPr lang="nb-NO" sz="2000" i="1" dirty="0" smtClean="0">
                <a:solidFill>
                  <a:schemeClr val="bg1"/>
                </a:solidFill>
              </a:rPr>
              <a:t>Top</a:t>
            </a:r>
            <a:r>
              <a:rPr lang="nb-NO" sz="2000" dirty="0" smtClean="0">
                <a:solidFill>
                  <a:schemeClr val="bg1"/>
                </a:solidFill>
              </a:rPr>
              <a:t>).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 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Oppgaven skal gjennomføres test-drevet, det betyr at vi følger </a:t>
            </a:r>
            <a:r>
              <a:rPr lang="nb-NO" sz="2000" dirty="0" smtClean="0">
                <a:solidFill>
                  <a:srgbClr val="FF0000"/>
                </a:solidFill>
              </a:rPr>
              <a:t>red</a:t>
            </a:r>
            <a:r>
              <a:rPr lang="nb-NO" sz="2000" dirty="0" smtClean="0">
                <a:solidFill>
                  <a:schemeClr val="bg1"/>
                </a:solidFill>
              </a:rPr>
              <a:t>/</a:t>
            </a:r>
            <a:r>
              <a:rPr lang="nb-NO" sz="2000" dirty="0" smtClean="0">
                <a:solidFill>
                  <a:srgbClr val="548343"/>
                </a:solidFill>
              </a:rPr>
              <a:t>green</a:t>
            </a:r>
            <a:r>
              <a:rPr lang="nb-NO" sz="2000" dirty="0" smtClean="0">
                <a:solidFill>
                  <a:schemeClr val="bg1"/>
                </a:solidFill>
              </a:rPr>
              <a:t>/</a:t>
            </a:r>
            <a:r>
              <a:rPr lang="nb-NO" sz="2000" dirty="0" smtClean="0">
                <a:solidFill>
                  <a:srgbClr val="F2B948"/>
                </a:solidFill>
              </a:rPr>
              <a:t>refactor</a:t>
            </a:r>
            <a:r>
              <a:rPr lang="nb-NO" sz="2000" dirty="0" smtClean="0">
                <a:solidFill>
                  <a:schemeClr val="bg1"/>
                </a:solidFill>
              </a:rPr>
              <a:t> prinsippet.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1" u="none" strike="noStrike" kern="1200" cap="all" spc="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BEKK Rekruttering 16-9">
  <a:themeElements>
    <a:clrScheme name="BEKK Palett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6C6559"/>
      </a:accent1>
      <a:accent2>
        <a:srgbClr val="887E6F"/>
      </a:accent2>
      <a:accent3>
        <a:srgbClr val="BBB0A3"/>
      </a:accent3>
      <a:accent4>
        <a:srgbClr val="FD5158"/>
      </a:accent4>
      <a:accent5>
        <a:srgbClr val="FFF9AE"/>
      </a:accent5>
      <a:accent6>
        <a:srgbClr val="36BDB2"/>
      </a:accent6>
      <a:hlink>
        <a:srgbClr val="50463C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600"/>
          </a:spcBef>
          <a:spcAft>
            <a:spcPts val="4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spcAft>
            <a:spcPts val="400"/>
          </a:spcAft>
          <a:defRPr sz="17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24813</TotalTime>
  <Words>786</Words>
  <Application>Microsoft Office PowerPoint</Application>
  <PresentationFormat>On-screen Show (4:3)</PresentationFormat>
  <Paragraphs>169</Paragraphs>
  <Slides>19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BEKK Rekruttering 16-9</vt:lpstr>
      <vt:lpstr>Enhetstesting og Testdrevet utvikling (TDD) i .net</vt:lpstr>
      <vt:lpstr>Agenda</vt:lpstr>
      <vt:lpstr>Enhetstest</vt:lpstr>
      <vt:lpstr>Hva er tdd?</vt:lpstr>
      <vt:lpstr>Motivasjon</vt:lpstr>
      <vt:lpstr>Test-først</vt:lpstr>
      <vt:lpstr>TDD i .NET</vt:lpstr>
      <vt:lpstr>Skrive test</vt:lpstr>
      <vt:lpstr>Oppgave 1</vt:lpstr>
      <vt:lpstr>Oppgave 2</vt:lpstr>
      <vt:lpstr>Avhengigheter</vt:lpstr>
      <vt:lpstr>Fake, Mock, Stub</vt:lpstr>
      <vt:lpstr>Oppgave 3</vt:lpstr>
      <vt:lpstr>Oppgave 4</vt:lpstr>
      <vt:lpstr>Dependency injection</vt:lpstr>
      <vt:lpstr>Ninject</vt:lpstr>
      <vt:lpstr>TDD i MVC3?</vt:lpstr>
      <vt:lpstr>Ninject i MVC3</vt:lpstr>
      <vt:lpstr>Takk for meg</vt:lpstr>
    </vt:vector>
  </TitlesOfParts>
  <Company>Bekk Consulting AS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Christensen</dc:creator>
  <cp:lastModifiedBy>Espen Ekvang</cp:lastModifiedBy>
  <cp:revision>933</cp:revision>
  <dcterms:created xsi:type="dcterms:W3CDTF">2011-08-04T16:58:46Z</dcterms:created>
  <dcterms:modified xsi:type="dcterms:W3CDTF">2012-08-28T13:31:29Z</dcterms:modified>
</cp:coreProperties>
</file>