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6" r:id="rId3"/>
    <p:sldId id="271" r:id="rId4"/>
    <p:sldId id="273" r:id="rId5"/>
    <p:sldId id="288" r:id="rId6"/>
    <p:sldId id="274" r:id="rId7"/>
    <p:sldId id="270" r:id="rId8"/>
    <p:sldId id="275" r:id="rId9"/>
    <p:sldId id="290" r:id="rId10"/>
    <p:sldId id="286" r:id="rId11"/>
    <p:sldId id="269" r:id="rId12"/>
    <p:sldId id="279" r:id="rId13"/>
    <p:sldId id="28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196">
          <p15:clr>
            <a:srgbClr val="A4A3A4"/>
          </p15:clr>
        </p15:guide>
        <p15:guide id="2" orient="horz" pos="2153">
          <p15:clr>
            <a:srgbClr val="A4A3A4"/>
          </p15:clr>
        </p15:guide>
        <p15:guide id="3" orient="horz" pos="795">
          <p15:clr>
            <a:srgbClr val="A4A3A4"/>
          </p15:clr>
        </p15:guide>
        <p15:guide id="4" pos="254">
          <p15:clr>
            <a:srgbClr val="A4A3A4"/>
          </p15:clr>
        </p15:guide>
        <p15:guide id="5" pos="5507">
          <p15:clr>
            <a:srgbClr val="A4A3A4"/>
          </p15:clr>
        </p15:guide>
        <p15:guide id="6" pos="28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2B948"/>
    <a:srgbClr val="548343"/>
    <a:srgbClr val="B70F0F"/>
    <a:srgbClr val="C9C0B5"/>
    <a:srgbClr val="D2C0B5"/>
    <a:srgbClr val="BBB0A3"/>
    <a:srgbClr val="FD5151"/>
    <a:srgbClr val="887E6F"/>
    <a:srgbClr val="FD51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5" autoAdjust="0"/>
    <p:restoredTop sz="81221" autoAdjust="0"/>
  </p:normalViewPr>
  <p:slideViewPr>
    <p:cSldViewPr snapToGrid="0" snapToObjects="1" showGuides="1">
      <p:cViewPr varScale="1">
        <p:scale>
          <a:sx n="82" d="100"/>
          <a:sy n="82" d="100"/>
        </p:scale>
        <p:origin x="-1493" y="-86"/>
      </p:cViewPr>
      <p:guideLst>
        <p:guide orient="horz" pos="4196"/>
        <p:guide orient="horz" pos="2153"/>
        <p:guide orient="horz" pos="795"/>
        <p:guide pos="254"/>
        <p:guide pos="5507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notesViewPr>
    <p:cSldViewPr snapToGrid="0" snapToObjects="1" showGuides="1">
      <p:cViewPr varScale="1">
        <p:scale>
          <a:sx n="109" d="100"/>
          <a:sy n="109" d="100"/>
        </p:scale>
        <p:origin x="-383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44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27216" y="591721"/>
            <a:ext cx="5225663" cy="391924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7216" y="4646352"/>
            <a:ext cx="5225663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  <a:p>
            <a:pPr lvl="1"/>
            <a:r>
              <a:rPr lang="nb-NO" dirty="0" smtClean="0"/>
              <a:t>Second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smtClean="0"/>
              <a:t>Third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smtClean="0"/>
              <a:t>Fifth </a:t>
            </a:r>
            <a:r>
              <a:rPr lang="nb-NO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664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1pPr>
    <a:lvl2pPr marL="4572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2pPr>
    <a:lvl3pPr marL="9144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3pPr>
    <a:lvl4pPr marL="13716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4pPr>
    <a:lvl5pPr marL="18288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rathweb.com/2012/05/using-ninject-with-the-latest-asp-net-web-api-source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veloper.com/net/asp/consuming-an-asp.net-web-api-using-httpclient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veloper.com/net/asp/consuming-an-asp.net-web-api-using-httpclient.html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46004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b-NO" sz="1600" dirty="0" smtClean="0"/>
              <a:t>i stedet for formelle kontrakter som SOAP eller WS*</a:t>
            </a:r>
          </a:p>
          <a:p>
            <a:pPr>
              <a:buFontTx/>
              <a:buChar char="-"/>
            </a:pPr>
            <a:r>
              <a:rPr lang="nb-NO" sz="1600" dirty="0" smtClean="0"/>
              <a:t>Muliggjør tilgjengeligjøring av funksjonalitet for en rekke forskjellige enheter og klient platformer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042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Hvordan</a:t>
            </a:r>
            <a:r>
              <a:rPr lang="nb-NO" baseline="0" dirty="0" smtClean="0"/>
              <a:t> det kanskje kunne ha sett ut</a:t>
            </a:r>
            <a:r>
              <a:rPr lang="nb-NO" baseline="0" dirty="0" smtClean="0"/>
              <a:t>:</a:t>
            </a:r>
          </a:p>
          <a:p>
            <a:endParaRPr lang="nb-NO" baseline="0" dirty="0" smtClean="0"/>
          </a:p>
          <a:p>
            <a:r>
              <a:rPr lang="nb-NO" baseline="0" dirty="0" smtClean="0"/>
              <a:t>Hver enkelt url kalles en RESSURS</a:t>
            </a:r>
          </a:p>
          <a:p>
            <a:r>
              <a:rPr lang="nb-NO" baseline="0" dirty="0" smtClean="0"/>
              <a:t>Man kan utføre operasjoner på en ressurs ved å bruke de ulike HTTP verbene</a:t>
            </a:r>
            <a:endParaRPr lang="nb-NO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090476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Vis demo av hvordan man får</a:t>
            </a:r>
            <a:r>
              <a:rPr lang="nb-NO" baseline="0" dirty="0" smtClean="0"/>
              <a:t> satt opp Ninject</a:t>
            </a:r>
          </a:p>
          <a:p>
            <a:r>
              <a:rPr lang="en-US" sz="1600" dirty="0" smtClean="0">
                <a:hlinkClick r:id="rId3"/>
              </a:rPr>
              <a:t>http://www.strathweb.com/2012/05/using-ninject-with-the-latest-asp-net-web-api-source/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944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http://www.developer.com/net/asp/consuming-an-asp.net-web-api-using-httpclient.html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88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http://www.developer.com/net/asp/consuming-an-asp.net-web-api-using-httpclient.html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554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3299436"/>
            <a:ext cx="4396995" cy="318036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&lt;tittel&gt;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75091" y="4145581"/>
            <a:ext cx="4396995" cy="1367999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500" b="0" i="1" cap="none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&lt;Undertittel/beskrivelse&gt;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5831304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&lt;Sted/anledning&gt;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6071820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631255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&lt;Dato (format: 01/09/11)&gt;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01370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31968" y="392323"/>
            <a:ext cx="5108807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11903" y="392321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12722" y="2542832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12722" y="4693343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694574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B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9850" y="392323"/>
            <a:ext cx="5043721" cy="6270944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5650868" y="392321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5651687" y="2545663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651687" y="4699004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64093"/>
      </p:ext>
    </p:extLst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A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02406" y="1262063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03225" y="310835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3225" y="495464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621088" y="1262063"/>
            <a:ext cx="5192712" cy="5401204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42129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B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4985" y="1262064"/>
            <a:ext cx="5044428" cy="5401202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641975" y="1262063"/>
            <a:ext cx="3171824" cy="5401205"/>
          </a:xfrm>
        </p:spPr>
        <p:txBody>
          <a:bodyPr tIns="46800"/>
          <a:lstStyle>
            <a:lvl1pPr>
              <a:spcBef>
                <a:spcPts val="500"/>
              </a:spcBef>
              <a:spcAft>
                <a:spcPts val="400"/>
              </a:spcAft>
              <a:defRPr/>
            </a:lvl1pPr>
            <a:lvl2pPr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86633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C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21088" y="1262063"/>
            <a:ext cx="5192712" cy="5401202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0447" y="1262063"/>
            <a:ext cx="3018078" cy="5401202"/>
          </a:xfrm>
        </p:spPr>
        <p:txBody>
          <a:bodyPr/>
          <a:lstStyle>
            <a:lvl1pPr>
              <a:spcBef>
                <a:spcPts val="500"/>
              </a:spcBef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44"/>
      </p:ext>
    </p:extLst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er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6102054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6102052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8" name="Picture Placeholder 7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4666614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102053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02052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1" name="Picture Placeholder 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666614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2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102054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53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6102052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54" name="Picture Placeholder 7"/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4666614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418688"/>
            <a:ext cx="3258608" cy="307777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. 18&gt;</a:t>
            </a:r>
            <a:endParaRPr 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20788" y="387068"/>
            <a:ext cx="410519" cy="365125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33" hasCustomPrompt="1"/>
          </p:nvPr>
        </p:nvSpPr>
        <p:spPr>
          <a:xfrm>
            <a:off x="1851296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4" hasCustomPrompt="1"/>
          </p:nvPr>
        </p:nvSpPr>
        <p:spPr>
          <a:xfrm>
            <a:off x="1851294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26" name="Picture Placeholder 7"/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415856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851295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1851294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29" name="Picture Placeholder 4"/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415856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39" hasCustomPrompt="1"/>
          </p:nvPr>
        </p:nvSpPr>
        <p:spPr>
          <a:xfrm>
            <a:off x="1851296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40" hasCustomPrompt="1"/>
          </p:nvPr>
        </p:nvSpPr>
        <p:spPr>
          <a:xfrm>
            <a:off x="1851294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32" name="Picture Placeholder 7"/>
          <p:cNvSpPr>
            <a:spLocks noGrp="1" noChangeAspect="1"/>
          </p:cNvSpPr>
          <p:nvPr>
            <p:ph type="pic" sz="quarter" idx="41" hasCustomPrompt="1"/>
          </p:nvPr>
        </p:nvSpPr>
        <p:spPr>
          <a:xfrm>
            <a:off x="415856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3682958"/>
      </p:ext>
    </p:extLst>
  </p:cSld>
  <p:clrMapOvr>
    <a:masterClrMapping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3226" y="392323"/>
            <a:ext cx="8337550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16826"/>
      </p:ext>
    </p:extLst>
  </p:cSld>
  <p:clrMapOvr>
    <a:masterClrMapping/>
  </p:clrMapOvr>
  <p:transition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3385" y="392323"/>
            <a:ext cx="8328978" cy="4735972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5734886"/>
            <a:ext cx="8288919" cy="928381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500"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81184" y="5520887"/>
            <a:ext cx="8194504" cy="0"/>
          </a:xfrm>
          <a:prstGeom prst="line">
            <a:avLst/>
          </a:prstGeom>
          <a:ln w="127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446" y="5333434"/>
            <a:ext cx="3056985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 baseline="0"/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040887"/>
      </p:ext>
    </p:extLst>
  </p:cSld>
  <p:clrMapOvr>
    <a:masterClrMapping/>
  </p:clrMapOvr>
  <p:transition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3581558"/>
      </p:ext>
    </p:extLst>
  </p:cSld>
  <p:clrMapOvr>
    <a:masterClrMapping/>
  </p:clrMapOvr>
  <p:transition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2996789"/>
            <a:ext cx="4396995" cy="620683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&lt;takk for oppmerksomheten&gt;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414504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4385561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4626296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533342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0675" y="1260792"/>
            <a:ext cx="8493125" cy="5400358"/>
          </a:xfrm>
        </p:spPr>
        <p:txBody>
          <a:bodyPr bIns="327600" anchor="b" anchorCtr="0"/>
          <a:lstStyle>
            <a:lvl1pPr>
              <a:spcBef>
                <a:spcPts val="1200"/>
              </a:spcBef>
              <a:defRPr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</p:txBody>
      </p:sp>
    </p:spTree>
    <p:extLst>
      <p:ext uri="{BB962C8B-B14F-4D97-AF65-F5344CB8AC3E}">
        <p14:creationId xmlns:p14="http://schemas.microsoft.com/office/powerpoint/2010/main" val="894352273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kolonn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29" y="1262063"/>
            <a:ext cx="8487218" cy="5399087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:p14="http://schemas.microsoft.com/office/powerpoint/2010/main" val="351067674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71198"/>
            <a:ext cx="4173044" cy="5389952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262063"/>
            <a:ext cx="4173044" cy="5389952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044995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4"/>
            <a:ext cx="4173044" cy="5043486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608529"/>
            <a:ext cx="4173044" cy="5043486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3887992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13098" y="1435996"/>
            <a:ext cx="38664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63271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118728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62064"/>
            <a:ext cx="2628000" cy="5399086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:p14="http://schemas.microsoft.com/office/powerpoint/2010/main" val="2190527855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 userDrawn="1"/>
        </p:nvCxnSpPr>
        <p:spPr>
          <a:xfrm>
            <a:off x="6291055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3"/>
            <a:ext cx="2628000" cy="5043487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369429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191636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86873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bilde og 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17537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22662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203364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6291055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4104047"/>
            <a:ext cx="2628000" cy="2557103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56087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3369429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191636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191636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01232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ksjonsside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225175" y="1831023"/>
            <a:ext cx="2700000" cy="2700000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“</a:t>
            </a:r>
            <a:r>
              <a:rPr lang="en-US" dirty="0" err="1" smtClean="0"/>
              <a:t>runde</a:t>
            </a:r>
            <a:r>
              <a:rPr lang="en-US" dirty="0" smtClean="0"/>
              <a:t>”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662914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945" y="1262063"/>
            <a:ext cx="8481855" cy="5401203"/>
          </a:xfrm>
          <a:prstGeom prst="rect">
            <a:avLst/>
          </a:prstGeom>
        </p:spPr>
        <p:txBody>
          <a:bodyPr vert="horz" lIns="108000" tIns="45720" rIns="91440" bIns="45720" rtlCol="0">
            <a:noAutofit/>
          </a:bodyPr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0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4" r:id="rId2"/>
    <p:sldLayoutId id="2147483699" r:id="rId3"/>
    <p:sldLayoutId id="2147483664" r:id="rId4"/>
    <p:sldLayoutId id="2147483700" r:id="rId5"/>
    <p:sldLayoutId id="2147483702" r:id="rId6"/>
    <p:sldLayoutId id="2147483701" r:id="rId7"/>
    <p:sldLayoutId id="2147483688" r:id="rId8"/>
    <p:sldLayoutId id="2147483684" r:id="rId9"/>
    <p:sldLayoutId id="2147483685" r:id="rId10"/>
    <p:sldLayoutId id="2147483686" r:id="rId11"/>
    <p:sldLayoutId id="2147483696" r:id="rId12"/>
    <p:sldLayoutId id="2147483695" r:id="rId13"/>
    <p:sldLayoutId id="2147483697" r:id="rId14"/>
    <p:sldLayoutId id="2147483691" r:id="rId15"/>
    <p:sldLayoutId id="2147483687" r:id="rId16"/>
    <p:sldLayoutId id="2147483694" r:id="rId17"/>
    <p:sldLayoutId id="2147483665" r:id="rId18"/>
    <p:sldLayoutId id="2147483703" r:id="rId19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000" b="0" i="1" kern="1200" cap="all" spc="20" baseline="0">
          <a:solidFill>
            <a:schemeClr val="accent1"/>
          </a:solidFill>
          <a:latin typeface="Georgia"/>
          <a:ea typeface="+mj-ea"/>
          <a:cs typeface="Georgia"/>
        </a:defRPr>
      </a:lvl1pPr>
    </p:titleStyle>
    <p:bodyStyle>
      <a:lvl1pPr marL="0" indent="0" algn="l" defTabSz="457200" rtl="0" eaLnBrk="1" latinLnBrk="0" hangingPunct="1">
        <a:lnSpc>
          <a:spcPts val="1700"/>
        </a:lnSpc>
        <a:spcBef>
          <a:spcPts val="600"/>
        </a:spcBef>
        <a:spcAft>
          <a:spcPts val="400"/>
        </a:spcAft>
        <a:buFont typeface="Arial"/>
        <a:buNone/>
        <a:defRPr sz="1700" kern="1200" baseline="0">
          <a:solidFill>
            <a:schemeClr val="tx1"/>
          </a:solidFill>
          <a:latin typeface="Georgia"/>
          <a:ea typeface="+mn-ea"/>
          <a:cs typeface="Georgia"/>
        </a:defRPr>
      </a:lvl1pPr>
      <a:lvl2pPr marL="268288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2pPr>
      <a:lvl3pPr marL="534987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Georgia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dd203052.asp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4940" y="3309695"/>
            <a:ext cx="6393180" cy="307777"/>
          </a:xfrm>
        </p:spPr>
        <p:txBody>
          <a:bodyPr/>
          <a:lstStyle/>
          <a:p>
            <a:r>
              <a:rPr lang="nb-NO" dirty="0" smtClean="0"/>
              <a:t>ASP.NET Web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En introduksjon til ASP.NET Web API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 smtClean="0"/>
              <a:t>Espen Ekvang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b-NO" dirty="0" smtClean="0"/>
              <a:t>August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5203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4074513" cy="307777"/>
          </a:xfrm>
        </p:spPr>
        <p:txBody>
          <a:bodyPr/>
          <a:lstStyle/>
          <a:p>
            <a:r>
              <a:rPr lang="nb-NO" dirty="0" smtClean="0"/>
              <a:t>Ninject og asp.net web api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4251869"/>
            <a:ext cx="8102827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4800" dirty="0" smtClean="0"/>
              <a:t>DEMO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1623" y="1397000"/>
            <a:ext cx="8102827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400"/>
              </a:spcAft>
              <a:buAutoNum type="arabicPeriod"/>
            </a:pPr>
            <a:r>
              <a:rPr lang="nb-NO" sz="1400" dirty="0" smtClean="0">
                <a:latin typeface="Consolas" pitchFamily="49" charset="0"/>
                <a:cs typeface="Consolas" pitchFamily="49" charset="0"/>
              </a:rPr>
              <a:t>Install-Package Ninject.MVC3</a:t>
            </a:r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Tx/>
              <a:buAutoNum type="arabicPeriod"/>
            </a:pPr>
            <a:r>
              <a:rPr lang="nb-NO" sz="1400" dirty="0" smtClean="0"/>
              <a:t>Opprett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NinjectScope</a:t>
            </a:r>
            <a:r>
              <a:rPr lang="en-US" sz="1400" dirty="0" smtClean="0"/>
              <a:t> </a:t>
            </a:r>
            <a:r>
              <a:rPr lang="nb-NO" sz="1400" dirty="0" smtClean="0"/>
              <a:t>som implementerer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IDependencyScope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endParaRPr lang="nb-NO" sz="1400" dirty="0" smtClean="0">
              <a:latin typeface="Consolas" pitchFamily="49" charset="0"/>
              <a:cs typeface="Consolas" pitchFamily="49" charset="0"/>
            </a:endParaRPr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Tx/>
              <a:buAutoNum type="arabicPeriod"/>
            </a:pPr>
            <a:r>
              <a:rPr lang="nb-NO" sz="1400" dirty="0" smtClean="0"/>
              <a:t>Opprett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NinjectResolver</a:t>
            </a:r>
            <a:r>
              <a:rPr lang="en-US" sz="1400" dirty="0" smtClean="0"/>
              <a:t> </a:t>
            </a:r>
            <a:r>
              <a:rPr lang="nb-NO" sz="1400" dirty="0" smtClean="0"/>
              <a:t>som implenterer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IDependencyResolver</a:t>
            </a:r>
            <a:r>
              <a:rPr lang="en-US" sz="1400" dirty="0" smtClean="0"/>
              <a:t> </a:t>
            </a:r>
            <a:r>
              <a:rPr lang="nb-NO" sz="1400" dirty="0" smtClean="0"/>
              <a:t>samt arver fra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NinjectScope</a:t>
            </a:r>
            <a:r>
              <a:rPr lang="en-US" sz="1400" dirty="0" smtClean="0"/>
              <a:t> </a:t>
            </a:r>
            <a:endParaRPr lang="nb-NO" sz="1400" dirty="0" smtClean="0"/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Tx/>
              <a:buAutoNum type="arabicPeriod"/>
            </a:pPr>
            <a:r>
              <a:rPr lang="nb-NO" sz="1400" dirty="0" smtClean="0"/>
              <a:t>Registrèr resolveren i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NinjectWebCommon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cs typeface="Consolas" pitchFamily="49" charset="0"/>
              </a:rPr>
              <a:t>I </a:t>
            </a:r>
            <a:r>
              <a:rPr lang="en-US" sz="1400" dirty="0" err="1" smtClean="0">
                <a:cs typeface="Consolas" pitchFamily="49" charset="0"/>
              </a:rPr>
              <a:t>metoden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CreateKernel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</a:t>
            </a:r>
            <a:endParaRPr lang="nb-NO" sz="14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778933" y="3054826"/>
            <a:ext cx="7952374" cy="276999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GlobalConfiguration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.Configuration.DependencyResolver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NinjectResolver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(kernel);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583767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623" y="1397000"/>
            <a:ext cx="8102827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b-NO" dirty="0" smtClean="0">
                <a:solidFill>
                  <a:schemeClr val="bg1"/>
                </a:solidFill>
              </a:rPr>
              <a:t>I denne oppgaven skal vi starte på å lage et lite web API som skal eksponere blogginnlegg. Et blogginnlegg skal minimum ha tittel, innhold og dato for publisering. Målet med denne oppgaven er å få til enkel CRUD for blogginnlegg. Vi trenger ikke lagring  i databasen, kun i minne.</a:t>
            </a:r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Implementèr følgende operasjoner i ApiControlleren:</a:t>
            </a:r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	1. </a:t>
            </a:r>
            <a:r>
              <a:rPr lang="nb-NO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IEnumerable&lt;BlogEntry&gt; Get()</a:t>
            </a:r>
          </a:p>
          <a:p>
            <a:pPr algn="just"/>
            <a:r>
              <a:rPr lang="nb-NO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nb-NO" dirty="0" smtClean="0">
                <a:solidFill>
                  <a:schemeClr val="bg1"/>
                </a:solidFill>
              </a:rPr>
              <a:t>2. </a:t>
            </a:r>
            <a:r>
              <a:rPr lang="nb-NO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BlogEntry Get(id);</a:t>
            </a:r>
          </a:p>
          <a:p>
            <a:pPr algn="just"/>
            <a:r>
              <a:rPr lang="nb-NO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nb-NO" dirty="0" smtClean="0">
                <a:solidFill>
                  <a:schemeClr val="bg1"/>
                </a:solidFill>
              </a:rPr>
              <a:t>3. </a:t>
            </a:r>
            <a:r>
              <a:rPr lang="nb-NO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HttpResponseMessage Post(BlogEntry blogEntry)</a:t>
            </a:r>
          </a:p>
          <a:p>
            <a:pPr algn="just"/>
            <a:r>
              <a:rPr lang="nb-NO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nb-NO" dirty="0" smtClean="0">
                <a:solidFill>
                  <a:schemeClr val="bg1"/>
                </a:solidFill>
              </a:rPr>
              <a:t>4. </a:t>
            </a:r>
            <a:r>
              <a:rPr lang="nb-NO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HttpResponseMessage Put(int id, BlogEntry blogEntry)</a:t>
            </a:r>
          </a:p>
          <a:p>
            <a:pPr algn="just"/>
            <a:r>
              <a:rPr lang="nb-NO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nb-NO" dirty="0" smtClean="0">
                <a:solidFill>
                  <a:schemeClr val="bg1"/>
                </a:solidFill>
              </a:rPr>
              <a:t>5. </a:t>
            </a:r>
            <a:r>
              <a:rPr lang="nb-NO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HttpResponseMessage Delete(int id)</a:t>
            </a:r>
          </a:p>
          <a:p>
            <a:pPr algn="just"/>
            <a:endParaRPr lang="nb-NO" sz="1400" i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r>
              <a:rPr lang="nb-NO" sz="1400" i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Fork solution fra github: github.com/espenekvang/dotnetkurs</a:t>
            </a:r>
          </a:p>
          <a:p>
            <a:pPr algn="just"/>
            <a:endParaRPr lang="nb-NO" sz="1400" i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r>
              <a:rPr lang="nb-NO" sz="1400" i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Hint: Benytt en static variabel for lagring av bloggpostene siden vi ikke går mot en database</a:t>
            </a:r>
            <a:r>
              <a:rPr lang="nb-NO" sz="1400" i="1" dirty="0" smtClean="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610377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 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623" y="1397000"/>
            <a:ext cx="81028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b-NO" dirty="0" smtClean="0">
                <a:solidFill>
                  <a:schemeClr val="bg1"/>
                </a:solidFill>
              </a:rPr>
              <a:t>I denne oppgaven skal vi lage en konsument til vårt Web API. Opprett en konsollapplikasjon som kan bruke vårt Web API til å hente ut blogposter, samt opprette nye.</a:t>
            </a:r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(</a:t>
            </a:r>
            <a:r>
              <a:rPr lang="nb-NO" i="1" dirty="0" smtClean="0">
                <a:solidFill>
                  <a:schemeClr val="bg1"/>
                </a:solidFill>
              </a:rPr>
              <a:t>Hint: System.Web.Http.HttpClient</a:t>
            </a:r>
            <a:r>
              <a:rPr lang="nb-NO" dirty="0" smtClean="0">
                <a:solidFill>
                  <a:schemeClr val="bg1"/>
                </a:solidFill>
              </a:rPr>
              <a:t>)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466748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623" y="1397000"/>
            <a:ext cx="8102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b-NO" dirty="0" smtClean="0">
                <a:solidFill>
                  <a:schemeClr val="bg1"/>
                </a:solidFill>
              </a:rPr>
              <a:t>Vi ønsker at man skal kunne opprette kommentarer på en bloggpost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60713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286891" cy="307777"/>
          </a:xfrm>
        </p:spPr>
        <p:txBody>
          <a:bodyPr/>
          <a:lstStyle/>
          <a:p>
            <a:r>
              <a:rPr lang="nb-NO" dirty="0" smtClean="0"/>
              <a:t>Agenda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397000"/>
            <a:ext cx="8102827" cy="3057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Web API?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ASP.NET Web API</a:t>
            </a:r>
          </a:p>
          <a:p>
            <a:pPr lvl="1"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ApiController</a:t>
            </a:r>
          </a:p>
          <a:p>
            <a:pPr lvl="1"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Routing</a:t>
            </a:r>
          </a:p>
          <a:p>
            <a:pPr lvl="1"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Responser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Oppgave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Oppgave 2</a:t>
            </a: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Konsumere ASP.NET Web API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Oppgave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279838" cy="307777"/>
          </a:xfrm>
        </p:spPr>
        <p:txBody>
          <a:bodyPr/>
          <a:lstStyle/>
          <a:p>
            <a:r>
              <a:rPr lang="nb-NO" dirty="0" smtClean="0"/>
              <a:t>Web APi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397000"/>
            <a:ext cx="8102827" cy="1682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Tjenester eksponert over </a:t>
            </a:r>
            <a:r>
              <a:rPr lang="nb-NO" sz="1400" smtClean="0"/>
              <a:t>ren HTTP i motsetning til over SOAP (.NET WCF)</a:t>
            </a: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Tilgjengeliggjøring for flere enheter og klientplatformer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Levere data i flere formater (XML, JSON)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Facebook, Twitter, LinkedIn +++ 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439374"/>
              </p:ext>
            </p:extLst>
          </p:nvPr>
        </p:nvGraphicFramePr>
        <p:xfrm>
          <a:off x="451104" y="3511296"/>
          <a:ext cx="797334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9830"/>
                <a:gridCol w="6333516"/>
              </a:tblGrid>
              <a:tr h="370840"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Metode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Beskrivelse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GET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Få en spesifikk representasjon av en ressurs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PUT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Opprett/oppdatèr en gitt ressurs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DELETE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Slett en gitt ressurs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POST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Send data</a:t>
                      </a:r>
                      <a:r>
                        <a:rPr lang="nb-NO" sz="1400" baseline="0" dirty="0" smtClean="0"/>
                        <a:t> til prosessering av gitt ressurs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HEAD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Tilsvarende som GET,</a:t>
                      </a:r>
                      <a:r>
                        <a:rPr lang="nb-NO" sz="1400" baseline="0" dirty="0" smtClean="0"/>
                        <a:t> ikke krav at meldings-body returneres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OPTIONS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Returnerer metodene</a:t>
                      </a:r>
                      <a:r>
                        <a:rPr lang="nb-NO" sz="1400" baseline="0" dirty="0" smtClean="0"/>
                        <a:t> som støttes av ressursen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431536" y="6457890"/>
            <a:ext cx="35661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3"/>
              </a:rPr>
              <a:t>http://msdn.microsoft.com/en-us/library/dd203052.aspx</a:t>
            </a:r>
            <a:endParaRPr lang="en-US" sz="10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428870" cy="307777"/>
          </a:xfrm>
        </p:spPr>
        <p:txBody>
          <a:bodyPr/>
          <a:lstStyle/>
          <a:p>
            <a:r>
              <a:rPr lang="nb-NO" dirty="0" smtClean="0"/>
              <a:t>ASP.net web api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397000"/>
            <a:ext cx="8102827" cy="995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Rammeverk for å bygge Web API på toppen av .NET rammeverket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Del av ASP.NET MVC 4 &lt;- </a:t>
            </a:r>
            <a:r>
              <a:rPr lang="nb-NO" sz="1400" dirty="0" smtClean="0">
                <a:solidFill>
                  <a:srgbClr val="FF0000"/>
                </a:solidFill>
              </a:rPr>
              <a:t>stemmer ikke lenger MÅ OPPDATERES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7411" y="2745712"/>
            <a:ext cx="6677025" cy="23050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59508" y="2745712"/>
            <a:ext cx="1781175" cy="2266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082943" cy="307777"/>
          </a:xfrm>
        </p:spPr>
        <p:txBody>
          <a:bodyPr/>
          <a:lstStyle/>
          <a:p>
            <a:r>
              <a:rPr lang="nb-NO" dirty="0" smtClean="0"/>
              <a:t>Eksempel api</a:t>
            </a:r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8578" y="1019183"/>
            <a:ext cx="737867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b="1" dirty="0" smtClean="0"/>
              <a:t>Hent alle bloggposter på blogg</a:t>
            </a:r>
            <a:endParaRPr lang="nb-NO" b="1" dirty="0"/>
          </a:p>
          <a:p>
            <a:r>
              <a:rPr lang="nb-NO" dirty="0" smtClean="0"/>
              <a:t>GET – minblogg.no/api/bloggposter</a:t>
            </a:r>
            <a:endParaRPr lang="nb-NO" dirty="0"/>
          </a:p>
          <a:p>
            <a:endParaRPr lang="nb-NO" dirty="0" smtClean="0"/>
          </a:p>
          <a:p>
            <a:r>
              <a:rPr lang="nb-NO" b="1" dirty="0" smtClean="0"/>
              <a:t>Lag ny bloggpost</a:t>
            </a:r>
          </a:p>
          <a:p>
            <a:r>
              <a:rPr lang="nb-NO" dirty="0" smtClean="0"/>
              <a:t>POST {Id: 1, Tittel: Lær deg WebApi} – minblogg.no/api/bloggposter</a:t>
            </a:r>
          </a:p>
          <a:p>
            <a:endParaRPr lang="nb-NO" dirty="0" smtClean="0"/>
          </a:p>
          <a:p>
            <a:r>
              <a:rPr lang="nb-NO" b="1" dirty="0" smtClean="0"/>
              <a:t>Hent alle kommentarer for bloggpost</a:t>
            </a:r>
            <a:endParaRPr lang="nb-NO" b="1" dirty="0"/>
          </a:p>
          <a:p>
            <a:r>
              <a:rPr lang="nb-NO" dirty="0" smtClean="0"/>
              <a:t>GET – minblogg.no/api/bloggposter/1/kommentarer</a:t>
            </a:r>
          </a:p>
          <a:p>
            <a:endParaRPr lang="nb-NO" dirty="0"/>
          </a:p>
          <a:p>
            <a:r>
              <a:rPr lang="nb-NO" b="1" dirty="0" smtClean="0"/>
              <a:t>Endre tittel på bloggpost</a:t>
            </a:r>
          </a:p>
          <a:p>
            <a:r>
              <a:rPr lang="nb-NO" dirty="0" smtClean="0"/>
              <a:t>PUT {Tittel: WebApi er gøy} – minblogg.no/api/bloggposter/1</a:t>
            </a:r>
          </a:p>
          <a:p>
            <a:endParaRPr lang="nb-NO" dirty="0" smtClean="0"/>
          </a:p>
          <a:p>
            <a:r>
              <a:rPr lang="nb-NO" b="1" dirty="0" smtClean="0"/>
              <a:t>Slett bloggpost</a:t>
            </a:r>
            <a:endParaRPr lang="nb-NO" b="1" dirty="0"/>
          </a:p>
          <a:p>
            <a:r>
              <a:rPr lang="nb-NO" dirty="0" smtClean="0"/>
              <a:t>DELETE – minblogg.no/api/bloggposter/1</a:t>
            </a:r>
            <a:endParaRPr lang="nb-NO" dirty="0" smtClean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5777525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380460" cy="307777"/>
          </a:xfrm>
        </p:spPr>
        <p:txBody>
          <a:bodyPr/>
          <a:lstStyle/>
          <a:p>
            <a:r>
              <a:rPr lang="nb-NO" dirty="0" smtClean="0"/>
              <a:t>apicontroller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99873" y="1871437"/>
            <a:ext cx="8231434" cy="1754326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PersonController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: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ApiController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private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IEnumerable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Person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 _persons =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List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Person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&gt;();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IEnumerable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Person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 Get()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_persons;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 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/>
          <p:nvPr/>
        </p:nvCxnSpPr>
        <p:spPr>
          <a:xfrm>
            <a:off x="4922900" y="3922890"/>
            <a:ext cx="12192" cy="516005"/>
          </a:xfrm>
          <a:prstGeom prst="line">
            <a:avLst/>
          </a:prstGeom>
          <a:ln w="317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935379" y="5847685"/>
            <a:ext cx="12192" cy="516005"/>
          </a:xfrm>
          <a:prstGeom prst="line">
            <a:avLst/>
          </a:prstGeom>
          <a:ln w="317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404872" cy="307777"/>
          </a:xfrm>
        </p:spPr>
        <p:txBody>
          <a:bodyPr/>
          <a:lstStyle/>
          <a:p>
            <a:r>
              <a:rPr lang="nb-NO" dirty="0" smtClean="0"/>
              <a:t>Routing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500399" y="1872000"/>
            <a:ext cx="8230907" cy="1169551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routes.MapHttpRoute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name: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DefaultApi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routeTemplate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: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api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/{controller}/{id}"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    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defaults: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{ id =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RouteParameter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.Optional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}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16895" y="4687824"/>
            <a:ext cx="2023872" cy="9144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ASP.NET Web API Framework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8" idx="0"/>
          </p:cNvCxnSpPr>
          <p:nvPr/>
        </p:nvCxnSpPr>
        <p:spPr>
          <a:xfrm>
            <a:off x="2128831" y="3882997"/>
            <a:ext cx="0" cy="804827"/>
          </a:xfrm>
          <a:prstGeom prst="straightConnector1">
            <a:avLst/>
          </a:prstGeom>
          <a:ln w="317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53441" y="3389221"/>
            <a:ext cx="2804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200" dirty="0" smtClean="0">
                <a:latin typeface="Consolas" pitchFamily="49" charset="0"/>
                <a:cs typeface="Consolas" pitchFamily="49" charset="0"/>
              </a:rPr>
              <a:t>GET:  </a:t>
            </a:r>
            <a:br>
              <a:rPr lang="nb-NO" sz="1200" dirty="0" smtClean="0">
                <a:latin typeface="Consolas" pitchFamily="49" charset="0"/>
                <a:cs typeface="Consolas" pitchFamily="49" charset="0"/>
              </a:rPr>
            </a:br>
            <a:r>
              <a:rPr lang="nb-NO" sz="1200" dirty="0" smtClean="0">
                <a:latin typeface="Consolas" pitchFamily="49" charset="0"/>
                <a:cs typeface="Consolas" pitchFamily="49" charset="0"/>
              </a:rPr>
              <a:t>http://myserver/api/Persons/1</a:t>
            </a:r>
            <a:endParaRPr lang="en-US" sz="1200" dirty="0" err="1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Diamond 16"/>
          <p:cNvSpPr/>
          <p:nvPr/>
        </p:nvSpPr>
        <p:spPr>
          <a:xfrm>
            <a:off x="3499104" y="4425696"/>
            <a:ext cx="2877312" cy="1438656"/>
          </a:xfrm>
          <a:prstGeom prst="diamond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RouteTemplate Match?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>
            <a:stCxn id="8" idx="3"/>
            <a:endCxn id="17" idx="1"/>
          </p:cNvCxnSpPr>
          <p:nvPr/>
        </p:nvCxnSpPr>
        <p:spPr>
          <a:xfrm>
            <a:off x="3140767" y="5145024"/>
            <a:ext cx="358337" cy="0"/>
          </a:xfrm>
          <a:prstGeom prst="straightConnector1">
            <a:avLst/>
          </a:prstGeom>
          <a:ln w="317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350798" y="6215005"/>
            <a:ext cx="2793201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HttpStatusCode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.NotFound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(404)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945190" y="6349404"/>
            <a:ext cx="1426464" cy="0"/>
          </a:xfrm>
          <a:prstGeom prst="straightConnector1">
            <a:avLst/>
          </a:prstGeom>
          <a:ln w="317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908614" y="3935379"/>
            <a:ext cx="1426464" cy="0"/>
          </a:xfrm>
          <a:prstGeom prst="straightConnector1">
            <a:avLst/>
          </a:prstGeom>
          <a:ln w="317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6327649" y="3792195"/>
            <a:ext cx="2301344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1200" dirty="0" smtClean="0">
                <a:latin typeface="Consolas" pitchFamily="49" charset="0"/>
                <a:cs typeface="Consolas" pitchFamily="49" charset="0"/>
              </a:rPr>
              <a:t>Invoke Controller Action</a:t>
            </a:r>
            <a:endParaRPr kumimoji="0" lang="en-US" sz="1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306722" cy="307777"/>
          </a:xfrm>
        </p:spPr>
        <p:txBody>
          <a:bodyPr/>
          <a:lstStyle/>
          <a:p>
            <a:r>
              <a:rPr lang="nb-NO" dirty="0" smtClean="0"/>
              <a:t>Routing forts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99873" y="1152109"/>
            <a:ext cx="8231434" cy="1754326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PersonController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: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ApiController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private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IEnumerable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Person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 _persons =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List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Person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&gt;();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IEnumerable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Person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 Get()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_persons;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 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99873" y="3322749"/>
            <a:ext cx="8231434" cy="1938992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PersonController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: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ApiController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private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IEnumerable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Person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 _persons =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List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Person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&gt;();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	[</a:t>
            </a:r>
            <a:r>
              <a:rPr lang="en-US" sz="12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HttpGet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IEnumerable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Person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FindAll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_persons;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 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551707" cy="307777"/>
          </a:xfrm>
        </p:spPr>
        <p:txBody>
          <a:bodyPr/>
          <a:lstStyle/>
          <a:p>
            <a:r>
              <a:rPr lang="nb-NO" dirty="0" smtClean="0"/>
              <a:t>Response</a:t>
            </a:r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45778" y="2782669"/>
            <a:ext cx="7378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 smtClean="0"/>
              <a:t>Hvordan du håndtere responsene? HttpCodes etc?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3125311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KK Rekruttering 16-9">
  <a:themeElements>
    <a:clrScheme name="BEKK Palett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6C6559"/>
      </a:accent1>
      <a:accent2>
        <a:srgbClr val="887E6F"/>
      </a:accent2>
      <a:accent3>
        <a:srgbClr val="BBB0A3"/>
      </a:accent3>
      <a:accent4>
        <a:srgbClr val="FD5158"/>
      </a:accent4>
      <a:accent5>
        <a:srgbClr val="FFF9AE"/>
      </a:accent5>
      <a:accent6>
        <a:srgbClr val="36BDB2"/>
      </a:accent6>
      <a:hlink>
        <a:srgbClr val="50463C"/>
      </a:hlink>
      <a:folHlink>
        <a:srgbClr val="919191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600"/>
          </a:spcBef>
          <a:spcAft>
            <a:spcPts val="4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600"/>
          </a:spcBef>
          <a:spcAft>
            <a:spcPts val="400"/>
          </a:spcAft>
          <a:defRPr sz="17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28532</TotalTime>
  <Words>468</Words>
  <Application>Microsoft Office PowerPoint</Application>
  <PresentationFormat>On-screen Show (4:3)</PresentationFormat>
  <Paragraphs>144</Paragraphs>
  <Slides>13</Slides>
  <Notes>6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BEKK Rekruttering 16-9</vt:lpstr>
      <vt:lpstr>ASP.NET Web API</vt:lpstr>
      <vt:lpstr>Agenda</vt:lpstr>
      <vt:lpstr>Web APi</vt:lpstr>
      <vt:lpstr>ASP.net web api</vt:lpstr>
      <vt:lpstr>Eksempel api</vt:lpstr>
      <vt:lpstr>apicontroller</vt:lpstr>
      <vt:lpstr>Routing</vt:lpstr>
      <vt:lpstr>Routing forts</vt:lpstr>
      <vt:lpstr>Response</vt:lpstr>
      <vt:lpstr>Ninject og asp.net web api</vt:lpstr>
      <vt:lpstr>OppgaveR</vt:lpstr>
      <vt:lpstr>Oppgave 3</vt:lpstr>
      <vt:lpstr>Oppgave </vt:lpstr>
    </vt:vector>
  </TitlesOfParts>
  <Company>Bekk Consulting 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Christensen</dc:creator>
  <cp:lastModifiedBy>Windows User</cp:lastModifiedBy>
  <cp:revision>1109</cp:revision>
  <dcterms:created xsi:type="dcterms:W3CDTF">2011-08-04T16:58:46Z</dcterms:created>
  <dcterms:modified xsi:type="dcterms:W3CDTF">2013-11-15T14:32:36Z</dcterms:modified>
</cp:coreProperties>
</file>