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5" r:id="rId3"/>
    <p:sldId id="257" r:id="rId4"/>
    <p:sldId id="258" r:id="rId5"/>
    <p:sldId id="276" r:id="rId6"/>
    <p:sldId id="277" r:id="rId7"/>
    <p:sldId id="260" r:id="rId8"/>
    <p:sldId id="278" r:id="rId9"/>
    <p:sldId id="279" r:id="rId10"/>
    <p:sldId id="261" r:id="rId11"/>
    <p:sldId id="280" r:id="rId12"/>
    <p:sldId id="263" r:id="rId13"/>
    <p:sldId id="281" r:id="rId14"/>
    <p:sldId id="282" r:id="rId15"/>
    <p:sldId id="264" r:id="rId16"/>
    <p:sldId id="265" r:id="rId17"/>
    <p:sldId id="266" r:id="rId18"/>
    <p:sldId id="267" r:id="rId19"/>
    <p:sldId id="268" r:id="rId20"/>
    <p:sldId id="284" r:id="rId21"/>
    <p:sldId id="269" r:id="rId22"/>
    <p:sldId id="271" r:id="rId23"/>
    <p:sldId id="272" r:id="rId24"/>
    <p:sldId id="285"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8" d="100"/>
          <a:sy n="78" d="100"/>
        </p:scale>
        <p:origin x="8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5680" cy="308556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685800" y="1143000"/>
            <a:ext cx="5486400" cy="3086100"/>
          </a:xfrm>
          <a:prstGeom prst="rect">
            <a:avLst/>
          </a:prstGeom>
        </p:spPr>
      </p:sp>
      <p:sp>
        <p:nvSpPr>
          <p:cNvPr id="12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97A66E-0C43-4A63-A3CB-D0B61D212779}" type="slidenum">
              <a:rPr lang="es-ES" sz="1200" b="0" strike="noStrike" spc="-1">
                <a:latin typeface="Times New Roman"/>
              </a:rPr>
              <a:t>10</a:t>
            </a:fld>
            <a:endParaRPr lang="es-E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40511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13</a:t>
            </a:fld>
            <a:endParaRPr lang="es-ES" sz="1200" b="0" strike="noStrike" spc="-1">
              <a:latin typeface="Arial"/>
            </a:endParaRPr>
          </a:p>
        </p:txBody>
      </p:sp>
    </p:spTree>
    <p:extLst>
      <p:ext uri="{BB962C8B-B14F-4D97-AF65-F5344CB8AC3E}">
        <p14:creationId xmlns:p14="http://schemas.microsoft.com/office/powerpoint/2010/main" val="263069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41970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685800" y="1143000"/>
            <a:ext cx="5485680" cy="3085560"/>
          </a:xfrm>
          <a:prstGeom prst="rect">
            <a:avLst/>
          </a:prstGeom>
        </p:spPr>
      </p:sp>
      <p:sp>
        <p:nvSpPr>
          <p:cNvPr id="13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26236C-A874-4727-96DB-B5A80E3F61F9}" type="slidenum">
              <a:rPr lang="es-ES" sz="1200" b="0" strike="noStrike" spc="-1">
                <a:latin typeface="Times New Roman"/>
              </a:rPr>
              <a:t>15</a:t>
            </a:fld>
            <a:endParaRPr lang="es-E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685800" y="1143000"/>
            <a:ext cx="5486400" cy="3086100"/>
          </a:xfrm>
          <a:prstGeom prst="rect">
            <a:avLst/>
          </a:prstGeom>
        </p:spPr>
      </p:sp>
      <p:sp>
        <p:nvSpPr>
          <p:cNvPr id="13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C015C4F-E15F-47EA-BCE1-3203B63B00B8}"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685800" y="1143000"/>
            <a:ext cx="5486400" cy="3086100"/>
          </a:xfrm>
          <a:prstGeom prst="rect">
            <a:avLst/>
          </a:prstGeom>
        </p:spPr>
      </p:sp>
      <p:sp>
        <p:nvSpPr>
          <p:cNvPr id="13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8B1430B-A5C7-47BB-B119-15D098977E81}" type="slidenum">
              <a:rPr lang="es-ES" sz="1200" b="0" strike="noStrike" spc="-1">
                <a:latin typeface="Times New Roman"/>
              </a:rPr>
              <a:t>17</a:t>
            </a:fld>
            <a:endParaRPr lang="es-E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6400" cy="3086100"/>
          </a:xfrm>
          <a:prstGeom prst="rect">
            <a:avLst/>
          </a:prstGeom>
        </p:spPr>
      </p:sp>
      <p:sp>
        <p:nvSpPr>
          <p:cNvPr id="14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42C3F50-D409-4358-87A6-35AB5CCE7CEA}" type="slidenum">
              <a:rPr lang="es-ES" sz="1200" b="0" strike="noStrike" spc="-1">
                <a:latin typeface="Times New Roman"/>
              </a:rPr>
              <a:t>18</a:t>
            </a:fld>
            <a:endParaRPr lang="es-E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19</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2</a:t>
            </a:fld>
            <a:endParaRPr lang="es-ES" sz="1200" b="0" strike="noStrike" spc="-1">
              <a:latin typeface="Arial"/>
            </a:endParaRPr>
          </a:p>
        </p:txBody>
      </p:sp>
    </p:spTree>
    <p:extLst>
      <p:ext uri="{BB962C8B-B14F-4D97-AF65-F5344CB8AC3E}">
        <p14:creationId xmlns:p14="http://schemas.microsoft.com/office/powerpoint/2010/main" val="136556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20</a:t>
            </a:fld>
            <a:endParaRPr lang="es-ES" sz="1200" b="0" strike="noStrike" spc="-1">
              <a:latin typeface="Arial"/>
            </a:endParaRPr>
          </a:p>
        </p:txBody>
      </p:sp>
    </p:spTree>
    <p:extLst>
      <p:ext uri="{BB962C8B-B14F-4D97-AF65-F5344CB8AC3E}">
        <p14:creationId xmlns:p14="http://schemas.microsoft.com/office/powerpoint/2010/main" val="7523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6400" cy="3086100"/>
          </a:xfrm>
          <a:prstGeom prst="rect">
            <a:avLst/>
          </a:prstGeom>
        </p:spPr>
      </p:sp>
      <p:sp>
        <p:nvSpPr>
          <p:cNvPr id="14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56E2B6A-E5F2-44D8-AD6D-796F99468BE2}" type="slidenum">
              <a:rPr lang="es-ES" sz="1200" b="0" strike="noStrike" spc="-1">
                <a:latin typeface="Times New Roman"/>
              </a:rPr>
              <a:t>21</a:t>
            </a:fld>
            <a:endParaRPr lang="es-E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680" cy="3085560"/>
          </a:xfrm>
          <a:prstGeom prst="rect">
            <a:avLst/>
          </a:prstGeom>
        </p:spPr>
      </p:sp>
      <p:sp>
        <p:nvSpPr>
          <p:cNvPr id="15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2A75D55-6D27-4D86-BED9-ED35020EFDAE}" type="slidenum">
              <a:rPr lang="es-ES" sz="1200" b="0" strike="noStrike" spc="-1">
                <a:latin typeface="Times New Roman"/>
              </a:rPr>
              <a:t>22</a:t>
            </a:fld>
            <a:endParaRPr lang="es-E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23</a:t>
            </a:fld>
            <a:endParaRPr lang="es-E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24</a:t>
            </a:fld>
            <a:endParaRPr lang="es-ES" sz="1200" b="0" strike="noStrike" spc="-1">
              <a:latin typeface="Arial"/>
            </a:endParaRPr>
          </a:p>
        </p:txBody>
      </p:sp>
    </p:spTree>
    <p:extLst>
      <p:ext uri="{BB962C8B-B14F-4D97-AF65-F5344CB8AC3E}">
        <p14:creationId xmlns:p14="http://schemas.microsoft.com/office/powerpoint/2010/main" val="384159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414850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42755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7</a:t>
            </a:fld>
            <a:endParaRPr lang="es-E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2663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17312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developers.google.com/machine-learning/crash-course/fitter/grap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towardsdatascience.com/gradient-descent-animation-1-simple-linear-regression-e49315b24672" TargetMode="External"/><Relationship Id="rId5" Type="http://schemas.openxmlformats.org/officeDocument/2006/relationships/hyperlink" Target="https://machinelearningmastery.com/gradient-descent-for-machine-learning/" TargetMode="External"/><Relationship Id="rId4" Type="http://schemas.openxmlformats.org/officeDocument/2006/relationships/hyperlink" Target="https://www.cienciadedatos.net/documentos/py10-regresion-lineal-pyth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Machine Learning  </a:t>
            </a:r>
            <a:br/>
            <a:r>
              <a:rPr lang="es-ES" sz="4400" b="0" strike="noStrike" spc="-1">
                <a:solidFill>
                  <a:srgbClr val="FF0000"/>
                </a:solidFill>
                <a:latin typeface="Calibri Light"/>
              </a:rPr>
              <a:t>Regresión Lineal</a:t>
            </a:r>
            <a:endParaRPr lang="es-ES"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900000" y="3240000"/>
            <a:ext cx="2520000" cy="830160"/>
          </a:xfrm>
          <a:prstGeom prst="rect">
            <a:avLst/>
          </a:prstGeom>
          <a:noFill/>
          <a:ln w="0">
            <a:noFill/>
          </a:ln>
        </p:spPr>
        <p:txBody>
          <a:bodyPr lIns="90000" tIns="45000" rIns="90000" bIns="45000">
            <a:noAutofit/>
          </a:bodyPr>
          <a:lstStyle/>
          <a:p>
            <a:r>
              <a:rPr lang="es-ES" sz="1600" b="0" strike="noStrike" spc="-1">
                <a:latin typeface="Arial"/>
              </a:rPr>
              <a:t>N = n.º observaciones</a:t>
            </a:r>
          </a:p>
          <a:p>
            <a:r>
              <a:rPr lang="es-ES" sz="1600" b="0" strike="noStrike" spc="-1">
                <a:latin typeface="Arial"/>
              </a:rPr>
              <a:t>Y = valores reales</a:t>
            </a:r>
          </a:p>
          <a:p>
            <a:r>
              <a:rPr lang="es-ES" sz="1600" b="0" strike="noStrike" spc="-1">
                <a:latin typeface="Arial"/>
              </a:rPr>
              <a:t>Ŷ = valores predichos</a:t>
            </a:r>
          </a:p>
        </p:txBody>
      </p:sp>
      <p:sp>
        <p:nvSpPr>
          <p:cNvPr id="63" name="CustomShape 2"/>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Loss function</a:t>
            </a:r>
            <a:endParaRPr lang="es-ES" sz="4400" b="0" strike="noStrike" spc="-1">
              <a:latin typeface="Arial"/>
            </a:endParaRPr>
          </a:p>
        </p:txBody>
      </p:sp>
      <p:sp>
        <p:nvSpPr>
          <p:cNvPr id="64" name="CustomShape 3"/>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Necesitamos una métrica que nos diga cómo de bien o mal predice el modelo:</a:t>
            </a:r>
          </a:p>
          <a:p>
            <a:pPr>
              <a:lnSpc>
                <a:spcPct val="100000"/>
              </a:lnSpc>
            </a:pPr>
            <a:endParaRPr lang="es-ES" spc="-1" dirty="0">
              <a:solidFill>
                <a:schemeClr val="bg1"/>
              </a:solidFill>
              <a:latin typeface="Arial"/>
            </a:endParaRPr>
          </a:p>
          <a:p>
            <a:pPr>
              <a:lnSpc>
                <a:spcPct val="100000"/>
              </a:lnSpc>
            </a:pPr>
            <a:r>
              <a:rPr lang="es-ES" sz="1800" b="1" strike="noStrike" spc="-1" dirty="0">
                <a:solidFill>
                  <a:schemeClr val="bg1"/>
                </a:solidFill>
                <a:latin typeface="Arial"/>
              </a:rPr>
              <a:t>Error cuadrático medio (Mean </a:t>
            </a:r>
            <a:r>
              <a:rPr lang="es-ES" sz="1800" b="1" strike="noStrike" spc="-1" dirty="0" err="1">
                <a:solidFill>
                  <a:schemeClr val="bg1"/>
                </a:solidFill>
                <a:latin typeface="Arial"/>
              </a:rPr>
              <a:t>Squared</a:t>
            </a:r>
            <a:r>
              <a:rPr lang="es-ES" sz="1800" b="1" strike="noStrike" spc="-1" dirty="0">
                <a:solidFill>
                  <a:schemeClr val="bg1"/>
                </a:solidFill>
                <a:latin typeface="Arial"/>
              </a:rPr>
              <a:t> Error)</a:t>
            </a:r>
            <a:endParaRPr lang="es-ES" sz="1800" b="0" strike="noStrike" spc="-1" dirty="0">
              <a:solidFill>
                <a:schemeClr val="bg1"/>
              </a:solidFill>
              <a:latin typeface="Arial"/>
            </a:endParaRPr>
          </a:p>
        </p:txBody>
      </p:sp>
      <p:pic>
        <p:nvPicPr>
          <p:cNvPr id="65" name="Imagen 64"/>
          <p:cNvPicPr/>
          <p:nvPr/>
        </p:nvPicPr>
        <p:blipFill>
          <a:blip r:embed="rId3"/>
          <a:stretch/>
        </p:blipFill>
        <p:spPr>
          <a:xfrm>
            <a:off x="1788640" y="2944800"/>
            <a:ext cx="3505680" cy="1403640"/>
          </a:xfrm>
          <a:prstGeom prst="rect">
            <a:avLst/>
          </a:prstGeom>
          <a:ln w="0">
            <a:noFill/>
          </a:ln>
        </p:spPr>
      </p:pic>
      <p:sp>
        <p:nvSpPr>
          <p:cNvPr id="66" name="CustomShape 4"/>
          <p:cNvSpPr/>
          <p:nvPr/>
        </p:nvSpPr>
        <p:spPr>
          <a:xfrm>
            <a:off x="900000" y="472212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Que sería la </a:t>
            </a:r>
            <a:r>
              <a:rPr lang="es-ES" sz="1800" b="1" strike="noStrike" spc="-1" dirty="0" err="1">
                <a:solidFill>
                  <a:schemeClr val="bg1"/>
                </a:solidFill>
                <a:latin typeface="Arial"/>
              </a:rPr>
              <a:t>loss</a:t>
            </a:r>
            <a:r>
              <a:rPr lang="es-ES" sz="1800" b="1" strike="noStrike" spc="-1" dirty="0">
                <a:solidFill>
                  <a:schemeClr val="bg1"/>
                </a:solidFill>
                <a:latin typeface="Arial"/>
              </a:rPr>
              <a:t> </a:t>
            </a:r>
            <a:r>
              <a:rPr lang="es-ES" sz="1800" b="1" strike="noStrike" spc="-1" dirty="0" err="1">
                <a:solidFill>
                  <a:schemeClr val="bg1"/>
                </a:solidFill>
                <a:latin typeface="Arial"/>
              </a:rPr>
              <a:t>function</a:t>
            </a:r>
            <a:r>
              <a:rPr lang="es-ES" sz="1800" b="0" strike="noStrike" spc="-1" dirty="0">
                <a:solidFill>
                  <a:schemeClr val="bg1"/>
                </a:solidFill>
                <a:latin typeface="Arial"/>
              </a:rPr>
              <a:t> o función de costes de la regresión lineal</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Perfecto, definida nuestra métrica de calidad del modelo, ¿ahora qué viene?</a:t>
            </a:r>
          </a:p>
          <a:p>
            <a:pPr>
              <a:lnSpc>
                <a:spcPct val="100000"/>
              </a:lnSpc>
            </a:pPr>
            <a:r>
              <a:rPr lang="es-ES" sz="1800" b="0" strike="noStrike" spc="-1" dirty="0">
                <a:solidFill>
                  <a:schemeClr val="bg1"/>
                </a:solidFill>
                <a:latin typeface="Arial"/>
              </a:rPr>
              <a:t>Que nuestra regresión tenga la mínima cantidad de errores, ¿cómo lo hago?</a:t>
            </a:r>
          </a:p>
          <a:p>
            <a:pPr>
              <a:lnSpc>
                <a:spcPct val="100000"/>
              </a:lnSpc>
            </a:pPr>
            <a:r>
              <a:rPr lang="es-ES" sz="1800" b="1" strike="noStrike" spc="-1" dirty="0">
                <a:solidFill>
                  <a:schemeClr val="bg1"/>
                </a:solidFill>
                <a:latin typeface="Arial"/>
              </a:rPr>
              <a:t>Hay que encontrar aquellos </a:t>
            </a:r>
            <a:r>
              <a:rPr lang="es-ES" sz="1800" b="1" strike="noStrike" spc="-1" dirty="0" err="1">
                <a:solidFill>
                  <a:schemeClr val="bg1"/>
                </a:solidFill>
                <a:latin typeface="Arial"/>
              </a:rPr>
              <a:t>Ws</a:t>
            </a:r>
            <a:r>
              <a:rPr lang="es-ES" sz="1800" b="1" strike="noStrike" spc="-1" dirty="0">
                <a:solidFill>
                  <a:schemeClr val="bg1"/>
                </a:solidFill>
                <a:latin typeface="Arial"/>
              </a:rPr>
              <a:t> que me minimicen la función de costes</a:t>
            </a:r>
            <a:endParaRPr lang="es-ES" sz="1800" b="0" strike="noStrike" spc="-1" dirty="0">
              <a:solidFill>
                <a:schemeClr val="bg1"/>
              </a:solidFill>
              <a:latin typeface="Arial"/>
            </a:endParaRPr>
          </a:p>
        </p:txBody>
      </p:sp>
      <p:pic>
        <p:nvPicPr>
          <p:cNvPr id="67" name="Imagen 66"/>
          <p:cNvPicPr/>
          <p:nvPr/>
        </p:nvPicPr>
        <p:blipFill>
          <a:blip r:embed="rId4"/>
          <a:stretch/>
        </p:blipFill>
        <p:spPr>
          <a:xfrm>
            <a:off x="6192700" y="2135880"/>
            <a:ext cx="4210660" cy="24260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5AA7CB61-E68A-47DE-8960-D7B92E78F5F9}"/>
              </a:ext>
            </a:extLst>
          </p:cNvPr>
          <p:cNvPicPr/>
          <p:nvPr/>
        </p:nvPicPr>
        <p:blipFill>
          <a:blip r:embed="rId3"/>
          <a:stretch/>
        </p:blipFill>
        <p:spPr>
          <a:xfrm>
            <a:off x="6487212" y="2508052"/>
            <a:ext cx="4405480" cy="2923619"/>
          </a:xfrm>
          <a:prstGeom prst="rect">
            <a:avLst/>
          </a:prstGeom>
          <a:ln w="0">
            <a:noFill/>
          </a:ln>
        </p:spPr>
      </p:pic>
      <p:pic>
        <p:nvPicPr>
          <p:cNvPr id="2050" name="Picture 2" descr="Understanding the 3 most common loss functions for Machine Learning  Regression | by George Seif | Towards Data Science">
            <a:extLst>
              <a:ext uri="{FF2B5EF4-FFF2-40B4-BE49-F238E27FC236}">
                <a16:creationId xmlns:a16="http://schemas.microsoft.com/office/drawing/2014/main" id="{51F6617B-364D-410B-9F7D-88C1A24CE5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55" t="12548" r="11160" b="13307"/>
          <a:stretch/>
        </p:blipFill>
        <p:spPr bwMode="auto">
          <a:xfrm>
            <a:off x="1065839" y="2470274"/>
            <a:ext cx="3686670" cy="2708732"/>
          </a:xfrm>
          <a:prstGeom prst="rect">
            <a:avLst/>
          </a:prstGeom>
          <a:noFill/>
          <a:extLst>
            <a:ext uri="{909E8E84-426E-40DD-AFC4-6F175D3DCCD1}">
              <a14:hiddenFill xmlns:a14="http://schemas.microsoft.com/office/drawing/2010/main">
                <a:solidFill>
                  <a:srgbClr val="FFFFFF"/>
                </a:solidFill>
              </a14:hiddenFill>
            </a:ext>
          </a:extLst>
        </p:spPr>
      </p:pic>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Buscamos la recta que me minimice el error</a:t>
            </a:r>
            <a:endParaRPr lang="es-ES" sz="4400" b="0" strike="noStrike" spc="-1" dirty="0">
              <a:latin typeface="Arial"/>
            </a:endParaRPr>
          </a:p>
        </p:txBody>
      </p:sp>
      <p:cxnSp>
        <p:nvCxnSpPr>
          <p:cNvPr id="3" name="Conector recto 2">
            <a:extLst>
              <a:ext uri="{FF2B5EF4-FFF2-40B4-BE49-F238E27FC236}">
                <a16:creationId xmlns:a16="http://schemas.microsoft.com/office/drawing/2014/main" id="{19E242FB-9A5A-43ED-85D9-98CC509C06DA}"/>
              </a:ext>
            </a:extLst>
          </p:cNvPr>
          <p:cNvCxnSpPr>
            <a:cxnSpLocks/>
          </p:cNvCxnSpPr>
          <p:nvPr/>
        </p:nvCxnSpPr>
        <p:spPr>
          <a:xfrm flipV="1">
            <a:off x="5391065" y="21349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6672044" y="30165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9F5E592-4FD9-418C-94E6-602AB66B0AFA}"/>
              </a:ext>
            </a:extLst>
          </p:cNvPr>
          <p:cNvCxnSpPr>
            <a:cxnSpLocks/>
          </p:cNvCxnSpPr>
          <p:nvPr/>
        </p:nvCxnSpPr>
        <p:spPr>
          <a:xfrm flipV="1">
            <a:off x="5333437" y="204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0B58619-7114-45D2-86C8-0800D9EFECA8}"/>
              </a:ext>
            </a:extLst>
          </p:cNvPr>
          <p:cNvCxnSpPr>
            <a:cxnSpLocks/>
          </p:cNvCxnSpPr>
          <p:nvPr/>
        </p:nvCxnSpPr>
        <p:spPr>
          <a:xfrm flipV="1">
            <a:off x="5448692" y="22207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DAEACEE-E71A-465D-8A54-A44A54C35F7E}"/>
              </a:ext>
            </a:extLst>
          </p:cNvPr>
          <p:cNvCxnSpPr>
            <a:cxnSpLocks/>
          </p:cNvCxnSpPr>
          <p:nvPr/>
        </p:nvCxnSpPr>
        <p:spPr>
          <a:xfrm flipV="1">
            <a:off x="5797357" y="2317065"/>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6BB56F4-E74F-46D0-8F42-678C3C1F752B}"/>
              </a:ext>
            </a:extLst>
          </p:cNvPr>
          <p:cNvCxnSpPr>
            <a:cxnSpLocks/>
          </p:cNvCxnSpPr>
          <p:nvPr/>
        </p:nvCxnSpPr>
        <p:spPr>
          <a:xfrm flipV="1">
            <a:off x="5543465" y="22873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9EFC2B-9B17-4C4F-920F-94F710F6DC50}"/>
              </a:ext>
            </a:extLst>
          </p:cNvPr>
          <p:cNvCxnSpPr>
            <a:cxnSpLocks/>
          </p:cNvCxnSpPr>
          <p:nvPr/>
        </p:nvCxnSpPr>
        <p:spPr>
          <a:xfrm flipV="1">
            <a:off x="5695865" y="24397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3D93D80-D7E9-4E39-A70C-73451BA16CEA}"/>
              </a:ext>
            </a:extLst>
          </p:cNvPr>
          <p:cNvCxnSpPr>
            <a:cxnSpLocks/>
          </p:cNvCxnSpPr>
          <p:nvPr/>
        </p:nvCxnSpPr>
        <p:spPr>
          <a:xfrm flipV="1">
            <a:off x="5757420" y="252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F36A428D-280A-4DDA-A80B-44B560068BB2}"/>
              </a:ext>
            </a:extLst>
          </p:cNvPr>
          <p:cNvCxnSpPr>
            <a:cxnSpLocks/>
          </p:cNvCxnSpPr>
          <p:nvPr/>
        </p:nvCxnSpPr>
        <p:spPr>
          <a:xfrm flipV="1">
            <a:off x="7053932" y="3680143"/>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3567D37-5473-4001-834E-013908583583}"/>
              </a:ext>
            </a:extLst>
          </p:cNvPr>
          <p:cNvCxnSpPr>
            <a:cxnSpLocks/>
          </p:cNvCxnSpPr>
          <p:nvPr/>
        </p:nvCxnSpPr>
        <p:spPr>
          <a:xfrm flipV="1">
            <a:off x="7101557" y="37256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22E108CF-25F1-4D9B-B4E7-A98B09251B69}"/>
              </a:ext>
            </a:extLst>
          </p:cNvPr>
          <p:cNvCxnSpPr>
            <a:cxnSpLocks/>
          </p:cNvCxnSpPr>
          <p:nvPr/>
        </p:nvCxnSpPr>
        <p:spPr>
          <a:xfrm flipV="1">
            <a:off x="7253957" y="38780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D1C450F-2E52-4693-8E77-FA076FFA7751}"/>
              </a:ext>
            </a:extLst>
          </p:cNvPr>
          <p:cNvCxnSpPr>
            <a:cxnSpLocks/>
          </p:cNvCxnSpPr>
          <p:nvPr/>
        </p:nvCxnSpPr>
        <p:spPr>
          <a:xfrm flipV="1">
            <a:off x="7043472" y="3899189"/>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46C283AB-900C-47BC-8A58-EEB29EF0D5B9}"/>
              </a:ext>
            </a:extLst>
          </p:cNvPr>
          <p:cNvCxnSpPr>
            <a:cxnSpLocks/>
          </p:cNvCxnSpPr>
          <p:nvPr/>
        </p:nvCxnSpPr>
        <p:spPr>
          <a:xfrm flipV="1">
            <a:off x="6824444" y="31689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B0FEBB92-E621-4F02-9948-3992B87BF719}"/>
              </a:ext>
            </a:extLst>
          </p:cNvPr>
          <p:cNvSpPr/>
          <p:nvPr/>
        </p:nvSpPr>
        <p:spPr>
          <a:xfrm rot="7046013">
            <a:off x="2975902" y="2916073"/>
            <a:ext cx="2129225" cy="1282765"/>
          </a:xfrm>
          <a:prstGeom prst="ellipse">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AEEAF72C-9A16-4A6A-A3E9-D98ADB00609E}"/>
              </a:ext>
            </a:extLst>
          </p:cNvPr>
          <p:cNvSpPr/>
          <p:nvPr/>
        </p:nvSpPr>
        <p:spPr>
          <a:xfrm rot="4103082">
            <a:off x="791006" y="2920308"/>
            <a:ext cx="2129225" cy="1282765"/>
          </a:xfrm>
          <a:prstGeom prst="ellipse">
            <a:avLst/>
          </a:prstGeom>
          <a:solidFill>
            <a:srgbClr val="92D05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73DCCEBC-6072-4CE2-BFE4-E8A461044331}"/>
              </a:ext>
            </a:extLst>
          </p:cNvPr>
          <p:cNvSpPr/>
          <p:nvPr/>
        </p:nvSpPr>
        <p:spPr>
          <a:xfrm>
            <a:off x="2577890" y="4643656"/>
            <a:ext cx="742851" cy="652825"/>
          </a:xfrm>
          <a:prstGeom prst="ellipse">
            <a:avLst/>
          </a:prstGeom>
          <a:solidFill>
            <a:srgbClr val="FF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stomShape 3">
            <a:extLst>
              <a:ext uri="{FF2B5EF4-FFF2-40B4-BE49-F238E27FC236}">
                <a16:creationId xmlns:a16="http://schemas.microsoft.com/office/drawing/2014/main" id="{10D96869-6847-470A-B217-49064DA37977}"/>
              </a:ext>
            </a:extLst>
          </p:cNvPr>
          <p:cNvSpPr/>
          <p:nvPr/>
        </p:nvSpPr>
        <p:spPr>
          <a:xfrm>
            <a:off x="3944379" y="1553044"/>
            <a:ext cx="3580338"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spTree>
    <p:extLst>
      <p:ext uri="{BB962C8B-B14F-4D97-AF65-F5344CB8AC3E}">
        <p14:creationId xmlns:p14="http://schemas.microsoft.com/office/powerpoint/2010/main" val="26654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70" name="CustomShape 2"/>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Problema de optimización matemática. El Gradient Descent es uno de los métodos más utilizados en algoritmos de aprendizaje supervisado.</a:t>
            </a:r>
          </a:p>
          <a:p>
            <a:pPr>
              <a:lnSpc>
                <a:spcPct val="100000"/>
              </a:lnSpc>
            </a:pPr>
            <a:r>
              <a:rPr lang="es-ES" sz="1800" b="0" strike="noStrike" spc="-1">
                <a:solidFill>
                  <a:schemeClr val="bg1"/>
                </a:solidFill>
                <a:latin typeface="Arial"/>
              </a:rPr>
              <a:t>¿Cuáles son los pesos W, que dan mejores resultados? Los que minimizan la función de coste</a:t>
            </a:r>
          </a:p>
        </p:txBody>
      </p:sp>
      <p:pic>
        <p:nvPicPr>
          <p:cNvPr id="71" name="Imagen 1"/>
          <p:cNvPicPr/>
          <p:nvPr/>
        </p:nvPicPr>
        <p:blipFill>
          <a:blip r:embed="rId3"/>
          <a:stretch/>
        </p:blipFill>
        <p:spPr>
          <a:xfrm>
            <a:off x="3057525" y="2831941"/>
            <a:ext cx="5181600" cy="3096360"/>
          </a:xfrm>
          <a:prstGeom prst="rect">
            <a:avLst/>
          </a:prstGeom>
          <a:ln w="0">
            <a:noFill/>
          </a:ln>
        </p:spPr>
      </p:pic>
      <p:sp>
        <p:nvSpPr>
          <p:cNvPr id="73" name="CustomShape 3"/>
          <p:cNvSpPr/>
          <p:nvPr/>
        </p:nvSpPr>
        <p:spPr>
          <a:xfrm>
            <a:off x="431640" y="6114960"/>
            <a:ext cx="1415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u="sng" strike="noStrike" spc="-1">
                <a:solidFill>
                  <a:srgbClr val="0563C1"/>
                </a:solidFill>
                <a:uFillTx/>
                <a:latin typeface="Calibri"/>
                <a:ea typeface="DejaVu Sans"/>
                <a:hlinkClick r:id="rId4"/>
              </a:rPr>
              <a:t>Demo</a:t>
            </a:r>
            <a:endParaRPr lang="es-E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pic>
        <p:nvPicPr>
          <p:cNvPr id="72" name="Imagen 71"/>
          <p:cNvPicPr/>
          <p:nvPr/>
        </p:nvPicPr>
        <p:blipFill>
          <a:blip r:embed="rId3"/>
          <a:stretch/>
        </p:blipFill>
        <p:spPr>
          <a:xfrm>
            <a:off x="6410325" y="1689839"/>
            <a:ext cx="4526774" cy="2316921"/>
          </a:xfrm>
          <a:prstGeom prst="rect">
            <a:avLst/>
          </a:prstGeom>
          <a:ln w="0">
            <a:noFill/>
          </a:ln>
        </p:spPr>
      </p:pic>
      <p:pic>
        <p:nvPicPr>
          <p:cNvPr id="3074" name="Picture 2" descr="La parábola - MathCracker.com">
            <a:extLst>
              <a:ext uri="{FF2B5EF4-FFF2-40B4-BE49-F238E27FC236}">
                <a16:creationId xmlns:a16="http://schemas.microsoft.com/office/drawing/2014/main" id="{C154E101-C9C9-4D86-9ED8-F32364E43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1689840"/>
            <a:ext cx="3352800" cy="24056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1E82510-0A77-4201-8968-07D004C4C2DF}"/>
              </a:ext>
            </a:extLst>
          </p:cNvPr>
          <p:cNvSpPr txBox="1"/>
          <p:nvPr/>
        </p:nvSpPr>
        <p:spPr>
          <a:xfrm>
            <a:off x="4791075" y="1689840"/>
            <a:ext cx="1619250" cy="646331"/>
          </a:xfrm>
          <a:prstGeom prst="rect">
            <a:avLst/>
          </a:prstGeom>
          <a:noFill/>
        </p:spPr>
        <p:txBody>
          <a:bodyPr wrap="square" rtlCol="0">
            <a:spAutoFit/>
          </a:bodyPr>
          <a:lstStyle/>
          <a:p>
            <a:r>
              <a:rPr lang="es-ES" dirty="0">
                <a:solidFill>
                  <a:schemeClr val="bg1"/>
                </a:solidFill>
              </a:rPr>
              <a:t>f(x) = x</a:t>
            </a:r>
            <a:r>
              <a:rPr lang="es-ES" baseline="30000" dirty="0">
                <a:solidFill>
                  <a:schemeClr val="bg1"/>
                </a:solidFill>
              </a:rPr>
              <a:t>2</a:t>
            </a:r>
          </a:p>
          <a:p>
            <a:r>
              <a:rPr lang="es-ES" dirty="0">
                <a:solidFill>
                  <a:schemeClr val="bg1"/>
                </a:solidFill>
              </a:rPr>
              <a:t>d/</a:t>
            </a:r>
            <a:r>
              <a:rPr lang="es-ES" dirty="0" err="1">
                <a:solidFill>
                  <a:schemeClr val="bg1"/>
                </a:solidFill>
              </a:rPr>
              <a:t>dx</a:t>
            </a:r>
            <a:r>
              <a:rPr lang="es-ES" dirty="0">
                <a:solidFill>
                  <a:schemeClr val="bg1"/>
                </a:solidFill>
              </a:rPr>
              <a:t> = 2x</a:t>
            </a:r>
          </a:p>
        </p:txBody>
      </p:sp>
      <p:cxnSp>
        <p:nvCxnSpPr>
          <p:cNvPr id="9" name="Conector recto 8">
            <a:extLst>
              <a:ext uri="{FF2B5EF4-FFF2-40B4-BE49-F238E27FC236}">
                <a16:creationId xmlns:a16="http://schemas.microsoft.com/office/drawing/2014/main" id="{27A851EA-3C95-4524-879F-8F82D61AB543}"/>
              </a:ext>
            </a:extLst>
          </p:cNvPr>
          <p:cNvCxnSpPr>
            <a:cxnSpLocks/>
          </p:cNvCxnSpPr>
          <p:nvPr/>
        </p:nvCxnSpPr>
        <p:spPr>
          <a:xfrm flipV="1">
            <a:off x="2736231" y="2238946"/>
            <a:ext cx="1582426" cy="1856528"/>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0C84C15-45BE-4F01-8C2E-F143B3707F3C}"/>
              </a:ext>
            </a:extLst>
          </p:cNvPr>
          <p:cNvCxnSpPr>
            <a:cxnSpLocks/>
          </p:cNvCxnSpPr>
          <p:nvPr/>
        </p:nvCxnSpPr>
        <p:spPr>
          <a:xfrm>
            <a:off x="1171576" y="2405063"/>
            <a:ext cx="1359693" cy="167163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8BA61BFA-96FC-4AC4-AE56-43CECCD3BC31}"/>
              </a:ext>
            </a:extLst>
          </p:cNvPr>
          <p:cNvCxnSpPr/>
          <p:nvPr/>
        </p:nvCxnSpPr>
        <p:spPr>
          <a:xfrm flipV="1">
            <a:off x="3386138"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3796B1B-EA83-42F2-9962-4F1C5DBA5D32}"/>
              </a:ext>
            </a:extLst>
          </p:cNvPr>
          <p:cNvCxnSpPr/>
          <p:nvPr/>
        </p:nvCxnSpPr>
        <p:spPr>
          <a:xfrm flipV="1">
            <a:off x="1915803"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843ABA87-F374-47AF-BAAB-4762495AE4A0}"/>
              </a:ext>
            </a:extLst>
          </p:cNvPr>
          <p:cNvSpPr txBox="1"/>
          <p:nvPr/>
        </p:nvSpPr>
        <p:spPr>
          <a:xfrm>
            <a:off x="3788476" y="2763141"/>
            <a:ext cx="547687" cy="215444"/>
          </a:xfrm>
          <a:prstGeom prst="rect">
            <a:avLst/>
          </a:prstGeom>
          <a:noFill/>
        </p:spPr>
        <p:txBody>
          <a:bodyPr wrap="square" rtlCol="0">
            <a:spAutoFit/>
          </a:bodyPr>
          <a:lstStyle/>
          <a:p>
            <a:pPr algn="ctr"/>
            <a:r>
              <a:rPr lang="es-ES" sz="800" dirty="0"/>
              <a:t>m = 4</a:t>
            </a:r>
          </a:p>
        </p:txBody>
      </p:sp>
      <p:sp>
        <p:nvSpPr>
          <p:cNvPr id="24" name="CuadroTexto 23">
            <a:extLst>
              <a:ext uri="{FF2B5EF4-FFF2-40B4-BE49-F238E27FC236}">
                <a16:creationId xmlns:a16="http://schemas.microsoft.com/office/drawing/2014/main" id="{054507C4-FED7-4320-BD98-58E0B94470C1}"/>
              </a:ext>
            </a:extLst>
          </p:cNvPr>
          <p:cNvSpPr txBox="1"/>
          <p:nvPr/>
        </p:nvSpPr>
        <p:spPr>
          <a:xfrm>
            <a:off x="1054157" y="2763141"/>
            <a:ext cx="547687" cy="215444"/>
          </a:xfrm>
          <a:prstGeom prst="rect">
            <a:avLst/>
          </a:prstGeom>
          <a:noFill/>
        </p:spPr>
        <p:txBody>
          <a:bodyPr wrap="square" rtlCol="0">
            <a:spAutoFit/>
          </a:bodyPr>
          <a:lstStyle/>
          <a:p>
            <a:pPr algn="ctr"/>
            <a:r>
              <a:rPr lang="es-ES" sz="800" dirty="0"/>
              <a:t>m = -4</a:t>
            </a:r>
          </a:p>
        </p:txBody>
      </p:sp>
      <p:sp>
        <p:nvSpPr>
          <p:cNvPr id="27" name="CustomShape 3">
            <a:extLst>
              <a:ext uri="{FF2B5EF4-FFF2-40B4-BE49-F238E27FC236}">
                <a16:creationId xmlns:a16="http://schemas.microsoft.com/office/drawing/2014/main" id="{0952D083-0F26-4694-B861-8EB863A09963}"/>
              </a:ext>
            </a:extLst>
          </p:cNvPr>
          <p:cNvSpPr/>
          <p:nvPr/>
        </p:nvSpPr>
        <p:spPr>
          <a:xfrm>
            <a:off x="1025642" y="4925217"/>
            <a:ext cx="9485429" cy="12442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Buscamos que la pendiente sea 0</a:t>
            </a:r>
          </a:p>
          <a:p>
            <a:pPr>
              <a:lnSpc>
                <a:spcPct val="100000"/>
              </a:lnSpc>
            </a:pPr>
            <a:r>
              <a:rPr lang="es-ES" sz="1800" b="0" strike="noStrike" spc="-1" dirty="0">
                <a:solidFill>
                  <a:schemeClr val="bg1"/>
                </a:solidFill>
                <a:latin typeface="Arial"/>
              </a:rPr>
              <a:t>Si es positiva, estamos en el lado derech</a:t>
            </a:r>
            <a:r>
              <a:rPr lang="es-ES" spc="-1" dirty="0">
                <a:solidFill>
                  <a:schemeClr val="bg1"/>
                </a:solidFill>
                <a:latin typeface="Arial"/>
              </a:rPr>
              <a:t>o de la curva -&gt; Descendemos X</a:t>
            </a:r>
          </a:p>
          <a:p>
            <a:pPr>
              <a:lnSpc>
                <a:spcPct val="100000"/>
              </a:lnSpc>
            </a:pPr>
            <a:r>
              <a:rPr lang="es-ES" sz="1800" b="0" strike="noStrike" spc="-1" dirty="0">
                <a:solidFill>
                  <a:schemeClr val="bg1"/>
                </a:solidFill>
                <a:latin typeface="Arial"/>
              </a:rPr>
              <a:t>Si es negativa, estamos en el lado izquierdo</a:t>
            </a:r>
            <a:r>
              <a:rPr lang="es-ES" spc="-1" dirty="0">
                <a:solidFill>
                  <a:schemeClr val="bg1"/>
                </a:solidFill>
                <a:latin typeface="Arial"/>
              </a:rPr>
              <a:t> de la curva -&gt; Aumentamos X</a:t>
            </a:r>
            <a:endParaRPr lang="es-ES" sz="1800" b="0" strike="noStrike" spc="-1" dirty="0">
              <a:solidFill>
                <a:schemeClr val="bg1"/>
              </a:solidFill>
              <a:latin typeface="Arial"/>
            </a:endParaRPr>
          </a:p>
        </p:txBody>
      </p:sp>
    </p:spTree>
    <p:extLst>
      <p:ext uri="{BB962C8B-B14F-4D97-AF65-F5344CB8AC3E}">
        <p14:creationId xmlns:p14="http://schemas.microsoft.com/office/powerpoint/2010/main" val="5751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27" name="CustomShape 3">
            <a:extLst>
              <a:ext uri="{FF2B5EF4-FFF2-40B4-BE49-F238E27FC236}">
                <a16:creationId xmlns:a16="http://schemas.microsoft.com/office/drawing/2014/main" id="{0952D083-0F26-4694-B861-8EB863A09963}"/>
              </a:ext>
            </a:extLst>
          </p:cNvPr>
          <p:cNvSpPr/>
          <p:nvPr/>
        </p:nvSpPr>
        <p:spPr>
          <a:xfrm>
            <a:off x="838080" y="1573781"/>
            <a:ext cx="2878243"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1. Función de costes</a:t>
            </a:r>
          </a:p>
        </p:txBody>
      </p:sp>
      <p:pic>
        <p:nvPicPr>
          <p:cNvPr id="4" name="Imagen 3">
            <a:extLst>
              <a:ext uri="{FF2B5EF4-FFF2-40B4-BE49-F238E27FC236}">
                <a16:creationId xmlns:a16="http://schemas.microsoft.com/office/drawing/2014/main" id="{30608872-8D5C-4B40-A59C-7668F42F5C48}"/>
              </a:ext>
            </a:extLst>
          </p:cNvPr>
          <p:cNvPicPr>
            <a:picLocks noChangeAspect="1"/>
          </p:cNvPicPr>
          <p:nvPr/>
        </p:nvPicPr>
        <p:blipFill>
          <a:blip r:embed="rId3"/>
          <a:stretch>
            <a:fillRect/>
          </a:stretch>
        </p:blipFill>
        <p:spPr>
          <a:xfrm>
            <a:off x="899807" y="2009129"/>
            <a:ext cx="3407846" cy="715227"/>
          </a:xfrm>
          <a:prstGeom prst="rect">
            <a:avLst/>
          </a:prstGeom>
        </p:spPr>
      </p:pic>
      <p:pic>
        <p:nvPicPr>
          <p:cNvPr id="6" name="Imagen 5">
            <a:extLst>
              <a:ext uri="{FF2B5EF4-FFF2-40B4-BE49-F238E27FC236}">
                <a16:creationId xmlns:a16="http://schemas.microsoft.com/office/drawing/2014/main" id="{C31EC277-9610-48F0-9CCB-1CCF007C78B5}"/>
              </a:ext>
            </a:extLst>
          </p:cNvPr>
          <p:cNvPicPr>
            <a:picLocks noChangeAspect="1"/>
          </p:cNvPicPr>
          <p:nvPr/>
        </p:nvPicPr>
        <p:blipFill>
          <a:blip r:embed="rId4"/>
          <a:stretch>
            <a:fillRect/>
          </a:stretch>
        </p:blipFill>
        <p:spPr>
          <a:xfrm>
            <a:off x="899807" y="3598091"/>
            <a:ext cx="2949997" cy="1035452"/>
          </a:xfrm>
          <a:prstGeom prst="rect">
            <a:avLst/>
          </a:prstGeom>
        </p:spPr>
      </p:pic>
      <p:sp>
        <p:nvSpPr>
          <p:cNvPr id="17" name="CustomShape 3">
            <a:extLst>
              <a:ext uri="{FF2B5EF4-FFF2-40B4-BE49-F238E27FC236}">
                <a16:creationId xmlns:a16="http://schemas.microsoft.com/office/drawing/2014/main" id="{DEFC37E2-5FAF-4348-B209-7CF7E3620EF8}"/>
              </a:ext>
            </a:extLst>
          </p:cNvPr>
          <p:cNvSpPr/>
          <p:nvPr/>
        </p:nvSpPr>
        <p:spPr>
          <a:xfrm>
            <a:off x="838080" y="3260349"/>
            <a:ext cx="3834588"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2. Gradiente – Derivadas parciales parciales</a:t>
            </a:r>
          </a:p>
        </p:txBody>
      </p:sp>
      <p:sp>
        <p:nvSpPr>
          <p:cNvPr id="18" name="CustomShape 3">
            <a:extLst>
              <a:ext uri="{FF2B5EF4-FFF2-40B4-BE49-F238E27FC236}">
                <a16:creationId xmlns:a16="http://schemas.microsoft.com/office/drawing/2014/main" id="{1D948A0C-C25A-4F6A-8DE1-BC8C07C343B4}"/>
              </a:ext>
            </a:extLst>
          </p:cNvPr>
          <p:cNvSpPr/>
          <p:nvPr/>
        </p:nvSpPr>
        <p:spPr>
          <a:xfrm>
            <a:off x="899807" y="5206955"/>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3. Vemos cuánto de lejos estamos del mínimo</a:t>
            </a:r>
          </a:p>
        </p:txBody>
      </p:sp>
      <p:sp>
        <p:nvSpPr>
          <p:cNvPr id="19" name="CustomShape 3">
            <a:extLst>
              <a:ext uri="{FF2B5EF4-FFF2-40B4-BE49-F238E27FC236}">
                <a16:creationId xmlns:a16="http://schemas.microsoft.com/office/drawing/2014/main" id="{A8B77F3A-8661-4581-BCCE-883F47E831C0}"/>
              </a:ext>
            </a:extLst>
          </p:cNvPr>
          <p:cNvSpPr/>
          <p:nvPr/>
        </p:nvSpPr>
        <p:spPr>
          <a:xfrm>
            <a:off x="6158099" y="15737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4. Actualizamos w y b para la siguiente iteración</a:t>
            </a:r>
          </a:p>
        </p:txBody>
      </p:sp>
      <p:pic>
        <p:nvPicPr>
          <p:cNvPr id="8" name="Imagen 7">
            <a:extLst>
              <a:ext uri="{FF2B5EF4-FFF2-40B4-BE49-F238E27FC236}">
                <a16:creationId xmlns:a16="http://schemas.microsoft.com/office/drawing/2014/main" id="{2AB18345-A40A-4EA6-8ED8-89A5538340CF}"/>
              </a:ext>
            </a:extLst>
          </p:cNvPr>
          <p:cNvPicPr>
            <a:picLocks noChangeAspect="1"/>
          </p:cNvPicPr>
          <p:nvPr/>
        </p:nvPicPr>
        <p:blipFill>
          <a:blip r:embed="rId5"/>
          <a:stretch>
            <a:fillRect/>
          </a:stretch>
        </p:blipFill>
        <p:spPr>
          <a:xfrm>
            <a:off x="6284884" y="2338388"/>
            <a:ext cx="2070552" cy="1284976"/>
          </a:xfrm>
          <a:prstGeom prst="rect">
            <a:avLst/>
          </a:prstGeom>
        </p:spPr>
      </p:pic>
      <p:sp>
        <p:nvSpPr>
          <p:cNvPr id="23" name="CustomShape 3">
            <a:extLst>
              <a:ext uri="{FF2B5EF4-FFF2-40B4-BE49-F238E27FC236}">
                <a16:creationId xmlns:a16="http://schemas.microsoft.com/office/drawing/2014/main" id="{04014DAA-A216-4B9F-9387-38CB61ADC9C4}"/>
              </a:ext>
            </a:extLst>
          </p:cNvPr>
          <p:cNvSpPr/>
          <p:nvPr/>
        </p:nvSpPr>
        <p:spPr>
          <a:xfrm>
            <a:off x="6218219" y="3814253"/>
            <a:ext cx="3890515"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1" strike="noStrike" spc="-1" dirty="0" err="1">
                <a:solidFill>
                  <a:schemeClr val="bg1"/>
                </a:solidFill>
                <a:latin typeface="Arial"/>
              </a:rPr>
              <a:t>Learning</a:t>
            </a:r>
            <a:r>
              <a:rPr lang="es-ES" sz="1800" b="1" strike="noStrike" spc="-1" dirty="0">
                <a:solidFill>
                  <a:schemeClr val="bg1"/>
                </a:solidFill>
                <a:latin typeface="Arial"/>
              </a:rPr>
              <a:t> </a:t>
            </a:r>
            <a:r>
              <a:rPr lang="es-ES" sz="1800" b="1" strike="noStrike" spc="-1" dirty="0" err="1">
                <a:solidFill>
                  <a:schemeClr val="bg1"/>
                </a:solidFill>
                <a:latin typeface="Arial"/>
              </a:rPr>
              <a:t>rate</a:t>
            </a:r>
            <a:r>
              <a:rPr lang="es-ES" sz="1800" strike="noStrike" spc="-1" dirty="0">
                <a:solidFill>
                  <a:schemeClr val="bg1"/>
                </a:solidFill>
                <a:latin typeface="Arial"/>
              </a:rPr>
              <a:t> (</a:t>
            </a:r>
            <a:r>
              <a:rPr lang="el-GR" sz="1800" strike="noStrike" spc="-1" dirty="0">
                <a:solidFill>
                  <a:schemeClr val="bg1"/>
                </a:solidFill>
                <a:latin typeface="Arial"/>
              </a:rPr>
              <a:t>α</a:t>
            </a:r>
            <a:r>
              <a:rPr lang="es-ES" sz="1800" strike="noStrike" spc="-1" dirty="0">
                <a:solidFill>
                  <a:schemeClr val="bg1"/>
                </a:solidFill>
                <a:latin typeface="Arial"/>
              </a:rPr>
              <a:t>): parámetro que determina el salto, definido por nosotros.</a:t>
            </a:r>
            <a:endParaRPr lang="es-ES" sz="1800" b="1" strike="noStrike" spc="-1" dirty="0">
              <a:solidFill>
                <a:schemeClr val="bg1"/>
              </a:solidFill>
              <a:latin typeface="Arial"/>
            </a:endParaRPr>
          </a:p>
        </p:txBody>
      </p:sp>
      <p:sp>
        <p:nvSpPr>
          <p:cNvPr id="25" name="CustomShape 3">
            <a:extLst>
              <a:ext uri="{FF2B5EF4-FFF2-40B4-BE49-F238E27FC236}">
                <a16:creationId xmlns:a16="http://schemas.microsoft.com/office/drawing/2014/main" id="{9603730C-B42D-4678-BDB7-8C6317182FFE}"/>
              </a:ext>
            </a:extLst>
          </p:cNvPr>
          <p:cNvSpPr/>
          <p:nvPr/>
        </p:nvSpPr>
        <p:spPr>
          <a:xfrm>
            <a:off x="6167180" y="51914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pc="-1" dirty="0">
                <a:solidFill>
                  <a:schemeClr val="bg1"/>
                </a:solidFill>
                <a:latin typeface="Arial"/>
              </a:rPr>
              <a:t>5</a:t>
            </a:r>
            <a:r>
              <a:rPr lang="es-ES" sz="1800" b="0" strike="noStrike" spc="-1" dirty="0">
                <a:solidFill>
                  <a:schemeClr val="bg1"/>
                </a:solidFill>
                <a:latin typeface="Arial"/>
              </a:rPr>
              <a:t>. Acaba el algoritmo cuando alcanzamos la convergencia</a:t>
            </a:r>
          </a:p>
        </p:txBody>
      </p:sp>
    </p:spTree>
    <p:extLst>
      <p:ext uri="{BB962C8B-B14F-4D97-AF65-F5344CB8AC3E}">
        <p14:creationId xmlns:p14="http://schemas.microsoft.com/office/powerpoint/2010/main" val="410751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¿Cómo interpreto los pesos (w)?</a:t>
            </a:r>
            <a:endParaRPr lang="es-ES" sz="4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Coeficientes</a:t>
            </a:r>
            <a:endParaRPr lang="es-ES" sz="4400" b="0" strike="noStrike" spc="-1">
              <a:latin typeface="Arial"/>
            </a:endParaRPr>
          </a:p>
        </p:txBody>
      </p:sp>
      <p:sp>
        <p:nvSpPr>
          <p:cNvPr id="77"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Si queremos predecir el precio de casas de un DF, podríamos obtener los siguientes coeficientes:</a:t>
            </a:r>
          </a:p>
          <a:p>
            <a:pPr>
              <a:lnSpc>
                <a:spcPct val="100000"/>
              </a:lnSpc>
            </a:pPr>
            <a:endParaRPr lang="es-ES" sz="1800" b="0" strike="noStrike" spc="-1">
              <a:solidFill>
                <a:schemeClr val="bg1"/>
              </a:solidFill>
              <a:latin typeface="Arial"/>
            </a:endParaRPr>
          </a:p>
        </p:txBody>
      </p:sp>
      <p:sp>
        <p:nvSpPr>
          <p:cNvPr id="78" name="CustomShape 3"/>
          <p:cNvSpPr/>
          <p:nvPr/>
        </p:nvSpPr>
        <p:spPr>
          <a:xfrm>
            <a:off x="900000" y="4500000"/>
            <a:ext cx="104396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E interpretaríamos la regresión lineal como:</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y = w1*x1 + w2*x2 + w3*x3 + w4*x4 + w5*x5</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Precio casas = 21.6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Income) + 165590.4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House Age)…..</a:t>
            </a:r>
          </a:p>
          <a:p>
            <a:pPr>
              <a:lnSpc>
                <a:spcPct val="100000"/>
              </a:lnSpc>
            </a:pPr>
            <a:endParaRPr lang="es-ES" sz="1800" b="0" strike="noStrike" spc="-1" dirty="0">
              <a:solidFill>
                <a:schemeClr val="bg1"/>
              </a:solidFill>
              <a:latin typeface="Arial"/>
            </a:endParaRPr>
          </a:p>
          <a:p>
            <a:pPr>
              <a:lnSpc>
                <a:spcPct val="100000"/>
              </a:lnSpc>
            </a:pPr>
            <a:r>
              <a:rPr lang="es-ES" sz="1800" b="1" strike="noStrike" spc="-1" dirty="0">
                <a:solidFill>
                  <a:schemeClr val="bg1"/>
                </a:solidFill>
                <a:latin typeface="Arial"/>
              </a:rPr>
              <a:t>¿Cómo se interpreta esto?</a:t>
            </a:r>
            <a:r>
              <a:rPr lang="es-ES" sz="1800" b="0" strike="noStrike" spc="-1" dirty="0">
                <a:solidFill>
                  <a:schemeClr val="bg1"/>
                </a:solidFill>
                <a:latin typeface="Arial"/>
              </a:rPr>
              <a:t> Por cada unidad de </a:t>
            </a:r>
            <a:r>
              <a:rPr lang="es-ES" sz="1800" b="0" i="1" strike="noStrike" spc="-1" dirty="0" err="1">
                <a:solidFill>
                  <a:schemeClr val="bg1"/>
                </a:solidFill>
                <a:latin typeface="Arial"/>
              </a:rPr>
              <a:t>Avg</a:t>
            </a:r>
            <a:r>
              <a:rPr lang="es-ES" sz="1800" b="0" i="1" strike="noStrike" spc="-1" dirty="0">
                <a:solidFill>
                  <a:schemeClr val="bg1"/>
                </a:solidFill>
                <a:latin typeface="Arial"/>
              </a:rPr>
              <a:t>. </a:t>
            </a:r>
            <a:r>
              <a:rPr lang="es-ES" sz="1800" b="0" i="1" strike="noStrike" spc="-1" dirty="0" err="1">
                <a:solidFill>
                  <a:schemeClr val="bg1"/>
                </a:solidFill>
                <a:latin typeface="Arial"/>
              </a:rPr>
              <a:t>Area</a:t>
            </a:r>
            <a:r>
              <a:rPr lang="es-ES" sz="1800" b="0" i="1" strike="noStrike" spc="-1" dirty="0">
                <a:solidFill>
                  <a:schemeClr val="bg1"/>
                </a:solidFill>
                <a:latin typeface="Arial"/>
              </a:rPr>
              <a:t> Income</a:t>
            </a:r>
            <a:r>
              <a:rPr lang="es-ES" sz="1800" b="0" strike="noStrike" spc="-1" dirty="0">
                <a:solidFill>
                  <a:schemeClr val="bg1"/>
                </a:solidFill>
                <a:latin typeface="Arial"/>
              </a:rPr>
              <a:t>, aumenta 21.6 el precio </a:t>
            </a:r>
          </a:p>
        </p:txBody>
      </p:sp>
      <p:pic>
        <p:nvPicPr>
          <p:cNvPr id="3" name="Imagen 2">
            <a:extLst>
              <a:ext uri="{FF2B5EF4-FFF2-40B4-BE49-F238E27FC236}">
                <a16:creationId xmlns:a16="http://schemas.microsoft.com/office/drawing/2014/main" id="{C5BB3B90-2024-46D5-A034-DCB8E15827B2}"/>
              </a:ext>
            </a:extLst>
          </p:cNvPr>
          <p:cNvPicPr>
            <a:picLocks noChangeAspect="1"/>
          </p:cNvPicPr>
          <p:nvPr/>
        </p:nvPicPr>
        <p:blipFill>
          <a:blip r:embed="rId3"/>
          <a:stretch>
            <a:fillRect/>
          </a:stretch>
        </p:blipFill>
        <p:spPr>
          <a:xfrm>
            <a:off x="1015068" y="2281119"/>
            <a:ext cx="3552388" cy="20829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Feature importance</a:t>
            </a:r>
            <a:endParaRPr lang="es-ES" sz="4400" b="0" strike="noStrike" spc="-1">
              <a:latin typeface="Arial"/>
            </a:endParaRPr>
          </a:p>
        </p:txBody>
      </p:sp>
      <p:sp>
        <p:nvSpPr>
          <p:cNvPr id="81"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Vale, entonces cuanto más alto es el coeficiente, mayor es la importancia de la variable...</a:t>
            </a:r>
          </a:p>
          <a:p>
            <a:pPr>
              <a:lnSpc>
                <a:spcPct val="100000"/>
              </a:lnSpc>
            </a:pPr>
            <a:endParaRPr lang="es-ES" sz="1800" b="0" strike="noStrike" spc="-1">
              <a:solidFill>
                <a:schemeClr val="bg1"/>
              </a:solidFill>
              <a:latin typeface="Arial"/>
            </a:endParaRPr>
          </a:p>
        </p:txBody>
      </p:sp>
      <p:pic>
        <p:nvPicPr>
          <p:cNvPr id="82" name="Imagen 81"/>
          <p:cNvPicPr/>
          <p:nvPr/>
        </p:nvPicPr>
        <p:blipFill>
          <a:blip r:embed="rId3"/>
          <a:stretch/>
        </p:blipFill>
        <p:spPr>
          <a:xfrm>
            <a:off x="1029337" y="2373090"/>
            <a:ext cx="3534120" cy="1964880"/>
          </a:xfrm>
          <a:prstGeom prst="rect">
            <a:avLst/>
          </a:prstGeom>
          <a:ln w="0">
            <a:noFill/>
          </a:ln>
        </p:spPr>
      </p:pic>
      <p:sp>
        <p:nvSpPr>
          <p:cNvPr id="83" name="CustomShape 3"/>
          <p:cNvSpPr/>
          <p:nvPr/>
        </p:nvSpPr>
        <p:spPr>
          <a:xfrm>
            <a:off x="900000" y="4456080"/>
            <a:ext cx="10439640" cy="18776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NO! Estamos comparando unidades diferentes. ¿La edad de la casa es más importante que la media de ingresos de la zona?</a:t>
            </a:r>
          </a:p>
          <a:p>
            <a:pPr>
              <a:lnSpc>
                <a:spcPct val="100000"/>
              </a:lnSpc>
            </a:pPr>
            <a:endParaRPr lang="es-ES" spc="-1" dirty="0">
              <a:solidFill>
                <a:schemeClr val="bg1"/>
              </a:solidFill>
              <a:latin typeface="Arial"/>
            </a:endParaRPr>
          </a:p>
          <a:p>
            <a:pPr>
              <a:lnSpc>
                <a:spcPct val="100000"/>
              </a:lnSpc>
            </a:pPr>
            <a:r>
              <a:rPr lang="es-ES" sz="1800" b="0" strike="noStrike" spc="-1" dirty="0">
                <a:solidFill>
                  <a:schemeClr val="bg1"/>
                </a:solidFill>
                <a:latin typeface="Arial"/>
              </a:rPr>
              <a:t>Precio ($) = Edad(años) + Habitaciones(</a:t>
            </a:r>
            <a:r>
              <a:rPr lang="es-ES" sz="1800" b="0" strike="noStrike" spc="-1" dirty="0" err="1">
                <a:solidFill>
                  <a:schemeClr val="bg1"/>
                </a:solidFill>
                <a:latin typeface="Arial"/>
              </a:rPr>
              <a:t>nº</a:t>
            </a:r>
            <a:r>
              <a:rPr lang="es-ES" sz="1800" b="0" strike="noStrike" spc="-1" dirty="0">
                <a:solidFill>
                  <a:schemeClr val="bg1"/>
                </a:solidFill>
                <a:latin typeface="Arial"/>
              </a:rPr>
              <a:t> habitaciones)…</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¿Solución? Estandarizar los datos</a:t>
            </a:r>
          </a:p>
        </p:txBody>
      </p:sp>
      <p:pic>
        <p:nvPicPr>
          <p:cNvPr id="7" name="Imagen 6">
            <a:extLst>
              <a:ext uri="{FF2B5EF4-FFF2-40B4-BE49-F238E27FC236}">
                <a16:creationId xmlns:a16="http://schemas.microsoft.com/office/drawing/2014/main" id="{051CF834-81E7-4561-B1B9-63D0A6758419}"/>
              </a:ext>
            </a:extLst>
          </p:cNvPr>
          <p:cNvPicPr>
            <a:picLocks noChangeAspect="1"/>
          </p:cNvPicPr>
          <p:nvPr/>
        </p:nvPicPr>
        <p:blipFill>
          <a:blip r:embed="rId4"/>
          <a:stretch>
            <a:fillRect/>
          </a:stretch>
        </p:blipFill>
        <p:spPr>
          <a:xfrm>
            <a:off x="5081327" y="2551587"/>
            <a:ext cx="2992727" cy="1754826"/>
          </a:xfrm>
          <a:prstGeom prst="rect">
            <a:avLst/>
          </a:prstGeom>
        </p:spPr>
      </p:pic>
      <p:pic>
        <p:nvPicPr>
          <p:cNvPr id="3" name="Imagen 2">
            <a:extLst>
              <a:ext uri="{FF2B5EF4-FFF2-40B4-BE49-F238E27FC236}">
                <a16:creationId xmlns:a16="http://schemas.microsoft.com/office/drawing/2014/main" id="{B002BF30-8E9D-4911-AE57-71C09C9BAEF1}"/>
              </a:ext>
            </a:extLst>
          </p:cNvPr>
          <p:cNvPicPr>
            <a:picLocks noChangeAspect="1"/>
          </p:cNvPicPr>
          <p:nvPr/>
        </p:nvPicPr>
        <p:blipFill>
          <a:blip r:embed="rId5"/>
          <a:stretch>
            <a:fillRect/>
          </a:stretch>
        </p:blipFill>
        <p:spPr>
          <a:xfrm>
            <a:off x="8229600" y="2551588"/>
            <a:ext cx="3093850" cy="1754826"/>
          </a:xfrm>
          <a:prstGeom prst="rect">
            <a:avLst/>
          </a:prstGeom>
        </p:spPr>
      </p:pic>
      <p:pic>
        <p:nvPicPr>
          <p:cNvPr id="4098" name="Picture 2" descr="python — ¿Alguien puede explicarme StandardScaler?">
            <a:extLst>
              <a:ext uri="{FF2B5EF4-FFF2-40B4-BE49-F238E27FC236}">
                <a16:creationId xmlns:a16="http://schemas.microsoft.com/office/drawing/2014/main" id="{DD9F709C-66E8-4E7B-A6F3-1D0A586A17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918" t="12874" r="15091" b="70214"/>
          <a:stretch/>
        </p:blipFill>
        <p:spPr bwMode="auto">
          <a:xfrm>
            <a:off x="7357146" y="5295832"/>
            <a:ext cx="1904301" cy="1064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Condiciones para la regresión lineal</a:t>
            </a:r>
            <a:endParaRPr lang="es-ES" sz="4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a:t>
            </a:r>
            <a:endParaRPr lang="es-ES" sz="4400" b="0" strike="noStrike" spc="-1" dirty="0">
              <a:latin typeface="Arial"/>
            </a:endParaRPr>
          </a:p>
        </p:txBody>
      </p:sp>
      <p:sp>
        <p:nvSpPr>
          <p:cNvPr id="88" name="CustomShape 3"/>
          <p:cNvSpPr/>
          <p:nvPr/>
        </p:nvSpPr>
        <p:spPr>
          <a:xfrm>
            <a:off x="875699" y="1577525"/>
            <a:ext cx="6011661" cy="43199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Tx/>
              <a:buAutoNum type="arabicPeriod"/>
            </a:pPr>
            <a:r>
              <a:rPr lang="es-ES" sz="1800" b="0" strike="noStrike" spc="-1" dirty="0">
                <a:solidFill>
                  <a:schemeClr val="bg1"/>
                </a:solidFill>
                <a:latin typeface="Arial"/>
              </a:rPr>
              <a:t>Distribución normal del target</a:t>
            </a:r>
          </a:p>
          <a:p>
            <a:pPr marL="342900" indent="-342900">
              <a:lnSpc>
                <a:spcPct val="100000"/>
              </a:lnSpc>
              <a:buAutoNum type="arabicPeriod"/>
            </a:pPr>
            <a:r>
              <a:rPr lang="es-ES" sz="1800" b="0" strike="noStrike" spc="-1" dirty="0">
                <a:solidFill>
                  <a:schemeClr val="bg1"/>
                </a:solidFill>
                <a:latin typeface="Arial"/>
              </a:rPr>
              <a:t>No colinealidad o multicolinealidad. </a:t>
            </a:r>
            <a:r>
              <a:rPr lang="es-ES" sz="1400" b="0" strike="noStrike" spc="-1" dirty="0">
                <a:solidFill>
                  <a:schemeClr val="bg1"/>
                </a:solidFill>
                <a:latin typeface="Arial"/>
              </a:rPr>
              <a:t>Correlación entre los predictores. Lo solucionamos eliminando uno de ellos. Hay que garantizar la independencia entre todos ellos. Un coeficiente representa el cambio en la variable dependiente cuando la variable independiente se modifica en uno su unidad, manteniendo el resto de los coeficientes constantes.</a:t>
            </a:r>
          </a:p>
          <a:p>
            <a:pPr marL="342900" indent="-342900">
              <a:lnSpc>
                <a:spcPct val="100000"/>
              </a:lnSpc>
              <a:buAutoNum type="arabicPeriod"/>
            </a:pPr>
            <a:r>
              <a:rPr lang="es-ES" spc="-1" dirty="0">
                <a:solidFill>
                  <a:schemeClr val="bg1"/>
                </a:solidFill>
                <a:latin typeface="Arial"/>
              </a:rPr>
              <a:t>Relación lineal entre target y predictores. </a:t>
            </a:r>
            <a:r>
              <a:rPr lang="es-ES" sz="1400" spc="-1" dirty="0">
                <a:solidFill>
                  <a:schemeClr val="bg1"/>
                </a:solidFill>
                <a:latin typeface="Arial"/>
              </a:rPr>
              <a:t>Matriz de correlación</a:t>
            </a:r>
          </a:p>
          <a:p>
            <a:pPr marL="342900" indent="-342900">
              <a:lnSpc>
                <a:spcPct val="100000"/>
              </a:lnSpc>
              <a:buAutoNum type="arabicPeriod"/>
            </a:pPr>
            <a:r>
              <a:rPr lang="es-ES" spc="-1" dirty="0">
                <a:solidFill>
                  <a:schemeClr val="bg1"/>
                </a:solidFill>
                <a:latin typeface="Arial"/>
              </a:rPr>
              <a:t>Homocedasticidad. </a:t>
            </a:r>
            <a:r>
              <a:rPr lang="es-ES" sz="1400" spc="-1" dirty="0">
                <a:solidFill>
                  <a:schemeClr val="bg1"/>
                </a:solidFill>
                <a:latin typeface="Arial"/>
              </a:rPr>
              <a:t>Varianza constante de los errores a lo largo de las observaciones.</a:t>
            </a:r>
          </a:p>
        </p:txBody>
      </p:sp>
      <p:pic>
        <p:nvPicPr>
          <p:cNvPr id="6146" name="Picture 2" descr="Gaussian or normal (bell curve) distribution. | Download Scientific Diagram">
            <a:extLst>
              <a:ext uri="{FF2B5EF4-FFF2-40B4-BE49-F238E27FC236}">
                <a16:creationId xmlns:a16="http://schemas.microsoft.com/office/drawing/2014/main" id="{0793E8C5-609A-46F4-B3E4-C238748BB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680" y="1031418"/>
            <a:ext cx="3174420" cy="23975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etter Heatmaps and Correlation Matrix Plots in Python | by Drazen Zaric |  Towards Data Science">
            <a:extLst>
              <a:ext uri="{FF2B5EF4-FFF2-40B4-BE49-F238E27FC236}">
                <a16:creationId xmlns:a16="http://schemas.microsoft.com/office/drawing/2014/main" id="{7A15FE77-3D9F-4F22-AB71-CE27D4AEB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239" y="4446320"/>
            <a:ext cx="2180890" cy="19278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26544D6-91AF-4705-9C3B-48E5ADF72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110" y="4812079"/>
            <a:ext cx="23812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5EDB020-B343-49D2-8794-5623E35F6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615" y="4869229"/>
            <a:ext cx="2381250" cy="15049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11F58C8-5178-4B73-BFFF-672AEF5DBC83}"/>
              </a:ext>
            </a:extLst>
          </p:cNvPr>
          <p:cNvSpPr txBox="1"/>
          <p:nvPr/>
        </p:nvSpPr>
        <p:spPr>
          <a:xfrm>
            <a:off x="4506110"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Homocedástica</a:t>
            </a:r>
            <a:endParaRPr lang="es-ES" sz="1100" dirty="0">
              <a:solidFill>
                <a:schemeClr val="bg1"/>
              </a:solidFill>
            </a:endParaRPr>
          </a:p>
        </p:txBody>
      </p:sp>
      <p:sp>
        <p:nvSpPr>
          <p:cNvPr id="12" name="CuadroTexto 11">
            <a:extLst>
              <a:ext uri="{FF2B5EF4-FFF2-40B4-BE49-F238E27FC236}">
                <a16:creationId xmlns:a16="http://schemas.microsoft.com/office/drawing/2014/main" id="{B08A2A09-4CBE-4012-9871-343AB08ED225}"/>
              </a:ext>
            </a:extLst>
          </p:cNvPr>
          <p:cNvSpPr txBox="1"/>
          <p:nvPr/>
        </p:nvSpPr>
        <p:spPr>
          <a:xfrm>
            <a:off x="7509615"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Heterocedástica</a:t>
            </a:r>
            <a:endParaRPr lang="es-ES" sz="11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Regresión Lineal</a:t>
            </a:r>
            <a:endParaRPr lang="es-ES" sz="4400" b="0" strike="noStrike" spc="-1" dirty="0">
              <a:latin typeface="Arial"/>
            </a:endParaRPr>
          </a:p>
        </p:txBody>
      </p:sp>
      <p:sp>
        <p:nvSpPr>
          <p:cNvPr id="3" name="CuadroTexto 2">
            <a:extLst>
              <a:ext uri="{FF2B5EF4-FFF2-40B4-BE49-F238E27FC236}">
                <a16:creationId xmlns:a16="http://schemas.microsoft.com/office/drawing/2014/main" id="{BBF3AF8E-C76B-40E9-9F33-1A850AF2EF97}"/>
              </a:ext>
            </a:extLst>
          </p:cNvPr>
          <p:cNvSpPr txBox="1"/>
          <p:nvPr/>
        </p:nvSpPr>
        <p:spPr>
          <a:xfrm>
            <a:off x="838080" y="1510040"/>
            <a:ext cx="10337920" cy="646331"/>
          </a:xfrm>
          <a:prstGeom prst="rect">
            <a:avLst/>
          </a:prstGeom>
          <a:noFill/>
        </p:spPr>
        <p:txBody>
          <a:bodyPr wrap="square" rtlCol="0">
            <a:spAutoFit/>
          </a:bodyPr>
          <a:lstStyle/>
          <a:p>
            <a:r>
              <a:rPr lang="es-ES" spc="-1" dirty="0">
                <a:solidFill>
                  <a:srgbClr val="FFFFFF"/>
                </a:solidFill>
                <a:latin typeface="Calibri"/>
              </a:rPr>
              <a:t>Método estadístico que modela la relación entre una variable continua y una o más variables independientes</a:t>
            </a:r>
            <a:endParaRPr lang="es-ES" sz="1800" b="0" strike="noStrike" spc="-1" dirty="0">
              <a:latin typeface="Arial"/>
            </a:endParaRPr>
          </a:p>
          <a:p>
            <a:endParaRPr lang="es-ES" dirty="0">
              <a:solidFill>
                <a:schemeClr val="bg1"/>
              </a:solidFill>
            </a:endParaRPr>
          </a:p>
        </p:txBody>
      </p:sp>
      <p:pic>
        <p:nvPicPr>
          <p:cNvPr id="9" name="Picture 2" descr="Resultado de imagen de regresion lineal">
            <a:extLst>
              <a:ext uri="{FF2B5EF4-FFF2-40B4-BE49-F238E27FC236}">
                <a16:creationId xmlns:a16="http://schemas.microsoft.com/office/drawing/2014/main" id="{F4CDC33F-27C3-4435-8452-E7FEC16C1642}"/>
              </a:ext>
            </a:extLst>
          </p:cNvPr>
          <p:cNvPicPr/>
          <p:nvPr/>
        </p:nvPicPr>
        <p:blipFill>
          <a:blip r:embed="rId3"/>
          <a:stretch/>
        </p:blipFill>
        <p:spPr>
          <a:xfrm>
            <a:off x="875200" y="2455093"/>
            <a:ext cx="3753040" cy="2322801"/>
          </a:xfrm>
          <a:prstGeom prst="rect">
            <a:avLst/>
          </a:prstGeom>
          <a:solidFill>
            <a:schemeClr val="bg1"/>
          </a:solidFill>
          <a:ln w="0">
            <a:noFill/>
          </a:ln>
        </p:spPr>
      </p:pic>
      <p:sp>
        <p:nvSpPr>
          <p:cNvPr id="10" name="CuadroTexto 9">
            <a:extLst>
              <a:ext uri="{FF2B5EF4-FFF2-40B4-BE49-F238E27FC236}">
                <a16:creationId xmlns:a16="http://schemas.microsoft.com/office/drawing/2014/main" id="{72EFC825-9505-4F51-B88C-F7BF293E9D3F}"/>
              </a:ext>
            </a:extLst>
          </p:cNvPr>
          <p:cNvSpPr txBox="1"/>
          <p:nvPr/>
        </p:nvSpPr>
        <p:spPr>
          <a:xfrm>
            <a:off x="5466320" y="2884619"/>
            <a:ext cx="5562720" cy="2031325"/>
          </a:xfrm>
          <a:prstGeom prst="rect">
            <a:avLst/>
          </a:prstGeom>
          <a:noFill/>
        </p:spPr>
        <p:txBody>
          <a:bodyPr wrap="square" rtlCol="0">
            <a:spAutoFit/>
          </a:bodyPr>
          <a:lstStyle/>
          <a:p>
            <a:pPr marL="342900" indent="-342900">
              <a:buAutoNum type="arabicPeriod"/>
            </a:pPr>
            <a:r>
              <a:rPr lang="es-ES" spc="-1" dirty="0">
                <a:solidFill>
                  <a:srgbClr val="FFFFFF"/>
                </a:solidFill>
                <a:latin typeface="Calibri"/>
              </a:rPr>
              <a:t>Estimación de las ventas a partir del gasto en marketing</a:t>
            </a:r>
          </a:p>
          <a:p>
            <a:pPr marL="342900" indent="-342900">
              <a:buAutoNum type="arabicPeriod"/>
            </a:pPr>
            <a:r>
              <a:rPr lang="es-ES" sz="1800" b="0" strike="noStrike" spc="-1" dirty="0">
                <a:solidFill>
                  <a:srgbClr val="FFFFFF"/>
                </a:solidFill>
                <a:latin typeface="Calibri"/>
              </a:rPr>
              <a:t>Estimación del consumo de gasolina en función de</a:t>
            </a:r>
            <a:r>
              <a:rPr lang="es-ES" spc="-1" dirty="0">
                <a:solidFill>
                  <a:srgbClr val="FFFFFF"/>
                </a:solidFill>
                <a:latin typeface="Calibri"/>
              </a:rPr>
              <a:t> la distancia.</a:t>
            </a:r>
          </a:p>
          <a:p>
            <a:pPr marL="342900" indent="-342900">
              <a:buAutoNum type="arabicPeriod"/>
            </a:pPr>
            <a:r>
              <a:rPr lang="es-ES" sz="1800" b="0" strike="noStrike" spc="-1" dirty="0">
                <a:solidFill>
                  <a:srgbClr val="FFFFFF"/>
                </a:solidFill>
                <a:latin typeface="Calibri"/>
              </a:rPr>
              <a:t>Predicción de precios de casas en función de los metros cuadrados (entre otras variables)</a:t>
            </a:r>
            <a:endParaRPr lang="es-ES" sz="1800" b="0" strike="noStrike" spc="-1" dirty="0">
              <a:latin typeface="Arial"/>
            </a:endParaRPr>
          </a:p>
          <a:p>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4"/>
          <a:stretch/>
        </p:blipFill>
        <p:spPr>
          <a:xfrm>
            <a:off x="1534160" y="534796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3987200" y="5619305"/>
            <a:ext cx="1534640" cy="369332"/>
          </a:xfrm>
          <a:prstGeom prst="rect">
            <a:avLst/>
          </a:prstGeom>
          <a:noFill/>
        </p:spPr>
        <p:txBody>
          <a:bodyPr wrap="square" rtlCol="0">
            <a:spAutoFit/>
          </a:bodyPr>
          <a:lstStyle/>
          <a:p>
            <a:pPr algn="ctr"/>
            <a:r>
              <a:rPr lang="es-ES" dirty="0">
                <a:solidFill>
                  <a:schemeClr val="bg1"/>
                </a:solidFill>
              </a:rPr>
              <a:t>Y = 5 + 6X</a:t>
            </a:r>
          </a:p>
        </p:txBody>
      </p:sp>
    </p:spTree>
    <p:extLst>
      <p:ext uri="{BB962C8B-B14F-4D97-AF65-F5344CB8AC3E}">
        <p14:creationId xmlns:p14="http://schemas.microsoft.com/office/powerpoint/2010/main" val="4487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II</a:t>
            </a:r>
            <a:endParaRPr lang="es-ES" sz="4400" b="0" strike="noStrike" spc="-1" dirty="0">
              <a:latin typeface="Arial"/>
            </a:endParaRPr>
          </a:p>
        </p:txBody>
      </p:sp>
      <p:sp>
        <p:nvSpPr>
          <p:cNvPr id="88" name="CustomShape 3"/>
          <p:cNvSpPr/>
          <p:nvPr/>
        </p:nvSpPr>
        <p:spPr>
          <a:xfrm>
            <a:off x="875699" y="1577525"/>
            <a:ext cx="6011661" cy="16270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nSpc>
                <a:spcPct val="100000"/>
              </a:lnSpc>
              <a:buAutoNum type="arabicPeriod"/>
            </a:pPr>
            <a:r>
              <a:rPr lang="es-ES" sz="1800" b="0" strike="noStrike" spc="-1" dirty="0">
                <a:solidFill>
                  <a:schemeClr val="bg1"/>
                </a:solidFill>
                <a:latin typeface="Arial"/>
              </a:rPr>
              <a:t>Independencia de los residuos (errores)</a:t>
            </a:r>
          </a:p>
          <a:p>
            <a:pPr marL="342900" indent="-342900">
              <a:lnSpc>
                <a:spcPct val="100000"/>
              </a:lnSpc>
              <a:buAutoNum type="arabicPeriod"/>
            </a:pPr>
            <a:r>
              <a:rPr lang="es-ES" sz="1800" b="0" strike="noStrike" spc="-1" dirty="0">
                <a:solidFill>
                  <a:schemeClr val="bg1"/>
                </a:solidFill>
                <a:latin typeface="Arial"/>
              </a:rPr>
              <a:t>Normalidad de los residuos (errores)</a:t>
            </a:r>
          </a:p>
          <a:p>
            <a:pPr marL="342900" indent="-342900">
              <a:buFontTx/>
              <a:buAutoNum type="arabicPeriod"/>
            </a:pPr>
            <a:r>
              <a:rPr lang="es-ES" spc="-1" dirty="0">
                <a:solidFill>
                  <a:schemeClr val="bg1"/>
                </a:solidFill>
                <a:latin typeface="Arial"/>
              </a:rPr>
              <a:t>Valores atípicos o influyentes, </a:t>
            </a:r>
            <a:r>
              <a:rPr lang="es-ES" spc="-1" dirty="0" err="1">
                <a:solidFill>
                  <a:schemeClr val="bg1"/>
                </a:solidFill>
                <a:latin typeface="Arial"/>
              </a:rPr>
              <a:t>outliers</a:t>
            </a:r>
            <a:r>
              <a:rPr lang="es-ES" spc="-1" dirty="0">
                <a:solidFill>
                  <a:schemeClr val="bg1"/>
                </a:solidFill>
                <a:latin typeface="Arial"/>
              </a:rPr>
              <a:t>, solo valores cuantitativos…</a:t>
            </a:r>
            <a:endParaRPr lang="es-ES" sz="1800" b="0" strike="noStrike" spc="-1" dirty="0">
              <a:solidFill>
                <a:schemeClr val="bg1"/>
              </a:solidFill>
              <a:latin typeface="Arial"/>
            </a:endParaRPr>
          </a:p>
          <a:p>
            <a:pPr>
              <a:lnSpc>
                <a:spcPct val="100000"/>
              </a:lnSpc>
            </a:pPr>
            <a:endParaRPr lang="es-ES" sz="1800" b="0" strike="noStrike" spc="-1" dirty="0">
              <a:solidFill>
                <a:schemeClr val="bg1"/>
              </a:solidFill>
              <a:latin typeface="Arial"/>
            </a:endParaRPr>
          </a:p>
        </p:txBody>
      </p:sp>
      <p:pic>
        <p:nvPicPr>
          <p:cNvPr id="5" name="Imagen 4">
            <a:extLst>
              <a:ext uri="{FF2B5EF4-FFF2-40B4-BE49-F238E27FC236}">
                <a16:creationId xmlns:a16="http://schemas.microsoft.com/office/drawing/2014/main" id="{7D3746B3-926D-4D4C-85E4-1F351A96D043}"/>
              </a:ext>
            </a:extLst>
          </p:cNvPr>
          <p:cNvPicPr/>
          <p:nvPr/>
        </p:nvPicPr>
        <p:blipFill>
          <a:blip r:embed="rId3"/>
          <a:stretch/>
        </p:blipFill>
        <p:spPr>
          <a:xfrm>
            <a:off x="934400" y="3061981"/>
            <a:ext cx="2469009" cy="3018980"/>
          </a:xfrm>
          <a:prstGeom prst="rect">
            <a:avLst/>
          </a:prstGeom>
          <a:ln w="0">
            <a:noFill/>
          </a:ln>
        </p:spPr>
      </p:pic>
      <p:pic>
        <p:nvPicPr>
          <p:cNvPr id="6" name="Imagen 5">
            <a:extLst>
              <a:ext uri="{FF2B5EF4-FFF2-40B4-BE49-F238E27FC236}">
                <a16:creationId xmlns:a16="http://schemas.microsoft.com/office/drawing/2014/main" id="{4D6610EA-F0E5-4C3C-8269-F8E8295E264C}"/>
              </a:ext>
            </a:extLst>
          </p:cNvPr>
          <p:cNvPicPr/>
          <p:nvPr/>
        </p:nvPicPr>
        <p:blipFill>
          <a:blip r:embed="rId4"/>
          <a:stretch/>
        </p:blipFill>
        <p:spPr>
          <a:xfrm>
            <a:off x="3982074" y="3204594"/>
            <a:ext cx="4806519" cy="2858350"/>
          </a:xfrm>
          <a:prstGeom prst="rect">
            <a:avLst/>
          </a:prstGeom>
          <a:ln w="0">
            <a:noFill/>
          </a:ln>
        </p:spPr>
      </p:pic>
      <p:pic>
        <p:nvPicPr>
          <p:cNvPr id="7" name="Picture 2" descr="Gaussian or normal (bell curve) distribution. | Download Scientific Diagram">
            <a:extLst>
              <a:ext uri="{FF2B5EF4-FFF2-40B4-BE49-F238E27FC236}">
                <a16:creationId xmlns:a16="http://schemas.microsoft.com/office/drawing/2014/main" id="{A941E26E-E3A2-40CA-8F35-3809CB5BA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334" y="3842158"/>
            <a:ext cx="2940341" cy="222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682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R-Squared</a:t>
            </a:r>
            <a:endParaRPr lang="es-ES" sz="4400" b="0" strike="noStrike" spc="-1">
              <a:latin typeface="Arial"/>
            </a:endParaRPr>
          </a:p>
        </p:txBody>
      </p:sp>
      <p:pic>
        <p:nvPicPr>
          <p:cNvPr id="90" name="Imagen 89"/>
          <p:cNvPicPr/>
          <p:nvPr/>
        </p:nvPicPr>
        <p:blipFill>
          <a:blip r:embed="rId3"/>
          <a:stretch/>
        </p:blipFill>
        <p:spPr>
          <a:xfrm>
            <a:off x="3291840" y="2696400"/>
            <a:ext cx="5029200" cy="3739600"/>
          </a:xfrm>
          <a:prstGeom prst="rect">
            <a:avLst/>
          </a:prstGeom>
          <a:ln w="0">
            <a:noFill/>
          </a:ln>
        </p:spPr>
      </p:pic>
      <p:sp>
        <p:nvSpPr>
          <p:cNvPr id="2" name="CuadroTexto 1">
            <a:extLst>
              <a:ext uri="{FF2B5EF4-FFF2-40B4-BE49-F238E27FC236}">
                <a16:creationId xmlns:a16="http://schemas.microsoft.com/office/drawing/2014/main" id="{37906F72-C134-42B8-8805-F3A1A644342C}"/>
              </a:ext>
            </a:extLst>
          </p:cNvPr>
          <p:cNvSpPr txBox="1"/>
          <p:nvPr/>
        </p:nvSpPr>
        <p:spPr>
          <a:xfrm>
            <a:off x="838080" y="1371600"/>
            <a:ext cx="9824720" cy="1200329"/>
          </a:xfrm>
          <a:prstGeom prst="rect">
            <a:avLst/>
          </a:prstGeom>
          <a:noFill/>
        </p:spPr>
        <p:txBody>
          <a:bodyPr wrap="square" rtlCol="0">
            <a:spAutoFit/>
          </a:bodyPr>
          <a:lstStyle/>
          <a:p>
            <a:r>
              <a:rPr lang="es-ES" sz="1800" dirty="0">
                <a:solidFill>
                  <a:schemeClr val="bg1"/>
                </a:solidFill>
                <a:effectLst/>
                <a:latin typeface="Calibri" panose="020F0502020204030204" pitchFamily="34" charset="0"/>
              </a:rPr>
              <a:t>Coeficiente de determinación. Mide cuánto de bien </a:t>
            </a:r>
            <a:r>
              <a:rPr lang="es-ES" dirty="0">
                <a:solidFill>
                  <a:schemeClr val="bg1"/>
                </a:solidFill>
                <a:latin typeface="Calibri" panose="020F0502020204030204" pitchFamily="34" charset="0"/>
              </a:rPr>
              <a:t>una regresión se ajusta a los datos.</a:t>
            </a:r>
            <a:r>
              <a:rPr lang="es-ES" sz="1800" dirty="0">
                <a:solidFill>
                  <a:schemeClr val="bg1"/>
                </a:solidFill>
                <a:effectLst/>
                <a:latin typeface="Calibri" panose="020F0502020204030204" pitchFamily="34" charset="0"/>
              </a:rPr>
              <a:t> También se define como la porción de variación de la variable dependiente (y) predecible mediante la independiente (x). Va de [0,1]. Cuanto mejor se ajuste, más se acercará a 1. Cuanto más cercano a 0, menos fiable será.</a:t>
            </a:r>
            <a:endParaRPr lang="es-E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Evaluación del modelo</a:t>
            </a:r>
            <a:endParaRPr lang="es-ES"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Regresión lineal: errores</a:t>
            </a:r>
            <a:endParaRPr lang="es-ES" sz="4400" b="0" strike="noStrike" spc="-1">
              <a:latin typeface="Arial"/>
            </a:endParaRPr>
          </a:p>
        </p:txBody>
      </p:sp>
      <p:sp>
        <p:nvSpPr>
          <p:cNvPr id="98" name="CustomShape 2"/>
          <p:cNvSpPr/>
          <p:nvPr/>
        </p:nvSpPr>
        <p:spPr>
          <a:xfrm>
            <a:off x="943920" y="1690560"/>
            <a:ext cx="5257080"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Absolute Error (MAE). </a:t>
            </a:r>
            <a:r>
              <a:rPr lang="en-US" sz="1600" spc="-1" dirty="0" err="1">
                <a:solidFill>
                  <a:srgbClr val="FFFFFF"/>
                </a:solidFill>
                <a:latin typeface="Calibri"/>
              </a:rPr>
              <a:t>Errores</a:t>
            </a:r>
            <a:r>
              <a:rPr lang="en-US" sz="1600" spc="-1" dirty="0">
                <a:solidFill>
                  <a:srgbClr val="FFFFFF"/>
                </a:solidFill>
                <a:latin typeface="Calibri"/>
              </a:rPr>
              <a:t> </a:t>
            </a:r>
            <a:r>
              <a:rPr lang="en-US" sz="1600" spc="-1" dirty="0" err="1">
                <a:solidFill>
                  <a:srgbClr val="FFFFFF"/>
                </a:solidFill>
                <a:latin typeface="Calibri"/>
              </a:rPr>
              <a:t>en</a:t>
            </a:r>
            <a:r>
              <a:rPr lang="en-US" sz="1600" spc="-1" dirty="0">
                <a:solidFill>
                  <a:srgbClr val="FFFFFF"/>
                </a:solidFill>
                <a:latin typeface="Calibri"/>
              </a:rPr>
              <a:t> </a:t>
            </a:r>
            <a:r>
              <a:rPr lang="en-US" sz="1600" spc="-1" dirty="0" err="1">
                <a:solidFill>
                  <a:srgbClr val="FFFFFF"/>
                </a:solidFill>
                <a:latin typeface="Calibri"/>
              </a:rPr>
              <a:t>unidades</a:t>
            </a:r>
            <a:r>
              <a:rPr lang="en-US" sz="1600" spc="-1" dirty="0">
                <a:solidFill>
                  <a:srgbClr val="FFFFFF"/>
                </a:solidFill>
                <a:latin typeface="Calibri"/>
              </a:rPr>
              <a:t> del target</a:t>
            </a:r>
            <a:endParaRPr lang="es-ES" sz="16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Squared Error (MSE). </a:t>
            </a:r>
            <a:r>
              <a:rPr lang="en-US" sz="2000" spc="-1" dirty="0">
                <a:solidFill>
                  <a:srgbClr val="FFFFFF"/>
                </a:solidFill>
                <a:latin typeface="Calibri"/>
              </a:rPr>
              <a:t>No se </a:t>
            </a:r>
            <a:r>
              <a:rPr lang="en-US" sz="2000" spc="-1" dirty="0" err="1">
                <a:solidFill>
                  <a:srgbClr val="FFFFFF"/>
                </a:solidFill>
                <a:latin typeface="Calibri"/>
              </a:rPr>
              <a:t>interpreta</a:t>
            </a:r>
            <a:r>
              <a:rPr lang="en-US" sz="2000" spc="-1" dirty="0">
                <a:solidFill>
                  <a:srgbClr val="FFFFFF"/>
                </a:solidFill>
                <a:latin typeface="Calibri"/>
              </a:rPr>
              <a:t> bien al </a:t>
            </a:r>
            <a:r>
              <a:rPr lang="en-US" sz="2000" spc="-1" dirty="0" err="1">
                <a:solidFill>
                  <a:srgbClr val="FFFFFF"/>
                </a:solidFill>
                <a:latin typeface="Calibri"/>
              </a:rPr>
              <a:t>ir</a:t>
            </a:r>
            <a:r>
              <a:rPr lang="en-US" sz="2000" spc="-1" dirty="0">
                <a:solidFill>
                  <a:srgbClr val="FFFFFF"/>
                </a:solidFill>
                <a:latin typeface="Calibri"/>
              </a:rPr>
              <a:t> al </a:t>
            </a:r>
            <a:r>
              <a:rPr lang="en-US" sz="2000" spc="-1" dirty="0" err="1">
                <a:solidFill>
                  <a:srgbClr val="FFFFFF"/>
                </a:solidFill>
                <a:latin typeface="Calibri"/>
              </a:rPr>
              <a:t>cuadrado</a:t>
            </a:r>
            <a:r>
              <a:rPr lang="en-US" sz="2000" spc="-1" dirty="0">
                <a:solidFill>
                  <a:srgbClr val="FFFFFF"/>
                </a:solidFill>
                <a:latin typeface="Calibri"/>
              </a:rPr>
              <a:t>, </a:t>
            </a:r>
            <a:r>
              <a:rPr lang="en-US" sz="2000" spc="-1" dirty="0" err="1">
                <a:solidFill>
                  <a:srgbClr val="FFFFFF"/>
                </a:solidFill>
                <a:latin typeface="Calibri"/>
              </a:rPr>
              <a:t>pero</a:t>
            </a:r>
            <a:r>
              <a:rPr lang="en-US" sz="2000" spc="-1" dirty="0">
                <a:solidFill>
                  <a:srgbClr val="FFFFFF"/>
                </a:solidFill>
                <a:latin typeface="Calibri"/>
              </a:rPr>
              <a:t> </a:t>
            </a:r>
            <a:r>
              <a:rPr lang="en-US" sz="2000" spc="-1" dirty="0" err="1">
                <a:solidFill>
                  <a:srgbClr val="FFFFFF"/>
                </a:solidFill>
                <a:latin typeface="Calibri"/>
              </a:rPr>
              <a:t>enfatiza</a:t>
            </a:r>
            <a:r>
              <a:rPr lang="en-US" sz="2000" spc="-1" dirty="0">
                <a:solidFill>
                  <a:srgbClr val="FFFFFF"/>
                </a:solidFill>
                <a:latin typeface="Calibri"/>
              </a:rPr>
              <a:t> </a:t>
            </a:r>
            <a:r>
              <a:rPr lang="en-US" sz="2000" spc="-1" dirty="0" err="1">
                <a:solidFill>
                  <a:srgbClr val="FFFFFF"/>
                </a:solidFill>
                <a:latin typeface="Calibri"/>
              </a:rPr>
              <a:t>mucho</a:t>
            </a:r>
            <a:r>
              <a:rPr lang="en-US" sz="2000" spc="-1" dirty="0">
                <a:solidFill>
                  <a:srgbClr val="FFFFFF"/>
                </a:solidFill>
                <a:latin typeface="Calibri"/>
              </a:rPr>
              <a:t> </a:t>
            </a:r>
            <a:r>
              <a:rPr lang="en-US" sz="2000" spc="-1" dirty="0" err="1">
                <a:solidFill>
                  <a:srgbClr val="FFFFFF"/>
                </a:solidFill>
                <a:latin typeface="Calibri"/>
              </a:rPr>
              <a:t>más</a:t>
            </a:r>
            <a:r>
              <a:rPr lang="en-US" sz="2000" spc="-1" dirty="0">
                <a:solidFill>
                  <a:srgbClr val="FFFFFF"/>
                </a:solidFill>
                <a:latin typeface="Calibri"/>
              </a:rPr>
              <a:t> los </a:t>
            </a:r>
            <a:r>
              <a:rPr lang="en-US" sz="2000" spc="-1" dirty="0" err="1">
                <a:solidFill>
                  <a:srgbClr val="FFFFFF"/>
                </a:solidFill>
                <a:latin typeface="Calibri"/>
              </a:rPr>
              <a:t>errores</a:t>
            </a:r>
            <a:r>
              <a:rPr lang="en-US" sz="2000" spc="-1" dirty="0">
                <a:solidFill>
                  <a:srgbClr val="FFFFFF"/>
                </a:solidFill>
                <a:latin typeface="Calibri"/>
              </a:rPr>
              <a:t> altos</a:t>
            </a: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Root Mean Squared Error (RMSE)</a:t>
            </a:r>
            <a:endParaRPr lang="es-ES" sz="2000" b="0" strike="noStrike" spc="-1" dirty="0">
              <a:latin typeface="Arial"/>
            </a:endParaRPr>
          </a:p>
        </p:txBody>
      </p:sp>
      <p:pic>
        <p:nvPicPr>
          <p:cNvPr id="99" name="Picture 5"/>
          <p:cNvPicPr/>
          <p:nvPr/>
        </p:nvPicPr>
        <p:blipFill>
          <a:blip r:embed="rId3"/>
          <a:stretch/>
        </p:blipFill>
        <p:spPr>
          <a:xfrm>
            <a:off x="7313040" y="2565360"/>
            <a:ext cx="4207320" cy="2635560"/>
          </a:xfrm>
          <a:prstGeom prst="rect">
            <a:avLst/>
          </a:prstGeom>
          <a:ln w="0">
            <a:noFill/>
          </a:ln>
        </p:spPr>
      </p:pic>
      <p:pic>
        <p:nvPicPr>
          <p:cNvPr id="100" name="Picture 4"/>
          <p:cNvPicPr/>
          <p:nvPr/>
        </p:nvPicPr>
        <p:blipFill>
          <a:blip r:embed="rId4"/>
          <a:stretch/>
        </p:blipFill>
        <p:spPr>
          <a:xfrm>
            <a:off x="2055240" y="2283120"/>
            <a:ext cx="2599920" cy="808920"/>
          </a:xfrm>
          <a:prstGeom prst="rect">
            <a:avLst/>
          </a:prstGeom>
          <a:ln w="0">
            <a:noFill/>
          </a:ln>
        </p:spPr>
      </p:pic>
      <p:pic>
        <p:nvPicPr>
          <p:cNvPr id="101" name="Picture 6"/>
          <p:cNvPicPr/>
          <p:nvPr/>
        </p:nvPicPr>
        <p:blipFill>
          <a:blip r:embed="rId5"/>
          <a:stretch/>
        </p:blipFill>
        <p:spPr>
          <a:xfrm>
            <a:off x="2055240" y="3883140"/>
            <a:ext cx="2781000" cy="837720"/>
          </a:xfrm>
          <a:prstGeom prst="rect">
            <a:avLst/>
          </a:prstGeom>
          <a:ln w="0">
            <a:noFill/>
          </a:ln>
        </p:spPr>
      </p:pic>
      <p:pic>
        <p:nvPicPr>
          <p:cNvPr id="102" name="Picture 9"/>
          <p:cNvPicPr/>
          <p:nvPr/>
        </p:nvPicPr>
        <p:blipFill>
          <a:blip r:embed="rId6"/>
          <a:stretch/>
        </p:blipFill>
        <p:spPr>
          <a:xfrm>
            <a:off x="2055240" y="5465337"/>
            <a:ext cx="2877487" cy="837721"/>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Bibliografía</a:t>
            </a:r>
            <a:endParaRPr lang="es-ES" sz="4400" b="0" strike="noStrike" spc="-1" dirty="0">
              <a:latin typeface="Arial"/>
            </a:endParaRPr>
          </a:p>
        </p:txBody>
      </p:sp>
      <p:sp>
        <p:nvSpPr>
          <p:cNvPr id="98" name="CustomShape 2"/>
          <p:cNvSpPr/>
          <p:nvPr/>
        </p:nvSpPr>
        <p:spPr>
          <a:xfrm>
            <a:off x="943919" y="1690560"/>
            <a:ext cx="10548997"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FFFFFF"/>
              </a:buClr>
            </a:pPr>
            <a:r>
              <a:rPr lang="en-US" sz="1600" spc="-1" dirty="0">
                <a:solidFill>
                  <a:srgbClr val="FFFFFF"/>
                </a:solidFill>
                <a:latin typeface="Calibri"/>
                <a:hlinkClick r:id="rId3"/>
              </a:rPr>
              <a:t>https://learning.oreilly.com/library/view/hands-on-machine-learning/9781492032632/</a:t>
            </a:r>
            <a:endParaRPr lang="en-US" sz="1600" spc="-1" dirty="0">
              <a:solidFill>
                <a:srgbClr val="FFFFFF"/>
              </a:solidFill>
              <a:latin typeface="Calibri"/>
            </a:endParaRPr>
          </a:p>
          <a:p>
            <a:pPr marL="720">
              <a:lnSpc>
                <a:spcPct val="90000"/>
              </a:lnSpc>
              <a:spcBef>
                <a:spcPts val="1001"/>
              </a:spcBef>
              <a:buClr>
                <a:srgbClr val="FFFFFF"/>
              </a:buClr>
            </a:pPr>
            <a:endParaRPr lang="en-US" sz="1600" b="0" strike="noStrike" spc="-1" dirty="0">
              <a:solidFill>
                <a:srgbClr val="FFFFFF"/>
              </a:solidFill>
              <a:latin typeface="Calibri"/>
            </a:endParaRPr>
          </a:p>
          <a:p>
            <a:pPr marL="720">
              <a:lnSpc>
                <a:spcPct val="90000"/>
              </a:lnSpc>
              <a:spcBef>
                <a:spcPts val="1001"/>
              </a:spcBef>
              <a:buClr>
                <a:srgbClr val="FFFFFF"/>
              </a:buClr>
            </a:pPr>
            <a:r>
              <a:rPr lang="es-ES" sz="1600" b="0" strike="noStrike" spc="-1" dirty="0">
                <a:latin typeface="Arial"/>
                <a:hlinkClick r:id="rId4"/>
              </a:rPr>
              <a:t>https://www.cienciadedatos.net/documentos/py10-regresion-lineal-python.html</a:t>
            </a:r>
            <a:endParaRPr lang="es-ES" sz="1600" b="0" strike="noStrike" spc="-1" dirty="0">
              <a:latin typeface="Arial"/>
            </a:endParaRPr>
          </a:p>
          <a:p>
            <a:pPr marL="720">
              <a:lnSpc>
                <a:spcPct val="90000"/>
              </a:lnSpc>
              <a:spcBef>
                <a:spcPts val="1001"/>
              </a:spcBef>
              <a:buClr>
                <a:srgbClr val="FFFFFF"/>
              </a:buClr>
            </a:pPr>
            <a:endParaRPr lang="es-ES" sz="1600"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5"/>
              </a:rPr>
              <a:t>https://machinelearningmastery.com/gradient-descent-for-machine-learning/</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6"/>
              </a:rPr>
              <a:t>https://towardsdatascience.com/gradient-descent-animation-1-simple-linear-regression-e49315b24672</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p:txBody>
      </p:sp>
    </p:spTree>
    <p:extLst>
      <p:ext uri="{BB962C8B-B14F-4D97-AF65-F5344CB8AC3E}">
        <p14:creationId xmlns:p14="http://schemas.microsoft.com/office/powerpoint/2010/main" val="243589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err="1">
                <a:solidFill>
                  <a:srgbClr val="FF0000"/>
                </a:solidFill>
                <a:latin typeface="Calibri Light"/>
              </a:rPr>
              <a:t>Regresión</a:t>
            </a:r>
            <a:r>
              <a:rPr lang="en-US" sz="4400" b="0" strike="noStrike" spc="-1" dirty="0">
                <a:solidFill>
                  <a:srgbClr val="FF0000"/>
                </a:solidFill>
                <a:latin typeface="Calibri Light"/>
              </a:rPr>
              <a:t> Lineal</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err="1">
                <a:solidFill>
                  <a:srgbClr val="FFFFFF"/>
                </a:solidFill>
                <a:uFillTx/>
                <a:latin typeface="Calibri"/>
              </a:rPr>
              <a:t>regresión</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expresa</a:t>
            </a:r>
            <a:r>
              <a:rPr lang="en-US" sz="1700" b="0" strike="noStrike" spc="-1" dirty="0">
                <a:solidFill>
                  <a:srgbClr val="FFFFFF"/>
                </a:solidFill>
                <a:latin typeface="Calibri"/>
              </a:rPr>
              <a:t> la </a:t>
            </a:r>
            <a:r>
              <a:rPr lang="en-US" sz="1700" b="0" strike="noStrike" spc="-1" dirty="0" err="1">
                <a:solidFill>
                  <a:srgbClr val="FFFFFF"/>
                </a:solidFill>
                <a:latin typeface="Calibri"/>
              </a:rPr>
              <a:t>relación</a:t>
            </a:r>
            <a:r>
              <a:rPr lang="en-US" sz="1700" b="0" strike="noStrike" spc="-1" dirty="0">
                <a:solidFill>
                  <a:srgbClr val="FFFFFF"/>
                </a:solidFill>
                <a:latin typeface="Calibri"/>
              </a:rPr>
              <a:t> entre una variable que se llama </a:t>
            </a:r>
            <a:r>
              <a:rPr lang="en-US" sz="1700" b="0" strike="noStrike" spc="-1" dirty="0" err="1">
                <a:solidFill>
                  <a:srgbClr val="FFFFFF"/>
                </a:solidFill>
                <a:latin typeface="Calibri"/>
              </a:rPr>
              <a:t>regresando</a:t>
            </a:r>
            <a:r>
              <a:rPr lang="en-US" sz="1700" b="0" strike="noStrike" spc="-1" dirty="0">
                <a:solidFill>
                  <a:srgbClr val="FFFFFF"/>
                </a:solidFill>
                <a:latin typeface="Calibri"/>
              </a:rPr>
              <a:t> (y, </a:t>
            </a:r>
            <a:r>
              <a:rPr lang="en-US" sz="1700" b="0" strike="noStrike" spc="-1" dirty="0" err="1">
                <a:solidFill>
                  <a:srgbClr val="FFFFFF"/>
                </a:solidFill>
                <a:latin typeface="Calibri"/>
              </a:rPr>
              <a:t>dependiente</a:t>
            </a:r>
            <a:r>
              <a:rPr lang="en-US" sz="1700" b="0" strike="noStrike" spc="-1" dirty="0">
                <a:solidFill>
                  <a:srgbClr val="FFFFFF"/>
                </a:solidFill>
                <a:latin typeface="Calibri"/>
              </a:rPr>
              <a:t>) y </a:t>
            </a:r>
            <a:r>
              <a:rPr lang="en-US" sz="1700" b="0" strike="noStrike" spc="-1" dirty="0" err="1">
                <a:solidFill>
                  <a:srgbClr val="FFFFFF"/>
                </a:solidFill>
                <a:latin typeface="Calibri"/>
              </a:rPr>
              <a:t>otra</a:t>
            </a:r>
            <a:r>
              <a:rPr lang="en-US" sz="1700" b="0" strike="noStrike" spc="-1" dirty="0">
                <a:solidFill>
                  <a:srgbClr val="FFFFFF"/>
                </a:solidFill>
                <a:latin typeface="Calibri"/>
              </a:rPr>
              <a:t> que se llama </a:t>
            </a:r>
            <a:r>
              <a:rPr lang="en-US" sz="1700" b="0" strike="noStrike" spc="-1" dirty="0" err="1">
                <a:solidFill>
                  <a:srgbClr val="FFFFFF"/>
                </a:solidFill>
                <a:latin typeface="Calibri"/>
              </a:rPr>
              <a:t>regresor</a:t>
            </a:r>
            <a:r>
              <a:rPr lang="en-US" sz="1700" b="0" strike="noStrike" spc="-1" dirty="0">
                <a:solidFill>
                  <a:srgbClr val="FFFFFF"/>
                </a:solidFill>
                <a:latin typeface="Calibri"/>
              </a:rPr>
              <a:t> (x, </a:t>
            </a:r>
            <a:r>
              <a:rPr lang="en-US" sz="1700" b="0" strike="noStrike" spc="-1" dirty="0" err="1">
                <a:solidFill>
                  <a:srgbClr val="FFFFFF"/>
                </a:solidFill>
                <a:latin typeface="Calibri"/>
              </a:rPr>
              <a:t>independiente</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a:solidFill>
                  <a:srgbClr val="FFFFFF"/>
                </a:solidFill>
                <a:uFillTx/>
                <a:latin typeface="Calibri"/>
              </a:rPr>
              <a:t>lineal</a:t>
            </a:r>
            <a:r>
              <a:rPr lang="en-US" sz="1700" b="0" strike="noStrike" spc="-1" dirty="0">
                <a:solidFill>
                  <a:srgbClr val="FFFFFF"/>
                </a:solidFill>
                <a:latin typeface="Calibri"/>
              </a:rPr>
              <a:t>? </a:t>
            </a:r>
            <a:r>
              <a:rPr lang="es-ES" sz="1700" b="0" strike="noStrike" spc="-1" dirty="0">
                <a:solidFill>
                  <a:srgbClr val="FFFFFF"/>
                </a:solidFill>
                <a:latin typeface="Calibri"/>
              </a:rPr>
              <a:t>Los parámetros de la ecuación se incorporan de forma lineal</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Es una </a:t>
            </a:r>
            <a:r>
              <a:rPr lang="en-US" sz="1700" b="0" i="1" u="sng" strike="noStrike" spc="-1" dirty="0" err="1">
                <a:solidFill>
                  <a:srgbClr val="FFFFFF"/>
                </a:solidFill>
                <a:uFillTx/>
                <a:latin typeface="Calibri"/>
              </a:rPr>
              <a:t>técnica</a:t>
            </a:r>
            <a:r>
              <a:rPr lang="en-US" sz="1700" b="0" i="1" u="sng" strike="noStrike" spc="-1" dirty="0">
                <a:solidFill>
                  <a:srgbClr val="FFFFFF"/>
                </a:solidFill>
                <a:uFillTx/>
                <a:latin typeface="Calibri"/>
              </a:rPr>
              <a:t> </a:t>
            </a:r>
            <a:r>
              <a:rPr lang="en-US" sz="1700" b="0" i="1" u="sng" strike="noStrike" spc="-1" dirty="0" err="1">
                <a:solidFill>
                  <a:srgbClr val="FFFFFF"/>
                </a:solidFill>
                <a:uFillTx/>
                <a:latin typeface="Calibri"/>
              </a:rPr>
              <a:t>paramétrica</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hace</a:t>
            </a:r>
            <a:r>
              <a:rPr lang="en-US" sz="1700" b="0" strike="noStrike" spc="-1" dirty="0">
                <a:solidFill>
                  <a:srgbClr val="FFFFFF"/>
                </a:solidFill>
                <a:latin typeface="Calibri"/>
              </a:rPr>
              <a:t> </a:t>
            </a:r>
            <a:r>
              <a:rPr lang="en-US" sz="1700" b="0" strike="noStrike" spc="-1" dirty="0" err="1">
                <a:solidFill>
                  <a:srgbClr val="FFFFFF"/>
                </a:solidFill>
                <a:latin typeface="Calibri"/>
              </a:rPr>
              <a:t>varias</a:t>
            </a:r>
            <a:r>
              <a:rPr lang="en-US" sz="1700" b="0" strike="noStrike" spc="-1" dirty="0">
                <a:solidFill>
                  <a:srgbClr val="FFFFFF"/>
                </a:solidFill>
                <a:latin typeface="Calibri"/>
              </a:rPr>
              <a:t> </a:t>
            </a:r>
            <a:r>
              <a:rPr lang="en-US" sz="1700" b="0" strike="noStrike" spc="-1" dirty="0" err="1">
                <a:solidFill>
                  <a:srgbClr val="FFFFFF"/>
                </a:solidFill>
                <a:latin typeface="Calibri"/>
              </a:rPr>
              <a:t>suposiciones</a:t>
            </a:r>
            <a:r>
              <a:rPr lang="en-US" sz="1700" b="0" strike="noStrike" spc="-1" dirty="0">
                <a:solidFill>
                  <a:srgbClr val="FFFFFF"/>
                </a:solidFill>
                <a:latin typeface="Calibri"/>
              </a:rPr>
              <a:t> </a:t>
            </a:r>
            <a:r>
              <a:rPr lang="en-US" sz="1700" b="0" strike="noStrike" spc="-1" dirty="0" err="1">
                <a:solidFill>
                  <a:srgbClr val="FFFFFF"/>
                </a:solidFill>
                <a:latin typeface="Calibri"/>
              </a:rPr>
              <a:t>sobre</a:t>
            </a:r>
            <a:r>
              <a:rPr lang="en-US" sz="1700" b="0" strike="noStrike" spc="-1" dirty="0">
                <a:solidFill>
                  <a:srgbClr val="FFFFFF"/>
                </a:solidFill>
                <a:latin typeface="Calibri"/>
              </a:rPr>
              <a:t> </a:t>
            </a:r>
            <a:r>
              <a:rPr lang="en-US" sz="1700" b="0" strike="noStrike" spc="-1" dirty="0" err="1">
                <a:solidFill>
                  <a:srgbClr val="FFFFFF"/>
                </a:solidFill>
                <a:latin typeface="Calibri"/>
              </a:rPr>
              <a:t>el</a:t>
            </a:r>
            <a:r>
              <a:rPr lang="en-US" sz="1700" b="0" strike="noStrike" spc="-1" dirty="0">
                <a:solidFill>
                  <a:srgbClr val="FFFFFF"/>
                </a:solidFill>
                <a:latin typeface="Calibri"/>
              </a:rPr>
              <a:t> conjunto de </a:t>
            </a:r>
            <a:r>
              <a:rPr lang="en-US" sz="1700" b="0" strike="noStrike" spc="-1" dirty="0" err="1">
                <a:solidFill>
                  <a:srgbClr val="FFFFFF"/>
                </a:solidFill>
                <a:latin typeface="Calibri"/>
              </a:rPr>
              <a:t>datos</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Uno de los </a:t>
            </a:r>
            <a:r>
              <a:rPr lang="en-US" sz="1700" b="0" strike="noStrike" spc="-1" dirty="0" err="1">
                <a:solidFill>
                  <a:srgbClr val="FFFFFF"/>
                </a:solidFill>
                <a:latin typeface="Calibri"/>
              </a:rPr>
              <a:t>métodos</a:t>
            </a:r>
            <a:r>
              <a:rPr lang="en-US" sz="1700" b="0" strike="noStrike" spc="-1" dirty="0">
                <a:solidFill>
                  <a:srgbClr val="FFFFFF"/>
                </a:solidFill>
                <a:latin typeface="Calibri"/>
              </a:rPr>
              <a:t> </a:t>
            </a:r>
            <a:r>
              <a:rPr lang="en-US" sz="1700" b="0" strike="noStrike" spc="-1" dirty="0" err="1">
                <a:solidFill>
                  <a:srgbClr val="FFFFFF"/>
                </a:solidFill>
                <a:latin typeface="Calibri"/>
              </a:rPr>
              <a:t>estadísticos</a:t>
            </a:r>
            <a:r>
              <a:rPr lang="en-US" sz="1700" b="0" strike="noStrike" spc="-1" dirty="0">
                <a:solidFill>
                  <a:srgbClr val="FFFFFF"/>
                </a:solidFill>
                <a:latin typeface="Calibri"/>
              </a:rPr>
              <a:t> de </a:t>
            </a:r>
            <a:r>
              <a:rPr lang="en-US" sz="1700" b="0" strike="noStrike" spc="-1" dirty="0" err="1">
                <a:solidFill>
                  <a:srgbClr val="FFFFFF"/>
                </a:solidFill>
                <a:latin typeface="Calibri"/>
              </a:rPr>
              <a:t>predicción</a:t>
            </a:r>
            <a:r>
              <a:rPr lang="en-US" sz="1700" b="0" strike="noStrike" spc="-1" dirty="0">
                <a:solidFill>
                  <a:srgbClr val="FFFFFF"/>
                </a:solidFill>
                <a:latin typeface="Calibri"/>
              </a:rPr>
              <a:t> </a:t>
            </a:r>
            <a:r>
              <a:rPr lang="en-US" sz="1700" b="0" strike="noStrike" spc="-1" dirty="0" err="1">
                <a:solidFill>
                  <a:srgbClr val="FFFFFF"/>
                </a:solidFill>
                <a:latin typeface="Calibri"/>
              </a:rPr>
              <a:t>más</a:t>
            </a:r>
            <a:r>
              <a:rPr lang="en-US" sz="1700" b="0" strike="noStrike" spc="-1" dirty="0">
                <a:solidFill>
                  <a:srgbClr val="FFFFFF"/>
                </a:solidFill>
                <a:latin typeface="Calibri"/>
              </a:rPr>
              <a:t> </a:t>
            </a:r>
            <a:r>
              <a:rPr lang="en-US" sz="1700" b="0" strike="noStrike" spc="-1" dirty="0" err="1">
                <a:solidFill>
                  <a:srgbClr val="FFFFFF"/>
                </a:solidFill>
                <a:latin typeface="Calibri"/>
              </a:rPr>
              <a:t>utilizados</a:t>
            </a:r>
            <a:r>
              <a:rPr lang="en-US" sz="1700" b="0" strike="noStrike" spc="-1" dirty="0">
                <a:solidFill>
                  <a:srgbClr val="FFFFFF"/>
                </a:solidFill>
                <a:latin typeface="Calibri"/>
              </a:rPr>
              <a:t>. </a:t>
            </a:r>
            <a:endParaRPr lang="es-ES" sz="1700" b="0" strike="noStrike" spc="-1" dirty="0">
              <a:latin typeface="Arial"/>
            </a:endParaRPr>
          </a:p>
          <a:p>
            <a:pPr>
              <a:lnSpc>
                <a:spcPct val="90000"/>
              </a:lnSpc>
              <a:spcBef>
                <a:spcPts val="1001"/>
              </a:spcBef>
            </a:pPr>
            <a:endParaRPr lang="es-ES" sz="1700" b="0" strike="noStrike" spc="-1" dirty="0">
              <a:latin typeface="Arial"/>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50" name="Picture 2" descr="Resultado de imagen de regresion lineal"/>
          <p:cNvPicPr/>
          <p:nvPr/>
        </p:nvPicPr>
        <p:blipFill>
          <a:blip r:embed="rId3"/>
          <a:stretch/>
        </p:blipFill>
        <p:spPr>
          <a:xfrm>
            <a:off x="6904800" y="1950480"/>
            <a:ext cx="4474800" cy="2953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Tipos de regresión lineal</a:t>
            </a:r>
            <a:endParaRPr lang="es-ES" sz="4400" b="0" strike="noStrike" spc="-1">
              <a:latin typeface="Arial"/>
            </a:endParaRPr>
          </a:p>
        </p:txBody>
      </p:sp>
      <p:sp>
        <p:nvSpPr>
          <p:cNvPr id="52" name="CustomShape 2"/>
          <p:cNvSpPr/>
          <p:nvPr/>
        </p:nvSpPr>
        <p:spPr>
          <a:xfrm>
            <a:off x="6555960" y="5503325"/>
            <a:ext cx="4106640" cy="114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rgbClr val="FFFFFF"/>
                </a:solidFill>
                <a:latin typeface="Calibri"/>
              </a:rPr>
              <a:t>Regresión lineal múltiple</a:t>
            </a:r>
            <a:endParaRPr lang="es-ES" sz="1800" b="0" strike="noStrike" spc="-1" dirty="0">
              <a:solidFill>
                <a:schemeClr val="bg1"/>
              </a:solidFill>
              <a:latin typeface="Calibri"/>
            </a:endParaRPr>
          </a:p>
          <a:p>
            <a:pPr algn="ctr">
              <a:lnSpc>
                <a:spcPct val="90000"/>
              </a:lnSpc>
              <a:spcBef>
                <a:spcPts val="1001"/>
              </a:spcBef>
              <a:tabLst>
                <a:tab pos="0" algn="l"/>
              </a:tabLst>
            </a:pPr>
            <a:endParaRPr lang="es-ES" spc="-1" dirty="0">
              <a:solidFill>
                <a:schemeClr val="bg1"/>
              </a:solidFill>
              <a:latin typeface="Calibri"/>
            </a:endParaRPr>
          </a:p>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pic>
        <p:nvPicPr>
          <p:cNvPr id="53" name="Picture 5"/>
          <p:cNvPicPr/>
          <p:nvPr/>
        </p:nvPicPr>
        <p:blipFill>
          <a:blip r:embed="rId3"/>
          <a:stretch/>
        </p:blipFill>
        <p:spPr>
          <a:xfrm>
            <a:off x="6325980" y="2615520"/>
            <a:ext cx="4336620" cy="2541240"/>
          </a:xfrm>
          <a:prstGeom prst="rect">
            <a:avLst/>
          </a:prstGeom>
          <a:ln w="0">
            <a:noFill/>
          </a:ln>
        </p:spPr>
      </p:pic>
      <p:sp>
        <p:nvSpPr>
          <p:cNvPr id="54" name="CustomShape 3"/>
          <p:cNvSpPr/>
          <p:nvPr/>
        </p:nvSpPr>
        <p:spPr>
          <a:xfrm>
            <a:off x="1374140" y="5534760"/>
            <a:ext cx="3580338"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s-ES" sz="1800" b="0" strike="noStrike" spc="-1" dirty="0">
                <a:solidFill>
                  <a:srgbClr val="FFFFFF"/>
                </a:solidFill>
                <a:latin typeface="Calibri"/>
                <a:ea typeface="DejaVu Sans"/>
              </a:rPr>
              <a:t>Regresión lineal simple</a:t>
            </a:r>
          </a:p>
          <a:p>
            <a:pPr algn="ctr">
              <a:lnSpc>
                <a:spcPct val="100000"/>
              </a:lnSpc>
            </a:pPr>
            <a:endParaRPr lang="es-ES" spc="-1" dirty="0">
              <a:solidFill>
                <a:srgbClr val="FFFFFF"/>
              </a:solidFill>
              <a:latin typeface="Calibri"/>
            </a:endParaRPr>
          </a:p>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pic>
        <p:nvPicPr>
          <p:cNvPr id="55" name="Picture 31"/>
          <p:cNvPicPr/>
          <p:nvPr/>
        </p:nvPicPr>
        <p:blipFill>
          <a:blip r:embed="rId4"/>
          <a:stretch/>
        </p:blipFill>
        <p:spPr>
          <a:xfrm>
            <a:off x="1188260" y="2615520"/>
            <a:ext cx="3898080" cy="2541240"/>
          </a:xfrm>
          <a:prstGeom prst="rect">
            <a:avLst/>
          </a:prstGeom>
          <a:ln w="0">
            <a:noFill/>
          </a:ln>
        </p:spPr>
      </p:pic>
      <p:pic>
        <p:nvPicPr>
          <p:cNvPr id="3" name="Imagen 2">
            <a:extLst>
              <a:ext uri="{FF2B5EF4-FFF2-40B4-BE49-F238E27FC236}">
                <a16:creationId xmlns:a16="http://schemas.microsoft.com/office/drawing/2014/main" id="{08747C93-0BA1-4986-990D-2F311487F8B6}"/>
              </a:ext>
            </a:extLst>
          </p:cNvPr>
          <p:cNvPicPr>
            <a:picLocks noChangeAspect="1"/>
          </p:cNvPicPr>
          <p:nvPr/>
        </p:nvPicPr>
        <p:blipFill>
          <a:blip r:embed="rId5"/>
          <a:stretch>
            <a:fillRect/>
          </a:stretch>
        </p:blipFill>
        <p:spPr>
          <a:xfrm>
            <a:off x="6915960" y="751712"/>
            <a:ext cx="4803464" cy="11975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¿Qué son los coeficientes?</a:t>
            </a:r>
            <a:endParaRPr lang="es-ES" sz="4400" b="0" strike="noStrike" spc="-1" dirty="0">
              <a:latin typeface="Arial"/>
            </a:endParaRPr>
          </a:p>
        </p:txBody>
      </p:sp>
      <p:sp>
        <p:nvSpPr>
          <p:cNvPr id="10" name="CuadroTexto 9">
            <a:extLst>
              <a:ext uri="{FF2B5EF4-FFF2-40B4-BE49-F238E27FC236}">
                <a16:creationId xmlns:a16="http://schemas.microsoft.com/office/drawing/2014/main" id="{72EFC825-9505-4F51-B88C-F7BF293E9D3F}"/>
              </a:ext>
            </a:extLst>
          </p:cNvPr>
          <p:cNvSpPr txBox="1"/>
          <p:nvPr/>
        </p:nvSpPr>
        <p:spPr>
          <a:xfrm>
            <a:off x="944880" y="2167741"/>
            <a:ext cx="8676640" cy="923330"/>
          </a:xfrm>
          <a:prstGeom prst="rect">
            <a:avLst/>
          </a:prstGeom>
          <a:noFill/>
        </p:spPr>
        <p:txBody>
          <a:bodyPr wrap="square" rtlCol="0">
            <a:spAutoFit/>
          </a:bodyPr>
          <a:lstStyle/>
          <a:p>
            <a:pPr marL="342900" indent="-342900">
              <a:buAutoNum type="arabicPeriod"/>
            </a:pPr>
            <a:r>
              <a:rPr lang="es-ES" sz="1800" b="0" strike="noStrike" spc="-1" dirty="0">
                <a:solidFill>
                  <a:schemeClr val="bg1"/>
                </a:solidFill>
                <a:latin typeface="Arial"/>
              </a:rPr>
              <a:t>β</a:t>
            </a:r>
            <a:r>
              <a:rPr lang="es-ES" sz="1800" b="0" strike="noStrike" spc="-1" baseline="-25000" dirty="0">
                <a:solidFill>
                  <a:schemeClr val="bg1"/>
                </a:solidFill>
                <a:latin typeface="Arial"/>
              </a:rPr>
              <a:t>0</a:t>
            </a:r>
            <a:r>
              <a:rPr lang="es-ES" sz="1800" b="0" strike="noStrike" spc="-1" dirty="0">
                <a:solidFill>
                  <a:schemeClr val="bg1"/>
                </a:solidFill>
                <a:latin typeface="Arial"/>
              </a:rPr>
              <a:t>: valor de variable respuesta para cuando todos los predictores son 0</a:t>
            </a:r>
          </a:p>
          <a:p>
            <a:pPr marL="342900" indent="-342900">
              <a:buAutoNum type="arabicPeriod"/>
            </a:pPr>
            <a:r>
              <a:rPr lang="es-ES" sz="1800" b="0" strike="noStrike" spc="-1" dirty="0">
                <a:solidFill>
                  <a:schemeClr val="bg1"/>
                </a:solidFill>
                <a:latin typeface="Arial"/>
              </a:rPr>
              <a:t>β</a:t>
            </a:r>
            <a:r>
              <a:rPr lang="es-ES" spc="-1" baseline="-25000" dirty="0">
                <a:solidFill>
                  <a:schemeClr val="bg1"/>
                </a:solidFill>
                <a:latin typeface="Arial"/>
              </a:rPr>
              <a:t>j</a:t>
            </a:r>
            <a:r>
              <a:rPr lang="es-ES" sz="1800" b="0" strike="noStrike" spc="-1" dirty="0">
                <a:solidFill>
                  <a:schemeClr val="bg1"/>
                </a:solidFill>
                <a:latin typeface="Arial"/>
              </a:rPr>
              <a:t>: cuánto aumenta la variable respuesta cuando el predictor j incrementa en una unidad</a:t>
            </a:r>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3"/>
          <a:stretch/>
        </p:blipFill>
        <p:spPr>
          <a:xfrm>
            <a:off x="6248400" y="396620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8701440" y="4237545"/>
            <a:ext cx="1534640" cy="369332"/>
          </a:xfrm>
          <a:prstGeom prst="rect">
            <a:avLst/>
          </a:prstGeom>
          <a:noFill/>
        </p:spPr>
        <p:txBody>
          <a:bodyPr wrap="square" rtlCol="0">
            <a:spAutoFit/>
          </a:bodyPr>
          <a:lstStyle/>
          <a:p>
            <a:pPr algn="ctr"/>
            <a:r>
              <a:rPr lang="es-ES" dirty="0">
                <a:solidFill>
                  <a:schemeClr val="bg1"/>
                </a:solidFill>
              </a:rPr>
              <a:t>Y = 5 + 6X</a:t>
            </a:r>
          </a:p>
        </p:txBody>
      </p:sp>
      <p:pic>
        <p:nvPicPr>
          <p:cNvPr id="8" name="Picture 2" descr="Resultado de imagen de regresion lineal">
            <a:extLst>
              <a:ext uri="{FF2B5EF4-FFF2-40B4-BE49-F238E27FC236}">
                <a16:creationId xmlns:a16="http://schemas.microsoft.com/office/drawing/2014/main" id="{FAA0814C-4A69-424C-9619-2B01380C8F8E}"/>
              </a:ext>
            </a:extLst>
          </p:cNvPr>
          <p:cNvPicPr/>
          <p:nvPr/>
        </p:nvPicPr>
        <p:blipFill>
          <a:blip r:embed="rId4"/>
          <a:stretch/>
        </p:blipFill>
        <p:spPr>
          <a:xfrm>
            <a:off x="1955920" y="3509651"/>
            <a:ext cx="3165200" cy="1943054"/>
          </a:xfrm>
          <a:prstGeom prst="rect">
            <a:avLst/>
          </a:prstGeom>
          <a:solidFill>
            <a:schemeClr val="bg1"/>
          </a:solidFill>
          <a:ln w="0">
            <a:noFill/>
          </a:ln>
        </p:spPr>
      </p:pic>
      <p:sp>
        <p:nvSpPr>
          <p:cNvPr id="12" name="CustomShape 2">
            <a:extLst>
              <a:ext uri="{FF2B5EF4-FFF2-40B4-BE49-F238E27FC236}">
                <a16:creationId xmlns:a16="http://schemas.microsoft.com/office/drawing/2014/main" id="{7D966DC7-4DA0-4026-AED2-10F36FDC50E7}"/>
              </a:ext>
            </a:extLst>
          </p:cNvPr>
          <p:cNvSpPr/>
          <p:nvPr/>
        </p:nvSpPr>
        <p:spPr>
          <a:xfrm>
            <a:off x="3888960" y="1619966"/>
            <a:ext cx="4106640" cy="5583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spTree>
    <p:extLst>
      <p:ext uri="{BB962C8B-B14F-4D97-AF65-F5344CB8AC3E}">
        <p14:creationId xmlns:p14="http://schemas.microsoft.com/office/powerpoint/2010/main" val="30388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¿Qué son los coeficientes?</a:t>
            </a:r>
            <a:endParaRPr lang="es-ES" sz="4400" spc="-1" dirty="0"/>
          </a:p>
        </p:txBody>
      </p:sp>
      <p:pic>
        <p:nvPicPr>
          <p:cNvPr id="13" name="Imagen 12">
            <a:extLst>
              <a:ext uri="{FF2B5EF4-FFF2-40B4-BE49-F238E27FC236}">
                <a16:creationId xmlns:a16="http://schemas.microsoft.com/office/drawing/2014/main" id="{40CB0E67-1D95-4E20-8D0A-97A72C63F867}"/>
              </a:ext>
            </a:extLst>
          </p:cNvPr>
          <p:cNvPicPr>
            <a:picLocks noChangeAspect="1"/>
          </p:cNvPicPr>
          <p:nvPr/>
        </p:nvPicPr>
        <p:blipFill>
          <a:blip r:embed="rId3"/>
          <a:stretch>
            <a:fillRect/>
          </a:stretch>
        </p:blipFill>
        <p:spPr>
          <a:xfrm>
            <a:off x="3521068" y="2069858"/>
            <a:ext cx="4803464" cy="1197594"/>
          </a:xfrm>
          <a:prstGeom prst="rect">
            <a:avLst/>
          </a:prstGeom>
        </p:spPr>
      </p:pic>
      <p:sp>
        <p:nvSpPr>
          <p:cNvPr id="14" name="CustomShape 2">
            <a:extLst>
              <a:ext uri="{FF2B5EF4-FFF2-40B4-BE49-F238E27FC236}">
                <a16:creationId xmlns:a16="http://schemas.microsoft.com/office/drawing/2014/main" id="{1723BDCD-74F1-4664-A4F4-84C4D7244028}"/>
              </a:ext>
            </a:extLst>
          </p:cNvPr>
          <p:cNvSpPr/>
          <p:nvPr/>
        </p:nvSpPr>
        <p:spPr>
          <a:xfrm>
            <a:off x="1785693" y="369316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β</a:t>
            </a:r>
            <a:r>
              <a:rPr lang="es-ES" spc="-1" baseline="-25000" dirty="0">
                <a:solidFill>
                  <a:schemeClr val="bg1"/>
                </a:solidFill>
                <a:latin typeface="Arial"/>
              </a:rPr>
              <a:t>3</a:t>
            </a:r>
            <a:r>
              <a:rPr lang="es-ES" sz="1800" b="0" strike="noStrike" spc="-1" dirty="0">
                <a:solidFill>
                  <a:schemeClr val="bg1"/>
                </a:solidFill>
                <a:latin typeface="Arial"/>
              </a:rPr>
              <a:t>X</a:t>
            </a:r>
            <a:r>
              <a:rPr lang="es-ES" spc="-1" baseline="-25000" dirty="0">
                <a:solidFill>
                  <a:schemeClr val="bg1"/>
                </a:solidFill>
                <a:latin typeface="Arial"/>
              </a:rPr>
              <a:t>3</a:t>
            </a:r>
          </a:p>
        </p:txBody>
      </p:sp>
      <p:sp>
        <p:nvSpPr>
          <p:cNvPr id="15" name="CustomShape 2">
            <a:extLst>
              <a:ext uri="{FF2B5EF4-FFF2-40B4-BE49-F238E27FC236}">
                <a16:creationId xmlns:a16="http://schemas.microsoft.com/office/drawing/2014/main" id="{6307E609-5FE4-40C6-B935-CCAE2956D6DB}"/>
              </a:ext>
            </a:extLst>
          </p:cNvPr>
          <p:cNvSpPr/>
          <p:nvPr/>
        </p:nvSpPr>
        <p:spPr>
          <a:xfrm>
            <a:off x="2071680" y="5175980"/>
            <a:ext cx="8168640" cy="6863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500 + 50*(TV) + 20(radio) + 15(</a:t>
            </a:r>
            <a:r>
              <a:rPr lang="es-ES" sz="1800" b="0" strike="noStrike" spc="-1" dirty="0" err="1">
                <a:solidFill>
                  <a:schemeClr val="bg1"/>
                </a:solidFill>
                <a:latin typeface="Arial"/>
              </a:rPr>
              <a:t>newspaper</a:t>
            </a:r>
            <a:r>
              <a:rPr lang="es-ES" sz="1800" b="0" strike="noStrike" spc="-1" dirty="0">
                <a:solidFill>
                  <a:schemeClr val="bg1"/>
                </a:solidFill>
                <a:latin typeface="Arial"/>
              </a:rPr>
              <a:t>)</a:t>
            </a:r>
            <a:endParaRPr lang="es-ES" spc="-1" baseline="-25000" dirty="0">
              <a:solidFill>
                <a:schemeClr val="bg1"/>
              </a:solidFill>
              <a:latin typeface="Arial"/>
            </a:endParaRPr>
          </a:p>
        </p:txBody>
      </p:sp>
      <p:sp>
        <p:nvSpPr>
          <p:cNvPr id="16" name="CustomShape 2">
            <a:extLst>
              <a:ext uri="{FF2B5EF4-FFF2-40B4-BE49-F238E27FC236}">
                <a16:creationId xmlns:a16="http://schemas.microsoft.com/office/drawing/2014/main" id="{AB59ECF1-54C1-4BE0-80F2-8821AE8C2FC1}"/>
              </a:ext>
            </a:extLst>
          </p:cNvPr>
          <p:cNvSpPr/>
          <p:nvPr/>
        </p:nvSpPr>
        <p:spPr>
          <a:xfrm>
            <a:off x="2019373" y="437588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 *(TV) + β</a:t>
            </a:r>
            <a:r>
              <a:rPr lang="es-ES" spc="-1" baseline="-25000" dirty="0">
                <a:solidFill>
                  <a:schemeClr val="bg1"/>
                </a:solidFill>
                <a:latin typeface="Arial"/>
              </a:rPr>
              <a:t>2</a:t>
            </a:r>
            <a:r>
              <a:rPr lang="es-ES" sz="1800" b="0" strike="noStrike" spc="-1" dirty="0">
                <a:solidFill>
                  <a:schemeClr val="bg1"/>
                </a:solidFill>
                <a:latin typeface="Arial"/>
              </a:rPr>
              <a:t> (radio) + β</a:t>
            </a:r>
            <a:r>
              <a:rPr lang="es-ES" spc="-1" baseline="-25000" dirty="0">
                <a:solidFill>
                  <a:schemeClr val="bg1"/>
                </a:solidFill>
                <a:latin typeface="Arial"/>
              </a:rPr>
              <a:t>3</a:t>
            </a:r>
            <a:r>
              <a:rPr lang="es-ES" sz="1800" b="0" strike="noStrike" spc="-1" dirty="0">
                <a:solidFill>
                  <a:schemeClr val="bg1"/>
                </a:solidFill>
                <a:latin typeface="Arial"/>
              </a:rPr>
              <a:t> (</a:t>
            </a:r>
            <a:r>
              <a:rPr lang="es-ES" sz="1800" b="0" strike="noStrike" spc="-1" dirty="0" err="1">
                <a:solidFill>
                  <a:schemeClr val="bg1"/>
                </a:solidFill>
                <a:latin typeface="Arial"/>
              </a:rPr>
              <a:t>newspaper</a:t>
            </a:r>
            <a:r>
              <a:rPr lang="es-ES" sz="1800" b="0" strike="noStrike" spc="-1" dirty="0">
                <a:solidFill>
                  <a:schemeClr val="bg1"/>
                </a:solidFill>
                <a:latin typeface="Arial"/>
              </a:rPr>
              <a:t>)</a:t>
            </a:r>
          </a:p>
        </p:txBody>
      </p:sp>
    </p:spTree>
    <p:extLst>
      <p:ext uri="{BB962C8B-B14F-4D97-AF65-F5344CB8AC3E}">
        <p14:creationId xmlns:p14="http://schemas.microsoft.com/office/powerpoint/2010/main" val="21632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calculo los coeficientes </a:t>
            </a:r>
            <a:r>
              <a:rPr lang="el-GR" sz="4400" b="0" strike="noStrike" spc="-1" dirty="0">
                <a:solidFill>
                  <a:srgbClr val="FF0000"/>
                </a:solidFill>
                <a:latin typeface="Calibri Light"/>
              </a:rPr>
              <a:t>β</a:t>
            </a:r>
            <a:r>
              <a:rPr lang="es-ES" sz="4400" b="0" strike="noStrike" spc="-1" dirty="0">
                <a:solidFill>
                  <a:srgbClr val="FF0000"/>
                </a:solidFill>
                <a:latin typeface="Calibri Light"/>
              </a:rPr>
              <a:t>?</a:t>
            </a:r>
            <a:endParaRPr lang="es-ES" sz="4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Las </a:t>
            </a:r>
            <a:r>
              <a:rPr lang="el-GR" sz="4400" b="0" strike="noStrike" spc="-1" dirty="0">
                <a:solidFill>
                  <a:srgbClr val="FF0000"/>
                </a:solidFill>
                <a:latin typeface="Calibri Light"/>
              </a:rPr>
              <a:t>β</a:t>
            </a:r>
            <a:r>
              <a:rPr lang="es-ES" sz="4400" b="0" strike="noStrike" spc="-1" dirty="0">
                <a:solidFill>
                  <a:srgbClr val="FF0000"/>
                </a:solidFill>
                <a:latin typeface="Calibri Light"/>
              </a:rPr>
              <a:t> van a definir mi recta o hiperplano</a:t>
            </a:r>
            <a:r>
              <a:rPr lang="es-ES" sz="4400" spc="-1" dirty="0">
                <a:solidFill>
                  <a:srgbClr val="FF0000"/>
                </a:solidFill>
                <a:latin typeface="Calibri Light"/>
              </a:rPr>
              <a:t> </a:t>
            </a:r>
            <a:endParaRPr lang="es-ES" sz="4400" b="0" strike="noStrike" spc="-1" dirty="0">
              <a:latin typeface="Arial"/>
            </a:endParaRPr>
          </a:p>
        </p:txBody>
      </p:sp>
      <p:pic>
        <p:nvPicPr>
          <p:cNvPr id="1026" name="Picture 2" descr="Scatter plot of a strong positive correlation, (r = .93). | Download  Scientific Diagram">
            <a:extLst>
              <a:ext uri="{FF2B5EF4-FFF2-40B4-BE49-F238E27FC236}">
                <a16:creationId xmlns:a16="http://schemas.microsoft.com/office/drawing/2014/main" id="{40249E4B-CF2F-42FA-AC85-5D744CB92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950" y="2359025"/>
            <a:ext cx="4656713" cy="37020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a:extLst>
              <a:ext uri="{FF2B5EF4-FFF2-40B4-BE49-F238E27FC236}">
                <a16:creationId xmlns:a16="http://schemas.microsoft.com/office/drawing/2014/main" id="{19E242FB-9A5A-43ED-85D9-98CC509C06DA}"/>
              </a:ext>
            </a:extLst>
          </p:cNvPr>
          <p:cNvCxnSpPr/>
          <p:nvPr/>
        </p:nvCxnSpPr>
        <p:spPr>
          <a:xfrm flipV="1">
            <a:off x="1156206" y="1851765"/>
            <a:ext cx="2832100" cy="2602760"/>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BBE9A77-3B83-4875-B0EC-06C9269816D8}"/>
              </a:ext>
            </a:extLst>
          </p:cNvPr>
          <p:cNvCxnSpPr>
            <a:cxnSpLocks/>
          </p:cNvCxnSpPr>
          <p:nvPr/>
        </p:nvCxnSpPr>
        <p:spPr>
          <a:xfrm flipV="1">
            <a:off x="2144545" y="3502025"/>
            <a:ext cx="4405480" cy="577480"/>
          </a:xfrm>
          <a:prstGeom prst="line">
            <a:avLst/>
          </a:prstGeom>
          <a:ln w="412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5063D96-0456-4A3A-991A-A4F0EAFA3F10}"/>
              </a:ext>
            </a:extLst>
          </p:cNvPr>
          <p:cNvCxnSpPr>
            <a:cxnSpLocks/>
          </p:cNvCxnSpPr>
          <p:nvPr/>
        </p:nvCxnSpPr>
        <p:spPr>
          <a:xfrm flipV="1">
            <a:off x="4049377" y="3502025"/>
            <a:ext cx="2825918" cy="2442260"/>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2621951" y="2701925"/>
            <a:ext cx="3445474" cy="262816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5AA7CB61-E68A-47DE-8960-D7B92E78F5F9}"/>
              </a:ext>
            </a:extLst>
          </p:cNvPr>
          <p:cNvPicPr/>
          <p:nvPr/>
        </p:nvPicPr>
        <p:blipFill>
          <a:blip r:embed="rId4"/>
          <a:stretch/>
        </p:blipFill>
        <p:spPr>
          <a:xfrm>
            <a:off x="7027431" y="2617695"/>
            <a:ext cx="4405480" cy="2923619"/>
          </a:xfrm>
          <a:prstGeom prst="rect">
            <a:avLst/>
          </a:prstGeom>
          <a:ln w="0">
            <a:noFill/>
          </a:ln>
        </p:spPr>
      </p:pic>
    </p:spTree>
    <p:extLst>
      <p:ext uri="{BB962C8B-B14F-4D97-AF65-F5344CB8AC3E}">
        <p14:creationId xmlns:p14="http://schemas.microsoft.com/office/powerpoint/2010/main" val="4854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medimos el error cometido?</a:t>
            </a:r>
            <a:endParaRPr lang="es-ES" sz="4400" b="0" strike="noStrike" spc="-1" dirty="0">
              <a:latin typeface="Arial"/>
            </a:endParaRPr>
          </a:p>
        </p:txBody>
      </p:sp>
    </p:spTree>
    <p:extLst>
      <p:ext uri="{BB962C8B-B14F-4D97-AF65-F5344CB8AC3E}">
        <p14:creationId xmlns:p14="http://schemas.microsoft.com/office/powerpoint/2010/main" val="183096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11180</TotalTime>
  <Words>1011</Words>
  <Application>Microsoft Office PowerPoint</Application>
  <PresentationFormat>Panorámica</PresentationFormat>
  <Paragraphs>139</Paragraphs>
  <Slides>24</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Miguel Cruz</cp:lastModifiedBy>
  <cp:revision>26</cp:revision>
  <dcterms:created xsi:type="dcterms:W3CDTF">2020-08-31T20:14:59Z</dcterms:created>
  <dcterms:modified xsi:type="dcterms:W3CDTF">2023-07-08T15:59:18Z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