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E4F"/>
    <a:srgbClr val="3F6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84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 dirty="0"/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Elegir el modelo con menor cantidad de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Que funcione bien en test,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generalice.</a:t>
            </a:r>
            <a:endParaRPr lang="es-E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1284431" y="1890712"/>
            <a:ext cx="9623137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¿Hay alguna técnica para solventar esto?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 err="1">
                <a:solidFill>
                  <a:srgbClr val="C00000"/>
                </a:solidFill>
              </a:rPr>
              <a:t>Regularization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Cross </a:t>
            </a:r>
            <a:r>
              <a:rPr lang="es-ES" dirty="0" err="1">
                <a:solidFill>
                  <a:srgbClr val="C00000"/>
                </a:solidFill>
              </a:rPr>
              <a:t>Validation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Regularization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Simplificación del modelo para que generalice bien</a:t>
            </a:r>
            <a:endParaRPr dirty="0"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97691" y="2145873"/>
            <a:ext cx="541803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Aumentamos los errores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cambio de disminuirlos en test. Reducimos ese gap entre errores</a:t>
            </a:r>
            <a:endParaRPr dirty="0"/>
          </a:p>
        </p:txBody>
      </p:sp>
      <p:pic>
        <p:nvPicPr>
          <p:cNvPr id="17" name="Google Shape;363;p20" descr="Azure Machine Learning] La dicotomía Varianza-sesgo (Bias-Variance ...">
            <a:extLst>
              <a:ext uri="{FF2B5EF4-FFF2-40B4-BE49-F238E27FC236}">
                <a16:creationId xmlns:a16="http://schemas.microsoft.com/office/drawing/2014/main" id="{A7F74B6D-8FB1-4EA8-8FB5-5DDA259BD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60" y="3426441"/>
            <a:ext cx="4683520" cy="2668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CBAC68-C92F-4756-B405-BDD0673EA73C}"/>
              </a:ext>
            </a:extLst>
          </p:cNvPr>
          <p:cNvCxnSpPr>
            <a:cxnSpLocks/>
          </p:cNvCxnSpPr>
          <p:nvPr/>
        </p:nvCxnSpPr>
        <p:spPr>
          <a:xfrm>
            <a:off x="3684233" y="4285673"/>
            <a:ext cx="0" cy="128385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43F308-D82C-4008-956F-D18351BBE18D}"/>
              </a:ext>
            </a:extLst>
          </p:cNvPr>
          <p:cNvCxnSpPr>
            <a:cxnSpLocks/>
          </p:cNvCxnSpPr>
          <p:nvPr/>
        </p:nvCxnSpPr>
        <p:spPr>
          <a:xfrm>
            <a:off x="2672850" y="5310910"/>
            <a:ext cx="0" cy="23090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ACB430C-0E16-48DC-9677-A7282A87E459}"/>
              </a:ext>
            </a:extLst>
          </p:cNvPr>
          <p:cNvSpPr/>
          <p:nvPr/>
        </p:nvSpPr>
        <p:spPr>
          <a:xfrm rot="5400000">
            <a:off x="2977394" y="5226727"/>
            <a:ext cx="504970" cy="1114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The structure of the decision tree generated in order to learn the... |  Download Scientific Diagram">
            <a:extLst>
              <a:ext uri="{FF2B5EF4-FFF2-40B4-BE49-F238E27FC236}">
                <a16:creationId xmlns:a16="http://schemas.microsoft.com/office/drawing/2014/main" id="{C834BF02-7A69-4033-A66B-86A22FED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5" y="1209433"/>
            <a:ext cx="3977267" cy="25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EBEF728-8875-4700-93C2-5E5C4E17F4E0}"/>
              </a:ext>
            </a:extLst>
          </p:cNvPr>
          <p:cNvCxnSpPr>
            <a:stCxn id="2050" idx="1"/>
            <a:endCxn id="2050" idx="3"/>
          </p:cNvCxnSpPr>
          <p:nvPr/>
        </p:nvCxnSpPr>
        <p:spPr>
          <a:xfrm>
            <a:off x="6887295" y="2479819"/>
            <a:ext cx="3977267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153BD9C-57F4-48E2-A58C-875CF28090E0}"/>
              </a:ext>
            </a:extLst>
          </p:cNvPr>
          <p:cNvCxnSpPr/>
          <p:nvPr/>
        </p:nvCxnSpPr>
        <p:spPr>
          <a:xfrm>
            <a:off x="9245600" y="2479819"/>
            <a:ext cx="0" cy="55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382;p22">
            <a:extLst>
              <a:ext uri="{FF2B5EF4-FFF2-40B4-BE49-F238E27FC236}">
                <a16:creationId xmlns:a16="http://schemas.microsoft.com/office/drawing/2014/main" id="{072AA6B9-A64E-4E27-84A1-AB9D135472A6}"/>
              </a:ext>
            </a:extLst>
          </p:cNvPr>
          <p:cNvSpPr txBox="1"/>
          <p:nvPr/>
        </p:nvSpPr>
        <p:spPr>
          <a:xfrm>
            <a:off x="8268514" y="2988998"/>
            <a:ext cx="19541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3F6EC3"/>
                </a:solidFill>
                <a:latin typeface="Calibri"/>
                <a:ea typeface="Calibri"/>
                <a:cs typeface="Calibri"/>
                <a:sym typeface="Calibri"/>
              </a:rPr>
              <a:t>Eliminamos</a:t>
            </a:r>
            <a:endParaRPr dirty="0">
              <a:solidFill>
                <a:srgbClr val="3F6EC3"/>
              </a:solidFill>
            </a:endParaRPr>
          </a:p>
        </p:txBody>
      </p:sp>
      <p:pic>
        <p:nvPicPr>
          <p:cNvPr id="30" name="Google Shape;246;p10">
            <a:extLst>
              <a:ext uri="{FF2B5EF4-FFF2-40B4-BE49-F238E27FC236}">
                <a16:creationId xmlns:a16="http://schemas.microsoft.com/office/drawing/2014/main" id="{FA76CEA0-913C-4653-AF66-D21B7D8000B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8382" y="4285673"/>
            <a:ext cx="1984709" cy="150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47;p10">
            <a:extLst>
              <a:ext uri="{FF2B5EF4-FFF2-40B4-BE49-F238E27FC236}">
                <a16:creationId xmlns:a16="http://schemas.microsoft.com/office/drawing/2014/main" id="{767A8D38-A857-428C-9884-EE74E0ECDE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3928" y="4274271"/>
            <a:ext cx="1840634" cy="1509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3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Mezclar datos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2801" y="3031627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42760" y="4334273"/>
            <a:ext cx="5418032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Garantizar que la evaluación del modelo sea independiente de la partición.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en test, y los datos de test a su vez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también, conseguiré que mi modelo generalice bien, y por tanto no me produzca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hay que dividirlo?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es muy grande, dividir en 5 k-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4DAF2F-64FD-4111-B18D-226459C85642}"/>
              </a:ext>
            </a:extLst>
          </p:cNvPr>
          <p:cNvSpPr/>
          <p:nvPr/>
        </p:nvSpPr>
        <p:spPr>
          <a:xfrm>
            <a:off x="6482802" y="1971496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 sin anomalía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73464E-7DAB-4AC5-AC9D-F15F0FD3C8FD}"/>
              </a:ext>
            </a:extLst>
          </p:cNvPr>
          <p:cNvSpPr/>
          <p:nvPr/>
        </p:nvSpPr>
        <p:spPr>
          <a:xfrm>
            <a:off x="10366615" y="1971495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Anomalía 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EB34EDCE-0754-4367-AFCD-AA51868156EE}"/>
              </a:ext>
            </a:extLst>
          </p:cNvPr>
          <p:cNvSpPr/>
          <p:nvPr/>
        </p:nvSpPr>
        <p:spPr>
          <a:xfrm rot="5400000">
            <a:off x="7902031" y="58269"/>
            <a:ext cx="404630" cy="3243090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88FD4247-AEEE-450F-8F7B-FB2C4E9DA08C}"/>
              </a:ext>
            </a:extLst>
          </p:cNvPr>
          <p:cNvSpPr/>
          <p:nvPr/>
        </p:nvSpPr>
        <p:spPr>
          <a:xfrm rot="5400000">
            <a:off x="10279917" y="1004326"/>
            <a:ext cx="404630" cy="1332117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Google Shape;382;p22">
            <a:extLst>
              <a:ext uri="{FF2B5EF4-FFF2-40B4-BE49-F238E27FC236}">
                <a16:creationId xmlns:a16="http://schemas.microsoft.com/office/drawing/2014/main" id="{D5E41252-8745-477F-AE44-56B1A937063D}"/>
              </a:ext>
            </a:extLst>
          </p:cNvPr>
          <p:cNvSpPr txBox="1"/>
          <p:nvPr/>
        </p:nvSpPr>
        <p:spPr>
          <a:xfrm>
            <a:off x="7622611" y="1145134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dirty="0"/>
          </a:p>
        </p:txBody>
      </p:sp>
      <p:sp>
        <p:nvSpPr>
          <p:cNvPr id="16" name="Google Shape;382;p22">
            <a:extLst>
              <a:ext uri="{FF2B5EF4-FFF2-40B4-BE49-F238E27FC236}">
                <a16:creationId xmlns:a16="http://schemas.microsoft.com/office/drawing/2014/main" id="{CD31948C-EC1F-41B6-BB5A-D31296BA5D8B}"/>
              </a:ext>
            </a:extLst>
          </p:cNvPr>
          <p:cNvSpPr txBox="1"/>
          <p:nvPr/>
        </p:nvSpPr>
        <p:spPr>
          <a:xfrm>
            <a:off x="9990756" y="1109917"/>
            <a:ext cx="963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y sustituimos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sustituir ese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</p:txBody>
      </p:sp>
      <p:sp>
        <p:nvSpPr>
          <p:cNvPr id="6" name="Google Shape;482;p26">
            <a:extLst>
              <a:ext uri="{FF2B5EF4-FFF2-40B4-BE49-F238E27FC236}">
                <a16:creationId xmlns:a16="http://schemas.microsoft.com/office/drawing/2014/main" id="{D58860DD-2477-409B-94A2-CC682ED13408}"/>
              </a:ext>
            </a:extLst>
          </p:cNvPr>
          <p:cNvSpPr txBox="1"/>
          <p:nvPr/>
        </p:nvSpPr>
        <p:spPr>
          <a:xfrm>
            <a:off x="716902" y="5302846"/>
            <a:ext cx="105156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7C297D-9381-4C33-87CB-E7BC8F99A22D}"/>
              </a:ext>
            </a:extLst>
          </p:cNvPr>
          <p:cNvSpPr/>
          <p:nvPr/>
        </p:nvSpPr>
        <p:spPr>
          <a:xfrm>
            <a:off x="2825202" y="4431320"/>
            <a:ext cx="3788034" cy="29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CFF815-EEA7-4DC0-8098-2F0EA646C61E}"/>
              </a:ext>
            </a:extLst>
          </p:cNvPr>
          <p:cNvSpPr/>
          <p:nvPr/>
        </p:nvSpPr>
        <p:spPr>
          <a:xfrm>
            <a:off x="6709015" y="4431319"/>
            <a:ext cx="753967" cy="292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Test </a:t>
            </a:r>
          </a:p>
        </p:txBody>
      </p:sp>
      <p:sp>
        <p:nvSpPr>
          <p:cNvPr id="9" name="Google Shape;482;p26">
            <a:extLst>
              <a:ext uri="{FF2B5EF4-FFF2-40B4-BE49-F238E27FC236}">
                <a16:creationId xmlns:a16="http://schemas.microsoft.com/office/drawing/2014/main" id="{07E64DAE-7879-4D08-9DE6-C4BDC75D5FBD}"/>
              </a:ext>
            </a:extLst>
          </p:cNvPr>
          <p:cNvSpPr txBox="1"/>
          <p:nvPr/>
        </p:nvSpPr>
        <p:spPr>
          <a:xfrm>
            <a:off x="3742146" y="4955653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22.67</a:t>
            </a:r>
            <a:endParaRPr sz="1600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4DC5E0-213C-4699-B528-2EAA4323DA6B}"/>
              </a:ext>
            </a:extLst>
          </p:cNvPr>
          <p:cNvSpPr/>
          <p:nvPr/>
        </p:nvSpPr>
        <p:spPr>
          <a:xfrm rot="5400000">
            <a:off x="4951032" y="1873385"/>
            <a:ext cx="404630" cy="492047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539CC125-B999-423F-AC6D-7701A824B221}"/>
              </a:ext>
            </a:extLst>
          </p:cNvPr>
          <p:cNvSpPr/>
          <p:nvPr/>
        </p:nvSpPr>
        <p:spPr>
          <a:xfrm rot="16200000">
            <a:off x="4513931" y="2828889"/>
            <a:ext cx="404630" cy="3985538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Google Shape;482;p26">
            <a:extLst>
              <a:ext uri="{FF2B5EF4-FFF2-40B4-BE49-F238E27FC236}">
                <a16:creationId xmlns:a16="http://schemas.microsoft.com/office/drawing/2014/main" id="{09D563D0-7D19-445F-ADCB-236611BC1FED}"/>
              </a:ext>
            </a:extLst>
          </p:cNvPr>
          <p:cNvSpPr txBox="1"/>
          <p:nvPr/>
        </p:nvSpPr>
        <p:spPr>
          <a:xfrm>
            <a:off x="4179247" y="3836788"/>
            <a:ext cx="19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31.24</a:t>
            </a:r>
            <a:endParaRPr sz="1600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8E183B3-341F-4429-A500-B76DD512CD4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5690346" y="4723960"/>
            <a:ext cx="1395653" cy="400950"/>
          </a:xfrm>
          <a:prstGeom prst="bentConnector2">
            <a:avLst/>
          </a:prstGeom>
          <a:ln w="22225">
            <a:solidFill>
              <a:srgbClr val="90C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6827584" y="3738938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5808131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8781516" y="4076291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6060405" y="3706957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973761" y="3631539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791424" y="3390073"/>
            <a:ext cx="353680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podré realizar predicciones sobre una variable objetivo (target)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 El conjunto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su vez lo divido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utilizo para escoger el mejor modelo. Pruebo el mejor modelo en test. Siempre busco que tenga pocos errores y generalice bien.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 lang="es-E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6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que el modelo no encuentra bien las asociaciones entre los datos, y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ajusta demasiado al entrenamiento. En ambos casos no va a generalizar bien el modelo. Hay que buscar el equilibrio (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6" grpId="0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4" grpId="0"/>
      <p:bldP spid="205" grpId="0"/>
      <p:bldP spid="206" grpId="0"/>
      <p:bldP spid="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momento…Minimizar errores.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425152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1912</Words>
  <Application>Microsoft Office PowerPoint</Application>
  <PresentationFormat>Panorámica</PresentationFormat>
  <Paragraphs>312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se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Regularization Cross Validation</vt:lpstr>
      <vt:lpstr>Regularization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Miguel Cruz</cp:lastModifiedBy>
  <cp:revision>3</cp:revision>
  <dcterms:created xsi:type="dcterms:W3CDTF">2020-10-12T14:09:12Z</dcterms:created>
  <dcterms:modified xsi:type="dcterms:W3CDTF">2023-07-08T15:59:21Z</dcterms:modified>
</cp:coreProperties>
</file>