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90" r:id="rId3"/>
    <p:sldId id="291" r:id="rId4"/>
    <p:sldId id="259" r:id="rId5"/>
    <p:sldId id="292" r:id="rId6"/>
    <p:sldId id="293" r:id="rId7"/>
    <p:sldId id="295" r:id="rId8"/>
    <p:sldId id="258" r:id="rId9"/>
    <p:sldId id="298" r:id="rId10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1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9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3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11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93b02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93b02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93b02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93b02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Técnicas de muestreo</a:t>
            </a:r>
            <a:endParaRPr dirty="0"/>
          </a:p>
        </p:txBody>
      </p:sp>
      <p:grpSp>
        <p:nvGrpSpPr>
          <p:cNvPr id="82" name="Google Shape;82;p27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83" name="Google Shape;83;p27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86" name="Google Shape;86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9" name="Google Shape;89;p27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90" name="Google Shape;90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7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94" name="Google Shape;94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7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98" name="Google Shape;98;p27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99" name="Google Shape;99;p27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100;p27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101" name="Google Shape;101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27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106" name="Google Shape;106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27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111" name="Google Shape;111;p27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114" name="Google Shape;114;p27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27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116" name="Google Shape;116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7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27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119" name="Google Shape;119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7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" name="Google Shape;121;p27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FFE648-38E5-4FB9-8598-6856B9F185F3}"/>
              </a:ext>
            </a:extLst>
          </p:cNvPr>
          <p:cNvSpPr txBox="1"/>
          <p:nvPr/>
        </p:nvSpPr>
        <p:spPr>
          <a:xfrm>
            <a:off x="4091148" y="3495125"/>
            <a:ext cx="221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Taller</a:t>
            </a:r>
            <a:r>
              <a:rPr lang="es-ES" sz="1600" dirty="0"/>
              <a:t> de Data - UX/UI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Población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1FA0B26-0055-4CE6-980F-03DF559CBCAB}"/>
              </a:ext>
            </a:extLst>
          </p:cNvPr>
          <p:cNvGrpSpPr/>
          <p:nvPr/>
        </p:nvGrpSpPr>
        <p:grpSpPr>
          <a:xfrm>
            <a:off x="0" y="1038638"/>
            <a:ext cx="6978248" cy="3305726"/>
            <a:chOff x="239890" y="1038638"/>
            <a:chExt cx="7002853" cy="330572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1D2796F-EC4A-400B-A6F6-7A99282D9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90" y="1038638"/>
              <a:ext cx="4407634" cy="3305726"/>
            </a:xfrm>
            <a:prstGeom prst="rect">
              <a:avLst/>
            </a:prstGeom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73B2DDC-3F0E-4B3B-99A2-AF3D751433D0}"/>
                </a:ext>
              </a:extLst>
            </p:cNvPr>
            <p:cNvGrpSpPr/>
            <p:nvPr/>
          </p:nvGrpSpPr>
          <p:grpSpPr>
            <a:xfrm>
              <a:off x="3990017" y="1384640"/>
              <a:ext cx="1315014" cy="2444550"/>
              <a:chOff x="3990017" y="1449549"/>
              <a:chExt cx="1315014" cy="2444550"/>
            </a:xfrm>
          </p:grpSpPr>
          <p:cxnSp>
            <p:nvCxnSpPr>
              <p:cNvPr id="31" name="Google Shape;184;p29">
                <a:extLst>
                  <a:ext uri="{FF2B5EF4-FFF2-40B4-BE49-F238E27FC236}">
                    <a16:creationId xmlns:a16="http://schemas.microsoft.com/office/drawing/2014/main" id="{73E9952D-6F13-420B-A4F2-3299788F5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0017" y="1449549"/>
                <a:ext cx="1315014" cy="936951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610D727B-C1C0-4F0F-A85F-82A7D6FE8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697193">
                <a:off x="4018033" y="2754048"/>
                <a:ext cx="1322947" cy="957155"/>
              </a:xfrm>
              <a:prstGeom prst="rect">
                <a:avLst/>
              </a:prstGeom>
            </p:spPr>
          </p:pic>
        </p:grpSp>
        <p:grpSp>
          <p:nvGrpSpPr>
            <p:cNvPr id="39" name="Google Shape;215;p30">
              <a:extLst>
                <a:ext uri="{FF2B5EF4-FFF2-40B4-BE49-F238E27FC236}">
                  <a16:creationId xmlns:a16="http://schemas.microsoft.com/office/drawing/2014/main" id="{2D1C08A9-92DC-42B3-976C-B242CC24A821}"/>
                </a:ext>
              </a:extLst>
            </p:cNvPr>
            <p:cNvGrpSpPr/>
            <p:nvPr/>
          </p:nvGrpSpPr>
          <p:grpSpPr>
            <a:xfrm>
              <a:off x="5509070" y="1289334"/>
              <a:ext cx="1733673" cy="859501"/>
              <a:chOff x="6295975" y="1321725"/>
              <a:chExt cx="1518900" cy="859501"/>
            </a:xfrm>
          </p:grpSpPr>
          <p:sp>
            <p:nvSpPr>
              <p:cNvPr id="40" name="Google Shape;216;p30">
                <a:extLst>
                  <a:ext uri="{FF2B5EF4-FFF2-40B4-BE49-F238E27FC236}">
                    <a16:creationId xmlns:a16="http://schemas.microsoft.com/office/drawing/2014/main" id="{52F74EEB-6F35-4DF1-B6A1-935BC8F6C4C0}"/>
                  </a:ext>
                </a:extLst>
              </p:cNvPr>
              <p:cNvSpPr txBox="1"/>
              <p:nvPr/>
            </p:nvSpPr>
            <p:spPr>
              <a:xfrm>
                <a:off x="6295975" y="1664026"/>
                <a:ext cx="15189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Tamaño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Edad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Altura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Género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Nivel Educativo</a:t>
                </a:r>
              </a:p>
            </p:txBody>
          </p:sp>
          <p:sp>
            <p:nvSpPr>
              <p:cNvPr id="41" name="Google Shape;217;p30">
                <a:extLst>
                  <a:ext uri="{FF2B5EF4-FFF2-40B4-BE49-F238E27FC236}">
                    <a16:creationId xmlns:a16="http://schemas.microsoft.com/office/drawing/2014/main" id="{67351838-1993-4D81-8616-CF1BBEBDA4AC}"/>
                  </a:ext>
                </a:extLst>
              </p:cNvPr>
              <p:cNvSpPr txBox="1"/>
              <p:nvPr/>
            </p:nvSpPr>
            <p:spPr>
              <a:xfrm>
                <a:off x="6295975" y="1321725"/>
                <a:ext cx="1518900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Atributos</a:t>
                </a:r>
                <a:endParaRPr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42" name="Google Shape;215;p30">
              <a:extLst>
                <a:ext uri="{FF2B5EF4-FFF2-40B4-BE49-F238E27FC236}">
                  <a16:creationId xmlns:a16="http://schemas.microsoft.com/office/drawing/2014/main" id="{82EB5FC4-10D0-4DDC-8A87-1247945B9810}"/>
                </a:ext>
              </a:extLst>
            </p:cNvPr>
            <p:cNvGrpSpPr/>
            <p:nvPr/>
          </p:nvGrpSpPr>
          <p:grpSpPr>
            <a:xfrm>
              <a:off x="5509069" y="3374160"/>
              <a:ext cx="1733673" cy="731032"/>
              <a:chOff x="6295975" y="1321725"/>
              <a:chExt cx="1518900" cy="731032"/>
            </a:xfrm>
          </p:grpSpPr>
          <p:sp>
            <p:nvSpPr>
              <p:cNvPr id="43" name="Google Shape;216;p30">
                <a:extLst>
                  <a:ext uri="{FF2B5EF4-FFF2-40B4-BE49-F238E27FC236}">
                    <a16:creationId xmlns:a16="http://schemas.microsoft.com/office/drawing/2014/main" id="{747C22A6-5DE5-47BF-B7C6-E0FBC46F155D}"/>
                  </a:ext>
                </a:extLst>
              </p:cNvPr>
              <p:cNvSpPr txBox="1"/>
              <p:nvPr/>
            </p:nvSpPr>
            <p:spPr>
              <a:xfrm>
                <a:off x="6295975" y="1535557"/>
                <a:ext cx="15189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Media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Mediana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Desviación estándar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Distribución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Correlación</a:t>
                </a:r>
              </a:p>
              <a:p>
                <a:pPr marL="285750" lvl="0" indent="-285750" algn="r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" name="Google Shape;217;p30">
                <a:extLst>
                  <a:ext uri="{FF2B5EF4-FFF2-40B4-BE49-F238E27FC236}">
                    <a16:creationId xmlns:a16="http://schemas.microsoft.com/office/drawing/2014/main" id="{D4AD7198-4BBA-4B92-9E4B-C9D42950C89A}"/>
                  </a:ext>
                </a:extLst>
              </p:cNvPr>
              <p:cNvSpPr txBox="1"/>
              <p:nvPr/>
            </p:nvSpPr>
            <p:spPr>
              <a:xfrm>
                <a:off x="6295975" y="1321725"/>
                <a:ext cx="1518900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Estadísticos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05C95E43-5B93-4D2F-ADB1-BCE884218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62" t="4262" r="4160" b="10964"/>
          <a:stretch/>
        </p:blipFill>
        <p:spPr>
          <a:xfrm>
            <a:off x="6851751" y="3587991"/>
            <a:ext cx="1324952" cy="12182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4D9829E-06B3-4E2A-9B29-8F7239129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94" y="1619776"/>
            <a:ext cx="1293266" cy="11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Muestra vs Censo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FB0E84-5FF2-4C8B-83F8-832D1538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3" y="1280126"/>
            <a:ext cx="2660073" cy="174970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E445CDB-CF25-4D5E-84B4-CFAA3117C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124" y="1435102"/>
            <a:ext cx="1439751" cy="1439751"/>
          </a:xfrm>
          <a:prstGeom prst="rect">
            <a:avLst/>
          </a:prstGeom>
        </p:spPr>
      </p:pic>
      <p:sp>
        <p:nvSpPr>
          <p:cNvPr id="7" name="Google Shape;216;p30">
            <a:extLst>
              <a:ext uri="{FF2B5EF4-FFF2-40B4-BE49-F238E27FC236}">
                <a16:creationId xmlns:a16="http://schemas.microsoft.com/office/drawing/2014/main" id="{463F4852-A50C-43C0-99F9-80827FD7E72F}"/>
              </a:ext>
            </a:extLst>
          </p:cNvPr>
          <p:cNvSpPr txBox="1"/>
          <p:nvPr/>
        </p:nvSpPr>
        <p:spPr>
          <a:xfrm>
            <a:off x="6060734" y="1621724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Eficiencia y ahorro de recursos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Inferencia y generalización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Estimación de parámetros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exploratorio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de calidad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Investigación preliminar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Evaluación de intervenciones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9036B-7045-495A-9CAC-8DE05FF9A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834" y="3493474"/>
            <a:ext cx="2318242" cy="1439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0D9227-C8DB-4814-B61D-08F023884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03" y="3673063"/>
            <a:ext cx="2161144" cy="1080572"/>
          </a:xfrm>
          <a:prstGeom prst="rect">
            <a:avLst/>
          </a:prstGeom>
        </p:spPr>
      </p:pic>
      <p:sp>
        <p:nvSpPr>
          <p:cNvPr id="12" name="Google Shape;217;p30">
            <a:extLst>
              <a:ext uri="{FF2B5EF4-FFF2-40B4-BE49-F238E27FC236}">
                <a16:creationId xmlns:a16="http://schemas.microsoft.com/office/drawing/2014/main" id="{550C6E94-8E77-4E3A-81DC-EE62D10027A4}"/>
              </a:ext>
            </a:extLst>
          </p:cNvPr>
          <p:cNvSpPr txBox="1"/>
          <p:nvPr/>
        </p:nvSpPr>
        <p:spPr>
          <a:xfrm>
            <a:off x="6060734" y="1205951"/>
            <a:ext cx="179248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¿Para qué sirve?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5943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7200" y="43806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Muestreo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F345B9-72B2-4F08-9F26-4F272E8F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08" y="1775538"/>
            <a:ext cx="3149742" cy="21008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D2A62B-193F-4A4F-89E6-337ACB75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1" y="1382935"/>
            <a:ext cx="4692562" cy="2886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7200" y="43806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Procedimientos de muestreo</a:t>
            </a:r>
            <a:endParaRPr dirty="0"/>
          </a:p>
        </p:txBody>
      </p:sp>
      <p:sp>
        <p:nvSpPr>
          <p:cNvPr id="8" name="Google Shape;1717;p53">
            <a:extLst>
              <a:ext uri="{FF2B5EF4-FFF2-40B4-BE49-F238E27FC236}">
                <a16:creationId xmlns:a16="http://schemas.microsoft.com/office/drawing/2014/main" id="{26EC0D8F-55BF-497E-BCD2-DAD0DCBCC013}"/>
              </a:ext>
            </a:extLst>
          </p:cNvPr>
          <p:cNvSpPr txBox="1"/>
          <p:nvPr/>
        </p:nvSpPr>
        <p:spPr>
          <a:xfrm>
            <a:off x="5676351" y="1420067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Probabilístico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1720;p53">
            <a:extLst>
              <a:ext uri="{FF2B5EF4-FFF2-40B4-BE49-F238E27FC236}">
                <a16:creationId xmlns:a16="http://schemas.microsoft.com/office/drawing/2014/main" id="{8D4D1D89-5C55-468E-875B-C2693750827D}"/>
              </a:ext>
            </a:extLst>
          </p:cNvPr>
          <p:cNvSpPr txBox="1"/>
          <p:nvPr/>
        </p:nvSpPr>
        <p:spPr>
          <a:xfrm>
            <a:off x="1530343" y="1431076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No probabilístico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723;p53">
            <a:extLst>
              <a:ext uri="{FF2B5EF4-FFF2-40B4-BE49-F238E27FC236}">
                <a16:creationId xmlns:a16="http://schemas.microsoft.com/office/drawing/2014/main" id="{85F65493-7048-40DF-AA0D-53EEF1729EB2}"/>
              </a:ext>
            </a:extLst>
          </p:cNvPr>
          <p:cNvSpPr/>
          <p:nvPr/>
        </p:nvSpPr>
        <p:spPr>
          <a:xfrm>
            <a:off x="769360" y="1326134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oogle Shape;1728;p53">
            <a:extLst>
              <a:ext uri="{FF2B5EF4-FFF2-40B4-BE49-F238E27FC236}">
                <a16:creationId xmlns:a16="http://schemas.microsoft.com/office/drawing/2014/main" id="{0A444767-258F-4930-A250-A5A7A6ADE8FA}"/>
              </a:ext>
            </a:extLst>
          </p:cNvPr>
          <p:cNvGrpSpPr/>
          <p:nvPr/>
        </p:nvGrpSpPr>
        <p:grpSpPr>
          <a:xfrm>
            <a:off x="934564" y="1459048"/>
            <a:ext cx="341682" cy="405048"/>
            <a:chOff x="1205925" y="2092575"/>
            <a:chExt cx="106050" cy="125725"/>
          </a:xfrm>
        </p:grpSpPr>
        <p:sp>
          <p:nvSpPr>
            <p:cNvPr id="16" name="Google Shape;1729;p53">
              <a:extLst>
                <a:ext uri="{FF2B5EF4-FFF2-40B4-BE49-F238E27FC236}">
                  <a16:creationId xmlns:a16="http://schemas.microsoft.com/office/drawing/2014/main" id="{7F8E178E-E98E-4332-8F22-F2D2ABF40360}"/>
                </a:ext>
              </a:extLst>
            </p:cNvPr>
            <p:cNvSpPr/>
            <p:nvPr/>
          </p:nvSpPr>
          <p:spPr>
            <a:xfrm>
              <a:off x="1205925" y="2092575"/>
              <a:ext cx="106050" cy="125725"/>
            </a:xfrm>
            <a:custGeom>
              <a:avLst/>
              <a:gdLst/>
              <a:ahLst/>
              <a:cxnLst/>
              <a:rect l="l" t="t" r="r" b="b"/>
              <a:pathLst>
                <a:path w="4242" h="5029" extrusionOk="0">
                  <a:moveTo>
                    <a:pt x="1773" y="314"/>
                  </a:moveTo>
                  <a:cubicBezTo>
                    <a:pt x="2364" y="314"/>
                    <a:pt x="2828" y="592"/>
                    <a:pt x="3036" y="1090"/>
                  </a:cubicBezTo>
                  <a:cubicBezTo>
                    <a:pt x="3118" y="1310"/>
                    <a:pt x="3175" y="1542"/>
                    <a:pt x="3175" y="1704"/>
                  </a:cubicBezTo>
                  <a:cubicBezTo>
                    <a:pt x="3175" y="2492"/>
                    <a:pt x="2538" y="3129"/>
                    <a:pt x="1750" y="3129"/>
                  </a:cubicBezTo>
                  <a:cubicBezTo>
                    <a:pt x="1009" y="3129"/>
                    <a:pt x="360" y="2515"/>
                    <a:pt x="348" y="1785"/>
                  </a:cubicBezTo>
                  <a:cubicBezTo>
                    <a:pt x="325" y="1252"/>
                    <a:pt x="557" y="638"/>
                    <a:pt x="1090" y="441"/>
                  </a:cubicBezTo>
                  <a:cubicBezTo>
                    <a:pt x="1310" y="360"/>
                    <a:pt x="1542" y="314"/>
                    <a:pt x="1773" y="314"/>
                  </a:cubicBezTo>
                  <a:close/>
                  <a:moveTo>
                    <a:pt x="2828" y="3071"/>
                  </a:moveTo>
                  <a:cubicBezTo>
                    <a:pt x="2978" y="3303"/>
                    <a:pt x="3141" y="3523"/>
                    <a:pt x="3303" y="3743"/>
                  </a:cubicBezTo>
                  <a:cubicBezTo>
                    <a:pt x="3187" y="3813"/>
                    <a:pt x="3083" y="3882"/>
                    <a:pt x="2978" y="3964"/>
                  </a:cubicBezTo>
                  <a:cubicBezTo>
                    <a:pt x="2851" y="3720"/>
                    <a:pt x="2724" y="3465"/>
                    <a:pt x="2608" y="3222"/>
                  </a:cubicBezTo>
                  <a:cubicBezTo>
                    <a:pt x="2677" y="3176"/>
                    <a:pt x="2758" y="3129"/>
                    <a:pt x="2828" y="3071"/>
                  </a:cubicBezTo>
                  <a:close/>
                  <a:moveTo>
                    <a:pt x="3465" y="3952"/>
                  </a:moveTo>
                  <a:cubicBezTo>
                    <a:pt x="3604" y="4137"/>
                    <a:pt x="3743" y="4334"/>
                    <a:pt x="3882" y="4531"/>
                  </a:cubicBezTo>
                  <a:cubicBezTo>
                    <a:pt x="3732" y="4647"/>
                    <a:pt x="3558" y="4717"/>
                    <a:pt x="3372" y="4751"/>
                  </a:cubicBezTo>
                  <a:cubicBezTo>
                    <a:pt x="3280" y="4566"/>
                    <a:pt x="3187" y="4381"/>
                    <a:pt x="3094" y="4207"/>
                  </a:cubicBezTo>
                  <a:cubicBezTo>
                    <a:pt x="3210" y="4114"/>
                    <a:pt x="3338" y="4021"/>
                    <a:pt x="3465" y="3952"/>
                  </a:cubicBezTo>
                  <a:close/>
                  <a:moveTo>
                    <a:pt x="1773" y="1"/>
                  </a:moveTo>
                  <a:cubicBezTo>
                    <a:pt x="1507" y="1"/>
                    <a:pt x="1229" y="47"/>
                    <a:pt x="985" y="140"/>
                  </a:cubicBezTo>
                  <a:cubicBezTo>
                    <a:pt x="290" y="395"/>
                    <a:pt x="1" y="1148"/>
                    <a:pt x="24" y="1797"/>
                  </a:cubicBezTo>
                  <a:cubicBezTo>
                    <a:pt x="47" y="2689"/>
                    <a:pt x="846" y="3442"/>
                    <a:pt x="1750" y="3442"/>
                  </a:cubicBezTo>
                  <a:cubicBezTo>
                    <a:pt x="1970" y="3442"/>
                    <a:pt x="2179" y="3396"/>
                    <a:pt x="2376" y="3326"/>
                  </a:cubicBezTo>
                  <a:cubicBezTo>
                    <a:pt x="2631" y="3882"/>
                    <a:pt x="2921" y="4415"/>
                    <a:pt x="3199" y="4960"/>
                  </a:cubicBezTo>
                  <a:cubicBezTo>
                    <a:pt x="3220" y="5009"/>
                    <a:pt x="3258" y="5028"/>
                    <a:pt x="3297" y="5028"/>
                  </a:cubicBezTo>
                  <a:cubicBezTo>
                    <a:pt x="3323" y="5028"/>
                    <a:pt x="3350" y="5020"/>
                    <a:pt x="3372" y="5006"/>
                  </a:cubicBezTo>
                  <a:cubicBezTo>
                    <a:pt x="3639" y="4960"/>
                    <a:pt x="3894" y="4867"/>
                    <a:pt x="4114" y="4682"/>
                  </a:cubicBezTo>
                  <a:cubicBezTo>
                    <a:pt x="4184" y="4659"/>
                    <a:pt x="4241" y="4578"/>
                    <a:pt x="4184" y="4497"/>
                  </a:cubicBezTo>
                  <a:cubicBezTo>
                    <a:pt x="3801" y="3952"/>
                    <a:pt x="3372" y="3442"/>
                    <a:pt x="3013" y="2897"/>
                  </a:cubicBezTo>
                  <a:cubicBezTo>
                    <a:pt x="3314" y="2585"/>
                    <a:pt x="3488" y="2168"/>
                    <a:pt x="3488" y="1704"/>
                  </a:cubicBezTo>
                  <a:cubicBezTo>
                    <a:pt x="3488" y="1414"/>
                    <a:pt x="3372" y="1090"/>
                    <a:pt x="3314" y="974"/>
                  </a:cubicBezTo>
                  <a:cubicBezTo>
                    <a:pt x="3071" y="360"/>
                    <a:pt x="2492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0;p53">
              <a:extLst>
                <a:ext uri="{FF2B5EF4-FFF2-40B4-BE49-F238E27FC236}">
                  <a16:creationId xmlns:a16="http://schemas.microsoft.com/office/drawing/2014/main" id="{3B3736EA-718B-4220-BB0C-E9679815917E}"/>
                </a:ext>
              </a:extLst>
            </p:cNvPr>
            <p:cNvSpPr/>
            <p:nvPr/>
          </p:nvSpPr>
          <p:spPr>
            <a:xfrm>
              <a:off x="1221575" y="2106775"/>
              <a:ext cx="56500" cy="56500"/>
            </a:xfrm>
            <a:custGeom>
              <a:avLst/>
              <a:gdLst/>
              <a:ahLst/>
              <a:cxnLst/>
              <a:rect l="l" t="t" r="r" b="b"/>
              <a:pathLst>
                <a:path w="2260" h="2260" extrusionOk="0">
                  <a:moveTo>
                    <a:pt x="1124" y="325"/>
                  </a:moveTo>
                  <a:cubicBezTo>
                    <a:pt x="1576" y="325"/>
                    <a:pt x="1947" y="684"/>
                    <a:pt x="1947" y="1136"/>
                  </a:cubicBezTo>
                  <a:cubicBezTo>
                    <a:pt x="1947" y="1588"/>
                    <a:pt x="1576" y="1947"/>
                    <a:pt x="1124" y="1947"/>
                  </a:cubicBezTo>
                  <a:cubicBezTo>
                    <a:pt x="684" y="1947"/>
                    <a:pt x="313" y="1588"/>
                    <a:pt x="313" y="1136"/>
                  </a:cubicBezTo>
                  <a:cubicBezTo>
                    <a:pt x="313" y="684"/>
                    <a:pt x="684" y="325"/>
                    <a:pt x="1124" y="325"/>
                  </a:cubicBezTo>
                  <a:close/>
                  <a:moveTo>
                    <a:pt x="1124" y="0"/>
                  </a:moveTo>
                  <a:cubicBezTo>
                    <a:pt x="510" y="0"/>
                    <a:pt x="0" y="510"/>
                    <a:pt x="0" y="1136"/>
                  </a:cubicBezTo>
                  <a:cubicBezTo>
                    <a:pt x="0" y="1762"/>
                    <a:pt x="510" y="2260"/>
                    <a:pt x="1124" y="2260"/>
                  </a:cubicBezTo>
                  <a:cubicBezTo>
                    <a:pt x="1750" y="2260"/>
                    <a:pt x="2260" y="1762"/>
                    <a:pt x="2260" y="1136"/>
                  </a:cubicBezTo>
                  <a:cubicBezTo>
                    <a:pt x="2260" y="510"/>
                    <a:pt x="1750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1;p53">
              <a:extLst>
                <a:ext uri="{FF2B5EF4-FFF2-40B4-BE49-F238E27FC236}">
                  <a16:creationId xmlns:a16="http://schemas.microsoft.com/office/drawing/2014/main" id="{6B3930EB-D469-4B3A-AF6B-ECE9187694D8}"/>
                </a:ext>
              </a:extLst>
            </p:cNvPr>
            <p:cNvSpPr/>
            <p:nvPr/>
          </p:nvSpPr>
          <p:spPr>
            <a:xfrm>
              <a:off x="1234600" y="2119275"/>
              <a:ext cx="32750" cy="30825"/>
            </a:xfrm>
            <a:custGeom>
              <a:avLst/>
              <a:gdLst/>
              <a:ahLst/>
              <a:cxnLst/>
              <a:rect l="l" t="t" r="r" b="b"/>
              <a:pathLst>
                <a:path w="1310" h="1233" extrusionOk="0">
                  <a:moveTo>
                    <a:pt x="593" y="0"/>
                  </a:moveTo>
                  <a:cubicBezTo>
                    <a:pt x="529" y="0"/>
                    <a:pt x="470" y="41"/>
                    <a:pt x="476" y="126"/>
                  </a:cubicBezTo>
                  <a:cubicBezTo>
                    <a:pt x="487" y="242"/>
                    <a:pt x="499" y="358"/>
                    <a:pt x="511" y="474"/>
                  </a:cubicBezTo>
                  <a:lnTo>
                    <a:pt x="175" y="497"/>
                  </a:lnTo>
                  <a:cubicBezTo>
                    <a:pt x="4" y="497"/>
                    <a:pt x="1" y="752"/>
                    <a:pt x="164" y="752"/>
                  </a:cubicBezTo>
                  <a:cubicBezTo>
                    <a:pt x="167" y="752"/>
                    <a:pt x="171" y="752"/>
                    <a:pt x="175" y="752"/>
                  </a:cubicBezTo>
                  <a:cubicBezTo>
                    <a:pt x="290" y="752"/>
                    <a:pt x="406" y="740"/>
                    <a:pt x="522" y="729"/>
                  </a:cubicBezTo>
                  <a:cubicBezTo>
                    <a:pt x="534" y="856"/>
                    <a:pt x="534" y="984"/>
                    <a:pt x="545" y="1111"/>
                  </a:cubicBezTo>
                  <a:cubicBezTo>
                    <a:pt x="551" y="1192"/>
                    <a:pt x="621" y="1233"/>
                    <a:pt x="687" y="1233"/>
                  </a:cubicBezTo>
                  <a:cubicBezTo>
                    <a:pt x="754" y="1233"/>
                    <a:pt x="818" y="1192"/>
                    <a:pt x="812" y="1111"/>
                  </a:cubicBezTo>
                  <a:cubicBezTo>
                    <a:pt x="800" y="972"/>
                    <a:pt x="789" y="845"/>
                    <a:pt x="789" y="717"/>
                  </a:cubicBezTo>
                  <a:cubicBezTo>
                    <a:pt x="904" y="706"/>
                    <a:pt x="1020" y="706"/>
                    <a:pt x="1148" y="694"/>
                  </a:cubicBezTo>
                  <a:cubicBezTo>
                    <a:pt x="1307" y="683"/>
                    <a:pt x="1310" y="427"/>
                    <a:pt x="1158" y="427"/>
                  </a:cubicBezTo>
                  <a:cubicBezTo>
                    <a:pt x="1155" y="427"/>
                    <a:pt x="1151" y="427"/>
                    <a:pt x="1148" y="427"/>
                  </a:cubicBezTo>
                  <a:cubicBezTo>
                    <a:pt x="1020" y="439"/>
                    <a:pt x="893" y="451"/>
                    <a:pt x="765" y="451"/>
                  </a:cubicBezTo>
                  <a:cubicBezTo>
                    <a:pt x="765" y="346"/>
                    <a:pt x="754" y="230"/>
                    <a:pt x="742" y="126"/>
                  </a:cubicBezTo>
                  <a:cubicBezTo>
                    <a:pt x="730" y="44"/>
                    <a:pt x="659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ED6F9A4-BEFD-4A87-80CB-77A7E163BBCC}"/>
              </a:ext>
            </a:extLst>
          </p:cNvPr>
          <p:cNvGrpSpPr/>
          <p:nvPr/>
        </p:nvGrpSpPr>
        <p:grpSpPr>
          <a:xfrm>
            <a:off x="4946421" y="1326134"/>
            <a:ext cx="672087" cy="670901"/>
            <a:chOff x="4984206" y="1567958"/>
            <a:chExt cx="672087" cy="670901"/>
          </a:xfrm>
        </p:grpSpPr>
        <p:sp>
          <p:nvSpPr>
            <p:cNvPr id="13" name="Google Shape;1721;p53">
              <a:extLst>
                <a:ext uri="{FF2B5EF4-FFF2-40B4-BE49-F238E27FC236}">
                  <a16:creationId xmlns:a16="http://schemas.microsoft.com/office/drawing/2014/main" id="{AB49AA0B-8271-48E4-BA2B-E39597AC1D1A}"/>
                </a:ext>
              </a:extLst>
            </p:cNvPr>
            <p:cNvSpPr/>
            <p:nvPr/>
          </p:nvSpPr>
          <p:spPr>
            <a:xfrm>
              <a:off x="4984206" y="1567958"/>
              <a:ext cx="672087" cy="670901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" name="Google Shape;1732;p53">
              <a:extLst>
                <a:ext uri="{FF2B5EF4-FFF2-40B4-BE49-F238E27FC236}">
                  <a16:creationId xmlns:a16="http://schemas.microsoft.com/office/drawing/2014/main" id="{26725450-6471-424F-B215-9289DFD7BBE0}"/>
                </a:ext>
              </a:extLst>
            </p:cNvPr>
            <p:cNvGrpSpPr/>
            <p:nvPr/>
          </p:nvGrpSpPr>
          <p:grpSpPr>
            <a:xfrm>
              <a:off x="5120010" y="1711477"/>
              <a:ext cx="400482" cy="389262"/>
              <a:chOff x="632075" y="2099825"/>
              <a:chExt cx="124300" cy="120825"/>
            </a:xfrm>
          </p:grpSpPr>
          <p:sp>
            <p:nvSpPr>
              <p:cNvPr id="20" name="Google Shape;1733;p53">
                <a:extLst>
                  <a:ext uri="{FF2B5EF4-FFF2-40B4-BE49-F238E27FC236}">
                    <a16:creationId xmlns:a16="http://schemas.microsoft.com/office/drawing/2014/main" id="{F1D06538-56A8-499A-A707-0DF097DBF7D1}"/>
                  </a:ext>
                </a:extLst>
              </p:cNvPr>
              <p:cNvSpPr/>
              <p:nvPr/>
            </p:nvSpPr>
            <p:spPr>
              <a:xfrm>
                <a:off x="678425" y="2142125"/>
                <a:ext cx="2957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2562" extrusionOk="0">
                    <a:moveTo>
                      <a:pt x="951" y="243"/>
                    </a:moveTo>
                    <a:lnTo>
                      <a:pt x="951" y="243"/>
                    </a:lnTo>
                    <a:cubicBezTo>
                      <a:pt x="939" y="939"/>
                      <a:pt x="881" y="1634"/>
                      <a:pt x="881" y="2329"/>
                    </a:cubicBezTo>
                    <a:lnTo>
                      <a:pt x="626" y="2329"/>
                    </a:lnTo>
                    <a:cubicBezTo>
                      <a:pt x="638" y="1819"/>
                      <a:pt x="649" y="1309"/>
                      <a:pt x="672" y="800"/>
                    </a:cubicBezTo>
                    <a:cubicBezTo>
                      <a:pt x="672" y="753"/>
                      <a:pt x="649" y="719"/>
                      <a:pt x="626" y="707"/>
                    </a:cubicBezTo>
                    <a:cubicBezTo>
                      <a:pt x="603" y="684"/>
                      <a:pt x="580" y="661"/>
                      <a:pt x="533" y="661"/>
                    </a:cubicBezTo>
                    <a:cubicBezTo>
                      <a:pt x="441" y="661"/>
                      <a:pt x="336" y="661"/>
                      <a:pt x="232" y="649"/>
                    </a:cubicBezTo>
                    <a:cubicBezTo>
                      <a:pt x="255" y="533"/>
                      <a:pt x="290" y="417"/>
                      <a:pt x="325" y="290"/>
                    </a:cubicBezTo>
                    <a:cubicBezTo>
                      <a:pt x="533" y="278"/>
                      <a:pt x="742" y="267"/>
                      <a:pt x="951" y="243"/>
                    </a:cubicBezTo>
                    <a:close/>
                    <a:moveTo>
                      <a:pt x="1066" y="0"/>
                    </a:moveTo>
                    <a:cubicBezTo>
                      <a:pt x="800" y="35"/>
                      <a:pt x="522" y="46"/>
                      <a:pt x="255" y="70"/>
                    </a:cubicBezTo>
                    <a:cubicBezTo>
                      <a:pt x="246" y="68"/>
                      <a:pt x="237" y="67"/>
                      <a:pt x="227" y="67"/>
                    </a:cubicBezTo>
                    <a:cubicBezTo>
                      <a:pt x="180" y="67"/>
                      <a:pt x="138" y="93"/>
                      <a:pt x="128" y="151"/>
                    </a:cubicBezTo>
                    <a:cubicBezTo>
                      <a:pt x="82" y="325"/>
                      <a:pt x="35" y="498"/>
                      <a:pt x="0" y="684"/>
                    </a:cubicBezTo>
                    <a:cubicBezTo>
                      <a:pt x="0" y="719"/>
                      <a:pt x="0" y="753"/>
                      <a:pt x="24" y="776"/>
                    </a:cubicBezTo>
                    <a:cubicBezTo>
                      <a:pt x="35" y="823"/>
                      <a:pt x="70" y="858"/>
                      <a:pt x="128" y="869"/>
                    </a:cubicBezTo>
                    <a:cubicBezTo>
                      <a:pt x="232" y="881"/>
                      <a:pt x="336" y="881"/>
                      <a:pt x="441" y="892"/>
                    </a:cubicBezTo>
                    <a:cubicBezTo>
                      <a:pt x="429" y="1402"/>
                      <a:pt x="406" y="1912"/>
                      <a:pt x="394" y="2422"/>
                    </a:cubicBezTo>
                    <a:cubicBezTo>
                      <a:pt x="373" y="2487"/>
                      <a:pt x="402" y="2562"/>
                      <a:pt x="481" y="2562"/>
                    </a:cubicBezTo>
                    <a:cubicBezTo>
                      <a:pt x="487" y="2562"/>
                      <a:pt x="493" y="2562"/>
                      <a:pt x="499" y="2561"/>
                    </a:cubicBezTo>
                    <a:lnTo>
                      <a:pt x="974" y="2561"/>
                    </a:lnTo>
                    <a:cubicBezTo>
                      <a:pt x="997" y="2561"/>
                      <a:pt x="1020" y="2561"/>
                      <a:pt x="1043" y="2549"/>
                    </a:cubicBezTo>
                    <a:cubicBezTo>
                      <a:pt x="1078" y="2526"/>
                      <a:pt x="1113" y="2491"/>
                      <a:pt x="1113" y="2445"/>
                    </a:cubicBezTo>
                    <a:cubicBezTo>
                      <a:pt x="1101" y="1669"/>
                      <a:pt x="1171" y="904"/>
                      <a:pt x="1182" y="139"/>
                    </a:cubicBezTo>
                    <a:cubicBezTo>
                      <a:pt x="1182" y="116"/>
                      <a:pt x="1182" y="104"/>
                      <a:pt x="1182" y="93"/>
                    </a:cubicBezTo>
                    <a:cubicBezTo>
                      <a:pt x="1171" y="46"/>
                      <a:pt x="1136" y="0"/>
                      <a:pt x="1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34;p53">
                <a:extLst>
                  <a:ext uri="{FF2B5EF4-FFF2-40B4-BE49-F238E27FC236}">
                    <a16:creationId xmlns:a16="http://schemas.microsoft.com/office/drawing/2014/main" id="{2B5D5BD6-A7B5-4AB3-BE4A-3F1A93E901BB}"/>
                  </a:ext>
                </a:extLst>
              </p:cNvPr>
              <p:cNvSpPr/>
              <p:nvPr/>
            </p:nvSpPr>
            <p:spPr>
              <a:xfrm>
                <a:off x="680450" y="2114875"/>
                <a:ext cx="284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44" extrusionOk="0">
                    <a:moveTo>
                      <a:pt x="580" y="244"/>
                    </a:moveTo>
                    <a:cubicBezTo>
                      <a:pt x="765" y="279"/>
                      <a:pt x="858" y="360"/>
                      <a:pt x="858" y="488"/>
                    </a:cubicBezTo>
                    <a:cubicBezTo>
                      <a:pt x="870" y="592"/>
                      <a:pt x="800" y="719"/>
                      <a:pt x="684" y="777"/>
                    </a:cubicBezTo>
                    <a:cubicBezTo>
                      <a:pt x="649" y="800"/>
                      <a:pt x="615" y="812"/>
                      <a:pt x="568" y="812"/>
                    </a:cubicBezTo>
                    <a:cubicBezTo>
                      <a:pt x="452" y="812"/>
                      <a:pt x="337" y="743"/>
                      <a:pt x="279" y="638"/>
                    </a:cubicBezTo>
                    <a:cubicBezTo>
                      <a:pt x="232" y="557"/>
                      <a:pt x="255" y="476"/>
                      <a:pt x="279" y="418"/>
                    </a:cubicBezTo>
                    <a:cubicBezTo>
                      <a:pt x="337" y="325"/>
                      <a:pt x="452" y="244"/>
                      <a:pt x="557" y="244"/>
                    </a:cubicBezTo>
                    <a:close/>
                    <a:moveTo>
                      <a:pt x="557" y="1"/>
                    </a:moveTo>
                    <a:cubicBezTo>
                      <a:pt x="394" y="13"/>
                      <a:pt x="232" y="94"/>
                      <a:pt x="128" y="221"/>
                    </a:cubicBezTo>
                    <a:cubicBezTo>
                      <a:pt x="35" y="337"/>
                      <a:pt x="1" y="476"/>
                      <a:pt x="24" y="615"/>
                    </a:cubicBezTo>
                    <a:cubicBezTo>
                      <a:pt x="58" y="858"/>
                      <a:pt x="302" y="1044"/>
                      <a:pt x="568" y="1044"/>
                    </a:cubicBezTo>
                    <a:cubicBezTo>
                      <a:pt x="615" y="1044"/>
                      <a:pt x="661" y="1044"/>
                      <a:pt x="696" y="1032"/>
                    </a:cubicBezTo>
                    <a:cubicBezTo>
                      <a:pt x="904" y="986"/>
                      <a:pt x="1078" y="777"/>
                      <a:pt x="1101" y="534"/>
                    </a:cubicBezTo>
                    <a:cubicBezTo>
                      <a:pt x="1136" y="244"/>
                      <a:pt x="893" y="47"/>
                      <a:pt x="638" y="13"/>
                    </a:cubicBezTo>
                    <a:lnTo>
                      <a:pt x="603" y="13"/>
                    </a:lnTo>
                    <a:cubicBezTo>
                      <a:pt x="591" y="1"/>
                      <a:pt x="580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5;p53">
                <a:extLst>
                  <a:ext uri="{FF2B5EF4-FFF2-40B4-BE49-F238E27FC236}">
                    <a16:creationId xmlns:a16="http://schemas.microsoft.com/office/drawing/2014/main" id="{6096124A-44AE-4A99-9CEC-8CE37B3269A4}"/>
                  </a:ext>
                </a:extLst>
              </p:cNvPr>
              <p:cNvSpPr/>
              <p:nvPr/>
            </p:nvSpPr>
            <p:spPr>
              <a:xfrm>
                <a:off x="632075" y="2099825"/>
                <a:ext cx="124300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4972" h="4833" extrusionOk="0">
                    <a:moveTo>
                      <a:pt x="2550" y="313"/>
                    </a:moveTo>
                    <a:cubicBezTo>
                      <a:pt x="3407" y="313"/>
                      <a:pt x="4137" y="754"/>
                      <a:pt x="4438" y="1472"/>
                    </a:cubicBezTo>
                    <a:cubicBezTo>
                      <a:pt x="4543" y="1727"/>
                      <a:pt x="4659" y="2109"/>
                      <a:pt x="4659" y="2399"/>
                    </a:cubicBezTo>
                    <a:cubicBezTo>
                      <a:pt x="4647" y="2411"/>
                      <a:pt x="4647" y="2434"/>
                      <a:pt x="4647" y="2457"/>
                    </a:cubicBezTo>
                    <a:cubicBezTo>
                      <a:pt x="4601" y="3616"/>
                      <a:pt x="3662" y="4519"/>
                      <a:pt x="2526" y="4519"/>
                    </a:cubicBezTo>
                    <a:cubicBezTo>
                      <a:pt x="2190" y="4519"/>
                      <a:pt x="1704" y="4334"/>
                      <a:pt x="1379" y="4160"/>
                    </a:cubicBezTo>
                    <a:cubicBezTo>
                      <a:pt x="1078" y="3998"/>
                      <a:pt x="823" y="3743"/>
                      <a:pt x="661" y="3419"/>
                    </a:cubicBezTo>
                    <a:cubicBezTo>
                      <a:pt x="337" y="2770"/>
                      <a:pt x="325" y="2005"/>
                      <a:pt x="626" y="1460"/>
                    </a:cubicBezTo>
                    <a:cubicBezTo>
                      <a:pt x="788" y="1171"/>
                      <a:pt x="1101" y="777"/>
                      <a:pt x="1391" y="615"/>
                    </a:cubicBezTo>
                    <a:cubicBezTo>
                      <a:pt x="1739" y="418"/>
                      <a:pt x="2133" y="313"/>
                      <a:pt x="2550" y="313"/>
                    </a:cubicBezTo>
                    <a:close/>
                    <a:moveTo>
                      <a:pt x="2550" y="0"/>
                    </a:moveTo>
                    <a:cubicBezTo>
                      <a:pt x="2075" y="0"/>
                      <a:pt x="1623" y="116"/>
                      <a:pt x="1240" y="336"/>
                    </a:cubicBezTo>
                    <a:cubicBezTo>
                      <a:pt x="893" y="533"/>
                      <a:pt x="545" y="962"/>
                      <a:pt x="360" y="1298"/>
                    </a:cubicBezTo>
                    <a:cubicBezTo>
                      <a:pt x="0" y="1935"/>
                      <a:pt x="12" y="2828"/>
                      <a:pt x="383" y="3558"/>
                    </a:cubicBezTo>
                    <a:cubicBezTo>
                      <a:pt x="580" y="3940"/>
                      <a:pt x="870" y="4241"/>
                      <a:pt x="1229" y="4438"/>
                    </a:cubicBezTo>
                    <a:cubicBezTo>
                      <a:pt x="1565" y="4624"/>
                      <a:pt x="2109" y="4832"/>
                      <a:pt x="2526" y="4832"/>
                    </a:cubicBezTo>
                    <a:cubicBezTo>
                      <a:pt x="3836" y="4832"/>
                      <a:pt x="4902" y="3789"/>
                      <a:pt x="4960" y="2468"/>
                    </a:cubicBezTo>
                    <a:cubicBezTo>
                      <a:pt x="4960" y="2445"/>
                      <a:pt x="4960" y="2422"/>
                      <a:pt x="4971" y="2399"/>
                    </a:cubicBezTo>
                    <a:cubicBezTo>
                      <a:pt x="4971" y="1970"/>
                      <a:pt x="4786" y="1484"/>
                      <a:pt x="4728" y="1345"/>
                    </a:cubicBezTo>
                    <a:cubicBezTo>
                      <a:pt x="4369" y="510"/>
                      <a:pt x="3535" y="0"/>
                      <a:pt x="2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16;p30">
            <a:extLst>
              <a:ext uri="{FF2B5EF4-FFF2-40B4-BE49-F238E27FC236}">
                <a16:creationId xmlns:a16="http://schemas.microsoft.com/office/drawing/2014/main" id="{0AD43967-D193-4122-8FC1-ED4FF0F63293}"/>
              </a:ext>
            </a:extLst>
          </p:cNvPr>
          <p:cNvSpPr txBox="1"/>
          <p:nvPr/>
        </p:nvSpPr>
        <p:spPr>
          <a:xfrm>
            <a:off x="1276246" y="1951340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Muestra no aleatoria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seleccionados de forma conveniente, por disponibilidad, accesibilidad o elección del investigador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muestra puede no ser representativa de la población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en situaciones en las que la selección aleatoria es difícil o impracticable</a:t>
            </a:r>
          </a:p>
        </p:txBody>
      </p:sp>
      <p:sp>
        <p:nvSpPr>
          <p:cNvPr id="24" name="Google Shape;216;p30">
            <a:extLst>
              <a:ext uri="{FF2B5EF4-FFF2-40B4-BE49-F238E27FC236}">
                <a16:creationId xmlns:a16="http://schemas.microsoft.com/office/drawing/2014/main" id="{6FC20AA7-CD0F-4E0C-A546-48B5103744ED}"/>
              </a:ext>
            </a:extLst>
          </p:cNvPr>
          <p:cNvSpPr txBox="1"/>
          <p:nvPr/>
        </p:nvSpPr>
        <p:spPr>
          <a:xfrm>
            <a:off x="5520492" y="1961695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probabilidad conocida de ser seleccionados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Principios de aleatoriedad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Misma probabilidad de ser seleccionados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 calcular el margen de error y la precisión de las estimaciones obtenidas a partir de la muestra.</a:t>
            </a:r>
          </a:p>
        </p:txBody>
      </p:sp>
    </p:spTree>
    <p:extLst>
      <p:ext uri="{BB962C8B-B14F-4D97-AF65-F5344CB8AC3E}">
        <p14:creationId xmlns:p14="http://schemas.microsoft.com/office/powerpoint/2010/main" val="418773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7200" y="43806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No probabilístico vs probabilístico</a:t>
            </a:r>
            <a:endParaRPr dirty="0"/>
          </a:p>
        </p:txBody>
      </p:sp>
      <p:sp>
        <p:nvSpPr>
          <p:cNvPr id="8" name="Google Shape;1717;p53">
            <a:extLst>
              <a:ext uri="{FF2B5EF4-FFF2-40B4-BE49-F238E27FC236}">
                <a16:creationId xmlns:a16="http://schemas.microsoft.com/office/drawing/2014/main" id="{26EC0D8F-55BF-497E-BCD2-DAD0DCBCC013}"/>
              </a:ext>
            </a:extLst>
          </p:cNvPr>
          <p:cNvSpPr txBox="1"/>
          <p:nvPr/>
        </p:nvSpPr>
        <p:spPr>
          <a:xfrm>
            <a:off x="6057351" y="1686767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Ventajas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1720;p53">
            <a:extLst>
              <a:ext uri="{FF2B5EF4-FFF2-40B4-BE49-F238E27FC236}">
                <a16:creationId xmlns:a16="http://schemas.microsoft.com/office/drawing/2014/main" id="{8D4D1D89-5C55-468E-875B-C2693750827D}"/>
              </a:ext>
            </a:extLst>
          </p:cNvPr>
          <p:cNvSpPr txBox="1"/>
          <p:nvPr/>
        </p:nvSpPr>
        <p:spPr>
          <a:xfrm>
            <a:off x="1911343" y="1697776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Ventajas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723;p53">
            <a:extLst>
              <a:ext uri="{FF2B5EF4-FFF2-40B4-BE49-F238E27FC236}">
                <a16:creationId xmlns:a16="http://schemas.microsoft.com/office/drawing/2014/main" id="{85F65493-7048-40DF-AA0D-53EEF1729EB2}"/>
              </a:ext>
            </a:extLst>
          </p:cNvPr>
          <p:cNvSpPr/>
          <p:nvPr/>
        </p:nvSpPr>
        <p:spPr>
          <a:xfrm>
            <a:off x="1150360" y="1592834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oogle Shape;1728;p53">
            <a:extLst>
              <a:ext uri="{FF2B5EF4-FFF2-40B4-BE49-F238E27FC236}">
                <a16:creationId xmlns:a16="http://schemas.microsoft.com/office/drawing/2014/main" id="{0A444767-258F-4930-A250-A5A7A6ADE8FA}"/>
              </a:ext>
            </a:extLst>
          </p:cNvPr>
          <p:cNvGrpSpPr/>
          <p:nvPr/>
        </p:nvGrpSpPr>
        <p:grpSpPr>
          <a:xfrm>
            <a:off x="1315564" y="1725748"/>
            <a:ext cx="341682" cy="405048"/>
            <a:chOff x="1205925" y="2092575"/>
            <a:chExt cx="106050" cy="125725"/>
          </a:xfrm>
        </p:grpSpPr>
        <p:sp>
          <p:nvSpPr>
            <p:cNvPr id="16" name="Google Shape;1729;p53">
              <a:extLst>
                <a:ext uri="{FF2B5EF4-FFF2-40B4-BE49-F238E27FC236}">
                  <a16:creationId xmlns:a16="http://schemas.microsoft.com/office/drawing/2014/main" id="{7F8E178E-E98E-4332-8F22-F2D2ABF40360}"/>
                </a:ext>
              </a:extLst>
            </p:cNvPr>
            <p:cNvSpPr/>
            <p:nvPr/>
          </p:nvSpPr>
          <p:spPr>
            <a:xfrm>
              <a:off x="1205925" y="2092575"/>
              <a:ext cx="106050" cy="125725"/>
            </a:xfrm>
            <a:custGeom>
              <a:avLst/>
              <a:gdLst/>
              <a:ahLst/>
              <a:cxnLst/>
              <a:rect l="l" t="t" r="r" b="b"/>
              <a:pathLst>
                <a:path w="4242" h="5029" extrusionOk="0">
                  <a:moveTo>
                    <a:pt x="1773" y="314"/>
                  </a:moveTo>
                  <a:cubicBezTo>
                    <a:pt x="2364" y="314"/>
                    <a:pt x="2828" y="592"/>
                    <a:pt x="3036" y="1090"/>
                  </a:cubicBezTo>
                  <a:cubicBezTo>
                    <a:pt x="3118" y="1310"/>
                    <a:pt x="3175" y="1542"/>
                    <a:pt x="3175" y="1704"/>
                  </a:cubicBezTo>
                  <a:cubicBezTo>
                    <a:pt x="3175" y="2492"/>
                    <a:pt x="2538" y="3129"/>
                    <a:pt x="1750" y="3129"/>
                  </a:cubicBezTo>
                  <a:cubicBezTo>
                    <a:pt x="1009" y="3129"/>
                    <a:pt x="360" y="2515"/>
                    <a:pt x="348" y="1785"/>
                  </a:cubicBezTo>
                  <a:cubicBezTo>
                    <a:pt x="325" y="1252"/>
                    <a:pt x="557" y="638"/>
                    <a:pt x="1090" y="441"/>
                  </a:cubicBezTo>
                  <a:cubicBezTo>
                    <a:pt x="1310" y="360"/>
                    <a:pt x="1542" y="314"/>
                    <a:pt x="1773" y="314"/>
                  </a:cubicBezTo>
                  <a:close/>
                  <a:moveTo>
                    <a:pt x="2828" y="3071"/>
                  </a:moveTo>
                  <a:cubicBezTo>
                    <a:pt x="2978" y="3303"/>
                    <a:pt x="3141" y="3523"/>
                    <a:pt x="3303" y="3743"/>
                  </a:cubicBezTo>
                  <a:cubicBezTo>
                    <a:pt x="3187" y="3813"/>
                    <a:pt x="3083" y="3882"/>
                    <a:pt x="2978" y="3964"/>
                  </a:cubicBezTo>
                  <a:cubicBezTo>
                    <a:pt x="2851" y="3720"/>
                    <a:pt x="2724" y="3465"/>
                    <a:pt x="2608" y="3222"/>
                  </a:cubicBezTo>
                  <a:cubicBezTo>
                    <a:pt x="2677" y="3176"/>
                    <a:pt x="2758" y="3129"/>
                    <a:pt x="2828" y="3071"/>
                  </a:cubicBezTo>
                  <a:close/>
                  <a:moveTo>
                    <a:pt x="3465" y="3952"/>
                  </a:moveTo>
                  <a:cubicBezTo>
                    <a:pt x="3604" y="4137"/>
                    <a:pt x="3743" y="4334"/>
                    <a:pt x="3882" y="4531"/>
                  </a:cubicBezTo>
                  <a:cubicBezTo>
                    <a:pt x="3732" y="4647"/>
                    <a:pt x="3558" y="4717"/>
                    <a:pt x="3372" y="4751"/>
                  </a:cubicBezTo>
                  <a:cubicBezTo>
                    <a:pt x="3280" y="4566"/>
                    <a:pt x="3187" y="4381"/>
                    <a:pt x="3094" y="4207"/>
                  </a:cubicBezTo>
                  <a:cubicBezTo>
                    <a:pt x="3210" y="4114"/>
                    <a:pt x="3338" y="4021"/>
                    <a:pt x="3465" y="3952"/>
                  </a:cubicBezTo>
                  <a:close/>
                  <a:moveTo>
                    <a:pt x="1773" y="1"/>
                  </a:moveTo>
                  <a:cubicBezTo>
                    <a:pt x="1507" y="1"/>
                    <a:pt x="1229" y="47"/>
                    <a:pt x="985" y="140"/>
                  </a:cubicBezTo>
                  <a:cubicBezTo>
                    <a:pt x="290" y="395"/>
                    <a:pt x="1" y="1148"/>
                    <a:pt x="24" y="1797"/>
                  </a:cubicBezTo>
                  <a:cubicBezTo>
                    <a:pt x="47" y="2689"/>
                    <a:pt x="846" y="3442"/>
                    <a:pt x="1750" y="3442"/>
                  </a:cubicBezTo>
                  <a:cubicBezTo>
                    <a:pt x="1970" y="3442"/>
                    <a:pt x="2179" y="3396"/>
                    <a:pt x="2376" y="3326"/>
                  </a:cubicBezTo>
                  <a:cubicBezTo>
                    <a:pt x="2631" y="3882"/>
                    <a:pt x="2921" y="4415"/>
                    <a:pt x="3199" y="4960"/>
                  </a:cubicBezTo>
                  <a:cubicBezTo>
                    <a:pt x="3220" y="5009"/>
                    <a:pt x="3258" y="5028"/>
                    <a:pt x="3297" y="5028"/>
                  </a:cubicBezTo>
                  <a:cubicBezTo>
                    <a:pt x="3323" y="5028"/>
                    <a:pt x="3350" y="5020"/>
                    <a:pt x="3372" y="5006"/>
                  </a:cubicBezTo>
                  <a:cubicBezTo>
                    <a:pt x="3639" y="4960"/>
                    <a:pt x="3894" y="4867"/>
                    <a:pt x="4114" y="4682"/>
                  </a:cubicBezTo>
                  <a:cubicBezTo>
                    <a:pt x="4184" y="4659"/>
                    <a:pt x="4241" y="4578"/>
                    <a:pt x="4184" y="4497"/>
                  </a:cubicBezTo>
                  <a:cubicBezTo>
                    <a:pt x="3801" y="3952"/>
                    <a:pt x="3372" y="3442"/>
                    <a:pt x="3013" y="2897"/>
                  </a:cubicBezTo>
                  <a:cubicBezTo>
                    <a:pt x="3314" y="2585"/>
                    <a:pt x="3488" y="2168"/>
                    <a:pt x="3488" y="1704"/>
                  </a:cubicBezTo>
                  <a:cubicBezTo>
                    <a:pt x="3488" y="1414"/>
                    <a:pt x="3372" y="1090"/>
                    <a:pt x="3314" y="974"/>
                  </a:cubicBezTo>
                  <a:cubicBezTo>
                    <a:pt x="3071" y="360"/>
                    <a:pt x="2492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0;p53">
              <a:extLst>
                <a:ext uri="{FF2B5EF4-FFF2-40B4-BE49-F238E27FC236}">
                  <a16:creationId xmlns:a16="http://schemas.microsoft.com/office/drawing/2014/main" id="{3B3736EA-718B-4220-BB0C-E9679815917E}"/>
                </a:ext>
              </a:extLst>
            </p:cNvPr>
            <p:cNvSpPr/>
            <p:nvPr/>
          </p:nvSpPr>
          <p:spPr>
            <a:xfrm>
              <a:off x="1221575" y="2106775"/>
              <a:ext cx="56500" cy="56500"/>
            </a:xfrm>
            <a:custGeom>
              <a:avLst/>
              <a:gdLst/>
              <a:ahLst/>
              <a:cxnLst/>
              <a:rect l="l" t="t" r="r" b="b"/>
              <a:pathLst>
                <a:path w="2260" h="2260" extrusionOk="0">
                  <a:moveTo>
                    <a:pt x="1124" y="325"/>
                  </a:moveTo>
                  <a:cubicBezTo>
                    <a:pt x="1576" y="325"/>
                    <a:pt x="1947" y="684"/>
                    <a:pt x="1947" y="1136"/>
                  </a:cubicBezTo>
                  <a:cubicBezTo>
                    <a:pt x="1947" y="1588"/>
                    <a:pt x="1576" y="1947"/>
                    <a:pt x="1124" y="1947"/>
                  </a:cubicBezTo>
                  <a:cubicBezTo>
                    <a:pt x="684" y="1947"/>
                    <a:pt x="313" y="1588"/>
                    <a:pt x="313" y="1136"/>
                  </a:cubicBezTo>
                  <a:cubicBezTo>
                    <a:pt x="313" y="684"/>
                    <a:pt x="684" y="325"/>
                    <a:pt x="1124" y="325"/>
                  </a:cubicBezTo>
                  <a:close/>
                  <a:moveTo>
                    <a:pt x="1124" y="0"/>
                  </a:moveTo>
                  <a:cubicBezTo>
                    <a:pt x="510" y="0"/>
                    <a:pt x="0" y="510"/>
                    <a:pt x="0" y="1136"/>
                  </a:cubicBezTo>
                  <a:cubicBezTo>
                    <a:pt x="0" y="1762"/>
                    <a:pt x="510" y="2260"/>
                    <a:pt x="1124" y="2260"/>
                  </a:cubicBezTo>
                  <a:cubicBezTo>
                    <a:pt x="1750" y="2260"/>
                    <a:pt x="2260" y="1762"/>
                    <a:pt x="2260" y="1136"/>
                  </a:cubicBezTo>
                  <a:cubicBezTo>
                    <a:pt x="2260" y="510"/>
                    <a:pt x="1750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1;p53">
              <a:extLst>
                <a:ext uri="{FF2B5EF4-FFF2-40B4-BE49-F238E27FC236}">
                  <a16:creationId xmlns:a16="http://schemas.microsoft.com/office/drawing/2014/main" id="{6B3930EB-D469-4B3A-AF6B-ECE9187694D8}"/>
                </a:ext>
              </a:extLst>
            </p:cNvPr>
            <p:cNvSpPr/>
            <p:nvPr/>
          </p:nvSpPr>
          <p:spPr>
            <a:xfrm>
              <a:off x="1234600" y="2119275"/>
              <a:ext cx="32750" cy="30825"/>
            </a:xfrm>
            <a:custGeom>
              <a:avLst/>
              <a:gdLst/>
              <a:ahLst/>
              <a:cxnLst/>
              <a:rect l="l" t="t" r="r" b="b"/>
              <a:pathLst>
                <a:path w="1310" h="1233" extrusionOk="0">
                  <a:moveTo>
                    <a:pt x="593" y="0"/>
                  </a:moveTo>
                  <a:cubicBezTo>
                    <a:pt x="529" y="0"/>
                    <a:pt x="470" y="41"/>
                    <a:pt x="476" y="126"/>
                  </a:cubicBezTo>
                  <a:cubicBezTo>
                    <a:pt x="487" y="242"/>
                    <a:pt x="499" y="358"/>
                    <a:pt x="511" y="474"/>
                  </a:cubicBezTo>
                  <a:lnTo>
                    <a:pt x="175" y="497"/>
                  </a:lnTo>
                  <a:cubicBezTo>
                    <a:pt x="4" y="497"/>
                    <a:pt x="1" y="752"/>
                    <a:pt x="164" y="752"/>
                  </a:cubicBezTo>
                  <a:cubicBezTo>
                    <a:pt x="167" y="752"/>
                    <a:pt x="171" y="752"/>
                    <a:pt x="175" y="752"/>
                  </a:cubicBezTo>
                  <a:cubicBezTo>
                    <a:pt x="290" y="752"/>
                    <a:pt x="406" y="740"/>
                    <a:pt x="522" y="729"/>
                  </a:cubicBezTo>
                  <a:cubicBezTo>
                    <a:pt x="534" y="856"/>
                    <a:pt x="534" y="984"/>
                    <a:pt x="545" y="1111"/>
                  </a:cubicBezTo>
                  <a:cubicBezTo>
                    <a:pt x="551" y="1192"/>
                    <a:pt x="621" y="1233"/>
                    <a:pt x="687" y="1233"/>
                  </a:cubicBezTo>
                  <a:cubicBezTo>
                    <a:pt x="754" y="1233"/>
                    <a:pt x="818" y="1192"/>
                    <a:pt x="812" y="1111"/>
                  </a:cubicBezTo>
                  <a:cubicBezTo>
                    <a:pt x="800" y="972"/>
                    <a:pt x="789" y="845"/>
                    <a:pt x="789" y="717"/>
                  </a:cubicBezTo>
                  <a:cubicBezTo>
                    <a:pt x="904" y="706"/>
                    <a:pt x="1020" y="706"/>
                    <a:pt x="1148" y="694"/>
                  </a:cubicBezTo>
                  <a:cubicBezTo>
                    <a:pt x="1307" y="683"/>
                    <a:pt x="1310" y="427"/>
                    <a:pt x="1158" y="427"/>
                  </a:cubicBezTo>
                  <a:cubicBezTo>
                    <a:pt x="1155" y="427"/>
                    <a:pt x="1151" y="427"/>
                    <a:pt x="1148" y="427"/>
                  </a:cubicBezTo>
                  <a:cubicBezTo>
                    <a:pt x="1020" y="439"/>
                    <a:pt x="893" y="451"/>
                    <a:pt x="765" y="451"/>
                  </a:cubicBezTo>
                  <a:cubicBezTo>
                    <a:pt x="765" y="346"/>
                    <a:pt x="754" y="230"/>
                    <a:pt x="742" y="126"/>
                  </a:cubicBezTo>
                  <a:cubicBezTo>
                    <a:pt x="730" y="44"/>
                    <a:pt x="659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ED6F9A4-BEFD-4A87-80CB-77A7E163BBCC}"/>
              </a:ext>
            </a:extLst>
          </p:cNvPr>
          <p:cNvGrpSpPr/>
          <p:nvPr/>
        </p:nvGrpSpPr>
        <p:grpSpPr>
          <a:xfrm>
            <a:off x="5327421" y="1592834"/>
            <a:ext cx="672087" cy="670901"/>
            <a:chOff x="4984206" y="1567958"/>
            <a:chExt cx="672087" cy="670901"/>
          </a:xfrm>
        </p:grpSpPr>
        <p:sp>
          <p:nvSpPr>
            <p:cNvPr id="13" name="Google Shape;1721;p53">
              <a:extLst>
                <a:ext uri="{FF2B5EF4-FFF2-40B4-BE49-F238E27FC236}">
                  <a16:creationId xmlns:a16="http://schemas.microsoft.com/office/drawing/2014/main" id="{AB49AA0B-8271-48E4-BA2B-E39597AC1D1A}"/>
                </a:ext>
              </a:extLst>
            </p:cNvPr>
            <p:cNvSpPr/>
            <p:nvPr/>
          </p:nvSpPr>
          <p:spPr>
            <a:xfrm>
              <a:off x="4984206" y="1567958"/>
              <a:ext cx="672087" cy="670901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" name="Google Shape;1732;p53">
              <a:extLst>
                <a:ext uri="{FF2B5EF4-FFF2-40B4-BE49-F238E27FC236}">
                  <a16:creationId xmlns:a16="http://schemas.microsoft.com/office/drawing/2014/main" id="{26725450-6471-424F-B215-9289DFD7BBE0}"/>
                </a:ext>
              </a:extLst>
            </p:cNvPr>
            <p:cNvGrpSpPr/>
            <p:nvPr/>
          </p:nvGrpSpPr>
          <p:grpSpPr>
            <a:xfrm>
              <a:off x="5120010" y="1711477"/>
              <a:ext cx="400482" cy="389262"/>
              <a:chOff x="632075" y="2099825"/>
              <a:chExt cx="124300" cy="120825"/>
            </a:xfrm>
          </p:grpSpPr>
          <p:sp>
            <p:nvSpPr>
              <p:cNvPr id="20" name="Google Shape;1733;p53">
                <a:extLst>
                  <a:ext uri="{FF2B5EF4-FFF2-40B4-BE49-F238E27FC236}">
                    <a16:creationId xmlns:a16="http://schemas.microsoft.com/office/drawing/2014/main" id="{F1D06538-56A8-499A-A707-0DF097DBF7D1}"/>
                  </a:ext>
                </a:extLst>
              </p:cNvPr>
              <p:cNvSpPr/>
              <p:nvPr/>
            </p:nvSpPr>
            <p:spPr>
              <a:xfrm>
                <a:off x="678425" y="2142125"/>
                <a:ext cx="2957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2562" extrusionOk="0">
                    <a:moveTo>
                      <a:pt x="951" y="243"/>
                    </a:moveTo>
                    <a:lnTo>
                      <a:pt x="951" y="243"/>
                    </a:lnTo>
                    <a:cubicBezTo>
                      <a:pt x="939" y="939"/>
                      <a:pt x="881" y="1634"/>
                      <a:pt x="881" y="2329"/>
                    </a:cubicBezTo>
                    <a:lnTo>
                      <a:pt x="626" y="2329"/>
                    </a:lnTo>
                    <a:cubicBezTo>
                      <a:pt x="638" y="1819"/>
                      <a:pt x="649" y="1309"/>
                      <a:pt x="672" y="800"/>
                    </a:cubicBezTo>
                    <a:cubicBezTo>
                      <a:pt x="672" y="753"/>
                      <a:pt x="649" y="719"/>
                      <a:pt x="626" y="707"/>
                    </a:cubicBezTo>
                    <a:cubicBezTo>
                      <a:pt x="603" y="684"/>
                      <a:pt x="580" y="661"/>
                      <a:pt x="533" y="661"/>
                    </a:cubicBezTo>
                    <a:cubicBezTo>
                      <a:pt x="441" y="661"/>
                      <a:pt x="336" y="661"/>
                      <a:pt x="232" y="649"/>
                    </a:cubicBezTo>
                    <a:cubicBezTo>
                      <a:pt x="255" y="533"/>
                      <a:pt x="290" y="417"/>
                      <a:pt x="325" y="290"/>
                    </a:cubicBezTo>
                    <a:cubicBezTo>
                      <a:pt x="533" y="278"/>
                      <a:pt x="742" y="267"/>
                      <a:pt x="951" y="243"/>
                    </a:cubicBezTo>
                    <a:close/>
                    <a:moveTo>
                      <a:pt x="1066" y="0"/>
                    </a:moveTo>
                    <a:cubicBezTo>
                      <a:pt x="800" y="35"/>
                      <a:pt x="522" y="46"/>
                      <a:pt x="255" y="70"/>
                    </a:cubicBezTo>
                    <a:cubicBezTo>
                      <a:pt x="246" y="68"/>
                      <a:pt x="237" y="67"/>
                      <a:pt x="227" y="67"/>
                    </a:cubicBezTo>
                    <a:cubicBezTo>
                      <a:pt x="180" y="67"/>
                      <a:pt x="138" y="93"/>
                      <a:pt x="128" y="151"/>
                    </a:cubicBezTo>
                    <a:cubicBezTo>
                      <a:pt x="82" y="325"/>
                      <a:pt x="35" y="498"/>
                      <a:pt x="0" y="684"/>
                    </a:cubicBezTo>
                    <a:cubicBezTo>
                      <a:pt x="0" y="719"/>
                      <a:pt x="0" y="753"/>
                      <a:pt x="24" y="776"/>
                    </a:cubicBezTo>
                    <a:cubicBezTo>
                      <a:pt x="35" y="823"/>
                      <a:pt x="70" y="858"/>
                      <a:pt x="128" y="869"/>
                    </a:cubicBezTo>
                    <a:cubicBezTo>
                      <a:pt x="232" y="881"/>
                      <a:pt x="336" y="881"/>
                      <a:pt x="441" y="892"/>
                    </a:cubicBezTo>
                    <a:cubicBezTo>
                      <a:pt x="429" y="1402"/>
                      <a:pt x="406" y="1912"/>
                      <a:pt x="394" y="2422"/>
                    </a:cubicBezTo>
                    <a:cubicBezTo>
                      <a:pt x="373" y="2487"/>
                      <a:pt x="402" y="2562"/>
                      <a:pt x="481" y="2562"/>
                    </a:cubicBezTo>
                    <a:cubicBezTo>
                      <a:pt x="487" y="2562"/>
                      <a:pt x="493" y="2562"/>
                      <a:pt x="499" y="2561"/>
                    </a:cubicBezTo>
                    <a:lnTo>
                      <a:pt x="974" y="2561"/>
                    </a:lnTo>
                    <a:cubicBezTo>
                      <a:pt x="997" y="2561"/>
                      <a:pt x="1020" y="2561"/>
                      <a:pt x="1043" y="2549"/>
                    </a:cubicBezTo>
                    <a:cubicBezTo>
                      <a:pt x="1078" y="2526"/>
                      <a:pt x="1113" y="2491"/>
                      <a:pt x="1113" y="2445"/>
                    </a:cubicBezTo>
                    <a:cubicBezTo>
                      <a:pt x="1101" y="1669"/>
                      <a:pt x="1171" y="904"/>
                      <a:pt x="1182" y="139"/>
                    </a:cubicBezTo>
                    <a:cubicBezTo>
                      <a:pt x="1182" y="116"/>
                      <a:pt x="1182" y="104"/>
                      <a:pt x="1182" y="93"/>
                    </a:cubicBezTo>
                    <a:cubicBezTo>
                      <a:pt x="1171" y="46"/>
                      <a:pt x="1136" y="0"/>
                      <a:pt x="1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34;p53">
                <a:extLst>
                  <a:ext uri="{FF2B5EF4-FFF2-40B4-BE49-F238E27FC236}">
                    <a16:creationId xmlns:a16="http://schemas.microsoft.com/office/drawing/2014/main" id="{2B5D5BD6-A7B5-4AB3-BE4A-3F1A93E901BB}"/>
                  </a:ext>
                </a:extLst>
              </p:cNvPr>
              <p:cNvSpPr/>
              <p:nvPr/>
            </p:nvSpPr>
            <p:spPr>
              <a:xfrm>
                <a:off x="680450" y="2114875"/>
                <a:ext cx="284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44" extrusionOk="0">
                    <a:moveTo>
                      <a:pt x="580" y="244"/>
                    </a:moveTo>
                    <a:cubicBezTo>
                      <a:pt x="765" y="279"/>
                      <a:pt x="858" y="360"/>
                      <a:pt x="858" y="488"/>
                    </a:cubicBezTo>
                    <a:cubicBezTo>
                      <a:pt x="870" y="592"/>
                      <a:pt x="800" y="719"/>
                      <a:pt x="684" y="777"/>
                    </a:cubicBezTo>
                    <a:cubicBezTo>
                      <a:pt x="649" y="800"/>
                      <a:pt x="615" y="812"/>
                      <a:pt x="568" y="812"/>
                    </a:cubicBezTo>
                    <a:cubicBezTo>
                      <a:pt x="452" y="812"/>
                      <a:pt x="337" y="743"/>
                      <a:pt x="279" y="638"/>
                    </a:cubicBezTo>
                    <a:cubicBezTo>
                      <a:pt x="232" y="557"/>
                      <a:pt x="255" y="476"/>
                      <a:pt x="279" y="418"/>
                    </a:cubicBezTo>
                    <a:cubicBezTo>
                      <a:pt x="337" y="325"/>
                      <a:pt x="452" y="244"/>
                      <a:pt x="557" y="244"/>
                    </a:cubicBezTo>
                    <a:close/>
                    <a:moveTo>
                      <a:pt x="557" y="1"/>
                    </a:moveTo>
                    <a:cubicBezTo>
                      <a:pt x="394" y="13"/>
                      <a:pt x="232" y="94"/>
                      <a:pt x="128" y="221"/>
                    </a:cubicBezTo>
                    <a:cubicBezTo>
                      <a:pt x="35" y="337"/>
                      <a:pt x="1" y="476"/>
                      <a:pt x="24" y="615"/>
                    </a:cubicBezTo>
                    <a:cubicBezTo>
                      <a:pt x="58" y="858"/>
                      <a:pt x="302" y="1044"/>
                      <a:pt x="568" y="1044"/>
                    </a:cubicBezTo>
                    <a:cubicBezTo>
                      <a:pt x="615" y="1044"/>
                      <a:pt x="661" y="1044"/>
                      <a:pt x="696" y="1032"/>
                    </a:cubicBezTo>
                    <a:cubicBezTo>
                      <a:pt x="904" y="986"/>
                      <a:pt x="1078" y="777"/>
                      <a:pt x="1101" y="534"/>
                    </a:cubicBezTo>
                    <a:cubicBezTo>
                      <a:pt x="1136" y="244"/>
                      <a:pt x="893" y="47"/>
                      <a:pt x="638" y="13"/>
                    </a:cubicBezTo>
                    <a:lnTo>
                      <a:pt x="603" y="13"/>
                    </a:lnTo>
                    <a:cubicBezTo>
                      <a:pt x="591" y="1"/>
                      <a:pt x="580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5;p53">
                <a:extLst>
                  <a:ext uri="{FF2B5EF4-FFF2-40B4-BE49-F238E27FC236}">
                    <a16:creationId xmlns:a16="http://schemas.microsoft.com/office/drawing/2014/main" id="{6096124A-44AE-4A99-9CEC-8CE37B3269A4}"/>
                  </a:ext>
                </a:extLst>
              </p:cNvPr>
              <p:cNvSpPr/>
              <p:nvPr/>
            </p:nvSpPr>
            <p:spPr>
              <a:xfrm>
                <a:off x="632075" y="2099825"/>
                <a:ext cx="124300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4972" h="4833" extrusionOk="0">
                    <a:moveTo>
                      <a:pt x="2550" y="313"/>
                    </a:moveTo>
                    <a:cubicBezTo>
                      <a:pt x="3407" y="313"/>
                      <a:pt x="4137" y="754"/>
                      <a:pt x="4438" y="1472"/>
                    </a:cubicBezTo>
                    <a:cubicBezTo>
                      <a:pt x="4543" y="1727"/>
                      <a:pt x="4659" y="2109"/>
                      <a:pt x="4659" y="2399"/>
                    </a:cubicBezTo>
                    <a:cubicBezTo>
                      <a:pt x="4647" y="2411"/>
                      <a:pt x="4647" y="2434"/>
                      <a:pt x="4647" y="2457"/>
                    </a:cubicBezTo>
                    <a:cubicBezTo>
                      <a:pt x="4601" y="3616"/>
                      <a:pt x="3662" y="4519"/>
                      <a:pt x="2526" y="4519"/>
                    </a:cubicBezTo>
                    <a:cubicBezTo>
                      <a:pt x="2190" y="4519"/>
                      <a:pt x="1704" y="4334"/>
                      <a:pt x="1379" y="4160"/>
                    </a:cubicBezTo>
                    <a:cubicBezTo>
                      <a:pt x="1078" y="3998"/>
                      <a:pt x="823" y="3743"/>
                      <a:pt x="661" y="3419"/>
                    </a:cubicBezTo>
                    <a:cubicBezTo>
                      <a:pt x="337" y="2770"/>
                      <a:pt x="325" y="2005"/>
                      <a:pt x="626" y="1460"/>
                    </a:cubicBezTo>
                    <a:cubicBezTo>
                      <a:pt x="788" y="1171"/>
                      <a:pt x="1101" y="777"/>
                      <a:pt x="1391" y="615"/>
                    </a:cubicBezTo>
                    <a:cubicBezTo>
                      <a:pt x="1739" y="418"/>
                      <a:pt x="2133" y="313"/>
                      <a:pt x="2550" y="313"/>
                    </a:cubicBezTo>
                    <a:close/>
                    <a:moveTo>
                      <a:pt x="2550" y="0"/>
                    </a:moveTo>
                    <a:cubicBezTo>
                      <a:pt x="2075" y="0"/>
                      <a:pt x="1623" y="116"/>
                      <a:pt x="1240" y="336"/>
                    </a:cubicBezTo>
                    <a:cubicBezTo>
                      <a:pt x="893" y="533"/>
                      <a:pt x="545" y="962"/>
                      <a:pt x="360" y="1298"/>
                    </a:cubicBezTo>
                    <a:cubicBezTo>
                      <a:pt x="0" y="1935"/>
                      <a:pt x="12" y="2828"/>
                      <a:pt x="383" y="3558"/>
                    </a:cubicBezTo>
                    <a:cubicBezTo>
                      <a:pt x="580" y="3940"/>
                      <a:pt x="870" y="4241"/>
                      <a:pt x="1229" y="4438"/>
                    </a:cubicBezTo>
                    <a:cubicBezTo>
                      <a:pt x="1565" y="4624"/>
                      <a:pt x="2109" y="4832"/>
                      <a:pt x="2526" y="4832"/>
                    </a:cubicBezTo>
                    <a:cubicBezTo>
                      <a:pt x="3836" y="4832"/>
                      <a:pt x="4902" y="3789"/>
                      <a:pt x="4960" y="2468"/>
                    </a:cubicBezTo>
                    <a:cubicBezTo>
                      <a:pt x="4960" y="2445"/>
                      <a:pt x="4960" y="2422"/>
                      <a:pt x="4971" y="2399"/>
                    </a:cubicBezTo>
                    <a:cubicBezTo>
                      <a:pt x="4971" y="1970"/>
                      <a:pt x="4786" y="1484"/>
                      <a:pt x="4728" y="1345"/>
                    </a:cubicBezTo>
                    <a:cubicBezTo>
                      <a:pt x="4369" y="510"/>
                      <a:pt x="3535" y="0"/>
                      <a:pt x="2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16;p30">
            <a:extLst>
              <a:ext uri="{FF2B5EF4-FFF2-40B4-BE49-F238E27FC236}">
                <a16:creationId xmlns:a16="http://schemas.microsoft.com/office/drawing/2014/main" id="{0AD43967-D193-4122-8FC1-ED4FF0F63293}"/>
              </a:ext>
            </a:extLst>
          </p:cNvPr>
          <p:cNvSpPr txBox="1"/>
          <p:nvPr/>
        </p:nvSpPr>
        <p:spPr>
          <a:xfrm>
            <a:off x="1657246" y="2218040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Facilidad de implementación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Costo y equipos reducidos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Flexibilidad</a:t>
            </a:r>
          </a:p>
        </p:txBody>
      </p:sp>
      <p:sp>
        <p:nvSpPr>
          <p:cNvPr id="24" name="Google Shape;216;p30">
            <a:extLst>
              <a:ext uri="{FF2B5EF4-FFF2-40B4-BE49-F238E27FC236}">
                <a16:creationId xmlns:a16="http://schemas.microsoft.com/office/drawing/2014/main" id="{6FC20AA7-CD0F-4E0C-A546-48B5103744ED}"/>
              </a:ext>
            </a:extLst>
          </p:cNvPr>
          <p:cNvSpPr txBox="1"/>
          <p:nvPr/>
        </p:nvSpPr>
        <p:spPr>
          <a:xfrm>
            <a:off x="5901492" y="2228395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Representatividad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Inferencia estadística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Fiabilidad</a:t>
            </a:r>
          </a:p>
        </p:txBody>
      </p:sp>
    </p:spTree>
    <p:extLst>
      <p:ext uri="{BB962C8B-B14F-4D97-AF65-F5344CB8AC3E}">
        <p14:creationId xmlns:p14="http://schemas.microsoft.com/office/powerpoint/2010/main" val="31032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7200" y="43806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No probabilístico vs probabilístico</a:t>
            </a:r>
            <a:endParaRPr dirty="0"/>
          </a:p>
        </p:txBody>
      </p:sp>
      <p:sp>
        <p:nvSpPr>
          <p:cNvPr id="8" name="Google Shape;1717;p53">
            <a:extLst>
              <a:ext uri="{FF2B5EF4-FFF2-40B4-BE49-F238E27FC236}">
                <a16:creationId xmlns:a16="http://schemas.microsoft.com/office/drawing/2014/main" id="{26EC0D8F-55BF-497E-BCD2-DAD0DCBCC013}"/>
              </a:ext>
            </a:extLst>
          </p:cNvPr>
          <p:cNvSpPr txBox="1"/>
          <p:nvPr/>
        </p:nvSpPr>
        <p:spPr>
          <a:xfrm>
            <a:off x="6057351" y="1686767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Desventajas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1720;p53">
            <a:extLst>
              <a:ext uri="{FF2B5EF4-FFF2-40B4-BE49-F238E27FC236}">
                <a16:creationId xmlns:a16="http://schemas.microsoft.com/office/drawing/2014/main" id="{8D4D1D89-5C55-468E-875B-C2693750827D}"/>
              </a:ext>
            </a:extLst>
          </p:cNvPr>
          <p:cNvSpPr txBox="1"/>
          <p:nvPr/>
        </p:nvSpPr>
        <p:spPr>
          <a:xfrm>
            <a:off x="1911343" y="1697776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Desventajas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723;p53">
            <a:extLst>
              <a:ext uri="{FF2B5EF4-FFF2-40B4-BE49-F238E27FC236}">
                <a16:creationId xmlns:a16="http://schemas.microsoft.com/office/drawing/2014/main" id="{85F65493-7048-40DF-AA0D-53EEF1729EB2}"/>
              </a:ext>
            </a:extLst>
          </p:cNvPr>
          <p:cNvSpPr/>
          <p:nvPr/>
        </p:nvSpPr>
        <p:spPr>
          <a:xfrm>
            <a:off x="1150360" y="1592834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oogle Shape;1728;p53">
            <a:extLst>
              <a:ext uri="{FF2B5EF4-FFF2-40B4-BE49-F238E27FC236}">
                <a16:creationId xmlns:a16="http://schemas.microsoft.com/office/drawing/2014/main" id="{0A444767-258F-4930-A250-A5A7A6ADE8FA}"/>
              </a:ext>
            </a:extLst>
          </p:cNvPr>
          <p:cNvGrpSpPr/>
          <p:nvPr/>
        </p:nvGrpSpPr>
        <p:grpSpPr>
          <a:xfrm>
            <a:off x="1315564" y="1725748"/>
            <a:ext cx="341682" cy="405048"/>
            <a:chOff x="1205925" y="2092575"/>
            <a:chExt cx="106050" cy="125725"/>
          </a:xfrm>
        </p:grpSpPr>
        <p:sp>
          <p:nvSpPr>
            <p:cNvPr id="16" name="Google Shape;1729;p53">
              <a:extLst>
                <a:ext uri="{FF2B5EF4-FFF2-40B4-BE49-F238E27FC236}">
                  <a16:creationId xmlns:a16="http://schemas.microsoft.com/office/drawing/2014/main" id="{7F8E178E-E98E-4332-8F22-F2D2ABF40360}"/>
                </a:ext>
              </a:extLst>
            </p:cNvPr>
            <p:cNvSpPr/>
            <p:nvPr/>
          </p:nvSpPr>
          <p:spPr>
            <a:xfrm>
              <a:off x="1205925" y="2092575"/>
              <a:ext cx="106050" cy="125725"/>
            </a:xfrm>
            <a:custGeom>
              <a:avLst/>
              <a:gdLst/>
              <a:ahLst/>
              <a:cxnLst/>
              <a:rect l="l" t="t" r="r" b="b"/>
              <a:pathLst>
                <a:path w="4242" h="5029" extrusionOk="0">
                  <a:moveTo>
                    <a:pt x="1773" y="314"/>
                  </a:moveTo>
                  <a:cubicBezTo>
                    <a:pt x="2364" y="314"/>
                    <a:pt x="2828" y="592"/>
                    <a:pt x="3036" y="1090"/>
                  </a:cubicBezTo>
                  <a:cubicBezTo>
                    <a:pt x="3118" y="1310"/>
                    <a:pt x="3175" y="1542"/>
                    <a:pt x="3175" y="1704"/>
                  </a:cubicBezTo>
                  <a:cubicBezTo>
                    <a:pt x="3175" y="2492"/>
                    <a:pt x="2538" y="3129"/>
                    <a:pt x="1750" y="3129"/>
                  </a:cubicBezTo>
                  <a:cubicBezTo>
                    <a:pt x="1009" y="3129"/>
                    <a:pt x="360" y="2515"/>
                    <a:pt x="348" y="1785"/>
                  </a:cubicBezTo>
                  <a:cubicBezTo>
                    <a:pt x="325" y="1252"/>
                    <a:pt x="557" y="638"/>
                    <a:pt x="1090" y="441"/>
                  </a:cubicBezTo>
                  <a:cubicBezTo>
                    <a:pt x="1310" y="360"/>
                    <a:pt x="1542" y="314"/>
                    <a:pt x="1773" y="314"/>
                  </a:cubicBezTo>
                  <a:close/>
                  <a:moveTo>
                    <a:pt x="2828" y="3071"/>
                  </a:moveTo>
                  <a:cubicBezTo>
                    <a:pt x="2978" y="3303"/>
                    <a:pt x="3141" y="3523"/>
                    <a:pt x="3303" y="3743"/>
                  </a:cubicBezTo>
                  <a:cubicBezTo>
                    <a:pt x="3187" y="3813"/>
                    <a:pt x="3083" y="3882"/>
                    <a:pt x="2978" y="3964"/>
                  </a:cubicBezTo>
                  <a:cubicBezTo>
                    <a:pt x="2851" y="3720"/>
                    <a:pt x="2724" y="3465"/>
                    <a:pt x="2608" y="3222"/>
                  </a:cubicBezTo>
                  <a:cubicBezTo>
                    <a:pt x="2677" y="3176"/>
                    <a:pt x="2758" y="3129"/>
                    <a:pt x="2828" y="3071"/>
                  </a:cubicBezTo>
                  <a:close/>
                  <a:moveTo>
                    <a:pt x="3465" y="3952"/>
                  </a:moveTo>
                  <a:cubicBezTo>
                    <a:pt x="3604" y="4137"/>
                    <a:pt x="3743" y="4334"/>
                    <a:pt x="3882" y="4531"/>
                  </a:cubicBezTo>
                  <a:cubicBezTo>
                    <a:pt x="3732" y="4647"/>
                    <a:pt x="3558" y="4717"/>
                    <a:pt x="3372" y="4751"/>
                  </a:cubicBezTo>
                  <a:cubicBezTo>
                    <a:pt x="3280" y="4566"/>
                    <a:pt x="3187" y="4381"/>
                    <a:pt x="3094" y="4207"/>
                  </a:cubicBezTo>
                  <a:cubicBezTo>
                    <a:pt x="3210" y="4114"/>
                    <a:pt x="3338" y="4021"/>
                    <a:pt x="3465" y="3952"/>
                  </a:cubicBezTo>
                  <a:close/>
                  <a:moveTo>
                    <a:pt x="1773" y="1"/>
                  </a:moveTo>
                  <a:cubicBezTo>
                    <a:pt x="1507" y="1"/>
                    <a:pt x="1229" y="47"/>
                    <a:pt x="985" y="140"/>
                  </a:cubicBezTo>
                  <a:cubicBezTo>
                    <a:pt x="290" y="395"/>
                    <a:pt x="1" y="1148"/>
                    <a:pt x="24" y="1797"/>
                  </a:cubicBezTo>
                  <a:cubicBezTo>
                    <a:pt x="47" y="2689"/>
                    <a:pt x="846" y="3442"/>
                    <a:pt x="1750" y="3442"/>
                  </a:cubicBezTo>
                  <a:cubicBezTo>
                    <a:pt x="1970" y="3442"/>
                    <a:pt x="2179" y="3396"/>
                    <a:pt x="2376" y="3326"/>
                  </a:cubicBezTo>
                  <a:cubicBezTo>
                    <a:pt x="2631" y="3882"/>
                    <a:pt x="2921" y="4415"/>
                    <a:pt x="3199" y="4960"/>
                  </a:cubicBezTo>
                  <a:cubicBezTo>
                    <a:pt x="3220" y="5009"/>
                    <a:pt x="3258" y="5028"/>
                    <a:pt x="3297" y="5028"/>
                  </a:cubicBezTo>
                  <a:cubicBezTo>
                    <a:pt x="3323" y="5028"/>
                    <a:pt x="3350" y="5020"/>
                    <a:pt x="3372" y="5006"/>
                  </a:cubicBezTo>
                  <a:cubicBezTo>
                    <a:pt x="3639" y="4960"/>
                    <a:pt x="3894" y="4867"/>
                    <a:pt x="4114" y="4682"/>
                  </a:cubicBezTo>
                  <a:cubicBezTo>
                    <a:pt x="4184" y="4659"/>
                    <a:pt x="4241" y="4578"/>
                    <a:pt x="4184" y="4497"/>
                  </a:cubicBezTo>
                  <a:cubicBezTo>
                    <a:pt x="3801" y="3952"/>
                    <a:pt x="3372" y="3442"/>
                    <a:pt x="3013" y="2897"/>
                  </a:cubicBezTo>
                  <a:cubicBezTo>
                    <a:pt x="3314" y="2585"/>
                    <a:pt x="3488" y="2168"/>
                    <a:pt x="3488" y="1704"/>
                  </a:cubicBezTo>
                  <a:cubicBezTo>
                    <a:pt x="3488" y="1414"/>
                    <a:pt x="3372" y="1090"/>
                    <a:pt x="3314" y="974"/>
                  </a:cubicBezTo>
                  <a:cubicBezTo>
                    <a:pt x="3071" y="360"/>
                    <a:pt x="2492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0;p53">
              <a:extLst>
                <a:ext uri="{FF2B5EF4-FFF2-40B4-BE49-F238E27FC236}">
                  <a16:creationId xmlns:a16="http://schemas.microsoft.com/office/drawing/2014/main" id="{3B3736EA-718B-4220-BB0C-E9679815917E}"/>
                </a:ext>
              </a:extLst>
            </p:cNvPr>
            <p:cNvSpPr/>
            <p:nvPr/>
          </p:nvSpPr>
          <p:spPr>
            <a:xfrm>
              <a:off x="1221575" y="2106775"/>
              <a:ext cx="56500" cy="56500"/>
            </a:xfrm>
            <a:custGeom>
              <a:avLst/>
              <a:gdLst/>
              <a:ahLst/>
              <a:cxnLst/>
              <a:rect l="l" t="t" r="r" b="b"/>
              <a:pathLst>
                <a:path w="2260" h="2260" extrusionOk="0">
                  <a:moveTo>
                    <a:pt x="1124" y="325"/>
                  </a:moveTo>
                  <a:cubicBezTo>
                    <a:pt x="1576" y="325"/>
                    <a:pt x="1947" y="684"/>
                    <a:pt x="1947" y="1136"/>
                  </a:cubicBezTo>
                  <a:cubicBezTo>
                    <a:pt x="1947" y="1588"/>
                    <a:pt x="1576" y="1947"/>
                    <a:pt x="1124" y="1947"/>
                  </a:cubicBezTo>
                  <a:cubicBezTo>
                    <a:pt x="684" y="1947"/>
                    <a:pt x="313" y="1588"/>
                    <a:pt x="313" y="1136"/>
                  </a:cubicBezTo>
                  <a:cubicBezTo>
                    <a:pt x="313" y="684"/>
                    <a:pt x="684" y="325"/>
                    <a:pt x="1124" y="325"/>
                  </a:cubicBezTo>
                  <a:close/>
                  <a:moveTo>
                    <a:pt x="1124" y="0"/>
                  </a:moveTo>
                  <a:cubicBezTo>
                    <a:pt x="510" y="0"/>
                    <a:pt x="0" y="510"/>
                    <a:pt x="0" y="1136"/>
                  </a:cubicBezTo>
                  <a:cubicBezTo>
                    <a:pt x="0" y="1762"/>
                    <a:pt x="510" y="2260"/>
                    <a:pt x="1124" y="2260"/>
                  </a:cubicBezTo>
                  <a:cubicBezTo>
                    <a:pt x="1750" y="2260"/>
                    <a:pt x="2260" y="1762"/>
                    <a:pt x="2260" y="1136"/>
                  </a:cubicBezTo>
                  <a:cubicBezTo>
                    <a:pt x="2260" y="510"/>
                    <a:pt x="1750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1;p53">
              <a:extLst>
                <a:ext uri="{FF2B5EF4-FFF2-40B4-BE49-F238E27FC236}">
                  <a16:creationId xmlns:a16="http://schemas.microsoft.com/office/drawing/2014/main" id="{6B3930EB-D469-4B3A-AF6B-ECE9187694D8}"/>
                </a:ext>
              </a:extLst>
            </p:cNvPr>
            <p:cNvSpPr/>
            <p:nvPr/>
          </p:nvSpPr>
          <p:spPr>
            <a:xfrm>
              <a:off x="1234600" y="2119275"/>
              <a:ext cx="32750" cy="30825"/>
            </a:xfrm>
            <a:custGeom>
              <a:avLst/>
              <a:gdLst/>
              <a:ahLst/>
              <a:cxnLst/>
              <a:rect l="l" t="t" r="r" b="b"/>
              <a:pathLst>
                <a:path w="1310" h="1233" extrusionOk="0">
                  <a:moveTo>
                    <a:pt x="593" y="0"/>
                  </a:moveTo>
                  <a:cubicBezTo>
                    <a:pt x="529" y="0"/>
                    <a:pt x="470" y="41"/>
                    <a:pt x="476" y="126"/>
                  </a:cubicBezTo>
                  <a:cubicBezTo>
                    <a:pt x="487" y="242"/>
                    <a:pt x="499" y="358"/>
                    <a:pt x="511" y="474"/>
                  </a:cubicBezTo>
                  <a:lnTo>
                    <a:pt x="175" y="497"/>
                  </a:lnTo>
                  <a:cubicBezTo>
                    <a:pt x="4" y="497"/>
                    <a:pt x="1" y="752"/>
                    <a:pt x="164" y="752"/>
                  </a:cubicBezTo>
                  <a:cubicBezTo>
                    <a:pt x="167" y="752"/>
                    <a:pt x="171" y="752"/>
                    <a:pt x="175" y="752"/>
                  </a:cubicBezTo>
                  <a:cubicBezTo>
                    <a:pt x="290" y="752"/>
                    <a:pt x="406" y="740"/>
                    <a:pt x="522" y="729"/>
                  </a:cubicBezTo>
                  <a:cubicBezTo>
                    <a:pt x="534" y="856"/>
                    <a:pt x="534" y="984"/>
                    <a:pt x="545" y="1111"/>
                  </a:cubicBezTo>
                  <a:cubicBezTo>
                    <a:pt x="551" y="1192"/>
                    <a:pt x="621" y="1233"/>
                    <a:pt x="687" y="1233"/>
                  </a:cubicBezTo>
                  <a:cubicBezTo>
                    <a:pt x="754" y="1233"/>
                    <a:pt x="818" y="1192"/>
                    <a:pt x="812" y="1111"/>
                  </a:cubicBezTo>
                  <a:cubicBezTo>
                    <a:pt x="800" y="972"/>
                    <a:pt x="789" y="845"/>
                    <a:pt x="789" y="717"/>
                  </a:cubicBezTo>
                  <a:cubicBezTo>
                    <a:pt x="904" y="706"/>
                    <a:pt x="1020" y="706"/>
                    <a:pt x="1148" y="694"/>
                  </a:cubicBezTo>
                  <a:cubicBezTo>
                    <a:pt x="1307" y="683"/>
                    <a:pt x="1310" y="427"/>
                    <a:pt x="1158" y="427"/>
                  </a:cubicBezTo>
                  <a:cubicBezTo>
                    <a:pt x="1155" y="427"/>
                    <a:pt x="1151" y="427"/>
                    <a:pt x="1148" y="427"/>
                  </a:cubicBezTo>
                  <a:cubicBezTo>
                    <a:pt x="1020" y="439"/>
                    <a:pt x="893" y="451"/>
                    <a:pt x="765" y="451"/>
                  </a:cubicBezTo>
                  <a:cubicBezTo>
                    <a:pt x="765" y="346"/>
                    <a:pt x="754" y="230"/>
                    <a:pt x="742" y="126"/>
                  </a:cubicBezTo>
                  <a:cubicBezTo>
                    <a:pt x="730" y="44"/>
                    <a:pt x="659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ED6F9A4-BEFD-4A87-80CB-77A7E163BBCC}"/>
              </a:ext>
            </a:extLst>
          </p:cNvPr>
          <p:cNvGrpSpPr/>
          <p:nvPr/>
        </p:nvGrpSpPr>
        <p:grpSpPr>
          <a:xfrm>
            <a:off x="5327421" y="1592834"/>
            <a:ext cx="672087" cy="670901"/>
            <a:chOff x="4984206" y="1567958"/>
            <a:chExt cx="672087" cy="670901"/>
          </a:xfrm>
        </p:grpSpPr>
        <p:sp>
          <p:nvSpPr>
            <p:cNvPr id="13" name="Google Shape;1721;p53">
              <a:extLst>
                <a:ext uri="{FF2B5EF4-FFF2-40B4-BE49-F238E27FC236}">
                  <a16:creationId xmlns:a16="http://schemas.microsoft.com/office/drawing/2014/main" id="{AB49AA0B-8271-48E4-BA2B-E39597AC1D1A}"/>
                </a:ext>
              </a:extLst>
            </p:cNvPr>
            <p:cNvSpPr/>
            <p:nvPr/>
          </p:nvSpPr>
          <p:spPr>
            <a:xfrm>
              <a:off x="4984206" y="1567958"/>
              <a:ext cx="672087" cy="670901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" name="Google Shape;1732;p53">
              <a:extLst>
                <a:ext uri="{FF2B5EF4-FFF2-40B4-BE49-F238E27FC236}">
                  <a16:creationId xmlns:a16="http://schemas.microsoft.com/office/drawing/2014/main" id="{26725450-6471-424F-B215-9289DFD7BBE0}"/>
                </a:ext>
              </a:extLst>
            </p:cNvPr>
            <p:cNvGrpSpPr/>
            <p:nvPr/>
          </p:nvGrpSpPr>
          <p:grpSpPr>
            <a:xfrm>
              <a:off x="5120010" y="1711477"/>
              <a:ext cx="400482" cy="389262"/>
              <a:chOff x="632075" y="2099825"/>
              <a:chExt cx="124300" cy="120825"/>
            </a:xfrm>
          </p:grpSpPr>
          <p:sp>
            <p:nvSpPr>
              <p:cNvPr id="20" name="Google Shape;1733;p53">
                <a:extLst>
                  <a:ext uri="{FF2B5EF4-FFF2-40B4-BE49-F238E27FC236}">
                    <a16:creationId xmlns:a16="http://schemas.microsoft.com/office/drawing/2014/main" id="{F1D06538-56A8-499A-A707-0DF097DBF7D1}"/>
                  </a:ext>
                </a:extLst>
              </p:cNvPr>
              <p:cNvSpPr/>
              <p:nvPr/>
            </p:nvSpPr>
            <p:spPr>
              <a:xfrm>
                <a:off x="678425" y="2142125"/>
                <a:ext cx="2957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2562" extrusionOk="0">
                    <a:moveTo>
                      <a:pt x="951" y="243"/>
                    </a:moveTo>
                    <a:lnTo>
                      <a:pt x="951" y="243"/>
                    </a:lnTo>
                    <a:cubicBezTo>
                      <a:pt x="939" y="939"/>
                      <a:pt x="881" y="1634"/>
                      <a:pt x="881" y="2329"/>
                    </a:cubicBezTo>
                    <a:lnTo>
                      <a:pt x="626" y="2329"/>
                    </a:lnTo>
                    <a:cubicBezTo>
                      <a:pt x="638" y="1819"/>
                      <a:pt x="649" y="1309"/>
                      <a:pt x="672" y="800"/>
                    </a:cubicBezTo>
                    <a:cubicBezTo>
                      <a:pt x="672" y="753"/>
                      <a:pt x="649" y="719"/>
                      <a:pt x="626" y="707"/>
                    </a:cubicBezTo>
                    <a:cubicBezTo>
                      <a:pt x="603" y="684"/>
                      <a:pt x="580" y="661"/>
                      <a:pt x="533" y="661"/>
                    </a:cubicBezTo>
                    <a:cubicBezTo>
                      <a:pt x="441" y="661"/>
                      <a:pt x="336" y="661"/>
                      <a:pt x="232" y="649"/>
                    </a:cubicBezTo>
                    <a:cubicBezTo>
                      <a:pt x="255" y="533"/>
                      <a:pt x="290" y="417"/>
                      <a:pt x="325" y="290"/>
                    </a:cubicBezTo>
                    <a:cubicBezTo>
                      <a:pt x="533" y="278"/>
                      <a:pt x="742" y="267"/>
                      <a:pt x="951" y="243"/>
                    </a:cubicBezTo>
                    <a:close/>
                    <a:moveTo>
                      <a:pt x="1066" y="0"/>
                    </a:moveTo>
                    <a:cubicBezTo>
                      <a:pt x="800" y="35"/>
                      <a:pt x="522" y="46"/>
                      <a:pt x="255" y="70"/>
                    </a:cubicBezTo>
                    <a:cubicBezTo>
                      <a:pt x="246" y="68"/>
                      <a:pt x="237" y="67"/>
                      <a:pt x="227" y="67"/>
                    </a:cubicBezTo>
                    <a:cubicBezTo>
                      <a:pt x="180" y="67"/>
                      <a:pt x="138" y="93"/>
                      <a:pt x="128" y="151"/>
                    </a:cubicBezTo>
                    <a:cubicBezTo>
                      <a:pt x="82" y="325"/>
                      <a:pt x="35" y="498"/>
                      <a:pt x="0" y="684"/>
                    </a:cubicBezTo>
                    <a:cubicBezTo>
                      <a:pt x="0" y="719"/>
                      <a:pt x="0" y="753"/>
                      <a:pt x="24" y="776"/>
                    </a:cubicBezTo>
                    <a:cubicBezTo>
                      <a:pt x="35" y="823"/>
                      <a:pt x="70" y="858"/>
                      <a:pt x="128" y="869"/>
                    </a:cubicBezTo>
                    <a:cubicBezTo>
                      <a:pt x="232" y="881"/>
                      <a:pt x="336" y="881"/>
                      <a:pt x="441" y="892"/>
                    </a:cubicBezTo>
                    <a:cubicBezTo>
                      <a:pt x="429" y="1402"/>
                      <a:pt x="406" y="1912"/>
                      <a:pt x="394" y="2422"/>
                    </a:cubicBezTo>
                    <a:cubicBezTo>
                      <a:pt x="373" y="2487"/>
                      <a:pt x="402" y="2562"/>
                      <a:pt x="481" y="2562"/>
                    </a:cubicBezTo>
                    <a:cubicBezTo>
                      <a:pt x="487" y="2562"/>
                      <a:pt x="493" y="2562"/>
                      <a:pt x="499" y="2561"/>
                    </a:cubicBezTo>
                    <a:lnTo>
                      <a:pt x="974" y="2561"/>
                    </a:lnTo>
                    <a:cubicBezTo>
                      <a:pt x="997" y="2561"/>
                      <a:pt x="1020" y="2561"/>
                      <a:pt x="1043" y="2549"/>
                    </a:cubicBezTo>
                    <a:cubicBezTo>
                      <a:pt x="1078" y="2526"/>
                      <a:pt x="1113" y="2491"/>
                      <a:pt x="1113" y="2445"/>
                    </a:cubicBezTo>
                    <a:cubicBezTo>
                      <a:pt x="1101" y="1669"/>
                      <a:pt x="1171" y="904"/>
                      <a:pt x="1182" y="139"/>
                    </a:cubicBezTo>
                    <a:cubicBezTo>
                      <a:pt x="1182" y="116"/>
                      <a:pt x="1182" y="104"/>
                      <a:pt x="1182" y="93"/>
                    </a:cubicBezTo>
                    <a:cubicBezTo>
                      <a:pt x="1171" y="46"/>
                      <a:pt x="1136" y="0"/>
                      <a:pt x="1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34;p53">
                <a:extLst>
                  <a:ext uri="{FF2B5EF4-FFF2-40B4-BE49-F238E27FC236}">
                    <a16:creationId xmlns:a16="http://schemas.microsoft.com/office/drawing/2014/main" id="{2B5D5BD6-A7B5-4AB3-BE4A-3F1A93E901BB}"/>
                  </a:ext>
                </a:extLst>
              </p:cNvPr>
              <p:cNvSpPr/>
              <p:nvPr/>
            </p:nvSpPr>
            <p:spPr>
              <a:xfrm>
                <a:off x="680450" y="2114875"/>
                <a:ext cx="284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44" extrusionOk="0">
                    <a:moveTo>
                      <a:pt x="580" y="244"/>
                    </a:moveTo>
                    <a:cubicBezTo>
                      <a:pt x="765" y="279"/>
                      <a:pt x="858" y="360"/>
                      <a:pt x="858" y="488"/>
                    </a:cubicBezTo>
                    <a:cubicBezTo>
                      <a:pt x="870" y="592"/>
                      <a:pt x="800" y="719"/>
                      <a:pt x="684" y="777"/>
                    </a:cubicBezTo>
                    <a:cubicBezTo>
                      <a:pt x="649" y="800"/>
                      <a:pt x="615" y="812"/>
                      <a:pt x="568" y="812"/>
                    </a:cubicBezTo>
                    <a:cubicBezTo>
                      <a:pt x="452" y="812"/>
                      <a:pt x="337" y="743"/>
                      <a:pt x="279" y="638"/>
                    </a:cubicBezTo>
                    <a:cubicBezTo>
                      <a:pt x="232" y="557"/>
                      <a:pt x="255" y="476"/>
                      <a:pt x="279" y="418"/>
                    </a:cubicBezTo>
                    <a:cubicBezTo>
                      <a:pt x="337" y="325"/>
                      <a:pt x="452" y="244"/>
                      <a:pt x="557" y="244"/>
                    </a:cubicBezTo>
                    <a:close/>
                    <a:moveTo>
                      <a:pt x="557" y="1"/>
                    </a:moveTo>
                    <a:cubicBezTo>
                      <a:pt x="394" y="13"/>
                      <a:pt x="232" y="94"/>
                      <a:pt x="128" y="221"/>
                    </a:cubicBezTo>
                    <a:cubicBezTo>
                      <a:pt x="35" y="337"/>
                      <a:pt x="1" y="476"/>
                      <a:pt x="24" y="615"/>
                    </a:cubicBezTo>
                    <a:cubicBezTo>
                      <a:pt x="58" y="858"/>
                      <a:pt x="302" y="1044"/>
                      <a:pt x="568" y="1044"/>
                    </a:cubicBezTo>
                    <a:cubicBezTo>
                      <a:pt x="615" y="1044"/>
                      <a:pt x="661" y="1044"/>
                      <a:pt x="696" y="1032"/>
                    </a:cubicBezTo>
                    <a:cubicBezTo>
                      <a:pt x="904" y="986"/>
                      <a:pt x="1078" y="777"/>
                      <a:pt x="1101" y="534"/>
                    </a:cubicBezTo>
                    <a:cubicBezTo>
                      <a:pt x="1136" y="244"/>
                      <a:pt x="893" y="47"/>
                      <a:pt x="638" y="13"/>
                    </a:cubicBezTo>
                    <a:lnTo>
                      <a:pt x="603" y="13"/>
                    </a:lnTo>
                    <a:cubicBezTo>
                      <a:pt x="591" y="1"/>
                      <a:pt x="580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5;p53">
                <a:extLst>
                  <a:ext uri="{FF2B5EF4-FFF2-40B4-BE49-F238E27FC236}">
                    <a16:creationId xmlns:a16="http://schemas.microsoft.com/office/drawing/2014/main" id="{6096124A-44AE-4A99-9CEC-8CE37B3269A4}"/>
                  </a:ext>
                </a:extLst>
              </p:cNvPr>
              <p:cNvSpPr/>
              <p:nvPr/>
            </p:nvSpPr>
            <p:spPr>
              <a:xfrm>
                <a:off x="632075" y="2099825"/>
                <a:ext cx="124300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4972" h="4833" extrusionOk="0">
                    <a:moveTo>
                      <a:pt x="2550" y="313"/>
                    </a:moveTo>
                    <a:cubicBezTo>
                      <a:pt x="3407" y="313"/>
                      <a:pt x="4137" y="754"/>
                      <a:pt x="4438" y="1472"/>
                    </a:cubicBezTo>
                    <a:cubicBezTo>
                      <a:pt x="4543" y="1727"/>
                      <a:pt x="4659" y="2109"/>
                      <a:pt x="4659" y="2399"/>
                    </a:cubicBezTo>
                    <a:cubicBezTo>
                      <a:pt x="4647" y="2411"/>
                      <a:pt x="4647" y="2434"/>
                      <a:pt x="4647" y="2457"/>
                    </a:cubicBezTo>
                    <a:cubicBezTo>
                      <a:pt x="4601" y="3616"/>
                      <a:pt x="3662" y="4519"/>
                      <a:pt x="2526" y="4519"/>
                    </a:cubicBezTo>
                    <a:cubicBezTo>
                      <a:pt x="2190" y="4519"/>
                      <a:pt x="1704" y="4334"/>
                      <a:pt x="1379" y="4160"/>
                    </a:cubicBezTo>
                    <a:cubicBezTo>
                      <a:pt x="1078" y="3998"/>
                      <a:pt x="823" y="3743"/>
                      <a:pt x="661" y="3419"/>
                    </a:cubicBezTo>
                    <a:cubicBezTo>
                      <a:pt x="337" y="2770"/>
                      <a:pt x="325" y="2005"/>
                      <a:pt x="626" y="1460"/>
                    </a:cubicBezTo>
                    <a:cubicBezTo>
                      <a:pt x="788" y="1171"/>
                      <a:pt x="1101" y="777"/>
                      <a:pt x="1391" y="615"/>
                    </a:cubicBezTo>
                    <a:cubicBezTo>
                      <a:pt x="1739" y="418"/>
                      <a:pt x="2133" y="313"/>
                      <a:pt x="2550" y="313"/>
                    </a:cubicBezTo>
                    <a:close/>
                    <a:moveTo>
                      <a:pt x="2550" y="0"/>
                    </a:moveTo>
                    <a:cubicBezTo>
                      <a:pt x="2075" y="0"/>
                      <a:pt x="1623" y="116"/>
                      <a:pt x="1240" y="336"/>
                    </a:cubicBezTo>
                    <a:cubicBezTo>
                      <a:pt x="893" y="533"/>
                      <a:pt x="545" y="962"/>
                      <a:pt x="360" y="1298"/>
                    </a:cubicBezTo>
                    <a:cubicBezTo>
                      <a:pt x="0" y="1935"/>
                      <a:pt x="12" y="2828"/>
                      <a:pt x="383" y="3558"/>
                    </a:cubicBezTo>
                    <a:cubicBezTo>
                      <a:pt x="580" y="3940"/>
                      <a:pt x="870" y="4241"/>
                      <a:pt x="1229" y="4438"/>
                    </a:cubicBezTo>
                    <a:cubicBezTo>
                      <a:pt x="1565" y="4624"/>
                      <a:pt x="2109" y="4832"/>
                      <a:pt x="2526" y="4832"/>
                    </a:cubicBezTo>
                    <a:cubicBezTo>
                      <a:pt x="3836" y="4832"/>
                      <a:pt x="4902" y="3789"/>
                      <a:pt x="4960" y="2468"/>
                    </a:cubicBezTo>
                    <a:cubicBezTo>
                      <a:pt x="4960" y="2445"/>
                      <a:pt x="4960" y="2422"/>
                      <a:pt x="4971" y="2399"/>
                    </a:cubicBezTo>
                    <a:cubicBezTo>
                      <a:pt x="4971" y="1970"/>
                      <a:pt x="4786" y="1484"/>
                      <a:pt x="4728" y="1345"/>
                    </a:cubicBezTo>
                    <a:cubicBezTo>
                      <a:pt x="4369" y="510"/>
                      <a:pt x="3535" y="0"/>
                      <a:pt x="2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16;p30">
            <a:extLst>
              <a:ext uri="{FF2B5EF4-FFF2-40B4-BE49-F238E27FC236}">
                <a16:creationId xmlns:a16="http://schemas.microsoft.com/office/drawing/2014/main" id="{0AD43967-D193-4122-8FC1-ED4FF0F63293}"/>
              </a:ext>
            </a:extLst>
          </p:cNvPr>
          <p:cNvSpPr txBox="1"/>
          <p:nvPr/>
        </p:nvSpPr>
        <p:spPr>
          <a:xfrm>
            <a:off x="1657246" y="2054550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Sesgos de selección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Limitaciones en la inferencia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Falta de representatividad</a:t>
            </a:r>
          </a:p>
        </p:txBody>
      </p:sp>
      <p:sp>
        <p:nvSpPr>
          <p:cNvPr id="24" name="Google Shape;216;p30">
            <a:extLst>
              <a:ext uri="{FF2B5EF4-FFF2-40B4-BE49-F238E27FC236}">
                <a16:creationId xmlns:a16="http://schemas.microsoft.com/office/drawing/2014/main" id="{6FC20AA7-CD0F-4E0C-A546-48B5103744ED}"/>
              </a:ext>
            </a:extLst>
          </p:cNvPr>
          <p:cNvSpPr txBox="1"/>
          <p:nvPr/>
        </p:nvSpPr>
        <p:spPr>
          <a:xfrm>
            <a:off x="5901492" y="2228395"/>
            <a:ext cx="2501375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Costos y requerimientos logísticos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Complejidad de diseño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Limitaciones en poblaciones pequeñas</a:t>
            </a:r>
          </a:p>
        </p:txBody>
      </p:sp>
    </p:spTree>
    <p:extLst>
      <p:ext uri="{BB962C8B-B14F-4D97-AF65-F5344CB8AC3E}">
        <p14:creationId xmlns:p14="http://schemas.microsoft.com/office/powerpoint/2010/main" val="54847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088216F-66D1-41F6-AFD0-695A83D5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2" y="3337492"/>
            <a:ext cx="1077482" cy="926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9D4253-5D56-4A59-84A5-266AA18F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92" y="1684383"/>
            <a:ext cx="1239753" cy="7969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F2E01A-10B1-4B56-827E-B934CA96F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021" y="1710303"/>
            <a:ext cx="1195596" cy="745143"/>
          </a:xfrm>
          <a:prstGeom prst="rect">
            <a:avLst/>
          </a:prstGeom>
        </p:spPr>
      </p:pic>
      <p:sp>
        <p:nvSpPr>
          <p:cNvPr id="159" name="Google Shape;159;p29"/>
          <p:cNvSpPr/>
          <p:nvPr/>
        </p:nvSpPr>
        <p:spPr>
          <a:xfrm>
            <a:off x="3654921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4650527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3650875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4650527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Técnicas de muestreo probabilístico</a:t>
            </a:r>
            <a:endParaRPr dirty="0"/>
          </a:p>
        </p:txBody>
      </p:sp>
      <p:sp>
        <p:nvSpPr>
          <p:cNvPr id="164" name="Google Shape;164;p29"/>
          <p:cNvSpPr txBox="1"/>
          <p:nvPr/>
        </p:nvSpPr>
        <p:spPr>
          <a:xfrm>
            <a:off x="5884201" y="1893182"/>
            <a:ext cx="15189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Intérvalos en los datos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776811" y="1679372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Sistemático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950719" y="3918016"/>
            <a:ext cx="15189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Dividir en conglomerados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938182" y="3581795"/>
            <a:ext cx="1681817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Por conglomerados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2040216" y="2144168"/>
            <a:ext cx="1967903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elemento tiene la misma probabilidad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2040209" y="1809482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Aleatorio simple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036726" y="3735257"/>
            <a:ext cx="15189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Dividir en grupos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020345" y="3512463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Estratificado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745530" y="3148888"/>
            <a:ext cx="815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206A2ED-0AEA-4937-804F-4A566B0AF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402" y="3498374"/>
            <a:ext cx="1218317" cy="839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3654921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4650527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3650875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4650527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Técnicas de muestreo no probabilístico</a:t>
            </a:r>
            <a:endParaRPr dirty="0"/>
          </a:p>
        </p:txBody>
      </p:sp>
      <p:sp>
        <p:nvSpPr>
          <p:cNvPr id="164" name="Google Shape;164;p29"/>
          <p:cNvSpPr txBox="1"/>
          <p:nvPr/>
        </p:nvSpPr>
        <p:spPr>
          <a:xfrm>
            <a:off x="5884200" y="1893182"/>
            <a:ext cx="2147279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 o condiciones específicas</a:t>
            </a:r>
          </a:p>
        </p:txBody>
      </p:sp>
      <p:sp>
        <p:nvSpPr>
          <p:cNvPr id="165" name="Google Shape;165;p29"/>
          <p:cNvSpPr txBox="1"/>
          <p:nvPr/>
        </p:nvSpPr>
        <p:spPr>
          <a:xfrm>
            <a:off x="5776811" y="1679372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s-E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Por criterio</a:t>
            </a:r>
          </a:p>
        </p:txBody>
      </p:sp>
      <p:sp>
        <p:nvSpPr>
          <p:cNvPr id="166" name="Google Shape;166;p29"/>
          <p:cNvSpPr txBox="1"/>
          <p:nvPr/>
        </p:nvSpPr>
        <p:spPr>
          <a:xfrm>
            <a:off x="5950718" y="3918016"/>
            <a:ext cx="2537961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Participantes que se consideren importantes para el tema de investigación. </a:t>
            </a:r>
          </a:p>
        </p:txBody>
      </p:sp>
      <p:sp>
        <p:nvSpPr>
          <p:cNvPr id="167" name="Google Shape;167;p29"/>
          <p:cNvSpPr txBox="1"/>
          <p:nvPr/>
        </p:nvSpPr>
        <p:spPr>
          <a:xfrm>
            <a:off x="5938182" y="3581795"/>
            <a:ext cx="1681817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Intencional o de juicio</a:t>
            </a:r>
          </a:p>
        </p:txBody>
      </p:sp>
      <p:sp>
        <p:nvSpPr>
          <p:cNvPr id="168" name="Google Shape;168;p29"/>
          <p:cNvSpPr txBox="1"/>
          <p:nvPr/>
        </p:nvSpPr>
        <p:spPr>
          <a:xfrm>
            <a:off x="2040216" y="2144168"/>
            <a:ext cx="1967903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Facilidad de recopilación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2040209" y="1809482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Por conveniencia</a:t>
            </a:r>
          </a:p>
        </p:txBody>
      </p:sp>
      <p:sp>
        <p:nvSpPr>
          <p:cNvPr id="170" name="Google Shape;170;p29"/>
          <p:cNvSpPr txBox="1"/>
          <p:nvPr/>
        </p:nvSpPr>
        <p:spPr>
          <a:xfrm>
            <a:off x="2036726" y="3735257"/>
            <a:ext cx="2252246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Recomendación de pequeño grupo de participantes a otros individuos.</a:t>
            </a:r>
          </a:p>
        </p:txBody>
      </p:sp>
      <p:sp>
        <p:nvSpPr>
          <p:cNvPr id="171" name="Google Shape;171;p29"/>
          <p:cNvSpPr txBox="1"/>
          <p:nvPr/>
        </p:nvSpPr>
        <p:spPr>
          <a:xfrm>
            <a:off x="2020345" y="3512463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Bola de nieve</a:t>
            </a:r>
          </a:p>
        </p:txBody>
      </p:sp>
      <p:sp>
        <p:nvSpPr>
          <p:cNvPr id="178" name="Google Shape;178;p29"/>
          <p:cNvSpPr txBox="1"/>
          <p:nvPr/>
        </p:nvSpPr>
        <p:spPr>
          <a:xfrm>
            <a:off x="1745530" y="3148888"/>
            <a:ext cx="815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7BBD5A-1B82-4F23-9DE1-91587133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6" y="1679372"/>
            <a:ext cx="1207113" cy="92667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14F7107-4A17-431D-AECB-613673D1D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76" y="1589618"/>
            <a:ext cx="1490758" cy="949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D31400-6A8F-4008-A3CB-796EA3674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87" y="3603150"/>
            <a:ext cx="1402202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69E5AA-6758-4B82-A395-B5FA94C6F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508" y="3530521"/>
            <a:ext cx="1426588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569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252</Words>
  <Application>Microsoft Office PowerPoint</Application>
  <PresentationFormat>Presentación en pantalla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Roboto</vt:lpstr>
      <vt:lpstr>Fira Sans Extra Condensed SemiBold</vt:lpstr>
      <vt:lpstr>Fira Sans Condensed SemiBold</vt:lpstr>
      <vt:lpstr>Niramit</vt:lpstr>
      <vt:lpstr>Doodle Statistics Infographics by Slidesgo</vt:lpstr>
      <vt:lpstr>Técnicas de muestreo</vt:lpstr>
      <vt:lpstr>Población</vt:lpstr>
      <vt:lpstr>Muestra vs Censo  </vt:lpstr>
      <vt:lpstr>Muestreo</vt:lpstr>
      <vt:lpstr>Procedimientos de muestreo</vt:lpstr>
      <vt:lpstr>No probabilístico vs probabilístico</vt:lpstr>
      <vt:lpstr>No probabilístico vs probabilístico</vt:lpstr>
      <vt:lpstr>Técnicas de muestreo probabilístico</vt:lpstr>
      <vt:lpstr>Técnicas de muestreo no probabilístico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muestreo</dc:title>
  <dc:creator>Miguel Cruz</dc:creator>
  <cp:lastModifiedBy>Miguel Cruz</cp:lastModifiedBy>
  <cp:revision>24</cp:revision>
  <dcterms:modified xsi:type="dcterms:W3CDTF">2023-06-17T17:13:50Z</dcterms:modified>
</cp:coreProperties>
</file>