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899" y="5739450"/>
            <a:ext cx="10208224" cy="897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4274" y="3285540"/>
            <a:ext cx="16319450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99" y="4190425"/>
            <a:ext cx="10208224" cy="897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9165" y="1139621"/>
            <a:ext cx="388966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237" y="3582238"/>
            <a:ext cx="16059524" cy="298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iso/es/princip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924" y="6872342"/>
            <a:ext cx="319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4" dirty="0">
                <a:solidFill>
                  <a:srgbClr val="E13319"/>
                </a:solidFill>
                <a:latin typeface="Tahoma"/>
                <a:cs typeface="Tahoma"/>
              </a:rPr>
              <a:t>thebridge.tech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74" y="9065093"/>
            <a:ext cx="259905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noviembre</a:t>
            </a:r>
            <a:r>
              <a:rPr sz="27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2022</a:t>
            </a:r>
            <a:endParaRPr sz="2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74" y="3285540"/>
            <a:ext cx="8148955" cy="1342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600" b="1" spc="-390" dirty="0">
                <a:solidFill>
                  <a:srgbClr val="FFFFFF"/>
                </a:solidFill>
                <a:latin typeface="Tahoma"/>
                <a:cs typeface="Tahoma"/>
              </a:rPr>
              <a:t>Taller</a:t>
            </a:r>
            <a:r>
              <a:rPr sz="86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600" b="1" spc="-1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8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600" b="1" spc="-120" dirty="0">
                <a:solidFill>
                  <a:srgbClr val="FFFFFF"/>
                </a:solidFill>
                <a:latin typeface="Tahoma"/>
                <a:cs typeface="Tahoma"/>
              </a:rPr>
              <a:t>Scrum</a:t>
            </a:r>
            <a:endParaRPr sz="8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6575" y="1740299"/>
            <a:ext cx="9881870" cy="55244"/>
          </a:xfrm>
          <a:custGeom>
            <a:avLst/>
            <a:gdLst/>
            <a:ahLst/>
            <a:cxnLst/>
            <a:rect l="l" t="t" r="r" b="b"/>
            <a:pathLst>
              <a:path w="9881869" h="55244">
                <a:moveTo>
                  <a:pt x="0" y="0"/>
                </a:moveTo>
                <a:lnTo>
                  <a:pt x="9881424" y="5470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0274" y="1139621"/>
            <a:ext cx="8603615" cy="432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Objetivo</a:t>
            </a:r>
          </a:p>
          <a:p>
            <a:pPr marL="12700" marR="5080">
              <a:lnSpc>
                <a:spcPct val="150000"/>
              </a:lnSpc>
              <a:spcBef>
                <a:spcPts val="1120"/>
              </a:spcBef>
            </a:pPr>
            <a:r>
              <a:rPr sz="3000" spc="-114" dirty="0">
                <a:latin typeface="Arial"/>
                <a:cs typeface="Arial"/>
              </a:rPr>
              <a:t>Una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mejor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manera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comercializar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los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productos,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es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decir, </a:t>
            </a:r>
            <a:r>
              <a:rPr sz="3000" spc="-170" dirty="0">
                <a:latin typeface="Arial"/>
                <a:cs typeface="Arial"/>
              </a:rPr>
              <a:t>salir </a:t>
            </a:r>
            <a:r>
              <a:rPr sz="3000" spc="-204" dirty="0">
                <a:latin typeface="Arial"/>
                <a:cs typeface="Arial"/>
              </a:rPr>
              <a:t>más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rápido </a:t>
            </a:r>
            <a:r>
              <a:rPr sz="3000" spc="-114" dirty="0">
                <a:latin typeface="Arial"/>
                <a:cs typeface="Arial"/>
              </a:rPr>
              <a:t>al </a:t>
            </a:r>
            <a:r>
              <a:rPr sz="3000" spc="-85" dirty="0">
                <a:latin typeface="Arial"/>
                <a:cs typeface="Arial"/>
              </a:rPr>
              <a:t>mercado, </a:t>
            </a:r>
            <a:r>
              <a:rPr sz="3000" spc="-70" dirty="0">
                <a:latin typeface="Arial"/>
                <a:cs typeface="Arial"/>
              </a:rPr>
              <a:t>aceptando 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los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cambios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en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los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p</a:t>
            </a:r>
            <a:r>
              <a:rPr sz="3000" spc="-100" dirty="0">
                <a:latin typeface="Arial"/>
                <a:cs typeface="Arial"/>
              </a:rPr>
              <a:t>r</a:t>
            </a:r>
            <a:r>
              <a:rPr sz="3000" spc="-130" dirty="0">
                <a:latin typeface="Arial"/>
                <a:cs typeface="Arial"/>
              </a:rPr>
              <a:t>oyectos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sin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que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estos  </a:t>
            </a:r>
            <a:r>
              <a:rPr sz="3000" spc="-95" dirty="0">
                <a:latin typeface="Arial"/>
                <a:cs typeface="Arial"/>
              </a:rPr>
              <a:t>repercutan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signiﬁcativamente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en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el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coste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o 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retrasen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el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cronograma.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155257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40" dirty="0"/>
              <a:t>Agile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791675" y="2372641"/>
            <a:ext cx="1631886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6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enfoque 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(marco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entorno)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trabajo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 </a:t>
            </a:r>
            <a:r>
              <a:rPr sz="3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permite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los 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equipos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capacidad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adaptarse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una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más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rápida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fácil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los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cambios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nuevos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requisitos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surgen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desarrollo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proyecto.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0">
              <a:latin typeface="Microsoft Sans Serif"/>
              <a:cs typeface="Microsoft Sans Serif"/>
            </a:endParaRPr>
          </a:p>
          <a:p>
            <a:pPr marL="12700" marR="254635">
              <a:lnSpc>
                <a:spcPct val="114999"/>
              </a:lnSpc>
              <a:spcBef>
                <a:spcPts val="5"/>
              </a:spcBef>
            </a:pPr>
            <a:r>
              <a:rPr sz="3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Agile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una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metodología.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Un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método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rígido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ordenado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se </a:t>
            </a:r>
            <a:r>
              <a:rPr sz="3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debe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seguir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sistemática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para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llegar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resultado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ﬁn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determinado.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3112" y="3092824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59" h="530860">
                <a:moveTo>
                  <a:pt x="441998" y="530399"/>
                </a:moveTo>
                <a:lnTo>
                  <a:pt x="88401" y="530399"/>
                </a:lnTo>
                <a:lnTo>
                  <a:pt x="53991" y="523452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7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1" y="0"/>
                </a:lnTo>
                <a:lnTo>
                  <a:pt x="441998" y="0"/>
                </a:lnTo>
                <a:lnTo>
                  <a:pt x="491043" y="14852"/>
                </a:lnTo>
                <a:lnTo>
                  <a:pt x="523670" y="54571"/>
                </a:lnTo>
                <a:lnTo>
                  <a:pt x="530399" y="88401"/>
                </a:lnTo>
                <a:lnTo>
                  <a:pt x="530399" y="441997"/>
                </a:lnTo>
                <a:lnTo>
                  <a:pt x="523452" y="476408"/>
                </a:lnTo>
                <a:lnTo>
                  <a:pt x="504507" y="504507"/>
                </a:lnTo>
                <a:lnTo>
                  <a:pt x="476408" y="523452"/>
                </a:lnTo>
                <a:lnTo>
                  <a:pt x="441998" y="530399"/>
                </a:lnTo>
                <a:close/>
              </a:path>
            </a:pathLst>
          </a:custGeom>
          <a:solidFill>
            <a:srgbClr val="A7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22407" y="6134453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59" h="530859">
                <a:moveTo>
                  <a:pt x="442298" y="530399"/>
                </a:moveTo>
                <a:lnTo>
                  <a:pt x="88402" y="530399"/>
                </a:lnTo>
                <a:lnTo>
                  <a:pt x="53991" y="523452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8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2" y="0"/>
                </a:lnTo>
                <a:lnTo>
                  <a:pt x="442298" y="0"/>
                </a:lnTo>
                <a:lnTo>
                  <a:pt x="491343" y="14852"/>
                </a:lnTo>
                <a:lnTo>
                  <a:pt x="523970" y="54571"/>
                </a:lnTo>
                <a:lnTo>
                  <a:pt x="530699" y="88401"/>
                </a:lnTo>
                <a:lnTo>
                  <a:pt x="530699" y="441998"/>
                </a:lnTo>
                <a:lnTo>
                  <a:pt x="523752" y="476408"/>
                </a:lnTo>
                <a:lnTo>
                  <a:pt x="504807" y="504507"/>
                </a:lnTo>
                <a:lnTo>
                  <a:pt x="476707" y="523452"/>
                </a:lnTo>
                <a:lnTo>
                  <a:pt x="442298" y="530399"/>
                </a:lnTo>
                <a:close/>
              </a:path>
            </a:pathLst>
          </a:custGeom>
          <a:solidFill>
            <a:srgbClr val="00F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2407" y="3092818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59" h="530860">
                <a:moveTo>
                  <a:pt x="442298" y="530400"/>
                </a:moveTo>
                <a:lnTo>
                  <a:pt x="88402" y="530400"/>
                </a:lnTo>
                <a:lnTo>
                  <a:pt x="53991" y="523453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8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2" y="0"/>
                </a:lnTo>
                <a:lnTo>
                  <a:pt x="442298" y="0"/>
                </a:lnTo>
                <a:lnTo>
                  <a:pt x="491343" y="14852"/>
                </a:lnTo>
                <a:lnTo>
                  <a:pt x="523970" y="54571"/>
                </a:lnTo>
                <a:lnTo>
                  <a:pt x="530699" y="88401"/>
                </a:lnTo>
                <a:lnTo>
                  <a:pt x="530699" y="441998"/>
                </a:lnTo>
                <a:lnTo>
                  <a:pt x="523752" y="476408"/>
                </a:lnTo>
                <a:lnTo>
                  <a:pt x="504807" y="504507"/>
                </a:lnTo>
                <a:lnTo>
                  <a:pt x="476707" y="523453"/>
                </a:lnTo>
                <a:lnTo>
                  <a:pt x="442298" y="530400"/>
                </a:lnTo>
                <a:close/>
              </a:path>
            </a:pathLst>
          </a:custGeom>
          <a:solidFill>
            <a:srgbClr val="FF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07118" y="3039844"/>
            <a:ext cx="5394325" cy="5141792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619375">
              <a:lnSpc>
                <a:spcPct val="100000"/>
              </a:lnSpc>
              <a:spcBef>
                <a:spcPts val="1675"/>
              </a:spcBef>
            </a:pP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PRODUCTO</a:t>
            </a:r>
            <a:endParaRPr sz="3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35"/>
              </a:spcBef>
            </a:pP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funcionando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frente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documentación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 compleja.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s-ES" sz="2500" dirty="0">
                <a:solidFill>
                  <a:schemeClr val="bg1"/>
                </a:solidFill>
                <a:latin typeface="Arial"/>
                <a:cs typeface="Arial"/>
              </a:rPr>
              <a:t>			</a:t>
            </a:r>
            <a:r>
              <a:rPr lang="es-ES" i="1" dirty="0">
                <a:solidFill>
                  <a:schemeClr val="bg1"/>
                </a:solidFill>
                <a:latin typeface="Arial"/>
                <a:cs typeface="Arial"/>
              </a:rPr>
              <a:t>Libro de instrucciones</a:t>
            </a:r>
            <a:endParaRPr i="1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 dirty="0">
              <a:latin typeface="Arial"/>
              <a:cs typeface="Arial"/>
            </a:endParaRPr>
          </a:p>
          <a:p>
            <a:pPr marL="2737485">
              <a:lnSpc>
                <a:spcPct val="100000"/>
              </a:lnSpc>
            </a:pPr>
            <a:r>
              <a:rPr sz="3800" b="1" spc="10" dirty="0">
                <a:solidFill>
                  <a:srgbClr val="FFFFFF"/>
                </a:solidFill>
                <a:latin typeface="Tahoma"/>
                <a:cs typeface="Tahoma"/>
              </a:rPr>
              <a:t>APERTURA</a:t>
            </a:r>
            <a:endParaRPr sz="3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35"/>
              </a:spcBef>
            </a:pP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Responder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5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cambios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75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ceñirse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inicial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establecido.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62948" y="6134453"/>
            <a:ext cx="530860" cy="464820"/>
          </a:xfrm>
          <a:custGeom>
            <a:avLst/>
            <a:gdLst/>
            <a:ahLst/>
            <a:cxnLst/>
            <a:rect l="l" t="t" r="r" b="b"/>
            <a:pathLst>
              <a:path w="530859" h="464820">
                <a:moveTo>
                  <a:pt x="453248" y="464699"/>
                </a:moveTo>
                <a:lnTo>
                  <a:pt x="77451" y="464699"/>
                </a:lnTo>
                <a:lnTo>
                  <a:pt x="47303" y="458613"/>
                </a:lnTo>
                <a:lnTo>
                  <a:pt x="22685" y="442014"/>
                </a:lnTo>
                <a:lnTo>
                  <a:pt x="6086" y="417395"/>
                </a:lnTo>
                <a:lnTo>
                  <a:pt x="0" y="387248"/>
                </a:lnTo>
                <a:lnTo>
                  <a:pt x="0" y="77451"/>
                </a:lnTo>
                <a:lnTo>
                  <a:pt x="6086" y="47303"/>
                </a:lnTo>
                <a:lnTo>
                  <a:pt x="22685" y="22685"/>
                </a:lnTo>
                <a:lnTo>
                  <a:pt x="47303" y="6086"/>
                </a:lnTo>
                <a:lnTo>
                  <a:pt x="77451" y="0"/>
                </a:lnTo>
                <a:lnTo>
                  <a:pt x="453248" y="0"/>
                </a:lnTo>
                <a:lnTo>
                  <a:pt x="496218" y="13012"/>
                </a:lnTo>
                <a:lnTo>
                  <a:pt x="524804" y="47812"/>
                </a:lnTo>
                <a:lnTo>
                  <a:pt x="530699" y="77451"/>
                </a:lnTo>
                <a:lnTo>
                  <a:pt x="530699" y="387248"/>
                </a:lnTo>
                <a:lnTo>
                  <a:pt x="524613" y="417395"/>
                </a:lnTo>
                <a:lnTo>
                  <a:pt x="508014" y="442014"/>
                </a:lnTo>
                <a:lnTo>
                  <a:pt x="483395" y="458613"/>
                </a:lnTo>
                <a:lnTo>
                  <a:pt x="453248" y="464699"/>
                </a:lnTo>
                <a:close/>
              </a:path>
            </a:pathLst>
          </a:custGeom>
          <a:solidFill>
            <a:srgbClr val="FF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8747" y="6081476"/>
            <a:ext cx="5103495" cy="199898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675"/>
              </a:spcBef>
            </a:pPr>
            <a:r>
              <a:rPr sz="3800" b="1" spc="-90" dirty="0">
                <a:solidFill>
                  <a:srgbClr val="FFFFFF"/>
                </a:solidFill>
                <a:latin typeface="Tahoma"/>
                <a:cs typeface="Tahoma"/>
              </a:rPr>
              <a:t>NEGOCIACIÓN</a:t>
            </a:r>
            <a:endParaRPr sz="3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35"/>
              </a:spcBef>
            </a:pP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Colaboración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cliente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frente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500" b="1" spc="-14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contrato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rígido.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5089" y="3039844"/>
            <a:ext cx="4897120" cy="199898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210435">
              <a:lnSpc>
                <a:spcPct val="100000"/>
              </a:lnSpc>
              <a:spcBef>
                <a:spcPts val="1675"/>
              </a:spcBef>
            </a:pPr>
            <a:r>
              <a:rPr sz="3800" b="1" spc="15" dirty="0">
                <a:solidFill>
                  <a:srgbClr val="FFFFFF"/>
                </a:solidFill>
                <a:latin typeface="Tahoma"/>
                <a:cs typeface="Tahoma"/>
              </a:rPr>
              <a:t>PERSONAS</a:t>
            </a:r>
            <a:endParaRPr sz="3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35"/>
              </a:spcBef>
            </a:pP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Individuos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e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interacciones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frente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herramientas </a:t>
            </a: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500" b="1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-135" dirty="0">
                <a:solidFill>
                  <a:srgbClr val="FFFFFF"/>
                </a:solidFill>
                <a:latin typeface="Arial"/>
                <a:cs typeface="Arial"/>
              </a:rPr>
              <a:t>ocesos.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28155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65" dirty="0"/>
              <a:t>Valores</a:t>
            </a:r>
            <a:endParaRPr sz="505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129" y="2717940"/>
            <a:ext cx="1280159" cy="12801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9330" y="2809377"/>
            <a:ext cx="1097279" cy="10972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6993" y="5851015"/>
            <a:ext cx="1097279" cy="1097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4729" y="5851002"/>
            <a:ext cx="1097279" cy="1097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1199" y="1700875"/>
            <a:ext cx="6215380" cy="5839460"/>
          </a:xfrm>
          <a:custGeom>
            <a:avLst/>
            <a:gdLst/>
            <a:ahLst/>
            <a:cxnLst/>
            <a:rect l="l" t="t" r="r" b="b"/>
            <a:pathLst>
              <a:path w="6215380" h="5839459">
                <a:moveTo>
                  <a:pt x="5241880" y="5839199"/>
                </a:moveTo>
                <a:lnTo>
                  <a:pt x="973219" y="5839199"/>
                </a:lnTo>
                <a:lnTo>
                  <a:pt x="924645" y="5838008"/>
                </a:lnTo>
                <a:lnTo>
                  <a:pt x="876688" y="5834472"/>
                </a:lnTo>
                <a:lnTo>
                  <a:pt x="829404" y="5828647"/>
                </a:lnTo>
                <a:lnTo>
                  <a:pt x="782847" y="5820589"/>
                </a:lnTo>
                <a:lnTo>
                  <a:pt x="737074" y="5810352"/>
                </a:lnTo>
                <a:lnTo>
                  <a:pt x="692140" y="5797994"/>
                </a:lnTo>
                <a:lnTo>
                  <a:pt x="648102" y="5783570"/>
                </a:lnTo>
                <a:lnTo>
                  <a:pt x="605015" y="5767135"/>
                </a:lnTo>
                <a:lnTo>
                  <a:pt x="562934" y="5748746"/>
                </a:lnTo>
                <a:lnTo>
                  <a:pt x="521916" y="5728458"/>
                </a:lnTo>
                <a:lnTo>
                  <a:pt x="482016" y="5706327"/>
                </a:lnTo>
                <a:lnTo>
                  <a:pt x="443291" y="5682408"/>
                </a:lnTo>
                <a:lnTo>
                  <a:pt x="405795" y="5656758"/>
                </a:lnTo>
                <a:lnTo>
                  <a:pt x="369585" y="5629431"/>
                </a:lnTo>
                <a:lnTo>
                  <a:pt x="334716" y="5600485"/>
                </a:lnTo>
                <a:lnTo>
                  <a:pt x="301244" y="5569975"/>
                </a:lnTo>
                <a:lnTo>
                  <a:pt x="269224" y="5537956"/>
                </a:lnTo>
                <a:lnTo>
                  <a:pt x="238714" y="5504484"/>
                </a:lnTo>
                <a:lnTo>
                  <a:pt x="209768" y="5469615"/>
                </a:lnTo>
                <a:lnTo>
                  <a:pt x="182441" y="5433404"/>
                </a:lnTo>
                <a:lnTo>
                  <a:pt x="156791" y="5395908"/>
                </a:lnTo>
                <a:lnTo>
                  <a:pt x="132872" y="5357183"/>
                </a:lnTo>
                <a:lnTo>
                  <a:pt x="110741" y="5317283"/>
                </a:lnTo>
                <a:lnTo>
                  <a:pt x="90453" y="5276265"/>
                </a:lnTo>
                <a:lnTo>
                  <a:pt x="72064" y="5234184"/>
                </a:lnTo>
                <a:lnTo>
                  <a:pt x="55629" y="5191097"/>
                </a:lnTo>
                <a:lnTo>
                  <a:pt x="41205" y="5147059"/>
                </a:lnTo>
                <a:lnTo>
                  <a:pt x="28847" y="5102125"/>
                </a:lnTo>
                <a:lnTo>
                  <a:pt x="18610" y="5056352"/>
                </a:lnTo>
                <a:lnTo>
                  <a:pt x="10552" y="5009795"/>
                </a:lnTo>
                <a:lnTo>
                  <a:pt x="4727" y="4962510"/>
                </a:lnTo>
                <a:lnTo>
                  <a:pt x="1191" y="4914553"/>
                </a:lnTo>
                <a:lnTo>
                  <a:pt x="0" y="4865980"/>
                </a:lnTo>
                <a:lnTo>
                  <a:pt x="0" y="973219"/>
                </a:lnTo>
                <a:lnTo>
                  <a:pt x="1191" y="924646"/>
                </a:lnTo>
                <a:lnTo>
                  <a:pt x="4727" y="876689"/>
                </a:lnTo>
                <a:lnTo>
                  <a:pt x="10552" y="829404"/>
                </a:lnTo>
                <a:lnTo>
                  <a:pt x="18610" y="782847"/>
                </a:lnTo>
                <a:lnTo>
                  <a:pt x="28847" y="737074"/>
                </a:lnTo>
                <a:lnTo>
                  <a:pt x="41205" y="692140"/>
                </a:lnTo>
                <a:lnTo>
                  <a:pt x="55629" y="648102"/>
                </a:lnTo>
                <a:lnTo>
                  <a:pt x="72064" y="605015"/>
                </a:lnTo>
                <a:lnTo>
                  <a:pt x="90453" y="562934"/>
                </a:lnTo>
                <a:lnTo>
                  <a:pt x="110741" y="521916"/>
                </a:lnTo>
                <a:lnTo>
                  <a:pt x="132872" y="482016"/>
                </a:lnTo>
                <a:lnTo>
                  <a:pt x="156791" y="443291"/>
                </a:lnTo>
                <a:lnTo>
                  <a:pt x="182441" y="405795"/>
                </a:lnTo>
                <a:lnTo>
                  <a:pt x="209768" y="369585"/>
                </a:lnTo>
                <a:lnTo>
                  <a:pt x="238714" y="334716"/>
                </a:lnTo>
                <a:lnTo>
                  <a:pt x="269224" y="301244"/>
                </a:lnTo>
                <a:lnTo>
                  <a:pt x="301244" y="269224"/>
                </a:lnTo>
                <a:lnTo>
                  <a:pt x="334716" y="238714"/>
                </a:lnTo>
                <a:lnTo>
                  <a:pt x="369585" y="209768"/>
                </a:lnTo>
                <a:lnTo>
                  <a:pt x="405795" y="182441"/>
                </a:lnTo>
                <a:lnTo>
                  <a:pt x="443291" y="156791"/>
                </a:lnTo>
                <a:lnTo>
                  <a:pt x="482016" y="132872"/>
                </a:lnTo>
                <a:lnTo>
                  <a:pt x="521916" y="110741"/>
                </a:lnTo>
                <a:lnTo>
                  <a:pt x="562934" y="90453"/>
                </a:lnTo>
                <a:lnTo>
                  <a:pt x="605015" y="72064"/>
                </a:lnTo>
                <a:lnTo>
                  <a:pt x="648102" y="55629"/>
                </a:lnTo>
                <a:lnTo>
                  <a:pt x="692140" y="41205"/>
                </a:lnTo>
                <a:lnTo>
                  <a:pt x="737074" y="28847"/>
                </a:lnTo>
                <a:lnTo>
                  <a:pt x="782847" y="18610"/>
                </a:lnTo>
                <a:lnTo>
                  <a:pt x="829404" y="10552"/>
                </a:lnTo>
                <a:lnTo>
                  <a:pt x="876688" y="4727"/>
                </a:lnTo>
                <a:lnTo>
                  <a:pt x="924645" y="1191"/>
                </a:lnTo>
                <a:lnTo>
                  <a:pt x="973219" y="0"/>
                </a:lnTo>
                <a:lnTo>
                  <a:pt x="5241880" y="0"/>
                </a:lnTo>
                <a:lnTo>
                  <a:pt x="5293346" y="1360"/>
                </a:lnTo>
                <a:lnTo>
                  <a:pt x="5344433" y="5415"/>
                </a:lnTo>
                <a:lnTo>
                  <a:pt x="5395044" y="12123"/>
                </a:lnTo>
                <a:lnTo>
                  <a:pt x="5445083" y="21446"/>
                </a:lnTo>
                <a:lnTo>
                  <a:pt x="5494453" y="33343"/>
                </a:lnTo>
                <a:lnTo>
                  <a:pt x="5543057" y="47773"/>
                </a:lnTo>
                <a:lnTo>
                  <a:pt x="5590798" y="64697"/>
                </a:lnTo>
                <a:lnTo>
                  <a:pt x="5637580" y="84074"/>
                </a:lnTo>
                <a:lnTo>
                  <a:pt x="5683305" y="105865"/>
                </a:lnTo>
                <a:lnTo>
                  <a:pt x="5727877" y="130030"/>
                </a:lnTo>
                <a:lnTo>
                  <a:pt x="5771199" y="156528"/>
                </a:lnTo>
                <a:lnTo>
                  <a:pt x="5813174" y="185318"/>
                </a:lnTo>
                <a:lnTo>
                  <a:pt x="5853706" y="216362"/>
                </a:lnTo>
                <a:lnTo>
                  <a:pt x="5892697" y="249619"/>
                </a:lnTo>
                <a:lnTo>
                  <a:pt x="5930050" y="285049"/>
                </a:lnTo>
                <a:lnTo>
                  <a:pt x="5965480" y="322403"/>
                </a:lnTo>
                <a:lnTo>
                  <a:pt x="5998737" y="361394"/>
                </a:lnTo>
                <a:lnTo>
                  <a:pt x="6029781" y="401925"/>
                </a:lnTo>
                <a:lnTo>
                  <a:pt x="6058572" y="443900"/>
                </a:lnTo>
                <a:lnTo>
                  <a:pt x="6085069" y="487222"/>
                </a:lnTo>
                <a:lnTo>
                  <a:pt x="6109234" y="531794"/>
                </a:lnTo>
                <a:lnTo>
                  <a:pt x="6131025" y="577519"/>
                </a:lnTo>
                <a:lnTo>
                  <a:pt x="6150402" y="624301"/>
                </a:lnTo>
                <a:lnTo>
                  <a:pt x="6167326" y="672042"/>
                </a:lnTo>
                <a:lnTo>
                  <a:pt x="6181757" y="720646"/>
                </a:lnTo>
                <a:lnTo>
                  <a:pt x="6193653" y="770016"/>
                </a:lnTo>
                <a:lnTo>
                  <a:pt x="6202976" y="820055"/>
                </a:lnTo>
                <a:lnTo>
                  <a:pt x="6209684" y="870666"/>
                </a:lnTo>
                <a:lnTo>
                  <a:pt x="6213739" y="921753"/>
                </a:lnTo>
                <a:lnTo>
                  <a:pt x="6215099" y="973219"/>
                </a:lnTo>
                <a:lnTo>
                  <a:pt x="6215099" y="4865980"/>
                </a:lnTo>
                <a:lnTo>
                  <a:pt x="6213908" y="4914553"/>
                </a:lnTo>
                <a:lnTo>
                  <a:pt x="6210372" y="4962510"/>
                </a:lnTo>
                <a:lnTo>
                  <a:pt x="6204547" y="5009795"/>
                </a:lnTo>
                <a:lnTo>
                  <a:pt x="6196489" y="5056352"/>
                </a:lnTo>
                <a:lnTo>
                  <a:pt x="6186252" y="5102125"/>
                </a:lnTo>
                <a:lnTo>
                  <a:pt x="6173894" y="5147059"/>
                </a:lnTo>
                <a:lnTo>
                  <a:pt x="6159470" y="5191097"/>
                </a:lnTo>
                <a:lnTo>
                  <a:pt x="6143035" y="5234184"/>
                </a:lnTo>
                <a:lnTo>
                  <a:pt x="6124646" y="5276265"/>
                </a:lnTo>
                <a:lnTo>
                  <a:pt x="6104358" y="5317283"/>
                </a:lnTo>
                <a:lnTo>
                  <a:pt x="6082226" y="5357183"/>
                </a:lnTo>
                <a:lnTo>
                  <a:pt x="6058308" y="5395908"/>
                </a:lnTo>
                <a:lnTo>
                  <a:pt x="6032657" y="5433404"/>
                </a:lnTo>
                <a:lnTo>
                  <a:pt x="6005331" y="5469615"/>
                </a:lnTo>
                <a:lnTo>
                  <a:pt x="5976385" y="5504484"/>
                </a:lnTo>
                <a:lnTo>
                  <a:pt x="5945874" y="5537956"/>
                </a:lnTo>
                <a:lnTo>
                  <a:pt x="5913855" y="5569975"/>
                </a:lnTo>
                <a:lnTo>
                  <a:pt x="5880383" y="5600485"/>
                </a:lnTo>
                <a:lnTo>
                  <a:pt x="5845514" y="5629431"/>
                </a:lnTo>
                <a:lnTo>
                  <a:pt x="5809304" y="5656758"/>
                </a:lnTo>
                <a:lnTo>
                  <a:pt x="5771808" y="5682408"/>
                </a:lnTo>
                <a:lnTo>
                  <a:pt x="5733082" y="5706327"/>
                </a:lnTo>
                <a:lnTo>
                  <a:pt x="5693183" y="5728458"/>
                </a:lnTo>
                <a:lnTo>
                  <a:pt x="5652165" y="5748746"/>
                </a:lnTo>
                <a:lnTo>
                  <a:pt x="5610084" y="5767135"/>
                </a:lnTo>
                <a:lnTo>
                  <a:pt x="5566997" y="5783570"/>
                </a:lnTo>
                <a:lnTo>
                  <a:pt x="5522959" y="5797994"/>
                </a:lnTo>
                <a:lnTo>
                  <a:pt x="5478025" y="5810352"/>
                </a:lnTo>
                <a:lnTo>
                  <a:pt x="5432252" y="5820589"/>
                </a:lnTo>
                <a:lnTo>
                  <a:pt x="5385695" y="5828647"/>
                </a:lnTo>
                <a:lnTo>
                  <a:pt x="5338410" y="5834472"/>
                </a:lnTo>
                <a:lnTo>
                  <a:pt x="5290453" y="5838008"/>
                </a:lnTo>
                <a:lnTo>
                  <a:pt x="5241880" y="5839199"/>
                </a:lnTo>
                <a:close/>
              </a:path>
            </a:pathLst>
          </a:custGeom>
          <a:solidFill>
            <a:srgbClr val="E13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275" y="3185374"/>
            <a:ext cx="114604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7000" spc="5" dirty="0"/>
              <a:t>L</a:t>
            </a:r>
            <a:r>
              <a:rPr sz="7000" spc="45" dirty="0"/>
              <a:t>o</a:t>
            </a:r>
            <a:r>
              <a:rPr sz="7000" spc="50" dirty="0"/>
              <a:t>s</a:t>
            </a:r>
            <a:r>
              <a:rPr sz="7000" spc="-125" dirty="0"/>
              <a:t> </a:t>
            </a:r>
            <a:r>
              <a:rPr sz="7000" spc="-570" dirty="0"/>
              <a:t>1</a:t>
            </a:r>
            <a:r>
              <a:rPr sz="7000" spc="-565" dirty="0"/>
              <a:t>2</a:t>
            </a:r>
            <a:r>
              <a:rPr sz="7000" spc="-114" dirty="0"/>
              <a:t> </a:t>
            </a:r>
            <a:r>
              <a:rPr sz="7000" spc="-155" dirty="0"/>
              <a:t>principio</a:t>
            </a:r>
            <a:r>
              <a:rPr sz="7000" spc="-150" dirty="0"/>
              <a:t>s</a:t>
            </a:r>
            <a:r>
              <a:rPr sz="7000" spc="-125" dirty="0"/>
              <a:t> </a:t>
            </a:r>
            <a:r>
              <a:rPr sz="7000" spc="-170" dirty="0"/>
              <a:t>del  </a:t>
            </a:r>
            <a:r>
              <a:rPr sz="7000" spc="-235" dirty="0"/>
              <a:t>Maniﬁes</a:t>
            </a:r>
            <a:r>
              <a:rPr sz="7000" spc="-190" dirty="0"/>
              <a:t>t</a:t>
            </a:r>
            <a:r>
              <a:rPr sz="7000" spc="-45" dirty="0"/>
              <a:t>o</a:t>
            </a:r>
            <a:r>
              <a:rPr sz="7000" spc="-125" dirty="0"/>
              <a:t> </a:t>
            </a:r>
            <a:r>
              <a:rPr sz="7000" spc="-260" dirty="0"/>
              <a:t>ági</a:t>
            </a:r>
            <a:r>
              <a:rPr sz="7000" spc="-155" dirty="0"/>
              <a:t>l</a:t>
            </a:r>
            <a:r>
              <a:rPr sz="7000" spc="-114" dirty="0"/>
              <a:t> </a:t>
            </a:r>
            <a:r>
              <a:rPr sz="7000" spc="-670" dirty="0"/>
              <a:t>(2001</a:t>
            </a:r>
            <a:r>
              <a:rPr sz="7000" spc="-345" dirty="0"/>
              <a:t>,</a:t>
            </a:r>
            <a:r>
              <a:rPr sz="7000" spc="-125" dirty="0"/>
              <a:t> </a:t>
            </a:r>
            <a:r>
              <a:rPr sz="7000" spc="-415" dirty="0"/>
              <a:t>Utah)</a:t>
            </a:r>
            <a:endParaRPr sz="7000"/>
          </a:p>
        </p:txBody>
      </p:sp>
      <p:sp>
        <p:nvSpPr>
          <p:cNvPr id="6" name="object 6"/>
          <p:cNvSpPr txBox="1"/>
          <p:nvPr/>
        </p:nvSpPr>
        <p:spPr>
          <a:xfrm>
            <a:off x="1154775" y="9204833"/>
            <a:ext cx="662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5" dirty="0">
                <a:solidFill>
                  <a:srgbClr val="E13319"/>
                </a:solidFill>
                <a:uFill>
                  <a:solidFill>
                    <a:srgbClr val="E13319"/>
                  </a:solidFill>
                </a:uFill>
                <a:latin typeface="Arial"/>
                <a:cs typeface="Arial"/>
                <a:hlinkClick r:id="rId3"/>
              </a:rPr>
              <a:t>https://agilemanifesto.org/iso/es/principles.html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375" y="3429000"/>
            <a:ext cx="2336049" cy="23360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324" y="0"/>
            <a:ext cx="853167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63144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220" dirty="0"/>
              <a:t>Ventajas</a:t>
            </a:r>
            <a:endParaRPr sz="5050"/>
          </a:p>
        </p:txBody>
      </p:sp>
      <p:sp>
        <p:nvSpPr>
          <p:cNvPr id="4" name="object 4"/>
          <p:cNvSpPr txBox="1"/>
          <p:nvPr/>
        </p:nvSpPr>
        <p:spPr>
          <a:xfrm>
            <a:off x="726934" y="2382867"/>
            <a:ext cx="8254365" cy="62757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534035" algn="l"/>
              </a:tabLst>
            </a:pPr>
            <a:r>
              <a:rPr sz="2300" spc="10" dirty="0">
                <a:solidFill>
                  <a:srgbClr val="00FCAB"/>
                </a:solidFill>
                <a:latin typeface="MS PGothic"/>
                <a:cs typeface="MS PGothic"/>
              </a:rPr>
              <a:t>❏	</a:t>
            </a:r>
            <a:r>
              <a:rPr sz="2300" b="1" spc="-80" dirty="0">
                <a:solidFill>
                  <a:srgbClr val="00FCAB"/>
                </a:solidFill>
                <a:latin typeface="Tahoma"/>
                <a:cs typeface="Tahoma"/>
              </a:rPr>
              <a:t>TIME</a:t>
            </a:r>
            <a:r>
              <a:rPr sz="2300" b="1" spc="-65" dirty="0">
                <a:solidFill>
                  <a:srgbClr val="00FCAB"/>
                </a:solidFill>
                <a:latin typeface="Tahoma"/>
                <a:cs typeface="Tahoma"/>
              </a:rPr>
              <a:t> </a:t>
            </a:r>
            <a:r>
              <a:rPr sz="2300" b="1" spc="-30" dirty="0">
                <a:solidFill>
                  <a:srgbClr val="00FCAB"/>
                </a:solidFill>
                <a:latin typeface="Tahoma"/>
                <a:cs typeface="Tahoma"/>
              </a:rPr>
              <a:t>TO</a:t>
            </a:r>
            <a:r>
              <a:rPr sz="2300" b="1" spc="-60" dirty="0">
                <a:solidFill>
                  <a:srgbClr val="00FCAB"/>
                </a:solidFill>
                <a:latin typeface="Tahoma"/>
                <a:cs typeface="Tahoma"/>
              </a:rPr>
              <a:t> </a:t>
            </a:r>
            <a:r>
              <a:rPr sz="2300" b="1" spc="25" dirty="0">
                <a:solidFill>
                  <a:srgbClr val="00FCAB"/>
                </a:solidFill>
                <a:latin typeface="Tahoma"/>
                <a:cs typeface="Tahoma"/>
              </a:rPr>
              <a:t>MARKET</a:t>
            </a:r>
            <a:endParaRPr sz="2300">
              <a:latin typeface="Tahoma"/>
              <a:cs typeface="Tahoma"/>
            </a:endParaRPr>
          </a:p>
          <a:p>
            <a:pPr marL="534035" marR="511175">
              <a:lnSpc>
                <a:spcPts val="3279"/>
              </a:lnSpc>
              <a:spcBef>
                <a:spcPts val="40"/>
              </a:spcBef>
            </a:pPr>
            <a:r>
              <a:rPr sz="2100" b="1" spc="-130" dirty="0">
                <a:solidFill>
                  <a:srgbClr val="F6F9F7"/>
                </a:solidFill>
                <a:latin typeface="Arial"/>
                <a:cs typeface="Arial"/>
              </a:rPr>
              <a:t>Lanzamos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45" dirty="0">
                <a:solidFill>
                  <a:srgbClr val="F6F9F7"/>
                </a:solidFill>
                <a:latin typeface="Arial"/>
                <a:cs typeface="Arial"/>
              </a:rPr>
              <a:t>más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F6F9F7"/>
                </a:solidFill>
                <a:latin typeface="Arial"/>
                <a:cs typeface="Arial"/>
              </a:rPr>
              <a:t>rápido,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70" dirty="0">
                <a:solidFill>
                  <a:srgbClr val="F6F9F7"/>
                </a:solidFill>
                <a:latin typeface="Arial"/>
                <a:cs typeface="Arial"/>
              </a:rPr>
              <a:t>ventaja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55" dirty="0">
                <a:solidFill>
                  <a:srgbClr val="F6F9F7"/>
                </a:solidFill>
                <a:latin typeface="Arial"/>
                <a:cs typeface="Arial"/>
              </a:rPr>
              <a:t>competitiva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F6F9F7"/>
                </a:solidFill>
                <a:latin typeface="Arial"/>
                <a:cs typeface="Arial"/>
              </a:rPr>
              <a:t>frente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al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resto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de </a:t>
            </a:r>
            <a:r>
              <a:rPr sz="2100" b="1" spc="-57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F6F9F7"/>
                </a:solidFill>
                <a:latin typeface="Arial"/>
                <a:cs typeface="Arial"/>
              </a:rPr>
              <a:t>competidores.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534035" algn="l"/>
              </a:tabLst>
            </a:pPr>
            <a:r>
              <a:rPr sz="2300" spc="10" dirty="0">
                <a:solidFill>
                  <a:srgbClr val="FF0091"/>
                </a:solidFill>
                <a:latin typeface="MS PGothic"/>
                <a:cs typeface="MS PGothic"/>
              </a:rPr>
              <a:t>❏	</a:t>
            </a:r>
            <a:r>
              <a:rPr sz="2300" b="1" spc="-170" dirty="0">
                <a:solidFill>
                  <a:srgbClr val="FF0091"/>
                </a:solidFill>
                <a:latin typeface="Tahoma"/>
                <a:cs typeface="Tahoma"/>
              </a:rPr>
              <a:t>VISIBILIDAD</a:t>
            </a:r>
            <a:endParaRPr sz="2300">
              <a:latin typeface="Tahoma"/>
              <a:cs typeface="Tahoma"/>
            </a:endParaRPr>
          </a:p>
          <a:p>
            <a:pPr marL="534035" marR="86360">
              <a:lnSpc>
                <a:spcPts val="3279"/>
              </a:lnSpc>
              <a:spcBef>
                <a:spcPts val="45"/>
              </a:spcBef>
            </a:pPr>
            <a:r>
              <a:rPr sz="2100" b="1" spc="-160" dirty="0">
                <a:solidFill>
                  <a:srgbClr val="F6F9F7"/>
                </a:solidFill>
                <a:latin typeface="Arial"/>
                <a:cs typeface="Arial"/>
              </a:rPr>
              <a:t>La </a:t>
            </a:r>
            <a:r>
              <a:rPr sz="2100" b="1" spc="-45" dirty="0">
                <a:solidFill>
                  <a:srgbClr val="F6F9F7"/>
                </a:solidFill>
                <a:latin typeface="Arial"/>
                <a:cs typeface="Arial"/>
              </a:rPr>
              <a:t>ent</a:t>
            </a:r>
            <a:r>
              <a:rPr sz="2100" b="1" spc="-75" dirty="0">
                <a:solidFill>
                  <a:srgbClr val="F6F9F7"/>
                </a:solidFill>
                <a:latin typeface="Arial"/>
                <a:cs typeface="Arial"/>
              </a:rPr>
              <a:t>r</a:t>
            </a:r>
            <a:r>
              <a:rPr sz="2100" b="1" spc="-30" dirty="0">
                <a:solidFill>
                  <a:srgbClr val="F6F9F7"/>
                </a:solidFill>
                <a:latin typeface="Arial"/>
                <a:cs typeface="Arial"/>
              </a:rPr>
              <a:t>ega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F6F9F7"/>
                </a:solidFill>
                <a:latin typeface="Arial"/>
                <a:cs typeface="Arial"/>
              </a:rPr>
              <a:t>temprana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60" dirty="0">
                <a:solidFill>
                  <a:srgbClr val="F6F9F7"/>
                </a:solidFill>
                <a:latin typeface="Arial"/>
                <a:cs typeface="Arial"/>
              </a:rPr>
              <a:t>y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constante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de </a:t>
            </a:r>
            <a:r>
              <a:rPr sz="2100" b="1" spc="-50" dirty="0">
                <a:solidFill>
                  <a:srgbClr val="F6F9F7"/>
                </a:solidFill>
                <a:latin typeface="Arial"/>
                <a:cs typeface="Arial"/>
              </a:rPr>
              <a:t>p</a:t>
            </a:r>
            <a:r>
              <a:rPr sz="2100" b="1" spc="-75" dirty="0">
                <a:solidFill>
                  <a:srgbClr val="F6F9F7"/>
                </a:solidFill>
                <a:latin typeface="Arial"/>
                <a:cs typeface="Arial"/>
              </a:rPr>
              <a:t>r</a:t>
            </a:r>
            <a:r>
              <a:rPr sz="2100" b="1" spc="-55" dirty="0">
                <a:solidFill>
                  <a:srgbClr val="F6F9F7"/>
                </a:solidFill>
                <a:latin typeface="Arial"/>
                <a:cs typeface="Arial"/>
              </a:rPr>
              <a:t>oducto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F6F9F7"/>
                </a:solidFill>
                <a:latin typeface="Arial"/>
                <a:cs typeface="Arial"/>
              </a:rPr>
              <a:t>aporta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5" dirty="0">
                <a:solidFill>
                  <a:srgbClr val="F6F9F7"/>
                </a:solidFill>
                <a:latin typeface="Arial"/>
                <a:cs typeface="Arial"/>
              </a:rPr>
              <a:t>una  </a:t>
            </a:r>
            <a:r>
              <a:rPr sz="2100" b="1" spc="-95" dirty="0">
                <a:solidFill>
                  <a:srgbClr val="F6F9F7"/>
                </a:solidFill>
                <a:latin typeface="Arial"/>
                <a:cs typeface="Arial"/>
              </a:rPr>
              <a:t>respuesta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F6F9F7"/>
                </a:solidFill>
                <a:latin typeface="Arial"/>
                <a:cs typeface="Arial"/>
              </a:rPr>
              <a:t>temprana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65" dirty="0">
                <a:solidFill>
                  <a:srgbClr val="F6F9F7"/>
                </a:solidFill>
                <a:latin typeface="Arial"/>
                <a:cs typeface="Arial"/>
              </a:rPr>
              <a:t>(feedback)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F6F9F7"/>
                </a:solidFill>
                <a:latin typeface="Arial"/>
                <a:cs typeface="Arial"/>
              </a:rPr>
              <a:t>que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40" dirty="0">
                <a:solidFill>
                  <a:srgbClr val="F6F9F7"/>
                </a:solidFill>
                <a:latin typeface="Arial"/>
                <a:cs typeface="Arial"/>
              </a:rPr>
              <a:t>se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F6F9F7"/>
                </a:solidFill>
                <a:latin typeface="Arial"/>
                <a:cs typeface="Arial"/>
              </a:rPr>
              <a:t>puede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6F9F7"/>
                </a:solidFill>
                <a:latin typeface="Arial"/>
                <a:cs typeface="Arial"/>
              </a:rPr>
              <a:t>satisfacer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F6F9F7"/>
                </a:solidFill>
                <a:latin typeface="Arial"/>
                <a:cs typeface="Arial"/>
              </a:rPr>
              <a:t>durante </a:t>
            </a:r>
            <a:r>
              <a:rPr sz="2100" b="1" spc="-56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F6F9F7"/>
                </a:solidFill>
                <a:latin typeface="Arial"/>
                <a:cs typeface="Arial"/>
              </a:rPr>
              <a:t>el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desarrollo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30" dirty="0">
                <a:solidFill>
                  <a:srgbClr val="F6F9F7"/>
                </a:solidFill>
                <a:latin typeface="Arial"/>
                <a:cs typeface="Arial"/>
              </a:rPr>
              <a:t>del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F6F9F7"/>
                </a:solidFill>
                <a:latin typeface="Arial"/>
                <a:cs typeface="Arial"/>
              </a:rPr>
              <a:t>proyecto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5" dirty="0">
                <a:solidFill>
                  <a:srgbClr val="F6F9F7"/>
                </a:solidFill>
                <a:latin typeface="Arial"/>
                <a:cs typeface="Arial"/>
              </a:rPr>
              <a:t>siendo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F6F9F7"/>
                </a:solidFill>
                <a:latin typeface="Arial"/>
                <a:cs typeface="Arial"/>
              </a:rPr>
              <a:t>indiferente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la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6F9F7"/>
                </a:solidFill>
                <a:latin typeface="Arial"/>
                <a:cs typeface="Arial"/>
              </a:rPr>
              <a:t>fase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30" dirty="0">
                <a:solidFill>
                  <a:srgbClr val="F6F9F7"/>
                </a:solidFill>
                <a:latin typeface="Arial"/>
                <a:cs typeface="Arial"/>
              </a:rPr>
              <a:t>del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95" dirty="0">
                <a:solidFill>
                  <a:srgbClr val="F6F9F7"/>
                </a:solidFill>
                <a:latin typeface="Arial"/>
                <a:cs typeface="Arial"/>
              </a:rPr>
              <a:t>mismo.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534035" algn="l"/>
              </a:tabLst>
            </a:pPr>
            <a:r>
              <a:rPr sz="2300" spc="10" dirty="0">
                <a:solidFill>
                  <a:srgbClr val="00CEFF"/>
                </a:solidFill>
                <a:latin typeface="MS PGothic"/>
                <a:cs typeface="MS PGothic"/>
              </a:rPr>
              <a:t>❏	</a:t>
            </a:r>
            <a:r>
              <a:rPr sz="2300" b="1" spc="-90" dirty="0">
                <a:solidFill>
                  <a:srgbClr val="00CEFF"/>
                </a:solidFill>
                <a:latin typeface="Tahoma"/>
                <a:cs typeface="Tahoma"/>
              </a:rPr>
              <a:t>ADAPTABILIDAD</a:t>
            </a:r>
            <a:endParaRPr sz="2300">
              <a:latin typeface="Tahoma"/>
              <a:cs typeface="Tahoma"/>
            </a:endParaRPr>
          </a:p>
          <a:p>
            <a:pPr marL="534035" marR="5080">
              <a:lnSpc>
                <a:spcPts val="3279"/>
              </a:lnSpc>
              <a:spcBef>
                <a:spcPts val="40"/>
              </a:spcBef>
            </a:pP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Aprovechar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F6F9F7"/>
                </a:solidFill>
                <a:latin typeface="Arial"/>
                <a:cs typeface="Arial"/>
              </a:rPr>
              <a:t>el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F6F9F7"/>
                </a:solidFill>
                <a:latin typeface="Arial"/>
                <a:cs typeface="Arial"/>
              </a:rPr>
              <a:t>cambio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F6F9F7"/>
                </a:solidFill>
                <a:latin typeface="Arial"/>
                <a:cs typeface="Arial"/>
              </a:rPr>
              <a:t>para</a:t>
            </a:r>
            <a:r>
              <a:rPr sz="2100" b="1" spc="1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F6F9F7"/>
                </a:solidFill>
                <a:latin typeface="Arial"/>
                <a:cs typeface="Arial"/>
              </a:rPr>
              <a:t>proporcionar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90" dirty="0">
                <a:solidFill>
                  <a:srgbClr val="F6F9F7"/>
                </a:solidFill>
                <a:latin typeface="Arial"/>
                <a:cs typeface="Arial"/>
              </a:rPr>
              <a:t>mejoras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30" dirty="0">
                <a:solidFill>
                  <a:srgbClr val="F6F9F7"/>
                </a:solidFill>
                <a:latin typeface="Arial"/>
                <a:cs typeface="Arial"/>
              </a:rPr>
              <a:t>del</a:t>
            </a:r>
            <a:r>
              <a:rPr sz="21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55" dirty="0">
                <a:solidFill>
                  <a:srgbClr val="F6F9F7"/>
                </a:solidFill>
                <a:latin typeface="Arial"/>
                <a:cs typeface="Arial"/>
              </a:rPr>
              <a:t>producto</a:t>
            </a:r>
            <a:r>
              <a:rPr sz="2100" b="1" spc="1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60" dirty="0">
                <a:solidFill>
                  <a:srgbClr val="F6F9F7"/>
                </a:solidFill>
                <a:latin typeface="Arial"/>
                <a:cs typeface="Arial"/>
              </a:rPr>
              <a:t>y </a:t>
            </a:r>
            <a:r>
              <a:rPr sz="2100" b="1" spc="-57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6F9F7"/>
                </a:solidFill>
                <a:latin typeface="Arial"/>
                <a:cs typeface="Arial"/>
              </a:rPr>
              <a:t>r</a:t>
            </a:r>
            <a:r>
              <a:rPr sz="2100" b="1" spc="-65" dirty="0">
                <a:solidFill>
                  <a:srgbClr val="F6F9F7"/>
                </a:solidFill>
                <a:latin typeface="Arial"/>
                <a:cs typeface="Arial"/>
              </a:rPr>
              <a:t>esponder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145" dirty="0">
                <a:solidFill>
                  <a:srgbClr val="F6F9F7"/>
                </a:solidFill>
                <a:latin typeface="Arial"/>
                <a:cs typeface="Arial"/>
              </a:rPr>
              <a:t>las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70" dirty="0">
                <a:solidFill>
                  <a:srgbClr val="F6F9F7"/>
                </a:solidFill>
                <a:latin typeface="Arial"/>
                <a:cs typeface="Arial"/>
              </a:rPr>
              <a:t>peticiones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de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la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45" dirty="0">
                <a:solidFill>
                  <a:srgbClr val="F6F9F7"/>
                </a:solidFill>
                <a:latin typeface="Arial"/>
                <a:cs typeface="Arial"/>
              </a:rPr>
              <a:t>demanda,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F6F9F7"/>
                </a:solidFill>
                <a:latin typeface="Arial"/>
                <a:cs typeface="Arial"/>
              </a:rPr>
              <a:t>tendencias,</a:t>
            </a:r>
            <a:r>
              <a:rPr sz="21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100" b="1" spc="-30" dirty="0">
                <a:solidFill>
                  <a:srgbClr val="F6F9F7"/>
                </a:solidFill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534035" algn="l"/>
              </a:tabLst>
            </a:pPr>
            <a:r>
              <a:rPr sz="2300" spc="10" dirty="0">
                <a:solidFill>
                  <a:srgbClr val="C6F900"/>
                </a:solidFill>
                <a:latin typeface="MS PGothic"/>
                <a:cs typeface="MS PGothic"/>
              </a:rPr>
              <a:t>❏	</a:t>
            </a:r>
            <a:r>
              <a:rPr sz="2300" b="1" spc="-140" dirty="0">
                <a:solidFill>
                  <a:srgbClr val="C6F900"/>
                </a:solidFill>
                <a:latin typeface="Tahoma"/>
                <a:cs typeface="Tahoma"/>
              </a:rPr>
              <a:t>MINIMIZA</a:t>
            </a:r>
            <a:r>
              <a:rPr sz="2300" b="1" spc="-145" dirty="0">
                <a:solidFill>
                  <a:srgbClr val="C6F900"/>
                </a:solidFill>
                <a:latin typeface="Tahoma"/>
                <a:cs typeface="Tahoma"/>
              </a:rPr>
              <a:t>R</a:t>
            </a:r>
            <a:r>
              <a:rPr sz="2300" b="1" spc="-35" dirty="0">
                <a:solidFill>
                  <a:srgbClr val="C6F900"/>
                </a:solidFill>
                <a:latin typeface="Tahoma"/>
                <a:cs typeface="Tahoma"/>
              </a:rPr>
              <a:t> RIESGOS</a:t>
            </a:r>
            <a:endParaRPr sz="2300">
              <a:latin typeface="Tahoma"/>
              <a:cs typeface="Tahoma"/>
            </a:endParaRPr>
          </a:p>
          <a:p>
            <a:pPr marL="534035">
              <a:lnSpc>
                <a:spcPct val="100000"/>
              </a:lnSpc>
              <a:spcBef>
                <a:spcPts val="565"/>
              </a:spcBef>
            </a:pPr>
            <a:r>
              <a:rPr sz="2100" b="1" spc="-110" dirty="0">
                <a:solidFill>
                  <a:srgbClr val="F6F9F7"/>
                </a:solidFill>
                <a:latin typeface="Arial"/>
                <a:cs typeface="Arial"/>
              </a:rPr>
              <a:t>Revisión, </a:t>
            </a:r>
            <a:r>
              <a:rPr sz="2100" b="1" spc="-60" dirty="0">
                <a:solidFill>
                  <a:srgbClr val="F6F9F7"/>
                </a:solidFill>
                <a:latin typeface="Arial"/>
                <a:cs typeface="Arial"/>
              </a:rPr>
              <a:t>mejora </a:t>
            </a:r>
            <a:r>
              <a:rPr sz="2100" b="1" spc="-160" dirty="0">
                <a:solidFill>
                  <a:srgbClr val="F6F9F7"/>
                </a:solidFill>
                <a:latin typeface="Arial"/>
                <a:cs typeface="Arial"/>
              </a:rPr>
              <a:t>y </a:t>
            </a:r>
            <a:r>
              <a:rPr sz="2100" b="1" spc="-85" dirty="0">
                <a:solidFill>
                  <a:srgbClr val="F6F9F7"/>
                </a:solidFill>
                <a:latin typeface="Arial"/>
                <a:cs typeface="Arial"/>
              </a:rPr>
              <a:t>ajuste </a:t>
            </a:r>
            <a:r>
              <a:rPr sz="2100" b="1" spc="-80" dirty="0">
                <a:solidFill>
                  <a:srgbClr val="F6F9F7"/>
                </a:solidFill>
                <a:latin typeface="Arial"/>
                <a:cs typeface="Arial"/>
              </a:rPr>
              <a:t>contínuo </a:t>
            </a:r>
            <a:r>
              <a:rPr sz="2100" b="1" spc="-60" dirty="0">
                <a:solidFill>
                  <a:srgbClr val="F6F9F7"/>
                </a:solidFill>
                <a:latin typeface="Arial"/>
                <a:cs typeface="Arial"/>
              </a:rPr>
              <a:t>en </a:t>
            </a:r>
            <a:r>
              <a:rPr sz="2100" b="1" spc="-130" dirty="0">
                <a:solidFill>
                  <a:srgbClr val="F6F9F7"/>
                </a:solidFill>
                <a:latin typeface="Arial"/>
                <a:cs typeface="Arial"/>
              </a:rPr>
              <a:t>los </a:t>
            </a:r>
            <a:r>
              <a:rPr sz="2100" b="1" spc="-50" dirty="0">
                <a:solidFill>
                  <a:srgbClr val="F6F9F7"/>
                </a:solidFill>
                <a:latin typeface="Arial"/>
                <a:cs typeface="Arial"/>
              </a:rPr>
              <a:t>p</a:t>
            </a:r>
            <a:r>
              <a:rPr sz="2100" b="1" spc="-75" dirty="0">
                <a:solidFill>
                  <a:srgbClr val="F6F9F7"/>
                </a:solidFill>
                <a:latin typeface="Arial"/>
                <a:cs typeface="Arial"/>
              </a:rPr>
              <a:t>r</a:t>
            </a:r>
            <a:r>
              <a:rPr sz="2100" b="1" spc="-114" dirty="0">
                <a:solidFill>
                  <a:srgbClr val="F6F9F7"/>
                </a:solidFill>
                <a:latin typeface="Arial"/>
                <a:cs typeface="Arial"/>
              </a:rPr>
              <a:t>ocesos.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47650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25" dirty="0"/>
              <a:t>Mindset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563075" y="3551554"/>
            <a:ext cx="16587469" cy="34823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315"/>
              </a:spcBef>
              <a:buFont typeface="MS PGothic"/>
              <a:buChar char="➔"/>
              <a:tabLst>
                <a:tab pos="697865" algn="l"/>
                <a:tab pos="698500" algn="l"/>
              </a:tabLst>
            </a:pPr>
            <a:r>
              <a:rPr sz="3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Agile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sé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es,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una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pensar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actuar.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(agilistas)</a:t>
            </a:r>
            <a:endParaRPr sz="3600">
              <a:latin typeface="Microsoft Sans Serif"/>
              <a:cs typeface="Microsoft Sans Serif"/>
            </a:endParaRPr>
          </a:p>
          <a:p>
            <a:pPr marL="698500" indent="-685800">
              <a:lnSpc>
                <a:spcPct val="100000"/>
              </a:lnSpc>
              <a:spcBef>
                <a:spcPts val="215"/>
              </a:spcBef>
              <a:buFont typeface="MS PGothic"/>
              <a:buChar char="➔"/>
              <a:tabLst>
                <a:tab pos="697865" algn="l"/>
                <a:tab pos="698500" algn="l"/>
              </a:tabLst>
            </a:pPr>
            <a:r>
              <a:rPr sz="36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buscan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culpables,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buscan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soluciones.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(cultura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equipo)</a:t>
            </a:r>
            <a:endParaRPr sz="3600">
              <a:latin typeface="Microsoft Sans Serif"/>
              <a:cs typeface="Microsoft Sans Serif"/>
            </a:endParaRPr>
          </a:p>
          <a:p>
            <a:pPr marL="698500" indent="-685800">
              <a:lnSpc>
                <a:spcPct val="100000"/>
              </a:lnSpc>
              <a:spcBef>
                <a:spcPts val="215"/>
              </a:spcBef>
              <a:buFont typeface="MS PGothic"/>
              <a:buChar char="➔"/>
              <a:tabLst>
                <a:tab pos="697865" algn="l"/>
                <a:tab pos="698500" algn="l"/>
              </a:tabLst>
            </a:pP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Educación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frente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cultura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castigo.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(entorno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colaborativo)</a:t>
            </a:r>
            <a:endParaRPr sz="3600">
              <a:latin typeface="Microsoft Sans Serif"/>
              <a:cs typeface="Microsoft Sans Serif"/>
            </a:endParaRPr>
          </a:p>
          <a:p>
            <a:pPr marL="698500" indent="-685800">
              <a:lnSpc>
                <a:spcPct val="100000"/>
              </a:lnSpc>
              <a:spcBef>
                <a:spcPts val="219"/>
              </a:spcBef>
              <a:buFont typeface="MS PGothic"/>
              <a:buChar char="➔"/>
              <a:tabLst>
                <a:tab pos="697865" algn="l"/>
                <a:tab pos="698500" algn="l"/>
              </a:tabLst>
            </a:pPr>
            <a:r>
              <a:rPr sz="36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Los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errores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nos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sirven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para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aprender,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sin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miedo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fracaso.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(proactividad)</a:t>
            </a:r>
            <a:endParaRPr sz="3600">
              <a:latin typeface="Microsoft Sans Serif"/>
              <a:cs typeface="Microsoft Sans Serif"/>
            </a:endParaRPr>
          </a:p>
          <a:p>
            <a:pPr marL="698500" marR="5080" indent="-685800">
              <a:lnSpc>
                <a:spcPct val="105000"/>
              </a:lnSpc>
              <a:buFont typeface="MS PGothic"/>
              <a:buChar char="➔"/>
              <a:tabLst>
                <a:tab pos="697865" algn="l"/>
                <a:tab pos="698500" algn="l"/>
              </a:tabLst>
            </a:pPr>
            <a:r>
              <a:rPr sz="3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Hay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prestar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ayuda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sin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pidan, </a:t>
            </a: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anticiparse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por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el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bien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equipo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proyecto.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(empatía)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707580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55" dirty="0"/>
              <a:t>Agile</a:t>
            </a:r>
            <a:r>
              <a:rPr sz="6450" spc="-160" dirty="0"/>
              <a:t> </a:t>
            </a:r>
            <a:r>
              <a:rPr sz="6450" spc="-190" dirty="0"/>
              <a:t>Frameworks</a:t>
            </a:r>
            <a:endParaRPr sz="64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37236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30" dirty="0"/>
              <a:t>Kanban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791675" y="2372641"/>
            <a:ext cx="16435705" cy="505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6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 </a:t>
            </a: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sistema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información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trabajo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mediante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tablero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 </a:t>
            </a: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tarjetas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(Kanban, </a:t>
            </a:r>
            <a:r>
              <a:rPr sz="3600" spc="-94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japonés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letrero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tarjeta)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permite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equipos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capacidad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36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adaptarse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una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más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rápida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fácil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cambios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nuevos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requisitos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que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surgen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desarrollo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proyecto.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0">
              <a:latin typeface="Microsoft Sans Serif"/>
              <a:cs typeface="Microsoft Sans Serif"/>
            </a:endParaRPr>
          </a:p>
          <a:p>
            <a:pPr marL="12700" marR="520065">
              <a:lnSpc>
                <a:spcPct val="114999"/>
              </a:lnSpc>
              <a:spcBef>
                <a:spcPts val="5"/>
              </a:spcBef>
            </a:pPr>
            <a:r>
              <a:rPr sz="3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Surge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década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los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50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Japón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después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II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Guerra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Mundial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siguiendo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técnica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producción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pull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debido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una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demanda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empobrecida.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425" y="9198582"/>
            <a:ext cx="582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referencia: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Toyota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Production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(TPS)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324" y="0"/>
            <a:ext cx="853167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305816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05" dirty="0"/>
              <a:t>Principios</a:t>
            </a:r>
            <a:endParaRPr sz="5050"/>
          </a:p>
        </p:txBody>
      </p:sp>
      <p:sp>
        <p:nvSpPr>
          <p:cNvPr id="4" name="object 4"/>
          <p:cNvSpPr txBox="1"/>
          <p:nvPr/>
        </p:nvSpPr>
        <p:spPr>
          <a:xfrm>
            <a:off x="601175" y="2233499"/>
            <a:ext cx="7231380" cy="5562600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  <a:tabLst>
                <a:tab pos="659765" algn="l"/>
              </a:tabLst>
            </a:pPr>
            <a:r>
              <a:rPr sz="3300" dirty="0">
                <a:solidFill>
                  <a:srgbClr val="A700FF"/>
                </a:solidFill>
                <a:latin typeface="MS PGothic"/>
                <a:cs typeface="MS PGothic"/>
              </a:rPr>
              <a:t>❏	</a:t>
            </a:r>
            <a:r>
              <a:rPr sz="3300" b="1" spc="-65" dirty="0">
                <a:solidFill>
                  <a:srgbClr val="A700FF"/>
                </a:solidFill>
                <a:latin typeface="Tahoma"/>
                <a:cs typeface="Tahoma"/>
              </a:rPr>
              <a:t>WORKFLOW</a:t>
            </a:r>
            <a:endParaRPr sz="3300">
              <a:latin typeface="Tahoma"/>
              <a:cs typeface="Tahoma"/>
            </a:endParaRPr>
          </a:p>
          <a:p>
            <a:pPr marL="660400">
              <a:lnSpc>
                <a:spcPct val="100000"/>
              </a:lnSpc>
              <a:spcBef>
                <a:spcPts val="1595"/>
              </a:spcBef>
            </a:pPr>
            <a:r>
              <a:rPr sz="3000" b="1" spc="-85" dirty="0">
                <a:solidFill>
                  <a:srgbClr val="F6F9F7"/>
                </a:solidFill>
                <a:latin typeface="Arial"/>
                <a:cs typeface="Arial"/>
              </a:rPr>
              <a:t>what</a:t>
            </a:r>
            <a:r>
              <a:rPr sz="3000" b="1" spc="-2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6F9F7"/>
                </a:solidFill>
                <a:latin typeface="Arial"/>
                <a:cs typeface="Arial"/>
              </a:rPr>
              <a:t>to</a:t>
            </a:r>
            <a:r>
              <a:rPr sz="3000" b="1" spc="-2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F6F9F7"/>
                </a:solidFill>
                <a:latin typeface="Arial"/>
                <a:cs typeface="Arial"/>
              </a:rPr>
              <a:t>do</a:t>
            </a:r>
            <a:r>
              <a:rPr sz="3000" b="1" spc="-1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120" dirty="0">
                <a:solidFill>
                  <a:srgbClr val="F6F9F7"/>
                </a:solidFill>
                <a:latin typeface="Arial"/>
                <a:cs typeface="Arial"/>
              </a:rPr>
              <a:t>today?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59765" algn="l"/>
              </a:tabLst>
            </a:pPr>
            <a:r>
              <a:rPr sz="3300" dirty="0">
                <a:solidFill>
                  <a:srgbClr val="00FCAB"/>
                </a:solidFill>
                <a:latin typeface="MS PGothic"/>
                <a:cs typeface="MS PGothic"/>
              </a:rPr>
              <a:t>❏	</a:t>
            </a:r>
            <a:r>
              <a:rPr sz="3300" b="1" spc="-55" dirty="0">
                <a:solidFill>
                  <a:srgbClr val="00FCAB"/>
                </a:solidFill>
                <a:latin typeface="Tahoma"/>
                <a:cs typeface="Tahoma"/>
              </a:rPr>
              <a:t>TRANSPARENCIA</a:t>
            </a:r>
            <a:endParaRPr sz="3300">
              <a:latin typeface="Tahoma"/>
              <a:cs typeface="Tahoma"/>
            </a:endParaRPr>
          </a:p>
          <a:p>
            <a:pPr marL="660400">
              <a:lnSpc>
                <a:spcPct val="100000"/>
              </a:lnSpc>
              <a:spcBef>
                <a:spcPts val="1595"/>
              </a:spcBef>
            </a:pPr>
            <a:r>
              <a:rPr sz="3000" b="1" spc="10" dirty="0">
                <a:solidFill>
                  <a:srgbClr val="F6F9F7"/>
                </a:solidFill>
                <a:latin typeface="Arial"/>
                <a:cs typeface="Arial"/>
              </a:rPr>
              <a:t>Debe</a:t>
            </a:r>
            <a:r>
              <a:rPr sz="30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170" dirty="0">
                <a:solidFill>
                  <a:srgbClr val="F6F9F7"/>
                </a:solidFill>
                <a:latin typeface="Arial"/>
                <a:cs typeface="Arial"/>
              </a:rPr>
              <a:t>ser</a:t>
            </a:r>
            <a:r>
              <a:rPr sz="30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140" dirty="0">
                <a:solidFill>
                  <a:srgbClr val="F6F9F7"/>
                </a:solidFill>
                <a:latin typeface="Arial"/>
                <a:cs typeface="Arial"/>
              </a:rPr>
              <a:t>visible</a:t>
            </a:r>
            <a:r>
              <a:rPr sz="30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114" dirty="0">
                <a:solidFill>
                  <a:srgbClr val="F6F9F7"/>
                </a:solidFill>
                <a:latin typeface="Arial"/>
                <a:cs typeface="Arial"/>
              </a:rPr>
              <a:t>a</a:t>
            </a:r>
            <a:r>
              <a:rPr sz="30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90" dirty="0">
                <a:solidFill>
                  <a:srgbClr val="F6F9F7"/>
                </a:solidFill>
                <a:latin typeface="Arial"/>
                <a:cs typeface="Arial"/>
              </a:rPr>
              <a:t>todos</a:t>
            </a:r>
            <a:r>
              <a:rPr sz="30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6F9F7"/>
                </a:solidFill>
                <a:latin typeface="Arial"/>
                <a:cs typeface="Arial"/>
              </a:rPr>
              <a:t>e</a:t>
            </a:r>
            <a:r>
              <a:rPr sz="30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95" dirty="0">
                <a:solidFill>
                  <a:srgbClr val="F6F9F7"/>
                </a:solidFill>
                <a:latin typeface="Arial"/>
                <a:cs typeface="Arial"/>
              </a:rPr>
              <a:t>informativa.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59765" algn="l"/>
              </a:tabLst>
            </a:pPr>
            <a:r>
              <a:rPr sz="3300" dirty="0">
                <a:solidFill>
                  <a:srgbClr val="00CEFF"/>
                </a:solidFill>
                <a:latin typeface="MS PGothic"/>
                <a:cs typeface="MS PGothic"/>
              </a:rPr>
              <a:t>❏	</a:t>
            </a:r>
            <a:r>
              <a:rPr sz="3300" b="1" spc="-60" dirty="0">
                <a:solidFill>
                  <a:srgbClr val="00CEFF"/>
                </a:solidFill>
                <a:latin typeface="Tahoma"/>
                <a:cs typeface="Tahoma"/>
              </a:rPr>
              <a:t>WOR</a:t>
            </a:r>
            <a:r>
              <a:rPr sz="3300" b="1" spc="-40" dirty="0">
                <a:solidFill>
                  <a:srgbClr val="00CEFF"/>
                </a:solidFill>
                <a:latin typeface="Tahoma"/>
                <a:cs typeface="Tahoma"/>
              </a:rPr>
              <a:t>K</a:t>
            </a:r>
            <a:r>
              <a:rPr sz="3300" b="1" spc="-60" dirty="0">
                <a:solidFill>
                  <a:srgbClr val="00CEFF"/>
                </a:solidFill>
                <a:latin typeface="Tahoma"/>
                <a:cs typeface="Tahoma"/>
              </a:rPr>
              <a:t> </a:t>
            </a:r>
            <a:r>
              <a:rPr sz="3300" b="1" spc="-290" dirty="0">
                <a:solidFill>
                  <a:srgbClr val="00CEFF"/>
                </a:solidFill>
                <a:latin typeface="Tahoma"/>
                <a:cs typeface="Tahoma"/>
              </a:rPr>
              <a:t>I</a:t>
            </a:r>
            <a:r>
              <a:rPr sz="3300" b="1" spc="-445" dirty="0">
                <a:solidFill>
                  <a:srgbClr val="00CEFF"/>
                </a:solidFill>
                <a:latin typeface="Tahoma"/>
                <a:cs typeface="Tahoma"/>
              </a:rPr>
              <a:t>N</a:t>
            </a:r>
            <a:r>
              <a:rPr sz="3300" b="1" spc="-60" dirty="0">
                <a:solidFill>
                  <a:srgbClr val="00CEFF"/>
                </a:solidFill>
                <a:latin typeface="Tahoma"/>
                <a:cs typeface="Tahoma"/>
              </a:rPr>
              <a:t> </a:t>
            </a:r>
            <a:r>
              <a:rPr sz="3300" b="1" spc="25" dirty="0">
                <a:solidFill>
                  <a:srgbClr val="00CEFF"/>
                </a:solidFill>
                <a:latin typeface="Tahoma"/>
                <a:cs typeface="Tahoma"/>
              </a:rPr>
              <a:t>PROGRES</a:t>
            </a:r>
            <a:r>
              <a:rPr sz="3300" b="1" spc="30" dirty="0">
                <a:solidFill>
                  <a:srgbClr val="00CEFF"/>
                </a:solidFill>
                <a:latin typeface="Tahoma"/>
                <a:cs typeface="Tahoma"/>
              </a:rPr>
              <a:t>S</a:t>
            </a:r>
            <a:r>
              <a:rPr sz="3300" b="1" spc="-60" dirty="0">
                <a:solidFill>
                  <a:srgbClr val="00CEFF"/>
                </a:solidFill>
                <a:latin typeface="Tahoma"/>
                <a:cs typeface="Tahoma"/>
              </a:rPr>
              <a:t> </a:t>
            </a:r>
            <a:r>
              <a:rPr sz="3300" b="1" spc="-390" dirty="0">
                <a:solidFill>
                  <a:srgbClr val="00CEFF"/>
                </a:solidFill>
                <a:latin typeface="Tahoma"/>
                <a:cs typeface="Tahoma"/>
              </a:rPr>
              <a:t>(WIP)</a:t>
            </a:r>
            <a:endParaRPr sz="3300">
              <a:latin typeface="Tahoma"/>
              <a:cs typeface="Tahoma"/>
            </a:endParaRPr>
          </a:p>
          <a:p>
            <a:pPr marL="660400">
              <a:lnSpc>
                <a:spcPct val="100000"/>
              </a:lnSpc>
              <a:spcBef>
                <a:spcPts val="1595"/>
              </a:spcBef>
            </a:pPr>
            <a:r>
              <a:rPr sz="3000" b="1" spc="-114" dirty="0">
                <a:solidFill>
                  <a:srgbClr val="F6F9F7"/>
                </a:solidFill>
                <a:latin typeface="Arial"/>
                <a:cs typeface="Arial"/>
              </a:rPr>
              <a:t>Establecer</a:t>
            </a:r>
            <a:r>
              <a:rPr sz="3000" b="1" spc="-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114" dirty="0">
                <a:solidFill>
                  <a:srgbClr val="F6F9F7"/>
                </a:solidFill>
                <a:latin typeface="Arial"/>
                <a:cs typeface="Arial"/>
              </a:rPr>
              <a:t>límites</a:t>
            </a:r>
            <a:r>
              <a:rPr sz="3000" b="1" spc="-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3000" b="1" spc="-155" dirty="0">
                <a:solidFill>
                  <a:srgbClr val="F6F9F7"/>
                </a:solidFill>
                <a:latin typeface="Arial"/>
                <a:cs typeface="Arial"/>
              </a:rPr>
              <a:t>claros.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2137" y="2963487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60" h="530860">
                <a:moveTo>
                  <a:pt x="441997" y="530399"/>
                </a:moveTo>
                <a:lnTo>
                  <a:pt x="88401" y="530399"/>
                </a:lnTo>
                <a:lnTo>
                  <a:pt x="53991" y="523452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7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1" y="0"/>
                </a:lnTo>
                <a:lnTo>
                  <a:pt x="441997" y="0"/>
                </a:lnTo>
                <a:lnTo>
                  <a:pt x="491043" y="14852"/>
                </a:lnTo>
                <a:lnTo>
                  <a:pt x="523670" y="54571"/>
                </a:lnTo>
                <a:lnTo>
                  <a:pt x="530399" y="88401"/>
                </a:lnTo>
                <a:lnTo>
                  <a:pt x="530399" y="441997"/>
                </a:lnTo>
                <a:lnTo>
                  <a:pt x="523452" y="476408"/>
                </a:lnTo>
                <a:lnTo>
                  <a:pt x="504507" y="504507"/>
                </a:lnTo>
                <a:lnTo>
                  <a:pt x="476408" y="523452"/>
                </a:lnTo>
                <a:lnTo>
                  <a:pt x="441997" y="530399"/>
                </a:lnTo>
                <a:close/>
              </a:path>
            </a:pathLst>
          </a:custGeom>
          <a:solidFill>
            <a:srgbClr val="A7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61644" y="6284952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59" h="530859">
                <a:moveTo>
                  <a:pt x="442297" y="530399"/>
                </a:moveTo>
                <a:lnTo>
                  <a:pt x="88401" y="530399"/>
                </a:lnTo>
                <a:lnTo>
                  <a:pt x="53991" y="523452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8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1" y="0"/>
                </a:lnTo>
                <a:lnTo>
                  <a:pt x="442297" y="0"/>
                </a:lnTo>
                <a:lnTo>
                  <a:pt x="491343" y="14852"/>
                </a:lnTo>
                <a:lnTo>
                  <a:pt x="523970" y="54571"/>
                </a:lnTo>
                <a:lnTo>
                  <a:pt x="530699" y="88401"/>
                </a:lnTo>
                <a:lnTo>
                  <a:pt x="530699" y="441998"/>
                </a:lnTo>
                <a:lnTo>
                  <a:pt x="523752" y="476408"/>
                </a:lnTo>
                <a:lnTo>
                  <a:pt x="504807" y="504507"/>
                </a:lnTo>
                <a:lnTo>
                  <a:pt x="476707" y="523452"/>
                </a:lnTo>
                <a:lnTo>
                  <a:pt x="442297" y="530399"/>
                </a:lnTo>
                <a:close/>
              </a:path>
            </a:pathLst>
          </a:custGeom>
          <a:solidFill>
            <a:srgbClr val="00F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53417" y="7095152"/>
            <a:ext cx="5684520" cy="13169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3800" b="1" spc="5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endParaRPr sz="3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Fomenta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2500" b="1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espeto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especialización.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61632" y="2903438"/>
            <a:ext cx="1182370" cy="1097280"/>
            <a:chOff x="12661632" y="2903438"/>
            <a:chExt cx="1182370" cy="1097280"/>
          </a:xfrm>
        </p:grpSpPr>
        <p:sp>
          <p:nvSpPr>
            <p:cNvPr id="6" name="object 6"/>
            <p:cNvSpPr/>
            <p:nvPr/>
          </p:nvSpPr>
          <p:spPr>
            <a:xfrm>
              <a:off x="12661632" y="313198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59" h="530860">
                  <a:moveTo>
                    <a:pt x="442297" y="530400"/>
                  </a:moveTo>
                  <a:lnTo>
                    <a:pt x="88401" y="530400"/>
                  </a:lnTo>
                  <a:lnTo>
                    <a:pt x="53991" y="523453"/>
                  </a:lnTo>
                  <a:lnTo>
                    <a:pt x="25892" y="504507"/>
                  </a:lnTo>
                  <a:lnTo>
                    <a:pt x="6947" y="476408"/>
                  </a:lnTo>
                  <a:lnTo>
                    <a:pt x="0" y="441998"/>
                  </a:lnTo>
                  <a:lnTo>
                    <a:pt x="0" y="88401"/>
                  </a:lnTo>
                  <a:lnTo>
                    <a:pt x="6947" y="53991"/>
                  </a:lnTo>
                  <a:lnTo>
                    <a:pt x="25892" y="25892"/>
                  </a:lnTo>
                  <a:lnTo>
                    <a:pt x="53991" y="6947"/>
                  </a:lnTo>
                  <a:lnTo>
                    <a:pt x="88401" y="0"/>
                  </a:lnTo>
                  <a:lnTo>
                    <a:pt x="442297" y="0"/>
                  </a:lnTo>
                  <a:lnTo>
                    <a:pt x="491343" y="14852"/>
                  </a:lnTo>
                  <a:lnTo>
                    <a:pt x="523970" y="54571"/>
                  </a:lnTo>
                  <a:lnTo>
                    <a:pt x="530699" y="88401"/>
                  </a:lnTo>
                  <a:lnTo>
                    <a:pt x="530699" y="441998"/>
                  </a:lnTo>
                  <a:lnTo>
                    <a:pt x="523752" y="476408"/>
                  </a:lnTo>
                  <a:lnTo>
                    <a:pt x="504807" y="504507"/>
                  </a:lnTo>
                  <a:lnTo>
                    <a:pt x="476707" y="523453"/>
                  </a:lnTo>
                  <a:lnTo>
                    <a:pt x="442297" y="530400"/>
                  </a:lnTo>
                  <a:close/>
                </a:path>
              </a:pathLst>
            </a:custGeom>
            <a:solidFill>
              <a:srgbClr val="FF00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6588" y="2903438"/>
              <a:ext cx="1097279" cy="10972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798009" y="4053519"/>
            <a:ext cx="4995545" cy="13169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3800" b="1" spc="-140" dirty="0">
                <a:solidFill>
                  <a:srgbClr val="FFFFFF"/>
                </a:solidFill>
                <a:latin typeface="Tahoma"/>
                <a:cs typeface="Tahoma"/>
              </a:rPr>
              <a:t>VISUAL</a:t>
            </a:r>
            <a:endParaRPr sz="3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Facilita la </a:t>
            </a: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gestión </a:t>
            </a: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administración.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2623" y="6317803"/>
            <a:ext cx="530860" cy="464820"/>
          </a:xfrm>
          <a:custGeom>
            <a:avLst/>
            <a:gdLst/>
            <a:ahLst/>
            <a:cxnLst/>
            <a:rect l="l" t="t" r="r" b="b"/>
            <a:pathLst>
              <a:path w="530860" h="464820">
                <a:moveTo>
                  <a:pt x="453248" y="464699"/>
                </a:moveTo>
                <a:lnTo>
                  <a:pt x="77451" y="464699"/>
                </a:lnTo>
                <a:lnTo>
                  <a:pt x="47303" y="458613"/>
                </a:lnTo>
                <a:lnTo>
                  <a:pt x="22684" y="442014"/>
                </a:lnTo>
                <a:lnTo>
                  <a:pt x="6086" y="417395"/>
                </a:lnTo>
                <a:lnTo>
                  <a:pt x="0" y="387248"/>
                </a:lnTo>
                <a:lnTo>
                  <a:pt x="0" y="77451"/>
                </a:lnTo>
                <a:lnTo>
                  <a:pt x="6086" y="47303"/>
                </a:lnTo>
                <a:lnTo>
                  <a:pt x="22684" y="22685"/>
                </a:lnTo>
                <a:lnTo>
                  <a:pt x="47303" y="6086"/>
                </a:lnTo>
                <a:lnTo>
                  <a:pt x="77451" y="0"/>
                </a:lnTo>
                <a:lnTo>
                  <a:pt x="453248" y="0"/>
                </a:lnTo>
                <a:lnTo>
                  <a:pt x="496218" y="13012"/>
                </a:lnTo>
                <a:lnTo>
                  <a:pt x="524804" y="47812"/>
                </a:lnTo>
                <a:lnTo>
                  <a:pt x="530699" y="77451"/>
                </a:lnTo>
                <a:lnTo>
                  <a:pt x="530699" y="387248"/>
                </a:lnTo>
                <a:lnTo>
                  <a:pt x="524613" y="417395"/>
                </a:lnTo>
                <a:lnTo>
                  <a:pt x="508014" y="442014"/>
                </a:lnTo>
                <a:lnTo>
                  <a:pt x="483396" y="458613"/>
                </a:lnTo>
                <a:lnTo>
                  <a:pt x="453248" y="464699"/>
                </a:lnTo>
                <a:close/>
              </a:path>
            </a:pathLst>
          </a:custGeom>
          <a:solidFill>
            <a:srgbClr val="FF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4748" y="7095152"/>
            <a:ext cx="4537075" cy="13169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3800" b="1" spc="70" dirty="0">
                <a:solidFill>
                  <a:srgbClr val="FFFFFF"/>
                </a:solidFill>
                <a:latin typeface="Tahoma"/>
                <a:cs typeface="Tahoma"/>
              </a:rPr>
              <a:t>COSTES</a:t>
            </a:r>
            <a:endParaRPr sz="3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reducir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5" dirty="0">
                <a:solidFill>
                  <a:srgbClr val="FFFFFF"/>
                </a:solidFill>
                <a:latin typeface="Arial"/>
                <a:cs typeface="Arial"/>
              </a:rPr>
              <a:t>desperdicio.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0628" y="4053519"/>
            <a:ext cx="4664710" cy="13169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3800" b="1" spc="-35" dirty="0">
                <a:solidFill>
                  <a:srgbClr val="FFFFFF"/>
                </a:solidFill>
                <a:latin typeface="Tahoma"/>
                <a:cs typeface="Tahoma"/>
              </a:rPr>
              <a:t>ALMACENAMIENTO</a:t>
            </a:r>
            <a:endParaRPr sz="3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Stock.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63144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220" dirty="0"/>
              <a:t>Ventajas</a:t>
            </a:r>
            <a:endParaRPr sz="5050"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187" y="6165775"/>
            <a:ext cx="1097279" cy="10972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8524" y="2848537"/>
            <a:ext cx="1097274" cy="10972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70393" y="6149700"/>
            <a:ext cx="1097279" cy="1097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199" y="1700875"/>
            <a:ext cx="6215380" cy="5839460"/>
          </a:xfrm>
          <a:custGeom>
            <a:avLst/>
            <a:gdLst/>
            <a:ahLst/>
            <a:cxnLst/>
            <a:rect l="l" t="t" r="r" b="b"/>
            <a:pathLst>
              <a:path w="6215380" h="5839459">
                <a:moveTo>
                  <a:pt x="5241880" y="5839199"/>
                </a:moveTo>
                <a:lnTo>
                  <a:pt x="973219" y="5839199"/>
                </a:lnTo>
                <a:lnTo>
                  <a:pt x="924645" y="5838008"/>
                </a:lnTo>
                <a:lnTo>
                  <a:pt x="876688" y="5834472"/>
                </a:lnTo>
                <a:lnTo>
                  <a:pt x="829404" y="5828647"/>
                </a:lnTo>
                <a:lnTo>
                  <a:pt x="782847" y="5820589"/>
                </a:lnTo>
                <a:lnTo>
                  <a:pt x="737074" y="5810352"/>
                </a:lnTo>
                <a:lnTo>
                  <a:pt x="692140" y="5797994"/>
                </a:lnTo>
                <a:lnTo>
                  <a:pt x="648102" y="5783570"/>
                </a:lnTo>
                <a:lnTo>
                  <a:pt x="605015" y="5767135"/>
                </a:lnTo>
                <a:lnTo>
                  <a:pt x="562934" y="5748746"/>
                </a:lnTo>
                <a:lnTo>
                  <a:pt x="521916" y="5728458"/>
                </a:lnTo>
                <a:lnTo>
                  <a:pt x="482016" y="5706327"/>
                </a:lnTo>
                <a:lnTo>
                  <a:pt x="443291" y="5682408"/>
                </a:lnTo>
                <a:lnTo>
                  <a:pt x="405795" y="5656758"/>
                </a:lnTo>
                <a:lnTo>
                  <a:pt x="369585" y="5629431"/>
                </a:lnTo>
                <a:lnTo>
                  <a:pt x="334716" y="5600485"/>
                </a:lnTo>
                <a:lnTo>
                  <a:pt x="301244" y="5569975"/>
                </a:lnTo>
                <a:lnTo>
                  <a:pt x="269224" y="5537956"/>
                </a:lnTo>
                <a:lnTo>
                  <a:pt x="238714" y="5504484"/>
                </a:lnTo>
                <a:lnTo>
                  <a:pt x="209768" y="5469615"/>
                </a:lnTo>
                <a:lnTo>
                  <a:pt x="182441" y="5433404"/>
                </a:lnTo>
                <a:lnTo>
                  <a:pt x="156791" y="5395908"/>
                </a:lnTo>
                <a:lnTo>
                  <a:pt x="132872" y="5357183"/>
                </a:lnTo>
                <a:lnTo>
                  <a:pt x="110741" y="5317283"/>
                </a:lnTo>
                <a:lnTo>
                  <a:pt x="90453" y="5276265"/>
                </a:lnTo>
                <a:lnTo>
                  <a:pt x="72064" y="5234184"/>
                </a:lnTo>
                <a:lnTo>
                  <a:pt x="55629" y="5191097"/>
                </a:lnTo>
                <a:lnTo>
                  <a:pt x="41205" y="5147059"/>
                </a:lnTo>
                <a:lnTo>
                  <a:pt x="28847" y="5102125"/>
                </a:lnTo>
                <a:lnTo>
                  <a:pt x="18610" y="5056352"/>
                </a:lnTo>
                <a:lnTo>
                  <a:pt x="10552" y="5009795"/>
                </a:lnTo>
                <a:lnTo>
                  <a:pt x="4727" y="4962510"/>
                </a:lnTo>
                <a:lnTo>
                  <a:pt x="1191" y="4914553"/>
                </a:lnTo>
                <a:lnTo>
                  <a:pt x="0" y="4865980"/>
                </a:lnTo>
                <a:lnTo>
                  <a:pt x="0" y="973219"/>
                </a:lnTo>
                <a:lnTo>
                  <a:pt x="1191" y="924646"/>
                </a:lnTo>
                <a:lnTo>
                  <a:pt x="4727" y="876689"/>
                </a:lnTo>
                <a:lnTo>
                  <a:pt x="10552" y="829404"/>
                </a:lnTo>
                <a:lnTo>
                  <a:pt x="18610" y="782847"/>
                </a:lnTo>
                <a:lnTo>
                  <a:pt x="28847" y="737074"/>
                </a:lnTo>
                <a:lnTo>
                  <a:pt x="41205" y="692140"/>
                </a:lnTo>
                <a:lnTo>
                  <a:pt x="55629" y="648102"/>
                </a:lnTo>
                <a:lnTo>
                  <a:pt x="72064" y="605015"/>
                </a:lnTo>
                <a:lnTo>
                  <a:pt x="90453" y="562934"/>
                </a:lnTo>
                <a:lnTo>
                  <a:pt x="110741" y="521916"/>
                </a:lnTo>
                <a:lnTo>
                  <a:pt x="132872" y="482016"/>
                </a:lnTo>
                <a:lnTo>
                  <a:pt x="156791" y="443291"/>
                </a:lnTo>
                <a:lnTo>
                  <a:pt x="182441" y="405795"/>
                </a:lnTo>
                <a:lnTo>
                  <a:pt x="209768" y="369585"/>
                </a:lnTo>
                <a:lnTo>
                  <a:pt x="238714" y="334716"/>
                </a:lnTo>
                <a:lnTo>
                  <a:pt x="269224" y="301244"/>
                </a:lnTo>
                <a:lnTo>
                  <a:pt x="301244" y="269224"/>
                </a:lnTo>
                <a:lnTo>
                  <a:pt x="334716" y="238714"/>
                </a:lnTo>
                <a:lnTo>
                  <a:pt x="369585" y="209768"/>
                </a:lnTo>
                <a:lnTo>
                  <a:pt x="405795" y="182441"/>
                </a:lnTo>
                <a:lnTo>
                  <a:pt x="443291" y="156791"/>
                </a:lnTo>
                <a:lnTo>
                  <a:pt x="482016" y="132872"/>
                </a:lnTo>
                <a:lnTo>
                  <a:pt x="521916" y="110741"/>
                </a:lnTo>
                <a:lnTo>
                  <a:pt x="562934" y="90453"/>
                </a:lnTo>
                <a:lnTo>
                  <a:pt x="605015" y="72064"/>
                </a:lnTo>
                <a:lnTo>
                  <a:pt x="648102" y="55629"/>
                </a:lnTo>
                <a:lnTo>
                  <a:pt x="692140" y="41205"/>
                </a:lnTo>
                <a:lnTo>
                  <a:pt x="737074" y="28847"/>
                </a:lnTo>
                <a:lnTo>
                  <a:pt x="782847" y="18610"/>
                </a:lnTo>
                <a:lnTo>
                  <a:pt x="829404" y="10552"/>
                </a:lnTo>
                <a:lnTo>
                  <a:pt x="876688" y="4727"/>
                </a:lnTo>
                <a:lnTo>
                  <a:pt x="924645" y="1191"/>
                </a:lnTo>
                <a:lnTo>
                  <a:pt x="973219" y="0"/>
                </a:lnTo>
                <a:lnTo>
                  <a:pt x="5241880" y="0"/>
                </a:lnTo>
                <a:lnTo>
                  <a:pt x="5293346" y="1360"/>
                </a:lnTo>
                <a:lnTo>
                  <a:pt x="5344433" y="5415"/>
                </a:lnTo>
                <a:lnTo>
                  <a:pt x="5395044" y="12123"/>
                </a:lnTo>
                <a:lnTo>
                  <a:pt x="5445083" y="21446"/>
                </a:lnTo>
                <a:lnTo>
                  <a:pt x="5494453" y="33343"/>
                </a:lnTo>
                <a:lnTo>
                  <a:pt x="5543057" y="47773"/>
                </a:lnTo>
                <a:lnTo>
                  <a:pt x="5590798" y="64697"/>
                </a:lnTo>
                <a:lnTo>
                  <a:pt x="5637580" y="84074"/>
                </a:lnTo>
                <a:lnTo>
                  <a:pt x="5683305" y="105865"/>
                </a:lnTo>
                <a:lnTo>
                  <a:pt x="5727877" y="130030"/>
                </a:lnTo>
                <a:lnTo>
                  <a:pt x="5771199" y="156528"/>
                </a:lnTo>
                <a:lnTo>
                  <a:pt x="5813174" y="185318"/>
                </a:lnTo>
                <a:lnTo>
                  <a:pt x="5853706" y="216362"/>
                </a:lnTo>
                <a:lnTo>
                  <a:pt x="5892697" y="249619"/>
                </a:lnTo>
                <a:lnTo>
                  <a:pt x="5930050" y="285049"/>
                </a:lnTo>
                <a:lnTo>
                  <a:pt x="5965480" y="322403"/>
                </a:lnTo>
                <a:lnTo>
                  <a:pt x="5998737" y="361394"/>
                </a:lnTo>
                <a:lnTo>
                  <a:pt x="6029781" y="401925"/>
                </a:lnTo>
                <a:lnTo>
                  <a:pt x="6058572" y="443900"/>
                </a:lnTo>
                <a:lnTo>
                  <a:pt x="6085069" y="487222"/>
                </a:lnTo>
                <a:lnTo>
                  <a:pt x="6109234" y="531794"/>
                </a:lnTo>
                <a:lnTo>
                  <a:pt x="6131025" y="577519"/>
                </a:lnTo>
                <a:lnTo>
                  <a:pt x="6150402" y="624301"/>
                </a:lnTo>
                <a:lnTo>
                  <a:pt x="6167326" y="672042"/>
                </a:lnTo>
                <a:lnTo>
                  <a:pt x="6181757" y="720646"/>
                </a:lnTo>
                <a:lnTo>
                  <a:pt x="6193653" y="770016"/>
                </a:lnTo>
                <a:lnTo>
                  <a:pt x="6202976" y="820055"/>
                </a:lnTo>
                <a:lnTo>
                  <a:pt x="6209684" y="870666"/>
                </a:lnTo>
                <a:lnTo>
                  <a:pt x="6213739" y="921753"/>
                </a:lnTo>
                <a:lnTo>
                  <a:pt x="6215099" y="973219"/>
                </a:lnTo>
                <a:lnTo>
                  <a:pt x="6215099" y="4865980"/>
                </a:lnTo>
                <a:lnTo>
                  <a:pt x="6213908" y="4914553"/>
                </a:lnTo>
                <a:lnTo>
                  <a:pt x="6210372" y="4962510"/>
                </a:lnTo>
                <a:lnTo>
                  <a:pt x="6204547" y="5009795"/>
                </a:lnTo>
                <a:lnTo>
                  <a:pt x="6196489" y="5056352"/>
                </a:lnTo>
                <a:lnTo>
                  <a:pt x="6186252" y="5102125"/>
                </a:lnTo>
                <a:lnTo>
                  <a:pt x="6173894" y="5147059"/>
                </a:lnTo>
                <a:lnTo>
                  <a:pt x="6159470" y="5191097"/>
                </a:lnTo>
                <a:lnTo>
                  <a:pt x="6143035" y="5234184"/>
                </a:lnTo>
                <a:lnTo>
                  <a:pt x="6124646" y="5276265"/>
                </a:lnTo>
                <a:lnTo>
                  <a:pt x="6104358" y="5317283"/>
                </a:lnTo>
                <a:lnTo>
                  <a:pt x="6082226" y="5357183"/>
                </a:lnTo>
                <a:lnTo>
                  <a:pt x="6058308" y="5395908"/>
                </a:lnTo>
                <a:lnTo>
                  <a:pt x="6032657" y="5433404"/>
                </a:lnTo>
                <a:lnTo>
                  <a:pt x="6005331" y="5469615"/>
                </a:lnTo>
                <a:lnTo>
                  <a:pt x="5976385" y="5504484"/>
                </a:lnTo>
                <a:lnTo>
                  <a:pt x="5945874" y="5537956"/>
                </a:lnTo>
                <a:lnTo>
                  <a:pt x="5913855" y="5569975"/>
                </a:lnTo>
                <a:lnTo>
                  <a:pt x="5880383" y="5600485"/>
                </a:lnTo>
                <a:lnTo>
                  <a:pt x="5845514" y="5629431"/>
                </a:lnTo>
                <a:lnTo>
                  <a:pt x="5809304" y="5656758"/>
                </a:lnTo>
                <a:lnTo>
                  <a:pt x="5771808" y="5682408"/>
                </a:lnTo>
                <a:lnTo>
                  <a:pt x="5733082" y="5706327"/>
                </a:lnTo>
                <a:lnTo>
                  <a:pt x="5693183" y="5728458"/>
                </a:lnTo>
                <a:lnTo>
                  <a:pt x="5652165" y="5748746"/>
                </a:lnTo>
                <a:lnTo>
                  <a:pt x="5610084" y="5767135"/>
                </a:lnTo>
                <a:lnTo>
                  <a:pt x="5566997" y="5783570"/>
                </a:lnTo>
                <a:lnTo>
                  <a:pt x="5522959" y="5797994"/>
                </a:lnTo>
                <a:lnTo>
                  <a:pt x="5478025" y="5810352"/>
                </a:lnTo>
                <a:lnTo>
                  <a:pt x="5432252" y="5820589"/>
                </a:lnTo>
                <a:lnTo>
                  <a:pt x="5385695" y="5828647"/>
                </a:lnTo>
                <a:lnTo>
                  <a:pt x="5338410" y="5834472"/>
                </a:lnTo>
                <a:lnTo>
                  <a:pt x="5290453" y="5838008"/>
                </a:lnTo>
                <a:lnTo>
                  <a:pt x="5241880" y="5839199"/>
                </a:lnTo>
                <a:close/>
              </a:path>
            </a:pathLst>
          </a:custGeom>
          <a:solidFill>
            <a:srgbClr val="E13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4799" y="3742142"/>
            <a:ext cx="10610215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50" spc="-190" dirty="0"/>
              <a:t>¿Qué</a:t>
            </a:r>
            <a:r>
              <a:rPr sz="10650" spc="-204" dirty="0"/>
              <a:t> </a:t>
            </a:r>
            <a:r>
              <a:rPr sz="10650" spc="10" dirty="0"/>
              <a:t>es</a:t>
            </a:r>
            <a:r>
              <a:rPr sz="10650" spc="-204" dirty="0"/>
              <a:t> </a:t>
            </a:r>
            <a:r>
              <a:rPr sz="10650" spc="-170" dirty="0"/>
              <a:t>Scrum?</a:t>
            </a:r>
            <a:endParaRPr sz="10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2036312"/>
            <a:ext cx="18288000" cy="7302500"/>
            <a:chOff x="0" y="2036312"/>
            <a:chExt cx="18288000" cy="7302500"/>
          </a:xfrm>
        </p:grpSpPr>
        <p:sp>
          <p:nvSpPr>
            <p:cNvPr id="5" name="object 5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612" y="2356775"/>
              <a:ext cx="12696774" cy="6694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480060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204" dirty="0"/>
              <a:t>Tablero</a:t>
            </a:r>
            <a:r>
              <a:rPr sz="5050" spc="-160" dirty="0"/>
              <a:t> </a:t>
            </a:r>
            <a:r>
              <a:rPr sz="5050" spc="-130" dirty="0"/>
              <a:t>Kanban</a:t>
            </a:r>
            <a:endParaRPr sz="50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344" y="5747477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59" h="530860">
                <a:moveTo>
                  <a:pt x="442297" y="530399"/>
                </a:moveTo>
                <a:lnTo>
                  <a:pt x="88401" y="530399"/>
                </a:lnTo>
                <a:lnTo>
                  <a:pt x="53991" y="523452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8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1" y="0"/>
                </a:lnTo>
                <a:lnTo>
                  <a:pt x="442297" y="0"/>
                </a:lnTo>
                <a:lnTo>
                  <a:pt x="491343" y="14852"/>
                </a:lnTo>
                <a:lnTo>
                  <a:pt x="523970" y="54571"/>
                </a:lnTo>
                <a:lnTo>
                  <a:pt x="530699" y="88401"/>
                </a:lnTo>
                <a:lnTo>
                  <a:pt x="530699" y="441998"/>
                </a:lnTo>
                <a:lnTo>
                  <a:pt x="523752" y="476408"/>
                </a:lnTo>
                <a:lnTo>
                  <a:pt x="504807" y="504507"/>
                </a:lnTo>
                <a:lnTo>
                  <a:pt x="476708" y="523452"/>
                </a:lnTo>
                <a:lnTo>
                  <a:pt x="442297" y="530399"/>
                </a:lnTo>
                <a:close/>
              </a:path>
            </a:pathLst>
          </a:custGeom>
          <a:solidFill>
            <a:srgbClr val="C6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8882" y="5747477"/>
            <a:ext cx="530860" cy="530860"/>
          </a:xfrm>
          <a:custGeom>
            <a:avLst/>
            <a:gdLst/>
            <a:ahLst/>
            <a:cxnLst/>
            <a:rect l="l" t="t" r="r" b="b"/>
            <a:pathLst>
              <a:path w="530860" h="530860">
                <a:moveTo>
                  <a:pt x="442298" y="530399"/>
                </a:moveTo>
                <a:lnTo>
                  <a:pt x="88401" y="530399"/>
                </a:lnTo>
                <a:lnTo>
                  <a:pt x="53991" y="523452"/>
                </a:lnTo>
                <a:lnTo>
                  <a:pt x="25892" y="504507"/>
                </a:lnTo>
                <a:lnTo>
                  <a:pt x="6947" y="476408"/>
                </a:lnTo>
                <a:lnTo>
                  <a:pt x="0" y="441998"/>
                </a:lnTo>
                <a:lnTo>
                  <a:pt x="0" y="88401"/>
                </a:lnTo>
                <a:lnTo>
                  <a:pt x="6947" y="53991"/>
                </a:lnTo>
                <a:lnTo>
                  <a:pt x="25892" y="25892"/>
                </a:lnTo>
                <a:lnTo>
                  <a:pt x="53991" y="6947"/>
                </a:lnTo>
                <a:lnTo>
                  <a:pt x="88401" y="0"/>
                </a:lnTo>
                <a:lnTo>
                  <a:pt x="442298" y="0"/>
                </a:lnTo>
                <a:lnTo>
                  <a:pt x="491343" y="14852"/>
                </a:lnTo>
                <a:lnTo>
                  <a:pt x="523970" y="54571"/>
                </a:lnTo>
                <a:lnTo>
                  <a:pt x="530699" y="88401"/>
                </a:lnTo>
                <a:lnTo>
                  <a:pt x="530699" y="441998"/>
                </a:lnTo>
                <a:lnTo>
                  <a:pt x="523752" y="476408"/>
                </a:lnTo>
                <a:lnTo>
                  <a:pt x="504807" y="504507"/>
                </a:lnTo>
                <a:lnTo>
                  <a:pt x="476708" y="523452"/>
                </a:lnTo>
                <a:lnTo>
                  <a:pt x="442298" y="530399"/>
                </a:lnTo>
                <a:close/>
              </a:path>
            </a:pathLst>
          </a:custGeom>
          <a:solidFill>
            <a:srgbClr val="FF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37973" y="5747477"/>
            <a:ext cx="530860" cy="464820"/>
          </a:xfrm>
          <a:custGeom>
            <a:avLst/>
            <a:gdLst/>
            <a:ahLst/>
            <a:cxnLst/>
            <a:rect l="l" t="t" r="r" b="b"/>
            <a:pathLst>
              <a:path w="530859" h="464820">
                <a:moveTo>
                  <a:pt x="453248" y="464699"/>
                </a:moveTo>
                <a:lnTo>
                  <a:pt x="77451" y="464699"/>
                </a:lnTo>
                <a:lnTo>
                  <a:pt x="47303" y="458613"/>
                </a:lnTo>
                <a:lnTo>
                  <a:pt x="22685" y="442015"/>
                </a:lnTo>
                <a:lnTo>
                  <a:pt x="6086" y="417396"/>
                </a:lnTo>
                <a:lnTo>
                  <a:pt x="0" y="387248"/>
                </a:lnTo>
                <a:lnTo>
                  <a:pt x="0" y="77451"/>
                </a:lnTo>
                <a:lnTo>
                  <a:pt x="6086" y="47303"/>
                </a:lnTo>
                <a:lnTo>
                  <a:pt x="22685" y="22685"/>
                </a:lnTo>
                <a:lnTo>
                  <a:pt x="47303" y="6086"/>
                </a:lnTo>
                <a:lnTo>
                  <a:pt x="77451" y="0"/>
                </a:lnTo>
                <a:lnTo>
                  <a:pt x="453248" y="0"/>
                </a:lnTo>
                <a:lnTo>
                  <a:pt x="496219" y="13012"/>
                </a:lnTo>
                <a:lnTo>
                  <a:pt x="524804" y="47812"/>
                </a:lnTo>
                <a:lnTo>
                  <a:pt x="530699" y="77451"/>
                </a:lnTo>
                <a:lnTo>
                  <a:pt x="530699" y="387248"/>
                </a:lnTo>
                <a:lnTo>
                  <a:pt x="524613" y="417396"/>
                </a:lnTo>
                <a:lnTo>
                  <a:pt x="508015" y="442015"/>
                </a:lnTo>
                <a:lnTo>
                  <a:pt x="483396" y="458613"/>
                </a:lnTo>
                <a:lnTo>
                  <a:pt x="453248" y="464699"/>
                </a:lnTo>
                <a:close/>
              </a:path>
            </a:pathLst>
          </a:custGeom>
          <a:solidFill>
            <a:srgbClr val="FF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14578" y="5924393"/>
            <a:ext cx="24168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5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4601" y="5924393"/>
            <a:ext cx="14287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6104" y="5924393"/>
            <a:ext cx="15449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8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2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63144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75" dirty="0"/>
              <a:t>Medidas</a:t>
            </a:r>
            <a:endParaRPr sz="5050"/>
          </a:p>
        </p:txBody>
      </p:sp>
      <p:grpSp>
        <p:nvGrpSpPr>
          <p:cNvPr id="9" name="object 9"/>
          <p:cNvGrpSpPr/>
          <p:nvPr/>
        </p:nvGrpSpPr>
        <p:grpSpPr>
          <a:xfrm>
            <a:off x="5063225" y="5849699"/>
            <a:ext cx="769620" cy="769620"/>
            <a:chOff x="5063225" y="5849699"/>
            <a:chExt cx="769620" cy="769620"/>
          </a:xfrm>
        </p:grpSpPr>
        <p:sp>
          <p:nvSpPr>
            <p:cNvPr id="10" name="object 10"/>
            <p:cNvSpPr/>
            <p:nvPr/>
          </p:nvSpPr>
          <p:spPr>
            <a:xfrm>
              <a:off x="5082275" y="586874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1399"/>
                  </a:move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3" y="639105"/>
                  </a:lnTo>
                  <a:lnTo>
                    <a:pt x="92294" y="608576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3"/>
                  </a:lnTo>
                  <a:lnTo>
                    <a:pt x="122823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3769" y="3171"/>
                  </a:lnTo>
                  <a:lnTo>
                    <a:pt x="460607" y="12529"/>
                  </a:lnTo>
                  <a:lnTo>
                    <a:pt x="505647" y="27837"/>
                  </a:lnTo>
                  <a:lnTo>
                    <a:pt x="548319" y="48860"/>
                  </a:lnTo>
                  <a:lnTo>
                    <a:pt x="588056" y="75363"/>
                  </a:lnTo>
                  <a:lnTo>
                    <a:pt x="624288" y="107110"/>
                  </a:lnTo>
                  <a:lnTo>
                    <a:pt x="656036" y="143343"/>
                  </a:lnTo>
                  <a:lnTo>
                    <a:pt x="682539" y="183080"/>
                  </a:lnTo>
                  <a:lnTo>
                    <a:pt x="703562" y="225752"/>
                  </a:lnTo>
                  <a:lnTo>
                    <a:pt x="718870" y="270792"/>
                  </a:lnTo>
                  <a:lnTo>
                    <a:pt x="728228" y="317630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1" y="455744"/>
                  </a:lnTo>
                  <a:lnTo>
                    <a:pt x="706784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6"/>
                  </a:lnTo>
                  <a:lnTo>
                    <a:pt x="608576" y="639105"/>
                  </a:lnTo>
                  <a:lnTo>
                    <a:pt x="574632" y="665878"/>
                  </a:lnTo>
                  <a:lnTo>
                    <a:pt x="537617" y="688552"/>
                  </a:lnTo>
                  <a:lnTo>
                    <a:pt x="497874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3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2275" y="586874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699"/>
                  </a:move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3"/>
                  </a:lnTo>
                  <a:lnTo>
                    <a:pt x="122823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3769" y="3171"/>
                  </a:lnTo>
                  <a:lnTo>
                    <a:pt x="460607" y="12529"/>
                  </a:lnTo>
                  <a:lnTo>
                    <a:pt x="505647" y="27837"/>
                  </a:lnTo>
                  <a:lnTo>
                    <a:pt x="548319" y="48860"/>
                  </a:lnTo>
                  <a:lnTo>
                    <a:pt x="588056" y="75363"/>
                  </a:lnTo>
                  <a:lnTo>
                    <a:pt x="624288" y="107110"/>
                  </a:lnTo>
                  <a:lnTo>
                    <a:pt x="656036" y="143343"/>
                  </a:lnTo>
                  <a:lnTo>
                    <a:pt x="682539" y="183080"/>
                  </a:lnTo>
                  <a:lnTo>
                    <a:pt x="703562" y="225752"/>
                  </a:lnTo>
                  <a:lnTo>
                    <a:pt x="718870" y="270792"/>
                  </a:lnTo>
                  <a:lnTo>
                    <a:pt x="728228" y="317630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1" y="455744"/>
                  </a:lnTo>
                  <a:lnTo>
                    <a:pt x="706784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6"/>
                  </a:lnTo>
                  <a:lnTo>
                    <a:pt x="608576" y="639105"/>
                  </a:lnTo>
                  <a:lnTo>
                    <a:pt x="574632" y="665878"/>
                  </a:lnTo>
                  <a:lnTo>
                    <a:pt x="537617" y="688552"/>
                  </a:lnTo>
                  <a:lnTo>
                    <a:pt x="497874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3" y="639105"/>
                  </a:lnTo>
                  <a:lnTo>
                    <a:pt x="92294" y="608576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close/>
                </a:path>
              </a:pathLst>
            </a:custGeom>
            <a:ln w="38099">
              <a:solidFill>
                <a:srgbClr val="00C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62411" y="6003246"/>
            <a:ext cx="3486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nº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53675" y="5805549"/>
            <a:ext cx="769620" cy="769620"/>
            <a:chOff x="10353675" y="5805549"/>
            <a:chExt cx="769620" cy="769620"/>
          </a:xfrm>
        </p:grpSpPr>
        <p:sp>
          <p:nvSpPr>
            <p:cNvPr id="14" name="object 14"/>
            <p:cNvSpPr/>
            <p:nvPr/>
          </p:nvSpPr>
          <p:spPr>
            <a:xfrm>
              <a:off x="10372724" y="582459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1399"/>
                  </a:moveTo>
                  <a:lnTo>
                    <a:pt x="319827" y="728550"/>
                  </a:lnTo>
                  <a:lnTo>
                    <a:pt x="275655" y="720231"/>
                  </a:lnTo>
                  <a:lnTo>
                    <a:pt x="233526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6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3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3769" y="3171"/>
                  </a:lnTo>
                  <a:lnTo>
                    <a:pt x="460607" y="12529"/>
                  </a:lnTo>
                  <a:lnTo>
                    <a:pt x="505647" y="27837"/>
                  </a:lnTo>
                  <a:lnTo>
                    <a:pt x="548319" y="48860"/>
                  </a:lnTo>
                  <a:lnTo>
                    <a:pt x="588056" y="75363"/>
                  </a:lnTo>
                  <a:lnTo>
                    <a:pt x="624288" y="107110"/>
                  </a:lnTo>
                  <a:lnTo>
                    <a:pt x="656036" y="143343"/>
                  </a:lnTo>
                  <a:lnTo>
                    <a:pt x="682539" y="183080"/>
                  </a:lnTo>
                  <a:lnTo>
                    <a:pt x="703562" y="225752"/>
                  </a:lnTo>
                  <a:lnTo>
                    <a:pt x="718870" y="270792"/>
                  </a:lnTo>
                  <a:lnTo>
                    <a:pt x="728228" y="317630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1" y="455744"/>
                  </a:lnTo>
                  <a:lnTo>
                    <a:pt x="706784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6"/>
                  </a:lnTo>
                  <a:lnTo>
                    <a:pt x="608575" y="639105"/>
                  </a:lnTo>
                  <a:lnTo>
                    <a:pt x="574632" y="665878"/>
                  </a:lnTo>
                  <a:lnTo>
                    <a:pt x="537617" y="688552"/>
                  </a:lnTo>
                  <a:lnTo>
                    <a:pt x="497873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3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72725" y="582459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699"/>
                  </a:move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3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3769" y="3171"/>
                  </a:lnTo>
                  <a:lnTo>
                    <a:pt x="460607" y="12529"/>
                  </a:lnTo>
                  <a:lnTo>
                    <a:pt x="505647" y="27837"/>
                  </a:lnTo>
                  <a:lnTo>
                    <a:pt x="548319" y="48860"/>
                  </a:lnTo>
                  <a:lnTo>
                    <a:pt x="588056" y="75363"/>
                  </a:lnTo>
                  <a:lnTo>
                    <a:pt x="624288" y="107110"/>
                  </a:lnTo>
                  <a:lnTo>
                    <a:pt x="656036" y="143343"/>
                  </a:lnTo>
                  <a:lnTo>
                    <a:pt x="682539" y="183080"/>
                  </a:lnTo>
                  <a:lnTo>
                    <a:pt x="703562" y="225752"/>
                  </a:lnTo>
                  <a:lnTo>
                    <a:pt x="718870" y="270792"/>
                  </a:lnTo>
                  <a:lnTo>
                    <a:pt x="728228" y="317630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1" y="455744"/>
                  </a:lnTo>
                  <a:lnTo>
                    <a:pt x="706784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6"/>
                  </a:lnTo>
                  <a:lnTo>
                    <a:pt x="608575" y="639105"/>
                  </a:lnTo>
                  <a:lnTo>
                    <a:pt x="574632" y="665878"/>
                  </a:lnTo>
                  <a:lnTo>
                    <a:pt x="537617" y="688552"/>
                  </a:lnTo>
                  <a:lnTo>
                    <a:pt x="497873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6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6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close/>
                </a:path>
              </a:pathLst>
            </a:custGeom>
            <a:ln w="38099">
              <a:solidFill>
                <a:srgbClr val="00C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552860" y="5959096"/>
            <a:ext cx="3486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nº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721574" y="5759687"/>
            <a:ext cx="769620" cy="769620"/>
            <a:chOff x="14721574" y="5759687"/>
            <a:chExt cx="769620" cy="769620"/>
          </a:xfrm>
        </p:grpSpPr>
        <p:sp>
          <p:nvSpPr>
            <p:cNvPr id="18" name="object 18"/>
            <p:cNvSpPr/>
            <p:nvPr/>
          </p:nvSpPr>
          <p:spPr>
            <a:xfrm>
              <a:off x="14740624" y="577873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699" y="731399"/>
                  </a:moveTo>
                  <a:lnTo>
                    <a:pt x="319827" y="728550"/>
                  </a:lnTo>
                  <a:lnTo>
                    <a:pt x="275655" y="720231"/>
                  </a:lnTo>
                  <a:lnTo>
                    <a:pt x="233526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6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3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3768" y="3171"/>
                  </a:lnTo>
                  <a:lnTo>
                    <a:pt x="460607" y="12529"/>
                  </a:lnTo>
                  <a:lnTo>
                    <a:pt x="505646" y="27837"/>
                  </a:lnTo>
                  <a:lnTo>
                    <a:pt x="548319" y="48860"/>
                  </a:lnTo>
                  <a:lnTo>
                    <a:pt x="588056" y="75363"/>
                  </a:lnTo>
                  <a:lnTo>
                    <a:pt x="624288" y="107110"/>
                  </a:lnTo>
                  <a:lnTo>
                    <a:pt x="656035" y="143343"/>
                  </a:lnTo>
                  <a:lnTo>
                    <a:pt x="682538" y="183080"/>
                  </a:lnTo>
                  <a:lnTo>
                    <a:pt x="703562" y="225752"/>
                  </a:lnTo>
                  <a:lnTo>
                    <a:pt x="718870" y="270792"/>
                  </a:lnTo>
                  <a:lnTo>
                    <a:pt x="728228" y="317630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1" y="455744"/>
                  </a:lnTo>
                  <a:lnTo>
                    <a:pt x="706784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6"/>
                  </a:lnTo>
                  <a:lnTo>
                    <a:pt x="608575" y="639105"/>
                  </a:lnTo>
                  <a:lnTo>
                    <a:pt x="574632" y="665878"/>
                  </a:lnTo>
                  <a:lnTo>
                    <a:pt x="537617" y="688552"/>
                  </a:lnTo>
                  <a:lnTo>
                    <a:pt x="497873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3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40624" y="577873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699"/>
                  </a:move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3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3768" y="3171"/>
                  </a:lnTo>
                  <a:lnTo>
                    <a:pt x="460607" y="12529"/>
                  </a:lnTo>
                  <a:lnTo>
                    <a:pt x="505646" y="27837"/>
                  </a:lnTo>
                  <a:lnTo>
                    <a:pt x="548319" y="48860"/>
                  </a:lnTo>
                  <a:lnTo>
                    <a:pt x="588056" y="75363"/>
                  </a:lnTo>
                  <a:lnTo>
                    <a:pt x="624288" y="107110"/>
                  </a:lnTo>
                  <a:lnTo>
                    <a:pt x="656035" y="143343"/>
                  </a:lnTo>
                  <a:lnTo>
                    <a:pt x="682538" y="183080"/>
                  </a:lnTo>
                  <a:lnTo>
                    <a:pt x="703562" y="225752"/>
                  </a:lnTo>
                  <a:lnTo>
                    <a:pt x="718870" y="270792"/>
                  </a:lnTo>
                  <a:lnTo>
                    <a:pt x="728228" y="317630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1" y="455744"/>
                  </a:lnTo>
                  <a:lnTo>
                    <a:pt x="706784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6"/>
                  </a:lnTo>
                  <a:lnTo>
                    <a:pt x="608575" y="639105"/>
                  </a:lnTo>
                  <a:lnTo>
                    <a:pt x="574632" y="665878"/>
                  </a:lnTo>
                  <a:lnTo>
                    <a:pt x="537617" y="688552"/>
                  </a:lnTo>
                  <a:lnTo>
                    <a:pt x="497873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6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6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close/>
                </a:path>
              </a:pathLst>
            </a:custGeom>
            <a:ln w="38099">
              <a:solidFill>
                <a:srgbClr val="00C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920760" y="5913233"/>
            <a:ext cx="3486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nº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695" y="9322324"/>
            <a:ext cx="74193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nº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6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WIP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(límite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tareas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persona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cada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fase)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67237" y="4524612"/>
            <a:ext cx="4495800" cy="1133475"/>
            <a:chOff x="4567237" y="4524612"/>
            <a:chExt cx="4495800" cy="1133475"/>
          </a:xfrm>
        </p:grpSpPr>
        <p:sp>
          <p:nvSpPr>
            <p:cNvPr id="23" name="object 23"/>
            <p:cNvSpPr/>
            <p:nvPr/>
          </p:nvSpPr>
          <p:spPr>
            <a:xfrm>
              <a:off x="6637087" y="4529375"/>
              <a:ext cx="2421255" cy="1123950"/>
            </a:xfrm>
            <a:custGeom>
              <a:avLst/>
              <a:gdLst/>
              <a:ahLst/>
              <a:cxnLst/>
              <a:rect l="l" t="t" r="r" b="b"/>
              <a:pathLst>
                <a:path w="2421254" h="1123950">
                  <a:moveTo>
                    <a:pt x="2280462" y="842849"/>
                  </a:moveTo>
                  <a:lnTo>
                    <a:pt x="1999512" y="842849"/>
                  </a:lnTo>
                  <a:lnTo>
                    <a:pt x="1983693" y="811383"/>
                  </a:lnTo>
                  <a:lnTo>
                    <a:pt x="1966306" y="780335"/>
                  </a:lnTo>
                  <a:lnTo>
                    <a:pt x="1926938" y="719536"/>
                  </a:lnTo>
                  <a:lnTo>
                    <a:pt x="1881626" y="660543"/>
                  </a:lnTo>
                  <a:lnTo>
                    <a:pt x="1830584" y="603449"/>
                  </a:lnTo>
                  <a:lnTo>
                    <a:pt x="1802983" y="575642"/>
                  </a:lnTo>
                  <a:lnTo>
                    <a:pt x="1774030" y="548343"/>
                  </a:lnTo>
                  <a:lnTo>
                    <a:pt x="1743754" y="521565"/>
                  </a:lnTo>
                  <a:lnTo>
                    <a:pt x="1712180" y="495318"/>
                  </a:lnTo>
                  <a:lnTo>
                    <a:pt x="1679337" y="469613"/>
                  </a:lnTo>
                  <a:lnTo>
                    <a:pt x="1645250" y="444463"/>
                  </a:lnTo>
                  <a:lnTo>
                    <a:pt x="1609948" y="419879"/>
                  </a:lnTo>
                  <a:lnTo>
                    <a:pt x="1573456" y="395871"/>
                  </a:lnTo>
                  <a:lnTo>
                    <a:pt x="1535803" y="372452"/>
                  </a:lnTo>
                  <a:lnTo>
                    <a:pt x="1497015" y="349633"/>
                  </a:lnTo>
                  <a:lnTo>
                    <a:pt x="1457119" y="327425"/>
                  </a:lnTo>
                  <a:lnTo>
                    <a:pt x="1416142" y="305840"/>
                  </a:lnTo>
                  <a:lnTo>
                    <a:pt x="1374111" y="284888"/>
                  </a:lnTo>
                  <a:lnTo>
                    <a:pt x="1331054" y="264582"/>
                  </a:lnTo>
                  <a:lnTo>
                    <a:pt x="1286997" y="244932"/>
                  </a:lnTo>
                  <a:lnTo>
                    <a:pt x="1241967" y="225951"/>
                  </a:lnTo>
                  <a:lnTo>
                    <a:pt x="1195992" y="207649"/>
                  </a:lnTo>
                  <a:lnTo>
                    <a:pt x="1149098" y="190039"/>
                  </a:lnTo>
                  <a:lnTo>
                    <a:pt x="1101313" y="173130"/>
                  </a:lnTo>
                  <a:lnTo>
                    <a:pt x="1052663" y="156936"/>
                  </a:lnTo>
                  <a:lnTo>
                    <a:pt x="1003175" y="141466"/>
                  </a:lnTo>
                  <a:lnTo>
                    <a:pt x="952877" y="126733"/>
                  </a:lnTo>
                  <a:lnTo>
                    <a:pt x="901796" y="112748"/>
                  </a:lnTo>
                  <a:lnTo>
                    <a:pt x="849958" y="99522"/>
                  </a:lnTo>
                  <a:lnTo>
                    <a:pt x="797390" y="87067"/>
                  </a:lnTo>
                  <a:lnTo>
                    <a:pt x="744121" y="75394"/>
                  </a:lnTo>
                  <a:lnTo>
                    <a:pt x="690176" y="64514"/>
                  </a:lnTo>
                  <a:lnTo>
                    <a:pt x="635583" y="54440"/>
                  </a:lnTo>
                  <a:lnTo>
                    <a:pt x="580368" y="45181"/>
                  </a:lnTo>
                  <a:lnTo>
                    <a:pt x="524559" y="36751"/>
                  </a:lnTo>
                  <a:lnTo>
                    <a:pt x="468183" y="29159"/>
                  </a:lnTo>
                  <a:lnTo>
                    <a:pt x="411267" y="22418"/>
                  </a:lnTo>
                  <a:lnTo>
                    <a:pt x="353838" y="16538"/>
                  </a:lnTo>
                  <a:lnTo>
                    <a:pt x="295922" y="11532"/>
                  </a:lnTo>
                  <a:lnTo>
                    <a:pt x="237548" y="7411"/>
                  </a:lnTo>
                  <a:lnTo>
                    <a:pt x="178741" y="4185"/>
                  </a:lnTo>
                  <a:lnTo>
                    <a:pt x="119530" y="1868"/>
                  </a:lnTo>
                  <a:lnTo>
                    <a:pt x="59940" y="468"/>
                  </a:lnTo>
                  <a:lnTo>
                    <a:pt x="0" y="0"/>
                  </a:lnTo>
                  <a:lnTo>
                    <a:pt x="280949" y="0"/>
                  </a:lnTo>
                  <a:lnTo>
                    <a:pt x="340890" y="468"/>
                  </a:lnTo>
                  <a:lnTo>
                    <a:pt x="400480" y="1868"/>
                  </a:lnTo>
                  <a:lnTo>
                    <a:pt x="459691" y="4185"/>
                  </a:lnTo>
                  <a:lnTo>
                    <a:pt x="518498" y="7411"/>
                  </a:lnTo>
                  <a:lnTo>
                    <a:pt x="576872" y="11532"/>
                  </a:lnTo>
                  <a:lnTo>
                    <a:pt x="634788" y="16538"/>
                  </a:lnTo>
                  <a:lnTo>
                    <a:pt x="692217" y="22418"/>
                  </a:lnTo>
                  <a:lnTo>
                    <a:pt x="749133" y="29159"/>
                  </a:lnTo>
                  <a:lnTo>
                    <a:pt x="805509" y="36751"/>
                  </a:lnTo>
                  <a:lnTo>
                    <a:pt x="861318" y="45181"/>
                  </a:lnTo>
                  <a:lnTo>
                    <a:pt x="916533" y="54440"/>
                  </a:lnTo>
                  <a:lnTo>
                    <a:pt x="971126" y="64514"/>
                  </a:lnTo>
                  <a:lnTo>
                    <a:pt x="1025071" y="75394"/>
                  </a:lnTo>
                  <a:lnTo>
                    <a:pt x="1078340" y="87067"/>
                  </a:lnTo>
                  <a:lnTo>
                    <a:pt x="1130908" y="99522"/>
                  </a:lnTo>
                  <a:lnTo>
                    <a:pt x="1182746" y="112748"/>
                  </a:lnTo>
                  <a:lnTo>
                    <a:pt x="1233827" y="126733"/>
                  </a:lnTo>
                  <a:lnTo>
                    <a:pt x="1284125" y="141466"/>
                  </a:lnTo>
                  <a:lnTo>
                    <a:pt x="1333613" y="156936"/>
                  </a:lnTo>
                  <a:lnTo>
                    <a:pt x="1382263" y="173130"/>
                  </a:lnTo>
                  <a:lnTo>
                    <a:pt x="1430048" y="190039"/>
                  </a:lnTo>
                  <a:lnTo>
                    <a:pt x="1476942" y="207649"/>
                  </a:lnTo>
                  <a:lnTo>
                    <a:pt x="1522917" y="225951"/>
                  </a:lnTo>
                  <a:lnTo>
                    <a:pt x="1567947" y="244932"/>
                  </a:lnTo>
                  <a:lnTo>
                    <a:pt x="1612004" y="264582"/>
                  </a:lnTo>
                  <a:lnTo>
                    <a:pt x="1655061" y="284888"/>
                  </a:lnTo>
                  <a:lnTo>
                    <a:pt x="1697092" y="305840"/>
                  </a:lnTo>
                  <a:lnTo>
                    <a:pt x="1738069" y="327425"/>
                  </a:lnTo>
                  <a:lnTo>
                    <a:pt x="1777965" y="349633"/>
                  </a:lnTo>
                  <a:lnTo>
                    <a:pt x="1816753" y="372452"/>
                  </a:lnTo>
                  <a:lnTo>
                    <a:pt x="1854406" y="395871"/>
                  </a:lnTo>
                  <a:lnTo>
                    <a:pt x="1890898" y="419879"/>
                  </a:lnTo>
                  <a:lnTo>
                    <a:pt x="1926200" y="444463"/>
                  </a:lnTo>
                  <a:lnTo>
                    <a:pt x="1960287" y="469613"/>
                  </a:lnTo>
                  <a:lnTo>
                    <a:pt x="1993130" y="495318"/>
                  </a:lnTo>
                  <a:lnTo>
                    <a:pt x="2024704" y="521565"/>
                  </a:lnTo>
                  <a:lnTo>
                    <a:pt x="2054980" y="548343"/>
                  </a:lnTo>
                  <a:lnTo>
                    <a:pt x="2083933" y="575642"/>
                  </a:lnTo>
                  <a:lnTo>
                    <a:pt x="2111534" y="603449"/>
                  </a:lnTo>
                  <a:lnTo>
                    <a:pt x="2137758" y="631753"/>
                  </a:lnTo>
                  <a:lnTo>
                    <a:pt x="2185962" y="689808"/>
                  </a:lnTo>
                  <a:lnTo>
                    <a:pt x="2228329" y="749715"/>
                  </a:lnTo>
                  <a:lnTo>
                    <a:pt x="2264643" y="811383"/>
                  </a:lnTo>
                  <a:lnTo>
                    <a:pt x="2280462" y="842849"/>
                  </a:lnTo>
                  <a:close/>
                </a:path>
                <a:path w="2421254" h="1123950">
                  <a:moveTo>
                    <a:pt x="2205562" y="1123799"/>
                  </a:moveTo>
                  <a:lnTo>
                    <a:pt x="1859037" y="842849"/>
                  </a:lnTo>
                  <a:lnTo>
                    <a:pt x="2420937" y="842849"/>
                  </a:lnTo>
                  <a:lnTo>
                    <a:pt x="2205562" y="1123799"/>
                  </a:lnTo>
                  <a:close/>
                </a:path>
              </a:pathLst>
            </a:custGeom>
            <a:solidFill>
              <a:srgbClr val="00F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1999" y="4529423"/>
              <a:ext cx="2205990" cy="1123950"/>
            </a:xfrm>
            <a:custGeom>
              <a:avLst/>
              <a:gdLst/>
              <a:ahLst/>
              <a:cxnLst/>
              <a:rect l="l" t="t" r="r" b="b"/>
              <a:pathLst>
                <a:path w="2205990" h="1123950">
                  <a:moveTo>
                    <a:pt x="280949" y="1123752"/>
                  </a:moveTo>
                  <a:lnTo>
                    <a:pt x="0" y="1123752"/>
                  </a:lnTo>
                  <a:lnTo>
                    <a:pt x="1341" y="1083228"/>
                  </a:lnTo>
                  <a:lnTo>
                    <a:pt x="5346" y="1042899"/>
                  </a:lnTo>
                  <a:lnTo>
                    <a:pt x="11987" y="1002797"/>
                  </a:lnTo>
                  <a:lnTo>
                    <a:pt x="21236" y="962958"/>
                  </a:lnTo>
                  <a:lnTo>
                    <a:pt x="33065" y="923418"/>
                  </a:lnTo>
                  <a:lnTo>
                    <a:pt x="47447" y="884210"/>
                  </a:lnTo>
                  <a:lnTo>
                    <a:pt x="64353" y="845371"/>
                  </a:lnTo>
                  <a:lnTo>
                    <a:pt x="83755" y="806934"/>
                  </a:lnTo>
                  <a:lnTo>
                    <a:pt x="105626" y="768936"/>
                  </a:lnTo>
                  <a:lnTo>
                    <a:pt x="129938" y="731410"/>
                  </a:lnTo>
                  <a:lnTo>
                    <a:pt x="156662" y="694393"/>
                  </a:lnTo>
                  <a:lnTo>
                    <a:pt x="185771" y="657918"/>
                  </a:lnTo>
                  <a:lnTo>
                    <a:pt x="217237" y="622021"/>
                  </a:lnTo>
                  <a:lnTo>
                    <a:pt x="251032" y="586736"/>
                  </a:lnTo>
                  <a:lnTo>
                    <a:pt x="287129" y="552100"/>
                  </a:lnTo>
                  <a:lnTo>
                    <a:pt x="325498" y="518146"/>
                  </a:lnTo>
                  <a:lnTo>
                    <a:pt x="366113" y="484910"/>
                  </a:lnTo>
                  <a:lnTo>
                    <a:pt x="408945" y="452426"/>
                  </a:lnTo>
                  <a:lnTo>
                    <a:pt x="453966" y="420730"/>
                  </a:lnTo>
                  <a:lnTo>
                    <a:pt x="501150" y="389857"/>
                  </a:lnTo>
                  <a:lnTo>
                    <a:pt x="550467" y="359841"/>
                  </a:lnTo>
                  <a:lnTo>
                    <a:pt x="601889" y="330718"/>
                  </a:lnTo>
                  <a:lnTo>
                    <a:pt x="655390" y="302522"/>
                  </a:lnTo>
                  <a:lnTo>
                    <a:pt x="694999" y="282903"/>
                  </a:lnTo>
                  <a:lnTo>
                    <a:pt x="735423" y="263898"/>
                  </a:lnTo>
                  <a:lnTo>
                    <a:pt x="776638" y="245511"/>
                  </a:lnTo>
                  <a:lnTo>
                    <a:pt x="818618" y="227747"/>
                  </a:lnTo>
                  <a:lnTo>
                    <a:pt x="861341" y="210611"/>
                  </a:lnTo>
                  <a:lnTo>
                    <a:pt x="904780" y="194107"/>
                  </a:lnTo>
                  <a:lnTo>
                    <a:pt x="948911" y="178241"/>
                  </a:lnTo>
                  <a:lnTo>
                    <a:pt x="993711" y="163016"/>
                  </a:lnTo>
                  <a:lnTo>
                    <a:pt x="1039154" y="148438"/>
                  </a:lnTo>
                  <a:lnTo>
                    <a:pt x="1085215" y="134512"/>
                  </a:lnTo>
                  <a:lnTo>
                    <a:pt x="1131872" y="121242"/>
                  </a:lnTo>
                  <a:lnTo>
                    <a:pt x="1179098" y="108633"/>
                  </a:lnTo>
                  <a:lnTo>
                    <a:pt x="1226869" y="96689"/>
                  </a:lnTo>
                  <a:lnTo>
                    <a:pt x="1275162" y="85416"/>
                  </a:lnTo>
                  <a:lnTo>
                    <a:pt x="1323951" y="74819"/>
                  </a:lnTo>
                  <a:lnTo>
                    <a:pt x="1373211" y="64901"/>
                  </a:lnTo>
                  <a:lnTo>
                    <a:pt x="1422920" y="55667"/>
                  </a:lnTo>
                  <a:lnTo>
                    <a:pt x="1473051" y="47124"/>
                  </a:lnTo>
                  <a:lnTo>
                    <a:pt x="1523580" y="39274"/>
                  </a:lnTo>
                  <a:lnTo>
                    <a:pt x="1574483" y="32123"/>
                  </a:lnTo>
                  <a:lnTo>
                    <a:pt x="1625736" y="25676"/>
                  </a:lnTo>
                  <a:lnTo>
                    <a:pt x="1677313" y="19938"/>
                  </a:lnTo>
                  <a:lnTo>
                    <a:pt x="1729191" y="14912"/>
                  </a:lnTo>
                  <a:lnTo>
                    <a:pt x="1781345" y="10604"/>
                  </a:lnTo>
                  <a:lnTo>
                    <a:pt x="1833749" y="7019"/>
                  </a:lnTo>
                  <a:lnTo>
                    <a:pt x="1886381" y="4161"/>
                  </a:lnTo>
                  <a:lnTo>
                    <a:pt x="1939215" y="2036"/>
                  </a:lnTo>
                  <a:lnTo>
                    <a:pt x="1992227" y="647"/>
                  </a:lnTo>
                  <a:lnTo>
                    <a:pt x="2045392" y="0"/>
                  </a:lnTo>
                  <a:lnTo>
                    <a:pt x="2098686" y="99"/>
                  </a:lnTo>
                  <a:lnTo>
                    <a:pt x="2152084" y="949"/>
                  </a:lnTo>
                  <a:lnTo>
                    <a:pt x="2205562" y="2555"/>
                  </a:lnTo>
                  <a:lnTo>
                    <a:pt x="2143327" y="5370"/>
                  </a:lnTo>
                  <a:lnTo>
                    <a:pt x="2081655" y="9170"/>
                  </a:lnTo>
                  <a:lnTo>
                    <a:pt x="2020572" y="13937"/>
                  </a:lnTo>
                  <a:lnTo>
                    <a:pt x="1960103" y="19658"/>
                  </a:lnTo>
                  <a:lnTo>
                    <a:pt x="1900274" y="26317"/>
                  </a:lnTo>
                  <a:lnTo>
                    <a:pt x="1841111" y="33900"/>
                  </a:lnTo>
                  <a:lnTo>
                    <a:pt x="1782639" y="42392"/>
                  </a:lnTo>
                  <a:lnTo>
                    <a:pt x="1724883" y="51778"/>
                  </a:lnTo>
                  <a:lnTo>
                    <a:pt x="1667870" y="62043"/>
                  </a:lnTo>
                  <a:lnTo>
                    <a:pt x="1611624" y="73171"/>
                  </a:lnTo>
                  <a:lnTo>
                    <a:pt x="1556172" y="85150"/>
                  </a:lnTo>
                  <a:lnTo>
                    <a:pt x="1501538" y="97962"/>
                  </a:lnTo>
                  <a:lnTo>
                    <a:pt x="1447749" y="111594"/>
                  </a:lnTo>
                  <a:lnTo>
                    <a:pt x="1394829" y="126030"/>
                  </a:lnTo>
                  <a:lnTo>
                    <a:pt x="1342806" y="141257"/>
                  </a:lnTo>
                  <a:lnTo>
                    <a:pt x="1291703" y="157258"/>
                  </a:lnTo>
                  <a:lnTo>
                    <a:pt x="1241546" y="174019"/>
                  </a:lnTo>
                  <a:lnTo>
                    <a:pt x="1192362" y="191525"/>
                  </a:lnTo>
                  <a:lnTo>
                    <a:pt x="1144176" y="209761"/>
                  </a:lnTo>
                  <a:lnTo>
                    <a:pt x="1097012" y="228712"/>
                  </a:lnTo>
                  <a:lnTo>
                    <a:pt x="1050898" y="248364"/>
                  </a:lnTo>
                  <a:lnTo>
                    <a:pt x="1005858" y="268702"/>
                  </a:lnTo>
                  <a:lnTo>
                    <a:pt x="961917" y="289710"/>
                  </a:lnTo>
                  <a:lnTo>
                    <a:pt x="919103" y="311373"/>
                  </a:lnTo>
                  <a:lnTo>
                    <a:pt x="877439" y="333678"/>
                  </a:lnTo>
                  <a:lnTo>
                    <a:pt x="836951" y="356608"/>
                  </a:lnTo>
                  <a:lnTo>
                    <a:pt x="797666" y="380150"/>
                  </a:lnTo>
                  <a:lnTo>
                    <a:pt x="759608" y="404288"/>
                  </a:lnTo>
                  <a:lnTo>
                    <a:pt x="722804" y="429007"/>
                  </a:lnTo>
                  <a:lnTo>
                    <a:pt x="687278" y="454292"/>
                  </a:lnTo>
                  <a:lnTo>
                    <a:pt x="653057" y="480130"/>
                  </a:lnTo>
                  <a:lnTo>
                    <a:pt x="620165" y="506503"/>
                  </a:lnTo>
                  <a:lnTo>
                    <a:pt x="588629" y="533399"/>
                  </a:lnTo>
                  <a:lnTo>
                    <a:pt x="558474" y="560801"/>
                  </a:lnTo>
                  <a:lnTo>
                    <a:pt x="529725" y="588695"/>
                  </a:lnTo>
                  <a:lnTo>
                    <a:pt x="502408" y="617067"/>
                  </a:lnTo>
                  <a:lnTo>
                    <a:pt x="476549" y="645901"/>
                  </a:lnTo>
                  <a:lnTo>
                    <a:pt x="429306" y="704895"/>
                  </a:lnTo>
                  <a:lnTo>
                    <a:pt x="388200" y="765560"/>
                  </a:lnTo>
                  <a:lnTo>
                    <a:pt x="353435" y="827776"/>
                  </a:lnTo>
                  <a:lnTo>
                    <a:pt x="325216" y="891424"/>
                  </a:lnTo>
                  <a:lnTo>
                    <a:pt x="303747" y="956385"/>
                  </a:lnTo>
                  <a:lnTo>
                    <a:pt x="289233" y="1022541"/>
                  </a:lnTo>
                  <a:lnTo>
                    <a:pt x="281878" y="1089771"/>
                  </a:lnTo>
                  <a:lnTo>
                    <a:pt x="280949" y="1123752"/>
                  </a:lnTo>
                  <a:close/>
                </a:path>
              </a:pathLst>
            </a:custGeom>
            <a:solidFill>
              <a:srgbClr val="00C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000" y="4529375"/>
              <a:ext cx="4486275" cy="1123950"/>
            </a:xfrm>
            <a:custGeom>
              <a:avLst/>
              <a:gdLst/>
              <a:ahLst/>
              <a:cxnLst/>
              <a:rect l="l" t="t" r="r" b="b"/>
              <a:pathLst>
                <a:path w="4486275" h="1123950">
                  <a:moveTo>
                    <a:pt x="2205562" y="2602"/>
                  </a:moveTo>
                  <a:lnTo>
                    <a:pt x="2143327" y="5418"/>
                  </a:lnTo>
                  <a:lnTo>
                    <a:pt x="2081655" y="9217"/>
                  </a:lnTo>
                  <a:lnTo>
                    <a:pt x="2020572" y="13985"/>
                  </a:lnTo>
                  <a:lnTo>
                    <a:pt x="1960103" y="19706"/>
                  </a:lnTo>
                  <a:lnTo>
                    <a:pt x="1900274" y="26365"/>
                  </a:lnTo>
                  <a:lnTo>
                    <a:pt x="1841111" y="33948"/>
                  </a:lnTo>
                  <a:lnTo>
                    <a:pt x="1782639" y="42440"/>
                  </a:lnTo>
                  <a:lnTo>
                    <a:pt x="1724883" y="51826"/>
                  </a:lnTo>
                  <a:lnTo>
                    <a:pt x="1667870" y="62090"/>
                  </a:lnTo>
                  <a:lnTo>
                    <a:pt x="1611624" y="73219"/>
                  </a:lnTo>
                  <a:lnTo>
                    <a:pt x="1556172" y="85197"/>
                  </a:lnTo>
                  <a:lnTo>
                    <a:pt x="1501538" y="98010"/>
                  </a:lnTo>
                  <a:lnTo>
                    <a:pt x="1447749" y="111642"/>
                  </a:lnTo>
                  <a:lnTo>
                    <a:pt x="1394829" y="126078"/>
                  </a:lnTo>
                  <a:lnTo>
                    <a:pt x="1342806" y="141305"/>
                  </a:lnTo>
                  <a:lnTo>
                    <a:pt x="1291703" y="157306"/>
                  </a:lnTo>
                  <a:lnTo>
                    <a:pt x="1241546" y="174067"/>
                  </a:lnTo>
                  <a:lnTo>
                    <a:pt x="1192362" y="191573"/>
                  </a:lnTo>
                  <a:lnTo>
                    <a:pt x="1144176" y="209809"/>
                  </a:lnTo>
                  <a:lnTo>
                    <a:pt x="1097012" y="228760"/>
                  </a:lnTo>
                  <a:lnTo>
                    <a:pt x="1050898" y="248412"/>
                  </a:lnTo>
                  <a:lnTo>
                    <a:pt x="1005858" y="268750"/>
                  </a:lnTo>
                  <a:lnTo>
                    <a:pt x="961917" y="289758"/>
                  </a:lnTo>
                  <a:lnTo>
                    <a:pt x="919103" y="311421"/>
                  </a:lnTo>
                  <a:lnTo>
                    <a:pt x="877439" y="333726"/>
                  </a:lnTo>
                  <a:lnTo>
                    <a:pt x="836951" y="356656"/>
                  </a:lnTo>
                  <a:lnTo>
                    <a:pt x="797666" y="380198"/>
                  </a:lnTo>
                  <a:lnTo>
                    <a:pt x="759608" y="404336"/>
                  </a:lnTo>
                  <a:lnTo>
                    <a:pt x="722804" y="429055"/>
                  </a:lnTo>
                  <a:lnTo>
                    <a:pt x="687278" y="454340"/>
                  </a:lnTo>
                  <a:lnTo>
                    <a:pt x="653057" y="480177"/>
                  </a:lnTo>
                  <a:lnTo>
                    <a:pt x="620165" y="506551"/>
                  </a:lnTo>
                  <a:lnTo>
                    <a:pt x="588629" y="533447"/>
                  </a:lnTo>
                  <a:lnTo>
                    <a:pt x="558474" y="560849"/>
                  </a:lnTo>
                  <a:lnTo>
                    <a:pt x="529725" y="588743"/>
                  </a:lnTo>
                  <a:lnTo>
                    <a:pt x="502408" y="617115"/>
                  </a:lnTo>
                  <a:lnTo>
                    <a:pt x="476549" y="645949"/>
                  </a:lnTo>
                  <a:lnTo>
                    <a:pt x="429306" y="704943"/>
                  </a:lnTo>
                  <a:lnTo>
                    <a:pt x="388200" y="765608"/>
                  </a:lnTo>
                  <a:lnTo>
                    <a:pt x="353435" y="827824"/>
                  </a:lnTo>
                  <a:lnTo>
                    <a:pt x="325216" y="891472"/>
                  </a:lnTo>
                  <a:lnTo>
                    <a:pt x="303747" y="956433"/>
                  </a:lnTo>
                  <a:lnTo>
                    <a:pt x="289233" y="1022589"/>
                  </a:lnTo>
                  <a:lnTo>
                    <a:pt x="281878" y="1089819"/>
                  </a:lnTo>
                  <a:lnTo>
                    <a:pt x="280949" y="1123799"/>
                  </a:lnTo>
                  <a:lnTo>
                    <a:pt x="0" y="1123799"/>
                  </a:lnTo>
                  <a:lnTo>
                    <a:pt x="912" y="1090064"/>
                  </a:lnTo>
                  <a:lnTo>
                    <a:pt x="3633" y="1056576"/>
                  </a:lnTo>
                  <a:lnTo>
                    <a:pt x="14398" y="990396"/>
                  </a:lnTo>
                  <a:lnTo>
                    <a:pt x="32089" y="925371"/>
                  </a:lnTo>
                  <a:lnTo>
                    <a:pt x="56502" y="861613"/>
                  </a:lnTo>
                  <a:lnTo>
                    <a:pt x="87433" y="799231"/>
                  </a:lnTo>
                  <a:lnTo>
                    <a:pt x="124677" y="738338"/>
                  </a:lnTo>
                  <a:lnTo>
                    <a:pt x="168031" y="679046"/>
                  </a:lnTo>
                  <a:lnTo>
                    <a:pt x="217288" y="621464"/>
                  </a:lnTo>
                  <a:lnTo>
                    <a:pt x="244067" y="593349"/>
                  </a:lnTo>
                  <a:lnTo>
                    <a:pt x="272245" y="565704"/>
                  </a:lnTo>
                  <a:lnTo>
                    <a:pt x="301797" y="538543"/>
                  </a:lnTo>
                  <a:lnTo>
                    <a:pt x="332698" y="511879"/>
                  </a:lnTo>
                  <a:lnTo>
                    <a:pt x="364921" y="485726"/>
                  </a:lnTo>
                  <a:lnTo>
                    <a:pt x="398442" y="460098"/>
                  </a:lnTo>
                  <a:lnTo>
                    <a:pt x="433234" y="435009"/>
                  </a:lnTo>
                  <a:lnTo>
                    <a:pt x="469272" y="410473"/>
                  </a:lnTo>
                  <a:lnTo>
                    <a:pt x="506531" y="386504"/>
                  </a:lnTo>
                  <a:lnTo>
                    <a:pt x="544984" y="363116"/>
                  </a:lnTo>
                  <a:lnTo>
                    <a:pt x="584607" y="340322"/>
                  </a:lnTo>
                  <a:lnTo>
                    <a:pt x="625374" y="318137"/>
                  </a:lnTo>
                  <a:lnTo>
                    <a:pt x="667260" y="296575"/>
                  </a:lnTo>
                  <a:lnTo>
                    <a:pt x="710238" y="275649"/>
                  </a:lnTo>
                  <a:lnTo>
                    <a:pt x="754283" y="255373"/>
                  </a:lnTo>
                  <a:lnTo>
                    <a:pt x="799370" y="235761"/>
                  </a:lnTo>
                  <a:lnTo>
                    <a:pt x="845473" y="216828"/>
                  </a:lnTo>
                  <a:lnTo>
                    <a:pt x="892567" y="198586"/>
                  </a:lnTo>
                  <a:lnTo>
                    <a:pt x="940625" y="181051"/>
                  </a:lnTo>
                  <a:lnTo>
                    <a:pt x="989623" y="164235"/>
                  </a:lnTo>
                  <a:lnTo>
                    <a:pt x="1039535" y="148153"/>
                  </a:lnTo>
                  <a:lnTo>
                    <a:pt x="1090335" y="132819"/>
                  </a:lnTo>
                  <a:lnTo>
                    <a:pt x="1141998" y="118246"/>
                  </a:lnTo>
                  <a:lnTo>
                    <a:pt x="1194498" y="104448"/>
                  </a:lnTo>
                  <a:lnTo>
                    <a:pt x="1247810" y="91440"/>
                  </a:lnTo>
                  <a:lnTo>
                    <a:pt x="1301908" y="79236"/>
                  </a:lnTo>
                  <a:lnTo>
                    <a:pt x="1356766" y="67848"/>
                  </a:lnTo>
                  <a:lnTo>
                    <a:pt x="1412360" y="57292"/>
                  </a:lnTo>
                  <a:lnTo>
                    <a:pt x="1468662" y="47580"/>
                  </a:lnTo>
                  <a:lnTo>
                    <a:pt x="1525649" y="38728"/>
                  </a:lnTo>
                  <a:lnTo>
                    <a:pt x="1583294" y="30748"/>
                  </a:lnTo>
                  <a:lnTo>
                    <a:pt x="1641572" y="23655"/>
                  </a:lnTo>
                  <a:lnTo>
                    <a:pt x="1700457" y="17462"/>
                  </a:lnTo>
                  <a:lnTo>
                    <a:pt x="1759923" y="12184"/>
                  </a:lnTo>
                  <a:lnTo>
                    <a:pt x="1819946" y="7835"/>
                  </a:lnTo>
                  <a:lnTo>
                    <a:pt x="1880499" y="4428"/>
                  </a:lnTo>
                  <a:lnTo>
                    <a:pt x="1941558" y="1977"/>
                  </a:lnTo>
                  <a:lnTo>
                    <a:pt x="2003095" y="496"/>
                  </a:lnTo>
                  <a:lnTo>
                    <a:pt x="2065087" y="0"/>
                  </a:lnTo>
                  <a:lnTo>
                    <a:pt x="2346037" y="0"/>
                  </a:lnTo>
                  <a:lnTo>
                    <a:pt x="2405978" y="468"/>
                  </a:lnTo>
                  <a:lnTo>
                    <a:pt x="2465567" y="1868"/>
                  </a:lnTo>
                  <a:lnTo>
                    <a:pt x="2524779" y="4185"/>
                  </a:lnTo>
                  <a:lnTo>
                    <a:pt x="2583585" y="7411"/>
                  </a:lnTo>
                  <a:lnTo>
                    <a:pt x="2641960" y="11532"/>
                  </a:lnTo>
                  <a:lnTo>
                    <a:pt x="2699875" y="16538"/>
                  </a:lnTo>
                  <a:lnTo>
                    <a:pt x="2757305" y="22418"/>
                  </a:lnTo>
                  <a:lnTo>
                    <a:pt x="2814221" y="29159"/>
                  </a:lnTo>
                  <a:lnTo>
                    <a:pt x="2870597" y="36751"/>
                  </a:lnTo>
                  <a:lnTo>
                    <a:pt x="2926405" y="45181"/>
                  </a:lnTo>
                  <a:lnTo>
                    <a:pt x="2981620" y="54440"/>
                  </a:lnTo>
                  <a:lnTo>
                    <a:pt x="3036213" y="64514"/>
                  </a:lnTo>
                  <a:lnTo>
                    <a:pt x="3090158" y="75394"/>
                  </a:lnTo>
                  <a:lnTo>
                    <a:pt x="3143428" y="87067"/>
                  </a:lnTo>
                  <a:lnTo>
                    <a:pt x="3195995" y="99522"/>
                  </a:lnTo>
                  <a:lnTo>
                    <a:pt x="3247833" y="112748"/>
                  </a:lnTo>
                  <a:lnTo>
                    <a:pt x="3298915" y="126733"/>
                  </a:lnTo>
                  <a:lnTo>
                    <a:pt x="3349213" y="141466"/>
                  </a:lnTo>
                  <a:lnTo>
                    <a:pt x="3398700" y="156936"/>
                  </a:lnTo>
                  <a:lnTo>
                    <a:pt x="3447350" y="173130"/>
                  </a:lnTo>
                  <a:lnTo>
                    <a:pt x="3495136" y="190039"/>
                  </a:lnTo>
                  <a:lnTo>
                    <a:pt x="3542030" y="207649"/>
                  </a:lnTo>
                  <a:lnTo>
                    <a:pt x="3588005" y="225951"/>
                  </a:lnTo>
                  <a:lnTo>
                    <a:pt x="3633035" y="244932"/>
                  </a:lnTo>
                  <a:lnTo>
                    <a:pt x="3677092" y="264582"/>
                  </a:lnTo>
                  <a:lnTo>
                    <a:pt x="3720149" y="284888"/>
                  </a:lnTo>
                  <a:lnTo>
                    <a:pt x="3762179" y="305840"/>
                  </a:lnTo>
                  <a:lnTo>
                    <a:pt x="3803156" y="327425"/>
                  </a:lnTo>
                  <a:lnTo>
                    <a:pt x="3843052" y="349633"/>
                  </a:lnTo>
                  <a:lnTo>
                    <a:pt x="3881840" y="372452"/>
                  </a:lnTo>
                  <a:lnTo>
                    <a:pt x="3919494" y="395871"/>
                  </a:lnTo>
                  <a:lnTo>
                    <a:pt x="3955985" y="419879"/>
                  </a:lnTo>
                  <a:lnTo>
                    <a:pt x="3991288" y="444463"/>
                  </a:lnTo>
                  <a:lnTo>
                    <a:pt x="4025374" y="469613"/>
                  </a:lnTo>
                  <a:lnTo>
                    <a:pt x="4058218" y="495318"/>
                  </a:lnTo>
                  <a:lnTo>
                    <a:pt x="4089791" y="521565"/>
                  </a:lnTo>
                  <a:lnTo>
                    <a:pt x="4120068" y="548343"/>
                  </a:lnTo>
                  <a:lnTo>
                    <a:pt x="4149020" y="575642"/>
                  </a:lnTo>
                  <a:lnTo>
                    <a:pt x="4176622" y="603449"/>
                  </a:lnTo>
                  <a:lnTo>
                    <a:pt x="4202845" y="631753"/>
                  </a:lnTo>
                  <a:lnTo>
                    <a:pt x="4251049" y="689808"/>
                  </a:lnTo>
                  <a:lnTo>
                    <a:pt x="4293416" y="749715"/>
                  </a:lnTo>
                  <a:lnTo>
                    <a:pt x="4329730" y="811383"/>
                  </a:lnTo>
                  <a:lnTo>
                    <a:pt x="4345549" y="842849"/>
                  </a:lnTo>
                  <a:lnTo>
                    <a:pt x="4486024" y="842849"/>
                  </a:lnTo>
                  <a:lnTo>
                    <a:pt x="4270649" y="1123799"/>
                  </a:lnTo>
                  <a:lnTo>
                    <a:pt x="3924124" y="842849"/>
                  </a:lnTo>
                  <a:lnTo>
                    <a:pt x="4064599" y="842849"/>
                  </a:lnTo>
                  <a:lnTo>
                    <a:pt x="4048780" y="811383"/>
                  </a:lnTo>
                  <a:lnTo>
                    <a:pt x="4012466" y="749715"/>
                  </a:lnTo>
                  <a:lnTo>
                    <a:pt x="3970099" y="689808"/>
                  </a:lnTo>
                  <a:lnTo>
                    <a:pt x="3921895" y="631753"/>
                  </a:lnTo>
                  <a:lnTo>
                    <a:pt x="3895672" y="603449"/>
                  </a:lnTo>
                  <a:lnTo>
                    <a:pt x="3868070" y="575642"/>
                  </a:lnTo>
                  <a:lnTo>
                    <a:pt x="3839118" y="548343"/>
                  </a:lnTo>
                  <a:lnTo>
                    <a:pt x="3808841" y="521565"/>
                  </a:lnTo>
                  <a:lnTo>
                    <a:pt x="3777268" y="495318"/>
                  </a:lnTo>
                  <a:lnTo>
                    <a:pt x="3744424" y="469613"/>
                  </a:lnTo>
                  <a:lnTo>
                    <a:pt x="3710338" y="444463"/>
                  </a:lnTo>
                  <a:lnTo>
                    <a:pt x="3675035" y="419879"/>
                  </a:lnTo>
                  <a:lnTo>
                    <a:pt x="3638544" y="395871"/>
                  </a:lnTo>
                  <a:lnTo>
                    <a:pt x="3600890" y="372452"/>
                  </a:lnTo>
                  <a:lnTo>
                    <a:pt x="3562102" y="349633"/>
                  </a:lnTo>
                  <a:lnTo>
                    <a:pt x="3522206" y="327425"/>
                  </a:lnTo>
                  <a:lnTo>
                    <a:pt x="3481229" y="305840"/>
                  </a:lnTo>
                  <a:lnTo>
                    <a:pt x="3439199" y="284888"/>
                  </a:lnTo>
                  <a:lnTo>
                    <a:pt x="3396142" y="264582"/>
                  </a:lnTo>
                  <a:lnTo>
                    <a:pt x="3352085" y="244932"/>
                  </a:lnTo>
                  <a:lnTo>
                    <a:pt x="3307055" y="225951"/>
                  </a:lnTo>
                  <a:lnTo>
                    <a:pt x="3261080" y="207649"/>
                  </a:lnTo>
                  <a:lnTo>
                    <a:pt x="3214186" y="190039"/>
                  </a:lnTo>
                  <a:lnTo>
                    <a:pt x="3166400" y="173130"/>
                  </a:lnTo>
                  <a:lnTo>
                    <a:pt x="3117750" y="156936"/>
                  </a:lnTo>
                  <a:lnTo>
                    <a:pt x="3068263" y="141466"/>
                  </a:lnTo>
                  <a:lnTo>
                    <a:pt x="3017965" y="126733"/>
                  </a:lnTo>
                  <a:lnTo>
                    <a:pt x="2966883" y="112748"/>
                  </a:lnTo>
                  <a:lnTo>
                    <a:pt x="2915045" y="99522"/>
                  </a:lnTo>
                  <a:lnTo>
                    <a:pt x="2862478" y="87067"/>
                  </a:lnTo>
                  <a:lnTo>
                    <a:pt x="2809208" y="75394"/>
                  </a:lnTo>
                  <a:lnTo>
                    <a:pt x="2755263" y="64514"/>
                  </a:lnTo>
                  <a:lnTo>
                    <a:pt x="2700670" y="54440"/>
                  </a:lnTo>
                  <a:lnTo>
                    <a:pt x="2645455" y="45181"/>
                  </a:lnTo>
                  <a:lnTo>
                    <a:pt x="2589647" y="36751"/>
                  </a:lnTo>
                  <a:lnTo>
                    <a:pt x="2533271" y="29159"/>
                  </a:lnTo>
                  <a:lnTo>
                    <a:pt x="2476355" y="22418"/>
                  </a:lnTo>
                  <a:lnTo>
                    <a:pt x="2418925" y="16538"/>
                  </a:lnTo>
                  <a:lnTo>
                    <a:pt x="2361010" y="11532"/>
                  </a:lnTo>
                  <a:lnTo>
                    <a:pt x="2302635" y="7411"/>
                  </a:lnTo>
                  <a:lnTo>
                    <a:pt x="2243829" y="4185"/>
                  </a:lnTo>
                  <a:lnTo>
                    <a:pt x="2184617" y="1868"/>
                  </a:lnTo>
                  <a:lnTo>
                    <a:pt x="2125028" y="468"/>
                  </a:lnTo>
                  <a:lnTo>
                    <a:pt x="2065087" y="0"/>
                  </a:lnTo>
                </a:path>
              </a:pathLst>
            </a:custGeom>
            <a:ln w="9524">
              <a:solidFill>
                <a:srgbClr val="00F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454962" y="4468262"/>
            <a:ext cx="4495800" cy="1133475"/>
            <a:chOff x="9454962" y="4468262"/>
            <a:chExt cx="4495800" cy="1133475"/>
          </a:xfrm>
        </p:grpSpPr>
        <p:sp>
          <p:nvSpPr>
            <p:cNvPr id="27" name="object 27"/>
            <p:cNvSpPr/>
            <p:nvPr/>
          </p:nvSpPr>
          <p:spPr>
            <a:xfrm>
              <a:off x="11524812" y="4473025"/>
              <a:ext cx="2421255" cy="1123950"/>
            </a:xfrm>
            <a:custGeom>
              <a:avLst/>
              <a:gdLst/>
              <a:ahLst/>
              <a:cxnLst/>
              <a:rect l="l" t="t" r="r" b="b"/>
              <a:pathLst>
                <a:path w="2421255" h="1123950">
                  <a:moveTo>
                    <a:pt x="2280462" y="842849"/>
                  </a:moveTo>
                  <a:lnTo>
                    <a:pt x="1999512" y="842849"/>
                  </a:lnTo>
                  <a:lnTo>
                    <a:pt x="1983693" y="811383"/>
                  </a:lnTo>
                  <a:lnTo>
                    <a:pt x="1966306" y="780335"/>
                  </a:lnTo>
                  <a:lnTo>
                    <a:pt x="1926938" y="719536"/>
                  </a:lnTo>
                  <a:lnTo>
                    <a:pt x="1881626" y="660543"/>
                  </a:lnTo>
                  <a:lnTo>
                    <a:pt x="1830585" y="603449"/>
                  </a:lnTo>
                  <a:lnTo>
                    <a:pt x="1802983" y="575642"/>
                  </a:lnTo>
                  <a:lnTo>
                    <a:pt x="1774031" y="548343"/>
                  </a:lnTo>
                  <a:lnTo>
                    <a:pt x="1743754" y="521565"/>
                  </a:lnTo>
                  <a:lnTo>
                    <a:pt x="1712181" y="495318"/>
                  </a:lnTo>
                  <a:lnTo>
                    <a:pt x="1679337" y="469613"/>
                  </a:lnTo>
                  <a:lnTo>
                    <a:pt x="1645250" y="444463"/>
                  </a:lnTo>
                  <a:lnTo>
                    <a:pt x="1609948" y="419879"/>
                  </a:lnTo>
                  <a:lnTo>
                    <a:pt x="1573457" y="395871"/>
                  </a:lnTo>
                  <a:lnTo>
                    <a:pt x="1535803" y="372452"/>
                  </a:lnTo>
                  <a:lnTo>
                    <a:pt x="1497015" y="349633"/>
                  </a:lnTo>
                  <a:lnTo>
                    <a:pt x="1457119" y="327425"/>
                  </a:lnTo>
                  <a:lnTo>
                    <a:pt x="1416142" y="305840"/>
                  </a:lnTo>
                  <a:lnTo>
                    <a:pt x="1374112" y="284888"/>
                  </a:lnTo>
                  <a:lnTo>
                    <a:pt x="1331054" y="264582"/>
                  </a:lnTo>
                  <a:lnTo>
                    <a:pt x="1286997" y="244932"/>
                  </a:lnTo>
                  <a:lnTo>
                    <a:pt x="1241968" y="225951"/>
                  </a:lnTo>
                  <a:lnTo>
                    <a:pt x="1195992" y="207649"/>
                  </a:lnTo>
                  <a:lnTo>
                    <a:pt x="1149098" y="190039"/>
                  </a:lnTo>
                  <a:lnTo>
                    <a:pt x="1101313" y="173130"/>
                  </a:lnTo>
                  <a:lnTo>
                    <a:pt x="1052663" y="156936"/>
                  </a:lnTo>
                  <a:lnTo>
                    <a:pt x="1003175" y="141466"/>
                  </a:lnTo>
                  <a:lnTo>
                    <a:pt x="952877" y="126733"/>
                  </a:lnTo>
                  <a:lnTo>
                    <a:pt x="901796" y="112748"/>
                  </a:lnTo>
                  <a:lnTo>
                    <a:pt x="849958" y="99522"/>
                  </a:lnTo>
                  <a:lnTo>
                    <a:pt x="797391" y="87067"/>
                  </a:lnTo>
                  <a:lnTo>
                    <a:pt x="744121" y="75394"/>
                  </a:lnTo>
                  <a:lnTo>
                    <a:pt x="690176" y="64514"/>
                  </a:lnTo>
                  <a:lnTo>
                    <a:pt x="635583" y="54440"/>
                  </a:lnTo>
                  <a:lnTo>
                    <a:pt x="580368" y="45181"/>
                  </a:lnTo>
                  <a:lnTo>
                    <a:pt x="524559" y="36751"/>
                  </a:lnTo>
                  <a:lnTo>
                    <a:pt x="468183" y="29159"/>
                  </a:lnTo>
                  <a:lnTo>
                    <a:pt x="411267" y="22418"/>
                  </a:lnTo>
                  <a:lnTo>
                    <a:pt x="353838" y="16538"/>
                  </a:lnTo>
                  <a:lnTo>
                    <a:pt x="295922" y="11532"/>
                  </a:lnTo>
                  <a:lnTo>
                    <a:pt x="237548" y="7411"/>
                  </a:lnTo>
                  <a:lnTo>
                    <a:pt x="178741" y="4185"/>
                  </a:lnTo>
                  <a:lnTo>
                    <a:pt x="119530" y="1868"/>
                  </a:lnTo>
                  <a:lnTo>
                    <a:pt x="59940" y="468"/>
                  </a:lnTo>
                  <a:lnTo>
                    <a:pt x="0" y="0"/>
                  </a:lnTo>
                  <a:lnTo>
                    <a:pt x="280949" y="0"/>
                  </a:lnTo>
                  <a:lnTo>
                    <a:pt x="340890" y="468"/>
                  </a:lnTo>
                  <a:lnTo>
                    <a:pt x="400480" y="1868"/>
                  </a:lnTo>
                  <a:lnTo>
                    <a:pt x="459691" y="4185"/>
                  </a:lnTo>
                  <a:lnTo>
                    <a:pt x="518498" y="7411"/>
                  </a:lnTo>
                  <a:lnTo>
                    <a:pt x="576872" y="11532"/>
                  </a:lnTo>
                  <a:lnTo>
                    <a:pt x="634788" y="16538"/>
                  </a:lnTo>
                  <a:lnTo>
                    <a:pt x="692217" y="22418"/>
                  </a:lnTo>
                  <a:lnTo>
                    <a:pt x="749133" y="29159"/>
                  </a:lnTo>
                  <a:lnTo>
                    <a:pt x="805509" y="36751"/>
                  </a:lnTo>
                  <a:lnTo>
                    <a:pt x="861318" y="45181"/>
                  </a:lnTo>
                  <a:lnTo>
                    <a:pt x="916533" y="54440"/>
                  </a:lnTo>
                  <a:lnTo>
                    <a:pt x="971126" y="64514"/>
                  </a:lnTo>
                  <a:lnTo>
                    <a:pt x="1025071" y="75394"/>
                  </a:lnTo>
                  <a:lnTo>
                    <a:pt x="1078341" y="87067"/>
                  </a:lnTo>
                  <a:lnTo>
                    <a:pt x="1130908" y="99522"/>
                  </a:lnTo>
                  <a:lnTo>
                    <a:pt x="1182746" y="112748"/>
                  </a:lnTo>
                  <a:lnTo>
                    <a:pt x="1233827" y="126733"/>
                  </a:lnTo>
                  <a:lnTo>
                    <a:pt x="1284125" y="141466"/>
                  </a:lnTo>
                  <a:lnTo>
                    <a:pt x="1333613" y="156936"/>
                  </a:lnTo>
                  <a:lnTo>
                    <a:pt x="1382263" y="173130"/>
                  </a:lnTo>
                  <a:lnTo>
                    <a:pt x="1430048" y="190039"/>
                  </a:lnTo>
                  <a:lnTo>
                    <a:pt x="1476942" y="207649"/>
                  </a:lnTo>
                  <a:lnTo>
                    <a:pt x="1522918" y="225951"/>
                  </a:lnTo>
                  <a:lnTo>
                    <a:pt x="1567947" y="244932"/>
                  </a:lnTo>
                  <a:lnTo>
                    <a:pt x="1612004" y="264582"/>
                  </a:lnTo>
                  <a:lnTo>
                    <a:pt x="1655062" y="284888"/>
                  </a:lnTo>
                  <a:lnTo>
                    <a:pt x="1697092" y="305840"/>
                  </a:lnTo>
                  <a:lnTo>
                    <a:pt x="1738069" y="327425"/>
                  </a:lnTo>
                  <a:lnTo>
                    <a:pt x="1777965" y="349633"/>
                  </a:lnTo>
                  <a:lnTo>
                    <a:pt x="1816753" y="372452"/>
                  </a:lnTo>
                  <a:lnTo>
                    <a:pt x="1854406" y="395871"/>
                  </a:lnTo>
                  <a:lnTo>
                    <a:pt x="1890898" y="419879"/>
                  </a:lnTo>
                  <a:lnTo>
                    <a:pt x="1926200" y="444463"/>
                  </a:lnTo>
                  <a:lnTo>
                    <a:pt x="1960287" y="469613"/>
                  </a:lnTo>
                  <a:lnTo>
                    <a:pt x="1993131" y="495318"/>
                  </a:lnTo>
                  <a:lnTo>
                    <a:pt x="2024704" y="521565"/>
                  </a:lnTo>
                  <a:lnTo>
                    <a:pt x="2054981" y="548343"/>
                  </a:lnTo>
                  <a:lnTo>
                    <a:pt x="2083933" y="575642"/>
                  </a:lnTo>
                  <a:lnTo>
                    <a:pt x="2111535" y="603449"/>
                  </a:lnTo>
                  <a:lnTo>
                    <a:pt x="2137758" y="631753"/>
                  </a:lnTo>
                  <a:lnTo>
                    <a:pt x="2185962" y="689808"/>
                  </a:lnTo>
                  <a:lnTo>
                    <a:pt x="2228329" y="749715"/>
                  </a:lnTo>
                  <a:lnTo>
                    <a:pt x="2264643" y="811383"/>
                  </a:lnTo>
                  <a:lnTo>
                    <a:pt x="2280462" y="842849"/>
                  </a:lnTo>
                  <a:close/>
                </a:path>
                <a:path w="2421255" h="1123950">
                  <a:moveTo>
                    <a:pt x="2205562" y="1123799"/>
                  </a:moveTo>
                  <a:lnTo>
                    <a:pt x="1859037" y="842849"/>
                  </a:lnTo>
                  <a:lnTo>
                    <a:pt x="2420937" y="842849"/>
                  </a:lnTo>
                  <a:lnTo>
                    <a:pt x="2205562" y="1123799"/>
                  </a:lnTo>
                  <a:close/>
                </a:path>
              </a:pathLst>
            </a:custGeom>
            <a:solidFill>
              <a:srgbClr val="00F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59724" y="4473072"/>
              <a:ext cx="2205990" cy="1123950"/>
            </a:xfrm>
            <a:custGeom>
              <a:avLst/>
              <a:gdLst/>
              <a:ahLst/>
              <a:cxnLst/>
              <a:rect l="l" t="t" r="r" b="b"/>
              <a:pathLst>
                <a:path w="2205990" h="1123950">
                  <a:moveTo>
                    <a:pt x="280949" y="1123752"/>
                  </a:moveTo>
                  <a:lnTo>
                    <a:pt x="0" y="1123752"/>
                  </a:lnTo>
                  <a:lnTo>
                    <a:pt x="1341" y="1083228"/>
                  </a:lnTo>
                  <a:lnTo>
                    <a:pt x="5346" y="1042899"/>
                  </a:lnTo>
                  <a:lnTo>
                    <a:pt x="11987" y="1002797"/>
                  </a:lnTo>
                  <a:lnTo>
                    <a:pt x="21236" y="962958"/>
                  </a:lnTo>
                  <a:lnTo>
                    <a:pt x="33065" y="923418"/>
                  </a:lnTo>
                  <a:lnTo>
                    <a:pt x="47447" y="884210"/>
                  </a:lnTo>
                  <a:lnTo>
                    <a:pt x="64353" y="845371"/>
                  </a:lnTo>
                  <a:lnTo>
                    <a:pt x="83755" y="806934"/>
                  </a:lnTo>
                  <a:lnTo>
                    <a:pt x="105626" y="768936"/>
                  </a:lnTo>
                  <a:lnTo>
                    <a:pt x="129938" y="731410"/>
                  </a:lnTo>
                  <a:lnTo>
                    <a:pt x="156662" y="694393"/>
                  </a:lnTo>
                  <a:lnTo>
                    <a:pt x="185771" y="657918"/>
                  </a:lnTo>
                  <a:lnTo>
                    <a:pt x="217237" y="622021"/>
                  </a:lnTo>
                  <a:lnTo>
                    <a:pt x="251032" y="586736"/>
                  </a:lnTo>
                  <a:lnTo>
                    <a:pt x="287129" y="552100"/>
                  </a:lnTo>
                  <a:lnTo>
                    <a:pt x="325498" y="518146"/>
                  </a:lnTo>
                  <a:lnTo>
                    <a:pt x="366113" y="484910"/>
                  </a:lnTo>
                  <a:lnTo>
                    <a:pt x="408945" y="452426"/>
                  </a:lnTo>
                  <a:lnTo>
                    <a:pt x="453966" y="420730"/>
                  </a:lnTo>
                  <a:lnTo>
                    <a:pt x="501150" y="389857"/>
                  </a:lnTo>
                  <a:lnTo>
                    <a:pt x="550466" y="359841"/>
                  </a:lnTo>
                  <a:lnTo>
                    <a:pt x="601889" y="330718"/>
                  </a:lnTo>
                  <a:lnTo>
                    <a:pt x="655389" y="302522"/>
                  </a:lnTo>
                  <a:lnTo>
                    <a:pt x="694999" y="282903"/>
                  </a:lnTo>
                  <a:lnTo>
                    <a:pt x="735423" y="263898"/>
                  </a:lnTo>
                  <a:lnTo>
                    <a:pt x="776638" y="245511"/>
                  </a:lnTo>
                  <a:lnTo>
                    <a:pt x="818618" y="227747"/>
                  </a:lnTo>
                  <a:lnTo>
                    <a:pt x="861341" y="210611"/>
                  </a:lnTo>
                  <a:lnTo>
                    <a:pt x="904780" y="194107"/>
                  </a:lnTo>
                  <a:lnTo>
                    <a:pt x="948911" y="178241"/>
                  </a:lnTo>
                  <a:lnTo>
                    <a:pt x="993711" y="163016"/>
                  </a:lnTo>
                  <a:lnTo>
                    <a:pt x="1039154" y="148438"/>
                  </a:lnTo>
                  <a:lnTo>
                    <a:pt x="1085215" y="134512"/>
                  </a:lnTo>
                  <a:lnTo>
                    <a:pt x="1131872" y="121242"/>
                  </a:lnTo>
                  <a:lnTo>
                    <a:pt x="1179098" y="108633"/>
                  </a:lnTo>
                  <a:lnTo>
                    <a:pt x="1226869" y="96689"/>
                  </a:lnTo>
                  <a:lnTo>
                    <a:pt x="1275162" y="85416"/>
                  </a:lnTo>
                  <a:lnTo>
                    <a:pt x="1323951" y="74819"/>
                  </a:lnTo>
                  <a:lnTo>
                    <a:pt x="1373212" y="64901"/>
                  </a:lnTo>
                  <a:lnTo>
                    <a:pt x="1422920" y="55667"/>
                  </a:lnTo>
                  <a:lnTo>
                    <a:pt x="1473051" y="47124"/>
                  </a:lnTo>
                  <a:lnTo>
                    <a:pt x="1523580" y="39274"/>
                  </a:lnTo>
                  <a:lnTo>
                    <a:pt x="1574483" y="32123"/>
                  </a:lnTo>
                  <a:lnTo>
                    <a:pt x="1625736" y="25676"/>
                  </a:lnTo>
                  <a:lnTo>
                    <a:pt x="1677313" y="19938"/>
                  </a:lnTo>
                  <a:lnTo>
                    <a:pt x="1729191" y="14912"/>
                  </a:lnTo>
                  <a:lnTo>
                    <a:pt x="1781345" y="10604"/>
                  </a:lnTo>
                  <a:lnTo>
                    <a:pt x="1833749" y="7019"/>
                  </a:lnTo>
                  <a:lnTo>
                    <a:pt x="1886381" y="4161"/>
                  </a:lnTo>
                  <a:lnTo>
                    <a:pt x="1939215" y="2036"/>
                  </a:lnTo>
                  <a:lnTo>
                    <a:pt x="1992227" y="647"/>
                  </a:lnTo>
                  <a:lnTo>
                    <a:pt x="2045392" y="0"/>
                  </a:lnTo>
                  <a:lnTo>
                    <a:pt x="2098686" y="99"/>
                  </a:lnTo>
                  <a:lnTo>
                    <a:pt x="2152084" y="949"/>
                  </a:lnTo>
                  <a:lnTo>
                    <a:pt x="2205562" y="2555"/>
                  </a:lnTo>
                  <a:lnTo>
                    <a:pt x="2143327" y="5370"/>
                  </a:lnTo>
                  <a:lnTo>
                    <a:pt x="2081655" y="9170"/>
                  </a:lnTo>
                  <a:lnTo>
                    <a:pt x="2020572" y="13937"/>
                  </a:lnTo>
                  <a:lnTo>
                    <a:pt x="1960103" y="19658"/>
                  </a:lnTo>
                  <a:lnTo>
                    <a:pt x="1900274" y="26317"/>
                  </a:lnTo>
                  <a:lnTo>
                    <a:pt x="1841111" y="33900"/>
                  </a:lnTo>
                  <a:lnTo>
                    <a:pt x="1782639" y="42392"/>
                  </a:lnTo>
                  <a:lnTo>
                    <a:pt x="1724883" y="51778"/>
                  </a:lnTo>
                  <a:lnTo>
                    <a:pt x="1667870" y="62043"/>
                  </a:lnTo>
                  <a:lnTo>
                    <a:pt x="1611624" y="73171"/>
                  </a:lnTo>
                  <a:lnTo>
                    <a:pt x="1556172" y="85150"/>
                  </a:lnTo>
                  <a:lnTo>
                    <a:pt x="1501538" y="97962"/>
                  </a:lnTo>
                  <a:lnTo>
                    <a:pt x="1447749" y="111594"/>
                  </a:lnTo>
                  <a:lnTo>
                    <a:pt x="1394829" y="126030"/>
                  </a:lnTo>
                  <a:lnTo>
                    <a:pt x="1342805" y="141257"/>
                  </a:lnTo>
                  <a:lnTo>
                    <a:pt x="1291702" y="157258"/>
                  </a:lnTo>
                  <a:lnTo>
                    <a:pt x="1241546" y="174019"/>
                  </a:lnTo>
                  <a:lnTo>
                    <a:pt x="1192362" y="191525"/>
                  </a:lnTo>
                  <a:lnTo>
                    <a:pt x="1144175" y="209761"/>
                  </a:lnTo>
                  <a:lnTo>
                    <a:pt x="1097012" y="228712"/>
                  </a:lnTo>
                  <a:lnTo>
                    <a:pt x="1050898" y="248364"/>
                  </a:lnTo>
                  <a:lnTo>
                    <a:pt x="1005858" y="268702"/>
                  </a:lnTo>
                  <a:lnTo>
                    <a:pt x="961917" y="289710"/>
                  </a:lnTo>
                  <a:lnTo>
                    <a:pt x="919102" y="311373"/>
                  </a:lnTo>
                  <a:lnTo>
                    <a:pt x="877438" y="333678"/>
                  </a:lnTo>
                  <a:lnTo>
                    <a:pt x="836951" y="356608"/>
                  </a:lnTo>
                  <a:lnTo>
                    <a:pt x="797666" y="380150"/>
                  </a:lnTo>
                  <a:lnTo>
                    <a:pt x="759608" y="404288"/>
                  </a:lnTo>
                  <a:lnTo>
                    <a:pt x="722804" y="429007"/>
                  </a:lnTo>
                  <a:lnTo>
                    <a:pt x="687278" y="454292"/>
                  </a:lnTo>
                  <a:lnTo>
                    <a:pt x="653057" y="480130"/>
                  </a:lnTo>
                  <a:lnTo>
                    <a:pt x="620165" y="506503"/>
                  </a:lnTo>
                  <a:lnTo>
                    <a:pt x="588629" y="533399"/>
                  </a:lnTo>
                  <a:lnTo>
                    <a:pt x="558474" y="560801"/>
                  </a:lnTo>
                  <a:lnTo>
                    <a:pt x="529725" y="588695"/>
                  </a:lnTo>
                  <a:lnTo>
                    <a:pt x="502408" y="617067"/>
                  </a:lnTo>
                  <a:lnTo>
                    <a:pt x="476549" y="645901"/>
                  </a:lnTo>
                  <a:lnTo>
                    <a:pt x="429306" y="704895"/>
                  </a:lnTo>
                  <a:lnTo>
                    <a:pt x="388200" y="765560"/>
                  </a:lnTo>
                  <a:lnTo>
                    <a:pt x="353435" y="827776"/>
                  </a:lnTo>
                  <a:lnTo>
                    <a:pt x="325216" y="891424"/>
                  </a:lnTo>
                  <a:lnTo>
                    <a:pt x="303747" y="956385"/>
                  </a:lnTo>
                  <a:lnTo>
                    <a:pt x="289233" y="1022541"/>
                  </a:lnTo>
                  <a:lnTo>
                    <a:pt x="281878" y="1089771"/>
                  </a:lnTo>
                  <a:lnTo>
                    <a:pt x="280949" y="1123752"/>
                  </a:lnTo>
                  <a:close/>
                </a:path>
              </a:pathLst>
            </a:custGeom>
            <a:solidFill>
              <a:srgbClr val="00C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9724" y="4473025"/>
              <a:ext cx="4486275" cy="1123950"/>
            </a:xfrm>
            <a:custGeom>
              <a:avLst/>
              <a:gdLst/>
              <a:ahLst/>
              <a:cxnLst/>
              <a:rect l="l" t="t" r="r" b="b"/>
              <a:pathLst>
                <a:path w="4486275" h="1123950">
                  <a:moveTo>
                    <a:pt x="2205562" y="2602"/>
                  </a:moveTo>
                  <a:lnTo>
                    <a:pt x="2143327" y="5418"/>
                  </a:lnTo>
                  <a:lnTo>
                    <a:pt x="2081655" y="9217"/>
                  </a:lnTo>
                  <a:lnTo>
                    <a:pt x="2020572" y="13985"/>
                  </a:lnTo>
                  <a:lnTo>
                    <a:pt x="1960103" y="19706"/>
                  </a:lnTo>
                  <a:lnTo>
                    <a:pt x="1900274" y="26365"/>
                  </a:lnTo>
                  <a:lnTo>
                    <a:pt x="1841111" y="33948"/>
                  </a:lnTo>
                  <a:lnTo>
                    <a:pt x="1782639" y="42440"/>
                  </a:lnTo>
                  <a:lnTo>
                    <a:pt x="1724883" y="51826"/>
                  </a:lnTo>
                  <a:lnTo>
                    <a:pt x="1667870" y="62090"/>
                  </a:lnTo>
                  <a:lnTo>
                    <a:pt x="1611624" y="73219"/>
                  </a:lnTo>
                  <a:lnTo>
                    <a:pt x="1556172" y="85197"/>
                  </a:lnTo>
                  <a:lnTo>
                    <a:pt x="1501538" y="98010"/>
                  </a:lnTo>
                  <a:lnTo>
                    <a:pt x="1447749" y="111642"/>
                  </a:lnTo>
                  <a:lnTo>
                    <a:pt x="1394829" y="126078"/>
                  </a:lnTo>
                  <a:lnTo>
                    <a:pt x="1342805" y="141305"/>
                  </a:lnTo>
                  <a:lnTo>
                    <a:pt x="1291702" y="157306"/>
                  </a:lnTo>
                  <a:lnTo>
                    <a:pt x="1241546" y="174067"/>
                  </a:lnTo>
                  <a:lnTo>
                    <a:pt x="1192362" y="191573"/>
                  </a:lnTo>
                  <a:lnTo>
                    <a:pt x="1144175" y="209809"/>
                  </a:lnTo>
                  <a:lnTo>
                    <a:pt x="1097012" y="228760"/>
                  </a:lnTo>
                  <a:lnTo>
                    <a:pt x="1050898" y="248412"/>
                  </a:lnTo>
                  <a:lnTo>
                    <a:pt x="1005858" y="268750"/>
                  </a:lnTo>
                  <a:lnTo>
                    <a:pt x="961917" y="289758"/>
                  </a:lnTo>
                  <a:lnTo>
                    <a:pt x="919102" y="311421"/>
                  </a:lnTo>
                  <a:lnTo>
                    <a:pt x="877438" y="333726"/>
                  </a:lnTo>
                  <a:lnTo>
                    <a:pt x="836951" y="356656"/>
                  </a:lnTo>
                  <a:lnTo>
                    <a:pt x="797666" y="380198"/>
                  </a:lnTo>
                  <a:lnTo>
                    <a:pt x="759608" y="404336"/>
                  </a:lnTo>
                  <a:lnTo>
                    <a:pt x="722804" y="429055"/>
                  </a:lnTo>
                  <a:lnTo>
                    <a:pt x="687278" y="454340"/>
                  </a:lnTo>
                  <a:lnTo>
                    <a:pt x="653057" y="480177"/>
                  </a:lnTo>
                  <a:lnTo>
                    <a:pt x="620165" y="506551"/>
                  </a:lnTo>
                  <a:lnTo>
                    <a:pt x="588629" y="533447"/>
                  </a:lnTo>
                  <a:lnTo>
                    <a:pt x="558474" y="560849"/>
                  </a:lnTo>
                  <a:lnTo>
                    <a:pt x="529725" y="588743"/>
                  </a:lnTo>
                  <a:lnTo>
                    <a:pt x="502408" y="617115"/>
                  </a:lnTo>
                  <a:lnTo>
                    <a:pt x="476549" y="645949"/>
                  </a:lnTo>
                  <a:lnTo>
                    <a:pt x="429306" y="704943"/>
                  </a:lnTo>
                  <a:lnTo>
                    <a:pt x="388200" y="765608"/>
                  </a:lnTo>
                  <a:lnTo>
                    <a:pt x="353435" y="827824"/>
                  </a:lnTo>
                  <a:lnTo>
                    <a:pt x="325216" y="891472"/>
                  </a:lnTo>
                  <a:lnTo>
                    <a:pt x="303747" y="956433"/>
                  </a:lnTo>
                  <a:lnTo>
                    <a:pt x="289233" y="1022589"/>
                  </a:lnTo>
                  <a:lnTo>
                    <a:pt x="281878" y="1089819"/>
                  </a:lnTo>
                  <a:lnTo>
                    <a:pt x="280949" y="1123799"/>
                  </a:lnTo>
                  <a:lnTo>
                    <a:pt x="0" y="1123799"/>
                  </a:lnTo>
                  <a:lnTo>
                    <a:pt x="912" y="1090064"/>
                  </a:lnTo>
                  <a:lnTo>
                    <a:pt x="3633" y="1056576"/>
                  </a:lnTo>
                  <a:lnTo>
                    <a:pt x="14398" y="990396"/>
                  </a:lnTo>
                  <a:lnTo>
                    <a:pt x="32089" y="925371"/>
                  </a:lnTo>
                  <a:lnTo>
                    <a:pt x="56502" y="861613"/>
                  </a:lnTo>
                  <a:lnTo>
                    <a:pt x="87433" y="799231"/>
                  </a:lnTo>
                  <a:lnTo>
                    <a:pt x="124677" y="738338"/>
                  </a:lnTo>
                  <a:lnTo>
                    <a:pt x="168031" y="679046"/>
                  </a:lnTo>
                  <a:lnTo>
                    <a:pt x="217288" y="621464"/>
                  </a:lnTo>
                  <a:lnTo>
                    <a:pt x="244067" y="593349"/>
                  </a:lnTo>
                  <a:lnTo>
                    <a:pt x="272245" y="565704"/>
                  </a:lnTo>
                  <a:lnTo>
                    <a:pt x="301797" y="538543"/>
                  </a:lnTo>
                  <a:lnTo>
                    <a:pt x="332698" y="511879"/>
                  </a:lnTo>
                  <a:lnTo>
                    <a:pt x="364921" y="485726"/>
                  </a:lnTo>
                  <a:lnTo>
                    <a:pt x="398442" y="460098"/>
                  </a:lnTo>
                  <a:lnTo>
                    <a:pt x="433234" y="435009"/>
                  </a:lnTo>
                  <a:lnTo>
                    <a:pt x="469272" y="410473"/>
                  </a:lnTo>
                  <a:lnTo>
                    <a:pt x="506531" y="386504"/>
                  </a:lnTo>
                  <a:lnTo>
                    <a:pt x="544984" y="363116"/>
                  </a:lnTo>
                  <a:lnTo>
                    <a:pt x="584607" y="340322"/>
                  </a:lnTo>
                  <a:lnTo>
                    <a:pt x="625374" y="318137"/>
                  </a:lnTo>
                  <a:lnTo>
                    <a:pt x="667260" y="296575"/>
                  </a:lnTo>
                  <a:lnTo>
                    <a:pt x="710238" y="275649"/>
                  </a:lnTo>
                  <a:lnTo>
                    <a:pt x="754283" y="255373"/>
                  </a:lnTo>
                  <a:lnTo>
                    <a:pt x="799370" y="235761"/>
                  </a:lnTo>
                  <a:lnTo>
                    <a:pt x="845473" y="216828"/>
                  </a:lnTo>
                  <a:lnTo>
                    <a:pt x="892567" y="198586"/>
                  </a:lnTo>
                  <a:lnTo>
                    <a:pt x="940625" y="181051"/>
                  </a:lnTo>
                  <a:lnTo>
                    <a:pt x="989623" y="164235"/>
                  </a:lnTo>
                  <a:lnTo>
                    <a:pt x="1039535" y="148153"/>
                  </a:lnTo>
                  <a:lnTo>
                    <a:pt x="1090335" y="132819"/>
                  </a:lnTo>
                  <a:lnTo>
                    <a:pt x="1141998" y="118246"/>
                  </a:lnTo>
                  <a:lnTo>
                    <a:pt x="1194498" y="104448"/>
                  </a:lnTo>
                  <a:lnTo>
                    <a:pt x="1247810" y="91440"/>
                  </a:lnTo>
                  <a:lnTo>
                    <a:pt x="1301908" y="79236"/>
                  </a:lnTo>
                  <a:lnTo>
                    <a:pt x="1356766" y="67848"/>
                  </a:lnTo>
                  <a:lnTo>
                    <a:pt x="1412360" y="57292"/>
                  </a:lnTo>
                  <a:lnTo>
                    <a:pt x="1468662" y="47580"/>
                  </a:lnTo>
                  <a:lnTo>
                    <a:pt x="1525649" y="38728"/>
                  </a:lnTo>
                  <a:lnTo>
                    <a:pt x="1583294" y="30748"/>
                  </a:lnTo>
                  <a:lnTo>
                    <a:pt x="1641572" y="23655"/>
                  </a:lnTo>
                  <a:lnTo>
                    <a:pt x="1700457" y="17462"/>
                  </a:lnTo>
                  <a:lnTo>
                    <a:pt x="1759923" y="12184"/>
                  </a:lnTo>
                  <a:lnTo>
                    <a:pt x="1819946" y="7835"/>
                  </a:lnTo>
                  <a:lnTo>
                    <a:pt x="1880499" y="4428"/>
                  </a:lnTo>
                  <a:lnTo>
                    <a:pt x="1941558" y="1977"/>
                  </a:lnTo>
                  <a:lnTo>
                    <a:pt x="2003095" y="496"/>
                  </a:lnTo>
                  <a:lnTo>
                    <a:pt x="2065087" y="0"/>
                  </a:lnTo>
                  <a:lnTo>
                    <a:pt x="2346037" y="0"/>
                  </a:lnTo>
                  <a:lnTo>
                    <a:pt x="2405978" y="468"/>
                  </a:lnTo>
                  <a:lnTo>
                    <a:pt x="2465567" y="1868"/>
                  </a:lnTo>
                  <a:lnTo>
                    <a:pt x="2524779" y="4185"/>
                  </a:lnTo>
                  <a:lnTo>
                    <a:pt x="2583585" y="7411"/>
                  </a:lnTo>
                  <a:lnTo>
                    <a:pt x="2641960" y="11532"/>
                  </a:lnTo>
                  <a:lnTo>
                    <a:pt x="2699875" y="16538"/>
                  </a:lnTo>
                  <a:lnTo>
                    <a:pt x="2757305" y="22418"/>
                  </a:lnTo>
                  <a:lnTo>
                    <a:pt x="2814221" y="29159"/>
                  </a:lnTo>
                  <a:lnTo>
                    <a:pt x="2870597" y="36751"/>
                  </a:lnTo>
                  <a:lnTo>
                    <a:pt x="2926406" y="45181"/>
                  </a:lnTo>
                  <a:lnTo>
                    <a:pt x="2981620" y="54440"/>
                  </a:lnTo>
                  <a:lnTo>
                    <a:pt x="3036213" y="64514"/>
                  </a:lnTo>
                  <a:lnTo>
                    <a:pt x="3090158" y="75394"/>
                  </a:lnTo>
                  <a:lnTo>
                    <a:pt x="3143428" y="87067"/>
                  </a:lnTo>
                  <a:lnTo>
                    <a:pt x="3195995" y="99522"/>
                  </a:lnTo>
                  <a:lnTo>
                    <a:pt x="3247833" y="112748"/>
                  </a:lnTo>
                  <a:lnTo>
                    <a:pt x="3298915" y="126733"/>
                  </a:lnTo>
                  <a:lnTo>
                    <a:pt x="3349213" y="141466"/>
                  </a:lnTo>
                  <a:lnTo>
                    <a:pt x="3398700" y="156936"/>
                  </a:lnTo>
                  <a:lnTo>
                    <a:pt x="3447350" y="173130"/>
                  </a:lnTo>
                  <a:lnTo>
                    <a:pt x="3495136" y="190039"/>
                  </a:lnTo>
                  <a:lnTo>
                    <a:pt x="3542030" y="207649"/>
                  </a:lnTo>
                  <a:lnTo>
                    <a:pt x="3588005" y="225951"/>
                  </a:lnTo>
                  <a:lnTo>
                    <a:pt x="3633035" y="244932"/>
                  </a:lnTo>
                  <a:lnTo>
                    <a:pt x="3677092" y="264582"/>
                  </a:lnTo>
                  <a:lnTo>
                    <a:pt x="3720149" y="284888"/>
                  </a:lnTo>
                  <a:lnTo>
                    <a:pt x="3762180" y="305840"/>
                  </a:lnTo>
                  <a:lnTo>
                    <a:pt x="3803156" y="327425"/>
                  </a:lnTo>
                  <a:lnTo>
                    <a:pt x="3843052" y="349633"/>
                  </a:lnTo>
                  <a:lnTo>
                    <a:pt x="3881841" y="372452"/>
                  </a:lnTo>
                  <a:lnTo>
                    <a:pt x="3919494" y="395871"/>
                  </a:lnTo>
                  <a:lnTo>
                    <a:pt x="3955985" y="419879"/>
                  </a:lnTo>
                  <a:lnTo>
                    <a:pt x="3991288" y="444463"/>
                  </a:lnTo>
                  <a:lnTo>
                    <a:pt x="4025375" y="469613"/>
                  </a:lnTo>
                  <a:lnTo>
                    <a:pt x="4058218" y="495318"/>
                  </a:lnTo>
                  <a:lnTo>
                    <a:pt x="4089792" y="521565"/>
                  </a:lnTo>
                  <a:lnTo>
                    <a:pt x="4120068" y="548343"/>
                  </a:lnTo>
                  <a:lnTo>
                    <a:pt x="4149021" y="575642"/>
                  </a:lnTo>
                  <a:lnTo>
                    <a:pt x="4176622" y="603449"/>
                  </a:lnTo>
                  <a:lnTo>
                    <a:pt x="4202845" y="631753"/>
                  </a:lnTo>
                  <a:lnTo>
                    <a:pt x="4251049" y="689808"/>
                  </a:lnTo>
                  <a:lnTo>
                    <a:pt x="4293416" y="749715"/>
                  </a:lnTo>
                  <a:lnTo>
                    <a:pt x="4329730" y="811383"/>
                  </a:lnTo>
                  <a:lnTo>
                    <a:pt x="4345549" y="842849"/>
                  </a:lnTo>
                  <a:lnTo>
                    <a:pt x="4486024" y="842849"/>
                  </a:lnTo>
                  <a:lnTo>
                    <a:pt x="4270649" y="1123799"/>
                  </a:lnTo>
                  <a:lnTo>
                    <a:pt x="3924124" y="842849"/>
                  </a:lnTo>
                  <a:lnTo>
                    <a:pt x="4064599" y="842849"/>
                  </a:lnTo>
                  <a:lnTo>
                    <a:pt x="4048780" y="811383"/>
                  </a:lnTo>
                  <a:lnTo>
                    <a:pt x="4012466" y="749715"/>
                  </a:lnTo>
                  <a:lnTo>
                    <a:pt x="3970099" y="689808"/>
                  </a:lnTo>
                  <a:lnTo>
                    <a:pt x="3921895" y="631753"/>
                  </a:lnTo>
                  <a:lnTo>
                    <a:pt x="3895672" y="603449"/>
                  </a:lnTo>
                  <a:lnTo>
                    <a:pt x="3868071" y="575642"/>
                  </a:lnTo>
                  <a:lnTo>
                    <a:pt x="3839118" y="548343"/>
                  </a:lnTo>
                  <a:lnTo>
                    <a:pt x="3808842" y="521565"/>
                  </a:lnTo>
                  <a:lnTo>
                    <a:pt x="3777268" y="495318"/>
                  </a:lnTo>
                  <a:lnTo>
                    <a:pt x="3744425" y="469613"/>
                  </a:lnTo>
                  <a:lnTo>
                    <a:pt x="3710338" y="444463"/>
                  </a:lnTo>
                  <a:lnTo>
                    <a:pt x="3675035" y="419879"/>
                  </a:lnTo>
                  <a:lnTo>
                    <a:pt x="3638544" y="395871"/>
                  </a:lnTo>
                  <a:lnTo>
                    <a:pt x="3600891" y="372452"/>
                  </a:lnTo>
                  <a:lnTo>
                    <a:pt x="3562102" y="349633"/>
                  </a:lnTo>
                  <a:lnTo>
                    <a:pt x="3522206" y="327425"/>
                  </a:lnTo>
                  <a:lnTo>
                    <a:pt x="3481230" y="305840"/>
                  </a:lnTo>
                  <a:lnTo>
                    <a:pt x="3439199" y="284888"/>
                  </a:lnTo>
                  <a:lnTo>
                    <a:pt x="3396142" y="264582"/>
                  </a:lnTo>
                  <a:lnTo>
                    <a:pt x="3352085" y="244932"/>
                  </a:lnTo>
                  <a:lnTo>
                    <a:pt x="3307055" y="225951"/>
                  </a:lnTo>
                  <a:lnTo>
                    <a:pt x="3261080" y="207649"/>
                  </a:lnTo>
                  <a:lnTo>
                    <a:pt x="3214186" y="190039"/>
                  </a:lnTo>
                  <a:lnTo>
                    <a:pt x="3166400" y="173130"/>
                  </a:lnTo>
                  <a:lnTo>
                    <a:pt x="3117750" y="156936"/>
                  </a:lnTo>
                  <a:lnTo>
                    <a:pt x="3068263" y="141466"/>
                  </a:lnTo>
                  <a:lnTo>
                    <a:pt x="3017965" y="126733"/>
                  </a:lnTo>
                  <a:lnTo>
                    <a:pt x="2966883" y="112748"/>
                  </a:lnTo>
                  <a:lnTo>
                    <a:pt x="2915045" y="99522"/>
                  </a:lnTo>
                  <a:lnTo>
                    <a:pt x="2862478" y="87067"/>
                  </a:lnTo>
                  <a:lnTo>
                    <a:pt x="2809208" y="75394"/>
                  </a:lnTo>
                  <a:lnTo>
                    <a:pt x="2755263" y="64514"/>
                  </a:lnTo>
                  <a:lnTo>
                    <a:pt x="2700670" y="54440"/>
                  </a:lnTo>
                  <a:lnTo>
                    <a:pt x="2645456" y="45181"/>
                  </a:lnTo>
                  <a:lnTo>
                    <a:pt x="2589647" y="36751"/>
                  </a:lnTo>
                  <a:lnTo>
                    <a:pt x="2533271" y="29159"/>
                  </a:lnTo>
                  <a:lnTo>
                    <a:pt x="2476355" y="22418"/>
                  </a:lnTo>
                  <a:lnTo>
                    <a:pt x="2418925" y="16538"/>
                  </a:lnTo>
                  <a:lnTo>
                    <a:pt x="2361010" y="11532"/>
                  </a:lnTo>
                  <a:lnTo>
                    <a:pt x="2302635" y="7411"/>
                  </a:lnTo>
                  <a:lnTo>
                    <a:pt x="2243829" y="4185"/>
                  </a:lnTo>
                  <a:lnTo>
                    <a:pt x="2184617" y="1868"/>
                  </a:lnTo>
                  <a:lnTo>
                    <a:pt x="2125028" y="468"/>
                  </a:lnTo>
                  <a:lnTo>
                    <a:pt x="2065087" y="0"/>
                  </a:lnTo>
                </a:path>
              </a:pathLst>
            </a:custGeom>
            <a:ln w="9524">
              <a:solidFill>
                <a:srgbClr val="00F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73556" y="4986649"/>
            <a:ext cx="1814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Def.</a:t>
            </a:r>
            <a:r>
              <a:rPr sz="25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entrada</a:t>
            </a:r>
            <a:endParaRPr sz="2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20857" y="4986649"/>
            <a:ext cx="18675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Def.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6430010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50" dirty="0"/>
              <a:t>Dinámica</a:t>
            </a:r>
            <a:r>
              <a:rPr sz="6450" spc="-175" dirty="0"/>
              <a:t> </a:t>
            </a:r>
            <a:r>
              <a:rPr sz="6450" spc="-210" dirty="0"/>
              <a:t>grupal</a:t>
            </a:r>
            <a:endParaRPr sz="64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576770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05" dirty="0"/>
              <a:t>Enunciad</a:t>
            </a:r>
            <a:r>
              <a:rPr sz="5050" spc="-100" dirty="0"/>
              <a:t>o</a:t>
            </a:r>
            <a:r>
              <a:rPr sz="5050" spc="-95" dirty="0"/>
              <a:t> </a:t>
            </a:r>
            <a:r>
              <a:rPr sz="5050" spc="-340" dirty="0"/>
              <a:t>(pa</a:t>
            </a:r>
            <a:r>
              <a:rPr sz="5050" spc="-254" dirty="0"/>
              <a:t>r</a:t>
            </a:r>
            <a:r>
              <a:rPr sz="5050" spc="-350" dirty="0"/>
              <a:t>t</a:t>
            </a:r>
            <a:r>
              <a:rPr sz="5050" spc="-105" dirty="0"/>
              <a:t>e</a:t>
            </a:r>
            <a:r>
              <a:rPr sz="5050" spc="-90" dirty="0"/>
              <a:t> </a:t>
            </a:r>
            <a:r>
              <a:rPr sz="5050" spc="-885" dirty="0"/>
              <a:t>I)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791675" y="2435632"/>
            <a:ext cx="16497935" cy="503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7680">
              <a:lnSpc>
                <a:spcPct val="105400"/>
              </a:lnSpc>
              <a:spcBef>
                <a:spcPts val="95"/>
              </a:spcBef>
            </a:pPr>
            <a:r>
              <a:rPr sz="2950" b="1" spc="-16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esta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práctica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9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aprendas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estructurar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proyecto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varios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FFFFFF"/>
                </a:solidFill>
                <a:latin typeface="Arial"/>
                <a:cs typeface="Arial"/>
              </a:rPr>
              <a:t>paquetes </a:t>
            </a:r>
            <a:r>
              <a:rPr sz="29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(buckets)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5" dirty="0">
                <a:solidFill>
                  <a:srgbClr val="FFFFFF"/>
                </a:solidFill>
                <a:latin typeface="Arial"/>
                <a:cs typeface="Arial"/>
              </a:rPr>
              <a:t>funcionales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aporte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entrega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65" dirty="0">
                <a:solidFill>
                  <a:srgbClr val="FFFFFF"/>
                </a:solidFill>
                <a:latin typeface="Arial"/>
                <a:cs typeface="Arial"/>
              </a:rPr>
              <a:t>temprana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65" dirty="0">
                <a:solidFill>
                  <a:srgbClr val="FFFFFF"/>
                </a:solidFill>
                <a:latin typeface="Arial"/>
                <a:cs typeface="Arial"/>
              </a:rPr>
              <a:t>producto.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12700" marR="1785620">
              <a:lnSpc>
                <a:spcPct val="105400"/>
              </a:lnSpc>
              <a:spcBef>
                <a:spcPts val="1860"/>
              </a:spcBef>
            </a:pP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Antes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conocer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teoría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sz="2950" b="1" spc="-150" dirty="0">
                <a:solidFill>
                  <a:srgbClr val="FFFFFF"/>
                </a:solidFill>
                <a:latin typeface="Arial"/>
                <a:cs typeface="Arial"/>
              </a:rPr>
              <a:t>Scrum,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70" dirty="0">
                <a:solidFill>
                  <a:srgbClr val="FFFFFF"/>
                </a:solidFill>
                <a:latin typeface="Arial"/>
                <a:cs typeface="Arial"/>
              </a:rPr>
              <a:t>vamos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trabajar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descomposición,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clave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950" b="1" spc="-8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organización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cada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(evento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9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50" dirty="0">
                <a:solidFill>
                  <a:srgbClr val="FFFFFF"/>
                </a:solidFill>
                <a:latin typeface="Arial"/>
                <a:cs typeface="Arial"/>
              </a:rPr>
              <a:t>basa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55" dirty="0">
                <a:solidFill>
                  <a:srgbClr val="FFFFFF"/>
                </a:solidFill>
                <a:latin typeface="Arial"/>
                <a:cs typeface="Arial"/>
              </a:rPr>
              <a:t>Scrum).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5400"/>
              </a:lnSpc>
              <a:spcBef>
                <a:spcPts val="1855"/>
              </a:spcBef>
            </a:pPr>
            <a:r>
              <a:rPr sz="2950" b="1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25" dirty="0">
                <a:solidFill>
                  <a:srgbClr val="FFFFFF"/>
                </a:solidFill>
                <a:latin typeface="Arial"/>
                <a:cs typeface="Arial"/>
              </a:rPr>
              <a:t>DO: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título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individual,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haced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listado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todas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55" dirty="0">
                <a:solidFill>
                  <a:srgbClr val="FFFFFF"/>
                </a:solidFill>
                <a:latin typeface="Arial"/>
                <a:cs typeface="Arial"/>
              </a:rPr>
              <a:t>acciones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habéis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hecho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2950" b="1" spc="-8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habéis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levantado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hasta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habéis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encendido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ordenador,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ya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sea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4" dirty="0">
                <a:solidFill>
                  <a:srgbClr val="FFFFFF"/>
                </a:solidFill>
                <a:latin typeface="Arial"/>
                <a:cs typeface="Arial"/>
              </a:rPr>
              <a:t>casa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escuela.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7042784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95" dirty="0"/>
              <a:t>Scrum</a:t>
            </a:r>
            <a:r>
              <a:rPr sz="6450" spc="-170" dirty="0"/>
              <a:t> </a:t>
            </a:r>
            <a:r>
              <a:rPr sz="6450" spc="-245" dirty="0"/>
              <a:t>framework</a:t>
            </a:r>
            <a:endParaRPr sz="64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38101" y="668499"/>
            <a:ext cx="3583940" cy="2544445"/>
            <a:chOff x="14038101" y="668499"/>
            <a:chExt cx="3583940" cy="2544445"/>
          </a:xfrm>
        </p:grpSpPr>
        <p:sp>
          <p:nvSpPr>
            <p:cNvPr id="4" name="object 4"/>
            <p:cNvSpPr/>
            <p:nvPr/>
          </p:nvSpPr>
          <p:spPr>
            <a:xfrm>
              <a:off x="14598424" y="668499"/>
              <a:ext cx="3023870" cy="2544445"/>
            </a:xfrm>
            <a:custGeom>
              <a:avLst/>
              <a:gdLst/>
              <a:ahLst/>
              <a:cxnLst/>
              <a:rect l="l" t="t" r="r" b="b"/>
              <a:pathLst>
                <a:path w="3023869" h="2544445">
                  <a:moveTo>
                    <a:pt x="2599392" y="2543999"/>
                  </a:moveTo>
                  <a:lnTo>
                    <a:pt x="424007" y="2543999"/>
                  </a:lnTo>
                  <a:lnTo>
                    <a:pt x="377807" y="2541511"/>
                  </a:lnTo>
                  <a:lnTo>
                    <a:pt x="333048" y="2534220"/>
                  </a:lnTo>
                  <a:lnTo>
                    <a:pt x="289988" y="2522383"/>
                  </a:lnTo>
                  <a:lnTo>
                    <a:pt x="248887" y="2506260"/>
                  </a:lnTo>
                  <a:lnTo>
                    <a:pt x="210002" y="2486110"/>
                  </a:lnTo>
                  <a:lnTo>
                    <a:pt x="173594" y="2462190"/>
                  </a:lnTo>
                  <a:lnTo>
                    <a:pt x="139920" y="2434761"/>
                  </a:lnTo>
                  <a:lnTo>
                    <a:pt x="109238" y="2404079"/>
                  </a:lnTo>
                  <a:lnTo>
                    <a:pt x="81808" y="2370405"/>
                  </a:lnTo>
                  <a:lnTo>
                    <a:pt x="57889" y="2333996"/>
                  </a:lnTo>
                  <a:lnTo>
                    <a:pt x="37739" y="2295112"/>
                  </a:lnTo>
                  <a:lnTo>
                    <a:pt x="21616" y="2254010"/>
                  </a:lnTo>
                  <a:lnTo>
                    <a:pt x="9779" y="2210951"/>
                  </a:lnTo>
                  <a:lnTo>
                    <a:pt x="2488" y="2166191"/>
                  </a:lnTo>
                  <a:lnTo>
                    <a:pt x="0" y="2119991"/>
                  </a:lnTo>
                  <a:lnTo>
                    <a:pt x="0" y="424008"/>
                  </a:lnTo>
                  <a:lnTo>
                    <a:pt x="2488" y="377808"/>
                  </a:lnTo>
                  <a:lnTo>
                    <a:pt x="9779" y="333048"/>
                  </a:lnTo>
                  <a:lnTo>
                    <a:pt x="21616" y="289989"/>
                  </a:lnTo>
                  <a:lnTo>
                    <a:pt x="37739" y="248887"/>
                  </a:lnTo>
                  <a:lnTo>
                    <a:pt x="57889" y="210003"/>
                  </a:lnTo>
                  <a:lnTo>
                    <a:pt x="81808" y="173594"/>
                  </a:lnTo>
                  <a:lnTo>
                    <a:pt x="109238" y="139920"/>
                  </a:lnTo>
                  <a:lnTo>
                    <a:pt x="139920" y="109238"/>
                  </a:lnTo>
                  <a:lnTo>
                    <a:pt x="173594" y="81809"/>
                  </a:lnTo>
                  <a:lnTo>
                    <a:pt x="210002" y="57889"/>
                  </a:lnTo>
                  <a:lnTo>
                    <a:pt x="248887" y="37739"/>
                  </a:lnTo>
                  <a:lnTo>
                    <a:pt x="289988" y="21616"/>
                  </a:lnTo>
                  <a:lnTo>
                    <a:pt x="333048" y="9779"/>
                  </a:lnTo>
                  <a:lnTo>
                    <a:pt x="377807" y="2488"/>
                  </a:lnTo>
                  <a:lnTo>
                    <a:pt x="424007" y="0"/>
                  </a:lnTo>
                  <a:lnTo>
                    <a:pt x="2599392" y="0"/>
                  </a:lnTo>
                  <a:lnTo>
                    <a:pt x="2647235" y="2706"/>
                  </a:lnTo>
                  <a:lnTo>
                    <a:pt x="2694099" y="10710"/>
                  </a:lnTo>
                  <a:lnTo>
                    <a:pt x="2739569" y="23841"/>
                  </a:lnTo>
                  <a:lnTo>
                    <a:pt x="2783231" y="41926"/>
                  </a:lnTo>
                  <a:lnTo>
                    <a:pt x="2824668" y="64794"/>
                  </a:lnTo>
                  <a:lnTo>
                    <a:pt x="2863466" y="92272"/>
                  </a:lnTo>
                  <a:lnTo>
                    <a:pt x="2899210" y="124189"/>
                  </a:lnTo>
                  <a:lnTo>
                    <a:pt x="2931127" y="159933"/>
                  </a:lnTo>
                  <a:lnTo>
                    <a:pt x="2958605" y="198731"/>
                  </a:lnTo>
                  <a:lnTo>
                    <a:pt x="2981473" y="240168"/>
                  </a:lnTo>
                  <a:lnTo>
                    <a:pt x="2999558" y="283830"/>
                  </a:lnTo>
                  <a:lnTo>
                    <a:pt x="3012689" y="329300"/>
                  </a:lnTo>
                  <a:lnTo>
                    <a:pt x="3020693" y="376165"/>
                  </a:lnTo>
                  <a:lnTo>
                    <a:pt x="3023399" y="424008"/>
                  </a:lnTo>
                  <a:lnTo>
                    <a:pt x="3023399" y="2119991"/>
                  </a:lnTo>
                  <a:lnTo>
                    <a:pt x="3020911" y="2166191"/>
                  </a:lnTo>
                  <a:lnTo>
                    <a:pt x="3013620" y="2210951"/>
                  </a:lnTo>
                  <a:lnTo>
                    <a:pt x="3001783" y="2254010"/>
                  </a:lnTo>
                  <a:lnTo>
                    <a:pt x="2985660" y="2295112"/>
                  </a:lnTo>
                  <a:lnTo>
                    <a:pt x="2965510" y="2333996"/>
                  </a:lnTo>
                  <a:lnTo>
                    <a:pt x="2941591" y="2370405"/>
                  </a:lnTo>
                  <a:lnTo>
                    <a:pt x="2914161" y="2404079"/>
                  </a:lnTo>
                  <a:lnTo>
                    <a:pt x="2883479" y="2434761"/>
                  </a:lnTo>
                  <a:lnTo>
                    <a:pt x="2849805" y="2462190"/>
                  </a:lnTo>
                  <a:lnTo>
                    <a:pt x="2813397" y="2486110"/>
                  </a:lnTo>
                  <a:lnTo>
                    <a:pt x="2774512" y="2506260"/>
                  </a:lnTo>
                  <a:lnTo>
                    <a:pt x="2733411" y="2522383"/>
                  </a:lnTo>
                  <a:lnTo>
                    <a:pt x="2690351" y="2534220"/>
                  </a:lnTo>
                  <a:lnTo>
                    <a:pt x="2645592" y="2541511"/>
                  </a:lnTo>
                  <a:lnTo>
                    <a:pt x="2599392" y="2543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8101" y="1044533"/>
              <a:ext cx="2597007" cy="179193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11024235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6050"/>
              </a:lnSpc>
              <a:spcBef>
                <a:spcPts val="195"/>
              </a:spcBef>
            </a:pPr>
            <a:r>
              <a:rPr sz="5050" spc="-135" dirty="0"/>
              <a:t>“The</a:t>
            </a:r>
            <a:r>
              <a:rPr sz="5050" spc="-105" dirty="0"/>
              <a:t> </a:t>
            </a:r>
            <a:r>
              <a:rPr sz="5050" spc="-254" dirty="0"/>
              <a:t>new</a:t>
            </a:r>
            <a:r>
              <a:rPr sz="5050" spc="-105" dirty="0"/>
              <a:t> </a:t>
            </a:r>
            <a:r>
              <a:rPr sz="5050" spc="-254" dirty="0"/>
              <a:t>new</a:t>
            </a:r>
            <a:r>
              <a:rPr sz="5050" spc="-100" dirty="0"/>
              <a:t> </a:t>
            </a:r>
            <a:r>
              <a:rPr sz="5050" spc="-130" dirty="0"/>
              <a:t>product</a:t>
            </a:r>
            <a:r>
              <a:rPr sz="5050" spc="-105" dirty="0"/>
              <a:t> </a:t>
            </a:r>
            <a:r>
              <a:rPr sz="5050" spc="-185" dirty="0"/>
              <a:t>development </a:t>
            </a:r>
            <a:r>
              <a:rPr sz="5050" spc="-1465" dirty="0"/>
              <a:t> </a:t>
            </a:r>
            <a:r>
              <a:rPr sz="5050" spc="-150" dirty="0"/>
              <a:t>game”</a:t>
            </a:r>
            <a:endParaRPr sz="5050"/>
          </a:p>
        </p:txBody>
      </p:sp>
      <p:sp>
        <p:nvSpPr>
          <p:cNvPr id="8" name="object 8"/>
          <p:cNvSpPr txBox="1"/>
          <p:nvPr/>
        </p:nvSpPr>
        <p:spPr>
          <a:xfrm>
            <a:off x="893425" y="6457737"/>
            <a:ext cx="7115809" cy="151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Heritaka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Takenchi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Ikujiro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Nonaka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1986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Harvard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Business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School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01422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90" dirty="0"/>
              <a:t>Scrum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791675" y="2435632"/>
            <a:ext cx="16553815" cy="564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3275">
              <a:lnSpc>
                <a:spcPct val="105400"/>
              </a:lnSpc>
              <a:spcBef>
                <a:spcPts val="95"/>
              </a:spcBef>
            </a:pPr>
            <a:r>
              <a:rPr sz="2950" b="1" spc="-60" dirty="0">
                <a:solidFill>
                  <a:srgbClr val="FFFFFF"/>
                </a:solidFill>
                <a:latin typeface="Arial"/>
                <a:cs typeface="Arial"/>
              </a:rPr>
              <a:t>Marco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950" b="1" spc="-60" dirty="0">
                <a:solidFill>
                  <a:srgbClr val="FFFFFF"/>
                </a:solidFill>
                <a:latin typeface="Arial"/>
                <a:cs typeface="Arial"/>
              </a:rPr>
              <a:t>trabajo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FFFFFF"/>
                </a:solidFill>
                <a:latin typeface="Arial"/>
                <a:cs typeface="Arial"/>
              </a:rPr>
              <a:t>ligero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ayuda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personas,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equipos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organizaciones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FFFFFF"/>
                </a:solidFill>
                <a:latin typeface="Arial"/>
                <a:cs typeface="Arial"/>
              </a:rPr>
              <a:t>generar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50" b="1" spc="-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través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soluciones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adaptables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problemas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complejos.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346300"/>
              </a:lnSpc>
            </a:pPr>
            <a:r>
              <a:rPr sz="2950" b="1" spc="-180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0" dirty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empirismo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pensamiento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Lean,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reducir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desperdicios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centrarse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esencial. </a:t>
            </a:r>
            <a:r>
              <a:rPr sz="2950" b="1" spc="-8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80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9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50" dirty="0">
                <a:solidFill>
                  <a:srgbClr val="FFFFFF"/>
                </a:solidFill>
                <a:latin typeface="Arial"/>
                <a:cs typeface="Arial"/>
              </a:rPr>
              <a:t>basa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FFFFFF"/>
                </a:solidFill>
                <a:latin typeface="Arial"/>
                <a:cs typeface="Arial"/>
              </a:rPr>
              <a:t>inteligencia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colectiva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personas,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guía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10" dirty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relaciones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interacciones.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950" b="1" spc="-180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9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deliberadamente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65" dirty="0">
                <a:solidFill>
                  <a:srgbClr val="FFFFFF"/>
                </a:solidFill>
                <a:latin typeface="Arial"/>
                <a:cs typeface="Arial"/>
              </a:rPr>
              <a:t>incompleto,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5" dirty="0">
                <a:solidFill>
                  <a:srgbClr val="FFFFFF"/>
                </a:solidFill>
                <a:latin typeface="Arial"/>
                <a:cs typeface="Arial"/>
              </a:rPr>
              <a:t>solo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deﬁne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partes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teóricas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necesarias.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1199" y="1700875"/>
            <a:ext cx="6215380" cy="5839460"/>
          </a:xfrm>
          <a:custGeom>
            <a:avLst/>
            <a:gdLst/>
            <a:ahLst/>
            <a:cxnLst/>
            <a:rect l="l" t="t" r="r" b="b"/>
            <a:pathLst>
              <a:path w="6215380" h="5839459">
                <a:moveTo>
                  <a:pt x="5241880" y="5839199"/>
                </a:moveTo>
                <a:lnTo>
                  <a:pt x="973219" y="5839199"/>
                </a:lnTo>
                <a:lnTo>
                  <a:pt x="924645" y="5838008"/>
                </a:lnTo>
                <a:lnTo>
                  <a:pt x="876688" y="5834472"/>
                </a:lnTo>
                <a:lnTo>
                  <a:pt x="829404" y="5828647"/>
                </a:lnTo>
                <a:lnTo>
                  <a:pt x="782847" y="5820589"/>
                </a:lnTo>
                <a:lnTo>
                  <a:pt x="737074" y="5810352"/>
                </a:lnTo>
                <a:lnTo>
                  <a:pt x="692140" y="5797994"/>
                </a:lnTo>
                <a:lnTo>
                  <a:pt x="648102" y="5783570"/>
                </a:lnTo>
                <a:lnTo>
                  <a:pt x="605015" y="5767135"/>
                </a:lnTo>
                <a:lnTo>
                  <a:pt x="562934" y="5748746"/>
                </a:lnTo>
                <a:lnTo>
                  <a:pt x="521916" y="5728458"/>
                </a:lnTo>
                <a:lnTo>
                  <a:pt x="482016" y="5706327"/>
                </a:lnTo>
                <a:lnTo>
                  <a:pt x="443291" y="5682408"/>
                </a:lnTo>
                <a:lnTo>
                  <a:pt x="405795" y="5656758"/>
                </a:lnTo>
                <a:lnTo>
                  <a:pt x="369585" y="5629431"/>
                </a:lnTo>
                <a:lnTo>
                  <a:pt x="334716" y="5600485"/>
                </a:lnTo>
                <a:lnTo>
                  <a:pt x="301244" y="5569975"/>
                </a:lnTo>
                <a:lnTo>
                  <a:pt x="269224" y="5537956"/>
                </a:lnTo>
                <a:lnTo>
                  <a:pt x="238714" y="5504484"/>
                </a:lnTo>
                <a:lnTo>
                  <a:pt x="209768" y="5469615"/>
                </a:lnTo>
                <a:lnTo>
                  <a:pt x="182441" y="5433404"/>
                </a:lnTo>
                <a:lnTo>
                  <a:pt x="156791" y="5395908"/>
                </a:lnTo>
                <a:lnTo>
                  <a:pt x="132872" y="5357183"/>
                </a:lnTo>
                <a:lnTo>
                  <a:pt x="110741" y="5317283"/>
                </a:lnTo>
                <a:lnTo>
                  <a:pt x="90453" y="5276265"/>
                </a:lnTo>
                <a:lnTo>
                  <a:pt x="72064" y="5234184"/>
                </a:lnTo>
                <a:lnTo>
                  <a:pt x="55629" y="5191097"/>
                </a:lnTo>
                <a:lnTo>
                  <a:pt x="41205" y="5147059"/>
                </a:lnTo>
                <a:lnTo>
                  <a:pt x="28847" y="5102125"/>
                </a:lnTo>
                <a:lnTo>
                  <a:pt x="18610" y="5056352"/>
                </a:lnTo>
                <a:lnTo>
                  <a:pt x="10552" y="5009795"/>
                </a:lnTo>
                <a:lnTo>
                  <a:pt x="4727" y="4962510"/>
                </a:lnTo>
                <a:lnTo>
                  <a:pt x="1191" y="4914553"/>
                </a:lnTo>
                <a:lnTo>
                  <a:pt x="0" y="4865980"/>
                </a:lnTo>
                <a:lnTo>
                  <a:pt x="0" y="973219"/>
                </a:lnTo>
                <a:lnTo>
                  <a:pt x="1191" y="924646"/>
                </a:lnTo>
                <a:lnTo>
                  <a:pt x="4727" y="876689"/>
                </a:lnTo>
                <a:lnTo>
                  <a:pt x="10552" y="829404"/>
                </a:lnTo>
                <a:lnTo>
                  <a:pt x="18610" y="782847"/>
                </a:lnTo>
                <a:lnTo>
                  <a:pt x="28847" y="737074"/>
                </a:lnTo>
                <a:lnTo>
                  <a:pt x="41205" y="692140"/>
                </a:lnTo>
                <a:lnTo>
                  <a:pt x="55629" y="648102"/>
                </a:lnTo>
                <a:lnTo>
                  <a:pt x="72064" y="605015"/>
                </a:lnTo>
                <a:lnTo>
                  <a:pt x="90453" y="562934"/>
                </a:lnTo>
                <a:lnTo>
                  <a:pt x="110741" y="521916"/>
                </a:lnTo>
                <a:lnTo>
                  <a:pt x="132872" y="482016"/>
                </a:lnTo>
                <a:lnTo>
                  <a:pt x="156791" y="443291"/>
                </a:lnTo>
                <a:lnTo>
                  <a:pt x="182441" y="405795"/>
                </a:lnTo>
                <a:lnTo>
                  <a:pt x="209768" y="369585"/>
                </a:lnTo>
                <a:lnTo>
                  <a:pt x="238714" y="334716"/>
                </a:lnTo>
                <a:lnTo>
                  <a:pt x="269224" y="301244"/>
                </a:lnTo>
                <a:lnTo>
                  <a:pt x="301244" y="269224"/>
                </a:lnTo>
                <a:lnTo>
                  <a:pt x="334716" y="238714"/>
                </a:lnTo>
                <a:lnTo>
                  <a:pt x="369585" y="209768"/>
                </a:lnTo>
                <a:lnTo>
                  <a:pt x="405795" y="182441"/>
                </a:lnTo>
                <a:lnTo>
                  <a:pt x="443291" y="156791"/>
                </a:lnTo>
                <a:lnTo>
                  <a:pt x="482016" y="132872"/>
                </a:lnTo>
                <a:lnTo>
                  <a:pt x="521916" y="110741"/>
                </a:lnTo>
                <a:lnTo>
                  <a:pt x="562934" y="90453"/>
                </a:lnTo>
                <a:lnTo>
                  <a:pt x="605015" y="72064"/>
                </a:lnTo>
                <a:lnTo>
                  <a:pt x="648102" y="55629"/>
                </a:lnTo>
                <a:lnTo>
                  <a:pt x="692140" y="41205"/>
                </a:lnTo>
                <a:lnTo>
                  <a:pt x="737074" y="28847"/>
                </a:lnTo>
                <a:lnTo>
                  <a:pt x="782847" y="18610"/>
                </a:lnTo>
                <a:lnTo>
                  <a:pt x="829404" y="10552"/>
                </a:lnTo>
                <a:lnTo>
                  <a:pt x="876688" y="4727"/>
                </a:lnTo>
                <a:lnTo>
                  <a:pt x="924645" y="1191"/>
                </a:lnTo>
                <a:lnTo>
                  <a:pt x="973219" y="0"/>
                </a:lnTo>
                <a:lnTo>
                  <a:pt x="5241880" y="0"/>
                </a:lnTo>
                <a:lnTo>
                  <a:pt x="5293346" y="1360"/>
                </a:lnTo>
                <a:lnTo>
                  <a:pt x="5344433" y="5415"/>
                </a:lnTo>
                <a:lnTo>
                  <a:pt x="5395044" y="12123"/>
                </a:lnTo>
                <a:lnTo>
                  <a:pt x="5445083" y="21446"/>
                </a:lnTo>
                <a:lnTo>
                  <a:pt x="5494453" y="33343"/>
                </a:lnTo>
                <a:lnTo>
                  <a:pt x="5543057" y="47773"/>
                </a:lnTo>
                <a:lnTo>
                  <a:pt x="5590798" y="64697"/>
                </a:lnTo>
                <a:lnTo>
                  <a:pt x="5637580" y="84074"/>
                </a:lnTo>
                <a:lnTo>
                  <a:pt x="5683305" y="105865"/>
                </a:lnTo>
                <a:lnTo>
                  <a:pt x="5727877" y="130030"/>
                </a:lnTo>
                <a:lnTo>
                  <a:pt x="5771199" y="156528"/>
                </a:lnTo>
                <a:lnTo>
                  <a:pt x="5813174" y="185318"/>
                </a:lnTo>
                <a:lnTo>
                  <a:pt x="5853706" y="216362"/>
                </a:lnTo>
                <a:lnTo>
                  <a:pt x="5892697" y="249619"/>
                </a:lnTo>
                <a:lnTo>
                  <a:pt x="5930050" y="285049"/>
                </a:lnTo>
                <a:lnTo>
                  <a:pt x="5965480" y="322403"/>
                </a:lnTo>
                <a:lnTo>
                  <a:pt x="5998737" y="361394"/>
                </a:lnTo>
                <a:lnTo>
                  <a:pt x="6029781" y="401925"/>
                </a:lnTo>
                <a:lnTo>
                  <a:pt x="6058572" y="443900"/>
                </a:lnTo>
                <a:lnTo>
                  <a:pt x="6085069" y="487222"/>
                </a:lnTo>
                <a:lnTo>
                  <a:pt x="6109234" y="531794"/>
                </a:lnTo>
                <a:lnTo>
                  <a:pt x="6131025" y="577519"/>
                </a:lnTo>
                <a:lnTo>
                  <a:pt x="6150402" y="624301"/>
                </a:lnTo>
                <a:lnTo>
                  <a:pt x="6167326" y="672042"/>
                </a:lnTo>
                <a:lnTo>
                  <a:pt x="6181757" y="720646"/>
                </a:lnTo>
                <a:lnTo>
                  <a:pt x="6193653" y="770016"/>
                </a:lnTo>
                <a:lnTo>
                  <a:pt x="6202976" y="820055"/>
                </a:lnTo>
                <a:lnTo>
                  <a:pt x="6209684" y="870666"/>
                </a:lnTo>
                <a:lnTo>
                  <a:pt x="6213739" y="921753"/>
                </a:lnTo>
                <a:lnTo>
                  <a:pt x="6215099" y="973219"/>
                </a:lnTo>
                <a:lnTo>
                  <a:pt x="6215099" y="4865980"/>
                </a:lnTo>
                <a:lnTo>
                  <a:pt x="6213908" y="4914553"/>
                </a:lnTo>
                <a:lnTo>
                  <a:pt x="6210372" y="4962510"/>
                </a:lnTo>
                <a:lnTo>
                  <a:pt x="6204547" y="5009795"/>
                </a:lnTo>
                <a:lnTo>
                  <a:pt x="6196489" y="5056352"/>
                </a:lnTo>
                <a:lnTo>
                  <a:pt x="6186252" y="5102125"/>
                </a:lnTo>
                <a:lnTo>
                  <a:pt x="6173894" y="5147059"/>
                </a:lnTo>
                <a:lnTo>
                  <a:pt x="6159470" y="5191097"/>
                </a:lnTo>
                <a:lnTo>
                  <a:pt x="6143035" y="5234184"/>
                </a:lnTo>
                <a:lnTo>
                  <a:pt x="6124646" y="5276265"/>
                </a:lnTo>
                <a:lnTo>
                  <a:pt x="6104358" y="5317283"/>
                </a:lnTo>
                <a:lnTo>
                  <a:pt x="6082226" y="5357183"/>
                </a:lnTo>
                <a:lnTo>
                  <a:pt x="6058308" y="5395908"/>
                </a:lnTo>
                <a:lnTo>
                  <a:pt x="6032657" y="5433404"/>
                </a:lnTo>
                <a:lnTo>
                  <a:pt x="6005331" y="5469615"/>
                </a:lnTo>
                <a:lnTo>
                  <a:pt x="5976385" y="5504484"/>
                </a:lnTo>
                <a:lnTo>
                  <a:pt x="5945874" y="5537956"/>
                </a:lnTo>
                <a:lnTo>
                  <a:pt x="5913855" y="5569975"/>
                </a:lnTo>
                <a:lnTo>
                  <a:pt x="5880383" y="5600485"/>
                </a:lnTo>
                <a:lnTo>
                  <a:pt x="5845514" y="5629431"/>
                </a:lnTo>
                <a:lnTo>
                  <a:pt x="5809304" y="5656758"/>
                </a:lnTo>
                <a:lnTo>
                  <a:pt x="5771808" y="5682408"/>
                </a:lnTo>
                <a:lnTo>
                  <a:pt x="5733082" y="5706327"/>
                </a:lnTo>
                <a:lnTo>
                  <a:pt x="5693183" y="5728458"/>
                </a:lnTo>
                <a:lnTo>
                  <a:pt x="5652165" y="5748746"/>
                </a:lnTo>
                <a:lnTo>
                  <a:pt x="5610084" y="5767135"/>
                </a:lnTo>
                <a:lnTo>
                  <a:pt x="5566997" y="5783570"/>
                </a:lnTo>
                <a:lnTo>
                  <a:pt x="5522959" y="5797994"/>
                </a:lnTo>
                <a:lnTo>
                  <a:pt x="5478025" y="5810352"/>
                </a:lnTo>
                <a:lnTo>
                  <a:pt x="5432252" y="5820589"/>
                </a:lnTo>
                <a:lnTo>
                  <a:pt x="5385695" y="5828647"/>
                </a:lnTo>
                <a:lnTo>
                  <a:pt x="5338410" y="5834472"/>
                </a:lnTo>
                <a:lnTo>
                  <a:pt x="5290453" y="5838008"/>
                </a:lnTo>
                <a:lnTo>
                  <a:pt x="5241880" y="5839199"/>
                </a:lnTo>
                <a:close/>
              </a:path>
            </a:pathLst>
          </a:custGeom>
          <a:solidFill>
            <a:srgbClr val="E13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275" y="2800014"/>
            <a:ext cx="10074275" cy="4156394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7000" spc="-170" dirty="0"/>
              <a:t>The</a:t>
            </a:r>
            <a:r>
              <a:rPr sz="7000" spc="-150" dirty="0"/>
              <a:t> </a:t>
            </a:r>
            <a:r>
              <a:rPr sz="7000" spc="-120" dirty="0"/>
              <a:t>Scrum</a:t>
            </a:r>
            <a:r>
              <a:rPr sz="7000" spc="-145" dirty="0"/>
              <a:t> </a:t>
            </a:r>
            <a:r>
              <a:rPr sz="7000" spc="-175" dirty="0"/>
              <a:t>Guide</a:t>
            </a:r>
            <a:r>
              <a:rPr sz="7000" spc="-145" dirty="0"/>
              <a:t> </a:t>
            </a:r>
            <a:r>
              <a:rPr sz="7000" spc="-760" dirty="0"/>
              <a:t>(2020)</a:t>
            </a:r>
            <a:endParaRPr sz="7000" dirty="0"/>
          </a:p>
          <a:p>
            <a:pPr marL="12700" marR="1242060">
              <a:lnSpc>
                <a:spcPct val="120000"/>
              </a:lnSpc>
              <a:spcBef>
                <a:spcPts val="620"/>
              </a:spcBef>
            </a:pPr>
            <a:r>
              <a:rPr spc="-240" dirty="0">
                <a:latin typeface="Arial"/>
                <a:cs typeface="Arial"/>
              </a:rPr>
              <a:t>Ken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215" dirty="0">
                <a:latin typeface="Arial"/>
                <a:cs typeface="Arial"/>
              </a:rPr>
              <a:t>Schwaber</a:t>
            </a:r>
            <a:r>
              <a:rPr spc="-5" dirty="0">
                <a:latin typeface="Arial"/>
                <a:cs typeface="Arial"/>
              </a:rPr>
              <a:t> &amp;</a:t>
            </a:r>
            <a:r>
              <a:rPr dirty="0">
                <a:latin typeface="Arial"/>
                <a:cs typeface="Arial"/>
              </a:rPr>
              <a:t> </a:t>
            </a:r>
            <a:r>
              <a:rPr spc="-155" dirty="0">
                <a:latin typeface="Arial"/>
                <a:cs typeface="Arial"/>
              </a:rPr>
              <a:t>Jeff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80" dirty="0">
                <a:latin typeface="Arial"/>
                <a:cs typeface="Arial"/>
              </a:rPr>
              <a:t>Sutherland </a:t>
            </a:r>
            <a:r>
              <a:rPr spc="-1320" dirty="0">
                <a:latin typeface="Arial"/>
                <a:cs typeface="Arial"/>
              </a:rPr>
              <a:t> </a:t>
            </a:r>
            <a:r>
              <a:rPr spc="-165" dirty="0">
                <a:latin typeface="Arial"/>
                <a:cs typeface="Arial"/>
              </a:rPr>
              <a:t>OOPSLA</a:t>
            </a:r>
            <a:r>
              <a:rPr spc="-5" dirty="0">
                <a:latin typeface="Arial"/>
                <a:cs typeface="Arial"/>
              </a:rPr>
              <a:t> 1995 </a:t>
            </a:r>
            <a:r>
              <a:rPr spc="-200" dirty="0">
                <a:latin typeface="Arial"/>
                <a:cs typeface="Arial"/>
              </a:rPr>
              <a:t>(Austin,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345" dirty="0">
                <a:latin typeface="Arial"/>
                <a:cs typeface="Arial"/>
              </a:rPr>
              <a:t>Texas</a:t>
            </a:r>
            <a:r>
              <a:rPr spc="-345" dirty="0" smtClean="0">
                <a:latin typeface="Arial"/>
                <a:cs typeface="Arial"/>
              </a:rPr>
              <a:t>)</a:t>
            </a:r>
            <a:r>
              <a:rPr lang="es-ES" spc="-345" dirty="0" smtClean="0">
                <a:latin typeface="Arial"/>
                <a:cs typeface="Arial"/>
              </a:rPr>
              <a:t/>
            </a:r>
            <a:br>
              <a:rPr lang="es-ES" spc="-345" dirty="0" smtClean="0">
                <a:latin typeface="Arial"/>
                <a:cs typeface="Arial"/>
              </a:rPr>
            </a:br>
            <a:r>
              <a:rPr lang="es-ES" spc="-345" dirty="0">
                <a:latin typeface="Arial"/>
                <a:cs typeface="Arial"/>
              </a:rPr>
              <a:t>	</a:t>
            </a:r>
            <a:r>
              <a:rPr lang="es-ES" spc="-345" dirty="0" smtClean="0">
                <a:latin typeface="Arial"/>
                <a:cs typeface="Arial"/>
              </a:rPr>
              <a:t>			</a:t>
            </a:r>
            <a:r>
              <a:rPr lang="es-ES" sz="2000" i="1" spc="-345" dirty="0" smtClean="0">
                <a:latin typeface="Arial"/>
                <a:cs typeface="Arial"/>
              </a:rPr>
              <a:t>TEORIA    BÁSICA   SCRUM</a:t>
            </a:r>
            <a:endParaRPr sz="2000" spc="-34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775" y="9204833"/>
            <a:ext cx="582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E13319"/>
                </a:solidFill>
                <a:latin typeface="Arial"/>
                <a:cs typeface="Arial"/>
              </a:rPr>
              <a:t>https://scrumguides.org/scrum-guide.html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025" y="2944075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06575" y="1740299"/>
            <a:ext cx="9881870" cy="55244"/>
          </a:xfrm>
          <a:custGeom>
            <a:avLst/>
            <a:gdLst/>
            <a:ahLst/>
            <a:cxnLst/>
            <a:rect l="l" t="t" r="r" b="b"/>
            <a:pathLst>
              <a:path w="9881869" h="55244">
                <a:moveTo>
                  <a:pt x="0" y="0"/>
                </a:moveTo>
                <a:lnTo>
                  <a:pt x="9881424" y="5470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8921115" cy="10287000"/>
            <a:chOff x="0" y="0"/>
            <a:chExt cx="8921115" cy="10287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49" y="0"/>
              <a:ext cx="7913400" cy="10286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31387"/>
              <a:ext cx="8921024" cy="58242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3515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Objetivo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69424" y="2196451"/>
            <a:ext cx="740854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Desarrollamos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guía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ayudar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75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personas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todo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mundo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Arial"/>
                <a:cs typeface="Arial"/>
              </a:rPr>
              <a:t>entender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35" dirty="0">
                <a:solidFill>
                  <a:srgbClr val="FFFFFF"/>
                </a:solidFill>
                <a:latin typeface="Arial"/>
                <a:cs typeface="Arial"/>
              </a:rPr>
              <a:t>Scrum.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Arial"/>
              <a:cs typeface="Arial"/>
            </a:endParaRPr>
          </a:p>
          <a:p>
            <a:pPr marL="12700" marR="309245">
              <a:lnSpc>
                <a:spcPct val="114999"/>
              </a:lnSpc>
            </a:pPr>
            <a:r>
              <a:rPr sz="2500" b="1" spc="-16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4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mundo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complejo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constante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crecimiento,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60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emplea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4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enfoque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iterativo,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constante,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incremental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(mejora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contínua)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optimizar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5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-90" dirty="0">
                <a:solidFill>
                  <a:srgbClr val="FFFFFF"/>
                </a:solidFill>
                <a:latin typeface="Arial"/>
                <a:cs typeface="Arial"/>
              </a:rPr>
              <a:t>evisibilidad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0" dirty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olar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riesgo.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9424" y="6844649"/>
            <a:ext cx="653160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Gestión </a:t>
            </a:r>
            <a:r>
              <a:rPr sz="2500" b="1" spc="-35" dirty="0">
                <a:solidFill>
                  <a:srgbClr val="FFFFFF"/>
                </a:solidFill>
                <a:latin typeface="Arial"/>
                <a:cs typeface="Arial"/>
              </a:rPr>
              <a:t>del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conocimiento </a:t>
            </a: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500" b="1" spc="-80" dirty="0">
                <a:solidFill>
                  <a:srgbClr val="FFFFFF"/>
                </a:solidFill>
                <a:latin typeface="Arial"/>
                <a:cs typeface="Arial"/>
              </a:rPr>
              <a:t>experiencia </a:t>
            </a: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del  </a:t>
            </a:r>
            <a:r>
              <a:rPr sz="2500" b="1" spc="-40" dirty="0">
                <a:solidFill>
                  <a:srgbClr val="FFFFFF"/>
                </a:solidFill>
                <a:latin typeface="Arial"/>
                <a:cs typeface="Arial"/>
              </a:rPr>
              <a:t>equipo.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69424" y="8825849"/>
            <a:ext cx="1826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odos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una.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7449" y="3369130"/>
            <a:ext cx="3200400" cy="3200400"/>
            <a:chOff x="2547449" y="3369130"/>
            <a:chExt cx="3200400" cy="3200400"/>
          </a:xfrm>
        </p:grpSpPr>
        <p:sp>
          <p:nvSpPr>
            <p:cNvPr id="3" name="object 3"/>
            <p:cNvSpPr/>
            <p:nvPr/>
          </p:nvSpPr>
          <p:spPr>
            <a:xfrm>
              <a:off x="2547449" y="336913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2666989" y="3200400"/>
                  </a:moveTo>
                  <a:lnTo>
                    <a:pt x="533410" y="3200400"/>
                  </a:lnTo>
                  <a:lnTo>
                    <a:pt x="484859" y="3198220"/>
                  </a:lnTo>
                  <a:lnTo>
                    <a:pt x="437529" y="3191806"/>
                  </a:lnTo>
                  <a:lnTo>
                    <a:pt x="391608" y="3181346"/>
                  </a:lnTo>
                  <a:lnTo>
                    <a:pt x="347286" y="3167028"/>
                  </a:lnTo>
                  <a:lnTo>
                    <a:pt x="304749" y="3149042"/>
                  </a:lnTo>
                  <a:lnTo>
                    <a:pt x="264188" y="3127574"/>
                  </a:lnTo>
                  <a:lnTo>
                    <a:pt x="225788" y="3102813"/>
                  </a:lnTo>
                  <a:lnTo>
                    <a:pt x="189740" y="3074948"/>
                  </a:lnTo>
                  <a:lnTo>
                    <a:pt x="156232" y="3044167"/>
                  </a:lnTo>
                  <a:lnTo>
                    <a:pt x="125451" y="3010659"/>
                  </a:lnTo>
                  <a:lnTo>
                    <a:pt x="97586" y="2974611"/>
                  </a:lnTo>
                  <a:lnTo>
                    <a:pt x="72826" y="2936212"/>
                  </a:lnTo>
                  <a:lnTo>
                    <a:pt x="51358" y="2895650"/>
                  </a:lnTo>
                  <a:lnTo>
                    <a:pt x="33371" y="2853113"/>
                  </a:lnTo>
                  <a:lnTo>
                    <a:pt x="19053" y="2808791"/>
                  </a:lnTo>
                  <a:lnTo>
                    <a:pt x="8593" y="2762870"/>
                  </a:lnTo>
                  <a:lnTo>
                    <a:pt x="2179" y="2715540"/>
                  </a:lnTo>
                  <a:lnTo>
                    <a:pt x="0" y="2666989"/>
                  </a:lnTo>
                  <a:lnTo>
                    <a:pt x="0" y="533410"/>
                  </a:lnTo>
                  <a:lnTo>
                    <a:pt x="2179" y="484859"/>
                  </a:lnTo>
                  <a:lnTo>
                    <a:pt x="8593" y="437529"/>
                  </a:lnTo>
                  <a:lnTo>
                    <a:pt x="19053" y="391609"/>
                  </a:lnTo>
                  <a:lnTo>
                    <a:pt x="33371" y="347286"/>
                  </a:lnTo>
                  <a:lnTo>
                    <a:pt x="51358" y="304750"/>
                  </a:lnTo>
                  <a:lnTo>
                    <a:pt x="72826" y="264188"/>
                  </a:lnTo>
                  <a:lnTo>
                    <a:pt x="97586" y="225789"/>
                  </a:lnTo>
                  <a:lnTo>
                    <a:pt x="125451" y="189741"/>
                  </a:lnTo>
                  <a:lnTo>
                    <a:pt x="156232" y="156232"/>
                  </a:lnTo>
                  <a:lnTo>
                    <a:pt x="189740" y="125451"/>
                  </a:lnTo>
                  <a:lnTo>
                    <a:pt x="225788" y="97586"/>
                  </a:lnTo>
                  <a:lnTo>
                    <a:pt x="264188" y="72826"/>
                  </a:lnTo>
                  <a:lnTo>
                    <a:pt x="304749" y="51358"/>
                  </a:lnTo>
                  <a:lnTo>
                    <a:pt x="347286" y="33371"/>
                  </a:lnTo>
                  <a:lnTo>
                    <a:pt x="391608" y="19053"/>
                  </a:lnTo>
                  <a:lnTo>
                    <a:pt x="437529" y="8593"/>
                  </a:lnTo>
                  <a:lnTo>
                    <a:pt x="484859" y="2179"/>
                  </a:lnTo>
                  <a:lnTo>
                    <a:pt x="533410" y="0"/>
                  </a:lnTo>
                  <a:lnTo>
                    <a:pt x="2666989" y="0"/>
                  </a:lnTo>
                  <a:lnTo>
                    <a:pt x="2719710" y="2610"/>
                  </a:lnTo>
                  <a:lnTo>
                    <a:pt x="2771538" y="10344"/>
                  </a:lnTo>
                  <a:lnTo>
                    <a:pt x="2822123" y="23056"/>
                  </a:lnTo>
                  <a:lnTo>
                    <a:pt x="2871116" y="40603"/>
                  </a:lnTo>
                  <a:lnTo>
                    <a:pt x="2918167" y="62839"/>
                  </a:lnTo>
                  <a:lnTo>
                    <a:pt x="2962925" y="89619"/>
                  </a:lnTo>
                  <a:lnTo>
                    <a:pt x="3005042" y="120798"/>
                  </a:lnTo>
                  <a:lnTo>
                    <a:pt x="3044167" y="156232"/>
                  </a:lnTo>
                  <a:lnTo>
                    <a:pt x="3079601" y="195357"/>
                  </a:lnTo>
                  <a:lnTo>
                    <a:pt x="3110780" y="237474"/>
                  </a:lnTo>
                  <a:lnTo>
                    <a:pt x="3137560" y="282232"/>
                  </a:lnTo>
                  <a:lnTo>
                    <a:pt x="3159796" y="329283"/>
                  </a:lnTo>
                  <a:lnTo>
                    <a:pt x="3177343" y="378276"/>
                  </a:lnTo>
                  <a:lnTo>
                    <a:pt x="3190055" y="428861"/>
                  </a:lnTo>
                  <a:lnTo>
                    <a:pt x="3197789" y="480689"/>
                  </a:lnTo>
                  <a:lnTo>
                    <a:pt x="3200399" y="533410"/>
                  </a:lnTo>
                  <a:lnTo>
                    <a:pt x="3200399" y="2666989"/>
                  </a:lnTo>
                  <a:lnTo>
                    <a:pt x="3198220" y="2715540"/>
                  </a:lnTo>
                  <a:lnTo>
                    <a:pt x="3191806" y="2762870"/>
                  </a:lnTo>
                  <a:lnTo>
                    <a:pt x="3181346" y="2808791"/>
                  </a:lnTo>
                  <a:lnTo>
                    <a:pt x="3167028" y="2853113"/>
                  </a:lnTo>
                  <a:lnTo>
                    <a:pt x="3149041" y="2895650"/>
                  </a:lnTo>
                  <a:lnTo>
                    <a:pt x="3127573" y="2936212"/>
                  </a:lnTo>
                  <a:lnTo>
                    <a:pt x="3102813" y="2974611"/>
                  </a:lnTo>
                  <a:lnTo>
                    <a:pt x="3074948" y="3010659"/>
                  </a:lnTo>
                  <a:lnTo>
                    <a:pt x="3044167" y="3044167"/>
                  </a:lnTo>
                  <a:lnTo>
                    <a:pt x="3010659" y="3074948"/>
                  </a:lnTo>
                  <a:lnTo>
                    <a:pt x="2974611" y="3102813"/>
                  </a:lnTo>
                  <a:lnTo>
                    <a:pt x="2936211" y="3127574"/>
                  </a:lnTo>
                  <a:lnTo>
                    <a:pt x="2895650" y="3149042"/>
                  </a:lnTo>
                  <a:lnTo>
                    <a:pt x="2853113" y="3167028"/>
                  </a:lnTo>
                  <a:lnTo>
                    <a:pt x="2808791" y="3181346"/>
                  </a:lnTo>
                  <a:lnTo>
                    <a:pt x="2762870" y="3191806"/>
                  </a:lnTo>
                  <a:lnTo>
                    <a:pt x="2715540" y="3198220"/>
                  </a:lnTo>
                  <a:lnTo>
                    <a:pt x="2666989" y="3200400"/>
                  </a:lnTo>
                  <a:close/>
                </a:path>
              </a:pathLst>
            </a:custGeom>
            <a:solidFill>
              <a:srgbClr val="00F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3250" y="4054918"/>
              <a:ext cx="1828799" cy="18287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75401" y="6780294"/>
            <a:ext cx="2850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5" dirty="0">
                <a:solidFill>
                  <a:srgbClr val="FFFFFF"/>
                </a:solidFill>
                <a:latin typeface="Tahoma"/>
                <a:cs typeface="Tahoma"/>
              </a:rPr>
              <a:t>Transparencia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90700" y="3369130"/>
            <a:ext cx="3200400" cy="3200400"/>
            <a:chOff x="7490700" y="3369130"/>
            <a:chExt cx="3200400" cy="3200400"/>
          </a:xfrm>
        </p:grpSpPr>
        <p:sp>
          <p:nvSpPr>
            <p:cNvPr id="7" name="object 7"/>
            <p:cNvSpPr/>
            <p:nvPr/>
          </p:nvSpPr>
          <p:spPr>
            <a:xfrm>
              <a:off x="7490700" y="336913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2666988" y="3200399"/>
                  </a:moveTo>
                  <a:lnTo>
                    <a:pt x="533410" y="3200399"/>
                  </a:lnTo>
                  <a:lnTo>
                    <a:pt x="484859" y="3198220"/>
                  </a:lnTo>
                  <a:lnTo>
                    <a:pt x="437529" y="3191806"/>
                  </a:lnTo>
                  <a:lnTo>
                    <a:pt x="391609" y="3181346"/>
                  </a:lnTo>
                  <a:lnTo>
                    <a:pt x="347286" y="3167028"/>
                  </a:lnTo>
                  <a:lnTo>
                    <a:pt x="304750" y="3149041"/>
                  </a:lnTo>
                  <a:lnTo>
                    <a:pt x="264188" y="3127573"/>
                  </a:lnTo>
                  <a:lnTo>
                    <a:pt x="225789" y="3102813"/>
                  </a:lnTo>
                  <a:lnTo>
                    <a:pt x="189741" y="3074948"/>
                  </a:lnTo>
                  <a:lnTo>
                    <a:pt x="156232" y="3044167"/>
                  </a:lnTo>
                  <a:lnTo>
                    <a:pt x="125451" y="3010659"/>
                  </a:lnTo>
                  <a:lnTo>
                    <a:pt x="97586" y="2974611"/>
                  </a:lnTo>
                  <a:lnTo>
                    <a:pt x="72826" y="2936211"/>
                  </a:lnTo>
                  <a:lnTo>
                    <a:pt x="51358" y="2895649"/>
                  </a:lnTo>
                  <a:lnTo>
                    <a:pt x="33371" y="2853113"/>
                  </a:lnTo>
                  <a:lnTo>
                    <a:pt x="19053" y="2808790"/>
                  </a:lnTo>
                  <a:lnTo>
                    <a:pt x="8593" y="2762870"/>
                  </a:lnTo>
                  <a:lnTo>
                    <a:pt x="2179" y="2715540"/>
                  </a:lnTo>
                  <a:lnTo>
                    <a:pt x="0" y="2666989"/>
                  </a:lnTo>
                  <a:lnTo>
                    <a:pt x="0" y="533410"/>
                  </a:lnTo>
                  <a:lnTo>
                    <a:pt x="2179" y="484859"/>
                  </a:lnTo>
                  <a:lnTo>
                    <a:pt x="8593" y="437529"/>
                  </a:lnTo>
                  <a:lnTo>
                    <a:pt x="19053" y="391608"/>
                  </a:lnTo>
                  <a:lnTo>
                    <a:pt x="33371" y="347286"/>
                  </a:lnTo>
                  <a:lnTo>
                    <a:pt x="51358" y="304749"/>
                  </a:lnTo>
                  <a:lnTo>
                    <a:pt x="72826" y="264187"/>
                  </a:lnTo>
                  <a:lnTo>
                    <a:pt x="97586" y="225788"/>
                  </a:lnTo>
                  <a:lnTo>
                    <a:pt x="125451" y="189740"/>
                  </a:lnTo>
                  <a:lnTo>
                    <a:pt x="156232" y="156232"/>
                  </a:lnTo>
                  <a:lnTo>
                    <a:pt x="189741" y="125451"/>
                  </a:lnTo>
                  <a:lnTo>
                    <a:pt x="225789" y="97586"/>
                  </a:lnTo>
                  <a:lnTo>
                    <a:pt x="264188" y="72826"/>
                  </a:lnTo>
                  <a:lnTo>
                    <a:pt x="304750" y="51358"/>
                  </a:lnTo>
                  <a:lnTo>
                    <a:pt x="347286" y="33371"/>
                  </a:lnTo>
                  <a:lnTo>
                    <a:pt x="391609" y="19053"/>
                  </a:lnTo>
                  <a:lnTo>
                    <a:pt x="437529" y="8593"/>
                  </a:lnTo>
                  <a:lnTo>
                    <a:pt x="484859" y="2179"/>
                  </a:lnTo>
                  <a:lnTo>
                    <a:pt x="533410" y="0"/>
                  </a:lnTo>
                  <a:lnTo>
                    <a:pt x="2666988" y="0"/>
                  </a:lnTo>
                  <a:lnTo>
                    <a:pt x="2719710" y="2610"/>
                  </a:lnTo>
                  <a:lnTo>
                    <a:pt x="2771538" y="10344"/>
                  </a:lnTo>
                  <a:lnTo>
                    <a:pt x="2822123" y="23056"/>
                  </a:lnTo>
                  <a:lnTo>
                    <a:pt x="2871116" y="40603"/>
                  </a:lnTo>
                  <a:lnTo>
                    <a:pt x="2918167" y="62839"/>
                  </a:lnTo>
                  <a:lnTo>
                    <a:pt x="2962925" y="89619"/>
                  </a:lnTo>
                  <a:lnTo>
                    <a:pt x="3005042" y="120798"/>
                  </a:lnTo>
                  <a:lnTo>
                    <a:pt x="3044167" y="156232"/>
                  </a:lnTo>
                  <a:lnTo>
                    <a:pt x="3079601" y="195357"/>
                  </a:lnTo>
                  <a:lnTo>
                    <a:pt x="3110780" y="237474"/>
                  </a:lnTo>
                  <a:lnTo>
                    <a:pt x="3137560" y="282232"/>
                  </a:lnTo>
                  <a:lnTo>
                    <a:pt x="3159796" y="329283"/>
                  </a:lnTo>
                  <a:lnTo>
                    <a:pt x="3177343" y="378276"/>
                  </a:lnTo>
                  <a:lnTo>
                    <a:pt x="3190055" y="428861"/>
                  </a:lnTo>
                  <a:lnTo>
                    <a:pt x="3197789" y="480689"/>
                  </a:lnTo>
                  <a:lnTo>
                    <a:pt x="3200399" y="533410"/>
                  </a:lnTo>
                  <a:lnTo>
                    <a:pt x="3200399" y="2666989"/>
                  </a:lnTo>
                  <a:lnTo>
                    <a:pt x="3198220" y="2715540"/>
                  </a:lnTo>
                  <a:lnTo>
                    <a:pt x="3191806" y="2762870"/>
                  </a:lnTo>
                  <a:lnTo>
                    <a:pt x="3181346" y="2808790"/>
                  </a:lnTo>
                  <a:lnTo>
                    <a:pt x="3167028" y="2853113"/>
                  </a:lnTo>
                  <a:lnTo>
                    <a:pt x="3149041" y="2895649"/>
                  </a:lnTo>
                  <a:lnTo>
                    <a:pt x="3127573" y="2936211"/>
                  </a:lnTo>
                  <a:lnTo>
                    <a:pt x="3102813" y="2974611"/>
                  </a:lnTo>
                  <a:lnTo>
                    <a:pt x="3074948" y="3010659"/>
                  </a:lnTo>
                  <a:lnTo>
                    <a:pt x="3044167" y="3044167"/>
                  </a:lnTo>
                  <a:lnTo>
                    <a:pt x="3010658" y="3074948"/>
                  </a:lnTo>
                  <a:lnTo>
                    <a:pt x="2974610" y="3102813"/>
                  </a:lnTo>
                  <a:lnTo>
                    <a:pt x="2936211" y="3127573"/>
                  </a:lnTo>
                  <a:lnTo>
                    <a:pt x="2895649" y="3149041"/>
                  </a:lnTo>
                  <a:lnTo>
                    <a:pt x="2853113" y="3167028"/>
                  </a:lnTo>
                  <a:lnTo>
                    <a:pt x="2808790" y="3181346"/>
                  </a:lnTo>
                  <a:lnTo>
                    <a:pt x="2762870" y="3191806"/>
                  </a:lnTo>
                  <a:lnTo>
                    <a:pt x="2715540" y="3198220"/>
                  </a:lnTo>
                  <a:lnTo>
                    <a:pt x="2666988" y="3200399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6500" y="4054918"/>
              <a:ext cx="1828799" cy="18287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367411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20" dirty="0"/>
              <a:t>Pilares</a:t>
            </a:r>
            <a:r>
              <a:rPr sz="5050" spc="-155" dirty="0"/>
              <a:t> </a:t>
            </a:r>
            <a:r>
              <a:rPr sz="5050" spc="-525" dirty="0"/>
              <a:t>(TIA)</a:t>
            </a:r>
            <a:endParaRPr sz="5050"/>
          </a:p>
        </p:txBody>
      </p:sp>
      <p:sp>
        <p:nvSpPr>
          <p:cNvPr id="10" name="object 10"/>
          <p:cNvSpPr txBox="1"/>
          <p:nvPr/>
        </p:nvSpPr>
        <p:spPr>
          <a:xfrm>
            <a:off x="8037582" y="6780294"/>
            <a:ext cx="22091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90" dirty="0">
                <a:solidFill>
                  <a:srgbClr val="FFFFFF"/>
                </a:solidFill>
                <a:latin typeface="Tahoma"/>
                <a:cs typeface="Tahoma"/>
              </a:rPr>
              <a:t>Inspección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34074" y="6780294"/>
            <a:ext cx="23063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75" dirty="0">
                <a:solidFill>
                  <a:srgbClr val="FFFFFF"/>
                </a:solidFill>
                <a:latin typeface="Tahoma"/>
                <a:cs typeface="Tahoma"/>
              </a:rPr>
              <a:t>Adaptación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33949" y="3369130"/>
            <a:ext cx="3200400" cy="3200400"/>
            <a:chOff x="12433949" y="3369130"/>
            <a:chExt cx="3200400" cy="3200400"/>
          </a:xfrm>
        </p:grpSpPr>
        <p:sp>
          <p:nvSpPr>
            <p:cNvPr id="13" name="object 13"/>
            <p:cNvSpPr/>
            <p:nvPr/>
          </p:nvSpPr>
          <p:spPr>
            <a:xfrm>
              <a:off x="12433949" y="336913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2666988" y="3200399"/>
                  </a:moveTo>
                  <a:lnTo>
                    <a:pt x="533410" y="3200399"/>
                  </a:lnTo>
                  <a:lnTo>
                    <a:pt x="484859" y="3198220"/>
                  </a:lnTo>
                  <a:lnTo>
                    <a:pt x="437529" y="3191806"/>
                  </a:lnTo>
                  <a:lnTo>
                    <a:pt x="391609" y="3181346"/>
                  </a:lnTo>
                  <a:lnTo>
                    <a:pt x="347286" y="3167028"/>
                  </a:lnTo>
                  <a:lnTo>
                    <a:pt x="304750" y="3149041"/>
                  </a:lnTo>
                  <a:lnTo>
                    <a:pt x="264188" y="3127573"/>
                  </a:lnTo>
                  <a:lnTo>
                    <a:pt x="225789" y="3102813"/>
                  </a:lnTo>
                  <a:lnTo>
                    <a:pt x="189741" y="3074948"/>
                  </a:lnTo>
                  <a:lnTo>
                    <a:pt x="156232" y="3044167"/>
                  </a:lnTo>
                  <a:lnTo>
                    <a:pt x="125451" y="3010659"/>
                  </a:lnTo>
                  <a:lnTo>
                    <a:pt x="97586" y="2974611"/>
                  </a:lnTo>
                  <a:lnTo>
                    <a:pt x="72826" y="2936211"/>
                  </a:lnTo>
                  <a:lnTo>
                    <a:pt x="51358" y="2895649"/>
                  </a:lnTo>
                  <a:lnTo>
                    <a:pt x="33371" y="2853113"/>
                  </a:lnTo>
                  <a:lnTo>
                    <a:pt x="19053" y="2808790"/>
                  </a:lnTo>
                  <a:lnTo>
                    <a:pt x="8593" y="2762870"/>
                  </a:lnTo>
                  <a:lnTo>
                    <a:pt x="2179" y="2715540"/>
                  </a:lnTo>
                  <a:lnTo>
                    <a:pt x="0" y="2666989"/>
                  </a:lnTo>
                  <a:lnTo>
                    <a:pt x="0" y="533410"/>
                  </a:lnTo>
                  <a:lnTo>
                    <a:pt x="2179" y="484859"/>
                  </a:lnTo>
                  <a:lnTo>
                    <a:pt x="8593" y="437529"/>
                  </a:lnTo>
                  <a:lnTo>
                    <a:pt x="19053" y="391608"/>
                  </a:lnTo>
                  <a:lnTo>
                    <a:pt x="33371" y="347286"/>
                  </a:lnTo>
                  <a:lnTo>
                    <a:pt x="51358" y="304749"/>
                  </a:lnTo>
                  <a:lnTo>
                    <a:pt x="72826" y="264187"/>
                  </a:lnTo>
                  <a:lnTo>
                    <a:pt x="97586" y="225788"/>
                  </a:lnTo>
                  <a:lnTo>
                    <a:pt x="125451" y="189740"/>
                  </a:lnTo>
                  <a:lnTo>
                    <a:pt x="156232" y="156232"/>
                  </a:lnTo>
                  <a:lnTo>
                    <a:pt x="189741" y="125451"/>
                  </a:lnTo>
                  <a:lnTo>
                    <a:pt x="225789" y="97586"/>
                  </a:lnTo>
                  <a:lnTo>
                    <a:pt x="264188" y="72826"/>
                  </a:lnTo>
                  <a:lnTo>
                    <a:pt x="304750" y="51358"/>
                  </a:lnTo>
                  <a:lnTo>
                    <a:pt x="347286" y="33371"/>
                  </a:lnTo>
                  <a:lnTo>
                    <a:pt x="391609" y="19053"/>
                  </a:lnTo>
                  <a:lnTo>
                    <a:pt x="437529" y="8593"/>
                  </a:lnTo>
                  <a:lnTo>
                    <a:pt x="484859" y="2179"/>
                  </a:lnTo>
                  <a:lnTo>
                    <a:pt x="533410" y="0"/>
                  </a:lnTo>
                  <a:lnTo>
                    <a:pt x="2666988" y="0"/>
                  </a:lnTo>
                  <a:lnTo>
                    <a:pt x="2719710" y="2610"/>
                  </a:lnTo>
                  <a:lnTo>
                    <a:pt x="2771539" y="10344"/>
                  </a:lnTo>
                  <a:lnTo>
                    <a:pt x="2822124" y="23056"/>
                  </a:lnTo>
                  <a:lnTo>
                    <a:pt x="2871117" y="40603"/>
                  </a:lnTo>
                  <a:lnTo>
                    <a:pt x="2918168" y="62839"/>
                  </a:lnTo>
                  <a:lnTo>
                    <a:pt x="2962926" y="89619"/>
                  </a:lnTo>
                  <a:lnTo>
                    <a:pt x="3005042" y="120798"/>
                  </a:lnTo>
                  <a:lnTo>
                    <a:pt x="3044167" y="156232"/>
                  </a:lnTo>
                  <a:lnTo>
                    <a:pt x="3079601" y="195357"/>
                  </a:lnTo>
                  <a:lnTo>
                    <a:pt x="3110780" y="237474"/>
                  </a:lnTo>
                  <a:lnTo>
                    <a:pt x="3137560" y="282232"/>
                  </a:lnTo>
                  <a:lnTo>
                    <a:pt x="3159796" y="329283"/>
                  </a:lnTo>
                  <a:lnTo>
                    <a:pt x="3177343" y="378276"/>
                  </a:lnTo>
                  <a:lnTo>
                    <a:pt x="3190055" y="428861"/>
                  </a:lnTo>
                  <a:lnTo>
                    <a:pt x="3197789" y="480689"/>
                  </a:lnTo>
                  <a:lnTo>
                    <a:pt x="3200399" y="533410"/>
                  </a:lnTo>
                  <a:lnTo>
                    <a:pt x="3200399" y="2666989"/>
                  </a:lnTo>
                  <a:lnTo>
                    <a:pt x="3198220" y="2715540"/>
                  </a:lnTo>
                  <a:lnTo>
                    <a:pt x="3191806" y="2762870"/>
                  </a:lnTo>
                  <a:lnTo>
                    <a:pt x="3181346" y="2808790"/>
                  </a:lnTo>
                  <a:lnTo>
                    <a:pt x="3167028" y="2853113"/>
                  </a:lnTo>
                  <a:lnTo>
                    <a:pt x="3149041" y="2895649"/>
                  </a:lnTo>
                  <a:lnTo>
                    <a:pt x="3127574" y="2936211"/>
                  </a:lnTo>
                  <a:lnTo>
                    <a:pt x="3102813" y="2974611"/>
                  </a:lnTo>
                  <a:lnTo>
                    <a:pt x="3074948" y="3010659"/>
                  </a:lnTo>
                  <a:lnTo>
                    <a:pt x="3044167" y="3044167"/>
                  </a:lnTo>
                  <a:lnTo>
                    <a:pt x="3010659" y="3074948"/>
                  </a:lnTo>
                  <a:lnTo>
                    <a:pt x="2974611" y="3102813"/>
                  </a:lnTo>
                  <a:lnTo>
                    <a:pt x="2936212" y="3127573"/>
                  </a:lnTo>
                  <a:lnTo>
                    <a:pt x="2895650" y="3149041"/>
                  </a:lnTo>
                  <a:lnTo>
                    <a:pt x="2853113" y="3167028"/>
                  </a:lnTo>
                  <a:lnTo>
                    <a:pt x="2808791" y="3181346"/>
                  </a:lnTo>
                  <a:lnTo>
                    <a:pt x="2762870" y="3191806"/>
                  </a:lnTo>
                  <a:lnTo>
                    <a:pt x="2715540" y="3198220"/>
                  </a:lnTo>
                  <a:lnTo>
                    <a:pt x="2666988" y="3200399"/>
                  </a:lnTo>
                  <a:close/>
                </a:path>
              </a:pathLst>
            </a:custGeom>
            <a:solidFill>
              <a:srgbClr val="C6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9750" y="4054918"/>
              <a:ext cx="1828799" cy="1828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0399" y="0"/>
            <a:ext cx="9177599" cy="10286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748744"/>
            <a:ext cx="8808720" cy="40005"/>
          </a:xfrm>
          <a:custGeom>
            <a:avLst/>
            <a:gdLst/>
            <a:ahLst/>
            <a:cxnLst/>
            <a:rect l="l" t="t" r="r" b="b"/>
            <a:pathLst>
              <a:path w="8808720" h="40005">
                <a:moveTo>
                  <a:pt x="0" y="0"/>
                </a:moveTo>
                <a:lnTo>
                  <a:pt x="8808574" y="39555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8506649"/>
            <a:ext cx="16635873" cy="1462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7275" y="2685441"/>
            <a:ext cx="3681729" cy="44424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6978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110" dirty="0">
                <a:solidFill>
                  <a:srgbClr val="FFFFFF"/>
                </a:solidFill>
                <a:latin typeface="Tahoma"/>
                <a:cs typeface="Tahoma"/>
              </a:rPr>
              <a:t>Contexto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6978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Agile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6978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Kanban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978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Scrum</a:t>
            </a:r>
            <a:endParaRPr sz="3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  <a:tabLst>
                <a:tab pos="11550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Pilares</a:t>
            </a:r>
            <a:endParaRPr sz="3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11550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endParaRPr sz="3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  <a:tabLst>
                <a:tab pos="1155065" algn="l"/>
              </a:tabLst>
            </a:pPr>
            <a:r>
              <a:rPr sz="3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Regla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3-5-3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1675" y="1139621"/>
            <a:ext cx="1793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Índice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28155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65" dirty="0"/>
              <a:t>Valores</a:t>
            </a:r>
            <a:endParaRPr sz="5050"/>
          </a:p>
        </p:txBody>
      </p:sp>
      <p:sp>
        <p:nvSpPr>
          <p:cNvPr id="3" name="object 3"/>
          <p:cNvSpPr/>
          <p:nvPr/>
        </p:nvSpPr>
        <p:spPr>
          <a:xfrm>
            <a:off x="2959724" y="330627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3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3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1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6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00C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1987" y="3579238"/>
            <a:ext cx="292417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40" dirty="0">
                <a:solidFill>
                  <a:srgbClr val="FFFFFF"/>
                </a:solidFill>
                <a:latin typeface="Tahoma"/>
                <a:cs typeface="Tahoma"/>
              </a:rPr>
              <a:t>Comp</a:t>
            </a:r>
            <a:r>
              <a:rPr sz="3700" b="1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700" b="1" spc="-70" dirty="0">
                <a:solidFill>
                  <a:srgbClr val="FFFFFF"/>
                </a:solidFill>
                <a:latin typeface="Tahoma"/>
                <a:cs typeface="Tahoma"/>
              </a:rPr>
              <a:t>omiso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5724" y="582225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7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1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7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C6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7987" y="6095213"/>
            <a:ext cx="18942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75" dirty="0">
                <a:solidFill>
                  <a:srgbClr val="FFFFFF"/>
                </a:solidFill>
                <a:latin typeface="Tahoma"/>
                <a:cs typeface="Tahoma"/>
              </a:rPr>
              <a:t>Respe</a:t>
            </a:r>
            <a:r>
              <a:rPr sz="3700" b="1" spc="-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700" b="1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9137" y="330627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2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6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FF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08912" y="3579238"/>
            <a:ext cx="11271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700" b="1" spc="35" dirty="0">
                <a:solidFill>
                  <a:srgbClr val="FFFFFF"/>
                </a:solidFill>
                <a:latin typeface="Tahoma"/>
                <a:cs typeface="Tahoma"/>
              </a:rPr>
              <a:t>oco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82450" y="582225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7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2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7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FF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14712" y="6095213"/>
            <a:ext cx="15062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2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37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700" b="1" spc="-165" dirty="0">
                <a:solidFill>
                  <a:srgbClr val="FFFFFF"/>
                </a:solidFill>
                <a:latin typeface="Tahoma"/>
                <a:cs typeface="Tahoma"/>
              </a:rPr>
              <a:t>aje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38549" y="330627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7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7" y="0"/>
                </a:lnTo>
                <a:lnTo>
                  <a:pt x="820319" y="11601"/>
                </a:lnTo>
                <a:lnTo>
                  <a:pt x="869762" y="44637"/>
                </a:lnTo>
                <a:lnTo>
                  <a:pt x="902799" y="94080"/>
                </a:lnTo>
                <a:lnTo>
                  <a:pt x="914399" y="152403"/>
                </a:lnTo>
                <a:lnTo>
                  <a:pt x="914399" y="761996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7" y="914399"/>
                </a:lnTo>
                <a:close/>
              </a:path>
            </a:pathLst>
          </a:custGeom>
          <a:solidFill>
            <a:srgbClr val="A7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270813" y="3579238"/>
            <a:ext cx="19780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135" dirty="0">
                <a:solidFill>
                  <a:srgbClr val="FFFFFF"/>
                </a:solidFill>
                <a:latin typeface="Tahoma"/>
                <a:cs typeface="Tahoma"/>
              </a:rPr>
              <a:t>Apertura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570801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85" dirty="0"/>
              <a:t>Scru</a:t>
            </a:r>
            <a:r>
              <a:rPr sz="5050" spc="-130" dirty="0"/>
              <a:t>m</a:t>
            </a:r>
            <a:r>
              <a:rPr sz="5050" spc="-95" dirty="0"/>
              <a:t> </a:t>
            </a:r>
            <a:r>
              <a:rPr sz="5050" spc="-540" dirty="0"/>
              <a:t>T</a:t>
            </a:r>
            <a:r>
              <a:rPr sz="5050" spc="-140" dirty="0"/>
              <a:t>ea</a:t>
            </a:r>
            <a:r>
              <a:rPr sz="5050" spc="-220" dirty="0"/>
              <a:t>m</a:t>
            </a:r>
            <a:r>
              <a:rPr sz="5050" spc="-90" dirty="0"/>
              <a:t> </a:t>
            </a:r>
            <a:r>
              <a:rPr sz="5050" spc="-500" dirty="0"/>
              <a:t>(3-11)</a:t>
            </a:r>
            <a:endParaRPr sz="5050"/>
          </a:p>
        </p:txBody>
      </p:sp>
      <p:grpSp>
        <p:nvGrpSpPr>
          <p:cNvPr id="5" name="object 5"/>
          <p:cNvGrpSpPr/>
          <p:nvPr/>
        </p:nvGrpSpPr>
        <p:grpSpPr>
          <a:xfrm>
            <a:off x="0" y="2035449"/>
            <a:ext cx="18288000" cy="7303134"/>
            <a:chOff x="0" y="2035449"/>
            <a:chExt cx="18288000" cy="7303134"/>
          </a:xfrm>
        </p:grpSpPr>
        <p:sp>
          <p:nvSpPr>
            <p:cNvPr id="6" name="object 6"/>
            <p:cNvSpPr/>
            <p:nvPr/>
          </p:nvSpPr>
          <p:spPr>
            <a:xfrm>
              <a:off x="0" y="2041074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41074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024" y="2035449"/>
              <a:ext cx="10259799" cy="72922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04624" y="6944799"/>
              <a:ext cx="4411980" cy="2383155"/>
            </a:xfrm>
            <a:custGeom>
              <a:avLst/>
              <a:gdLst/>
              <a:ahLst/>
              <a:cxnLst/>
              <a:rect l="l" t="t" r="r" b="b"/>
              <a:pathLst>
                <a:path w="4411980" h="2383154">
                  <a:moveTo>
                    <a:pt x="4411499" y="2382899"/>
                  </a:moveTo>
                  <a:lnTo>
                    <a:pt x="0" y="2382899"/>
                  </a:lnTo>
                  <a:lnTo>
                    <a:pt x="0" y="0"/>
                  </a:lnTo>
                  <a:lnTo>
                    <a:pt x="4411499" y="0"/>
                  </a:lnTo>
                  <a:lnTo>
                    <a:pt x="4411499" y="238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04624" y="6944799"/>
              <a:ext cx="4411980" cy="2383155"/>
            </a:xfrm>
            <a:custGeom>
              <a:avLst/>
              <a:gdLst/>
              <a:ahLst/>
              <a:cxnLst/>
              <a:rect l="l" t="t" r="r" b="b"/>
              <a:pathLst>
                <a:path w="4411980" h="2383154">
                  <a:moveTo>
                    <a:pt x="0" y="0"/>
                  </a:moveTo>
                  <a:lnTo>
                    <a:pt x="4411499" y="0"/>
                  </a:lnTo>
                  <a:lnTo>
                    <a:pt x="4411499" y="2382899"/>
                  </a:lnTo>
                  <a:lnTo>
                    <a:pt x="0" y="238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7449" y="2911930"/>
            <a:ext cx="3200400" cy="3200400"/>
            <a:chOff x="2547449" y="2911930"/>
            <a:chExt cx="3200400" cy="3200400"/>
          </a:xfrm>
        </p:grpSpPr>
        <p:sp>
          <p:nvSpPr>
            <p:cNvPr id="3" name="object 3"/>
            <p:cNvSpPr/>
            <p:nvPr/>
          </p:nvSpPr>
          <p:spPr>
            <a:xfrm>
              <a:off x="2547449" y="291193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2666989" y="3200399"/>
                  </a:moveTo>
                  <a:lnTo>
                    <a:pt x="533410" y="3200399"/>
                  </a:lnTo>
                  <a:lnTo>
                    <a:pt x="484859" y="3198219"/>
                  </a:lnTo>
                  <a:lnTo>
                    <a:pt x="437529" y="3191805"/>
                  </a:lnTo>
                  <a:lnTo>
                    <a:pt x="391608" y="3181345"/>
                  </a:lnTo>
                  <a:lnTo>
                    <a:pt x="347286" y="3167028"/>
                  </a:lnTo>
                  <a:lnTo>
                    <a:pt x="304749" y="3149041"/>
                  </a:lnTo>
                  <a:lnTo>
                    <a:pt x="264188" y="3127573"/>
                  </a:lnTo>
                  <a:lnTo>
                    <a:pt x="225788" y="3102813"/>
                  </a:lnTo>
                  <a:lnTo>
                    <a:pt x="189740" y="3074948"/>
                  </a:lnTo>
                  <a:lnTo>
                    <a:pt x="156232" y="3044167"/>
                  </a:lnTo>
                  <a:lnTo>
                    <a:pt x="125451" y="3010658"/>
                  </a:lnTo>
                  <a:lnTo>
                    <a:pt x="97586" y="2974610"/>
                  </a:lnTo>
                  <a:lnTo>
                    <a:pt x="72826" y="2936211"/>
                  </a:lnTo>
                  <a:lnTo>
                    <a:pt x="51358" y="2895649"/>
                  </a:lnTo>
                  <a:lnTo>
                    <a:pt x="33371" y="2853113"/>
                  </a:lnTo>
                  <a:lnTo>
                    <a:pt x="19053" y="2808790"/>
                  </a:lnTo>
                  <a:lnTo>
                    <a:pt x="8593" y="2762870"/>
                  </a:lnTo>
                  <a:lnTo>
                    <a:pt x="2179" y="2715540"/>
                  </a:lnTo>
                  <a:lnTo>
                    <a:pt x="0" y="2666989"/>
                  </a:lnTo>
                  <a:lnTo>
                    <a:pt x="0" y="533410"/>
                  </a:lnTo>
                  <a:lnTo>
                    <a:pt x="2179" y="484859"/>
                  </a:lnTo>
                  <a:lnTo>
                    <a:pt x="8593" y="437529"/>
                  </a:lnTo>
                  <a:lnTo>
                    <a:pt x="19053" y="391608"/>
                  </a:lnTo>
                  <a:lnTo>
                    <a:pt x="33371" y="347286"/>
                  </a:lnTo>
                  <a:lnTo>
                    <a:pt x="51358" y="304749"/>
                  </a:lnTo>
                  <a:lnTo>
                    <a:pt x="72826" y="264188"/>
                  </a:lnTo>
                  <a:lnTo>
                    <a:pt x="97586" y="225788"/>
                  </a:lnTo>
                  <a:lnTo>
                    <a:pt x="125451" y="189740"/>
                  </a:lnTo>
                  <a:lnTo>
                    <a:pt x="156232" y="156232"/>
                  </a:lnTo>
                  <a:lnTo>
                    <a:pt x="189740" y="125451"/>
                  </a:lnTo>
                  <a:lnTo>
                    <a:pt x="225788" y="97586"/>
                  </a:lnTo>
                  <a:lnTo>
                    <a:pt x="264188" y="72826"/>
                  </a:lnTo>
                  <a:lnTo>
                    <a:pt x="304749" y="51358"/>
                  </a:lnTo>
                  <a:lnTo>
                    <a:pt x="347286" y="33371"/>
                  </a:lnTo>
                  <a:lnTo>
                    <a:pt x="391608" y="19053"/>
                  </a:lnTo>
                  <a:lnTo>
                    <a:pt x="437529" y="8593"/>
                  </a:lnTo>
                  <a:lnTo>
                    <a:pt x="484859" y="2179"/>
                  </a:lnTo>
                  <a:lnTo>
                    <a:pt x="533410" y="0"/>
                  </a:lnTo>
                  <a:lnTo>
                    <a:pt x="2666989" y="0"/>
                  </a:lnTo>
                  <a:lnTo>
                    <a:pt x="2719710" y="2610"/>
                  </a:lnTo>
                  <a:lnTo>
                    <a:pt x="2771538" y="10344"/>
                  </a:lnTo>
                  <a:lnTo>
                    <a:pt x="2822123" y="23056"/>
                  </a:lnTo>
                  <a:lnTo>
                    <a:pt x="2871116" y="40603"/>
                  </a:lnTo>
                  <a:lnTo>
                    <a:pt x="2918167" y="62839"/>
                  </a:lnTo>
                  <a:lnTo>
                    <a:pt x="2962925" y="89619"/>
                  </a:lnTo>
                  <a:lnTo>
                    <a:pt x="3005042" y="120798"/>
                  </a:lnTo>
                  <a:lnTo>
                    <a:pt x="3044167" y="156232"/>
                  </a:lnTo>
                  <a:lnTo>
                    <a:pt x="3079601" y="195357"/>
                  </a:lnTo>
                  <a:lnTo>
                    <a:pt x="3110780" y="237474"/>
                  </a:lnTo>
                  <a:lnTo>
                    <a:pt x="3137560" y="282232"/>
                  </a:lnTo>
                  <a:lnTo>
                    <a:pt x="3159796" y="329283"/>
                  </a:lnTo>
                  <a:lnTo>
                    <a:pt x="3177343" y="378276"/>
                  </a:lnTo>
                  <a:lnTo>
                    <a:pt x="3190055" y="428861"/>
                  </a:lnTo>
                  <a:lnTo>
                    <a:pt x="3197789" y="480689"/>
                  </a:lnTo>
                  <a:lnTo>
                    <a:pt x="3200399" y="533410"/>
                  </a:lnTo>
                  <a:lnTo>
                    <a:pt x="3200399" y="2666989"/>
                  </a:lnTo>
                  <a:lnTo>
                    <a:pt x="3198220" y="2715540"/>
                  </a:lnTo>
                  <a:lnTo>
                    <a:pt x="3191806" y="2762870"/>
                  </a:lnTo>
                  <a:lnTo>
                    <a:pt x="3181346" y="2808790"/>
                  </a:lnTo>
                  <a:lnTo>
                    <a:pt x="3167028" y="2853113"/>
                  </a:lnTo>
                  <a:lnTo>
                    <a:pt x="3149041" y="2895649"/>
                  </a:lnTo>
                  <a:lnTo>
                    <a:pt x="3127573" y="2936211"/>
                  </a:lnTo>
                  <a:lnTo>
                    <a:pt x="3102813" y="2974610"/>
                  </a:lnTo>
                  <a:lnTo>
                    <a:pt x="3074948" y="3010658"/>
                  </a:lnTo>
                  <a:lnTo>
                    <a:pt x="3044167" y="3044167"/>
                  </a:lnTo>
                  <a:lnTo>
                    <a:pt x="3010659" y="3074948"/>
                  </a:lnTo>
                  <a:lnTo>
                    <a:pt x="2974611" y="3102813"/>
                  </a:lnTo>
                  <a:lnTo>
                    <a:pt x="2936211" y="3127573"/>
                  </a:lnTo>
                  <a:lnTo>
                    <a:pt x="2895650" y="3149041"/>
                  </a:lnTo>
                  <a:lnTo>
                    <a:pt x="2853113" y="3167028"/>
                  </a:lnTo>
                  <a:lnTo>
                    <a:pt x="2808791" y="3181345"/>
                  </a:lnTo>
                  <a:lnTo>
                    <a:pt x="2762870" y="3191805"/>
                  </a:lnTo>
                  <a:lnTo>
                    <a:pt x="2715540" y="3198219"/>
                  </a:lnTo>
                  <a:lnTo>
                    <a:pt x="2666989" y="3200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1625" y="3369112"/>
              <a:ext cx="2286000" cy="22860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79426" y="6323095"/>
            <a:ext cx="30372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80" dirty="0">
                <a:solidFill>
                  <a:srgbClr val="FFFFFF"/>
                </a:solidFill>
                <a:latin typeface="Tahoma"/>
                <a:cs typeface="Tahoma"/>
              </a:rPr>
              <a:t>Product</a:t>
            </a:r>
            <a:r>
              <a:rPr sz="33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25" dirty="0">
                <a:solidFill>
                  <a:srgbClr val="FFFFFF"/>
                </a:solidFill>
                <a:latin typeface="Tahoma"/>
                <a:cs typeface="Tahoma"/>
              </a:rPr>
              <a:t>Owner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90700" y="2911929"/>
            <a:ext cx="3200400" cy="3200400"/>
            <a:chOff x="7490700" y="2911929"/>
            <a:chExt cx="3200400" cy="3200400"/>
          </a:xfrm>
        </p:grpSpPr>
        <p:sp>
          <p:nvSpPr>
            <p:cNvPr id="7" name="object 7"/>
            <p:cNvSpPr/>
            <p:nvPr/>
          </p:nvSpPr>
          <p:spPr>
            <a:xfrm>
              <a:off x="7490700" y="2911929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2666988" y="3200400"/>
                  </a:moveTo>
                  <a:lnTo>
                    <a:pt x="533410" y="3200400"/>
                  </a:lnTo>
                  <a:lnTo>
                    <a:pt x="484859" y="3198220"/>
                  </a:lnTo>
                  <a:lnTo>
                    <a:pt x="437529" y="3191806"/>
                  </a:lnTo>
                  <a:lnTo>
                    <a:pt x="391609" y="3181346"/>
                  </a:lnTo>
                  <a:lnTo>
                    <a:pt x="347286" y="3167028"/>
                  </a:lnTo>
                  <a:lnTo>
                    <a:pt x="304750" y="3149041"/>
                  </a:lnTo>
                  <a:lnTo>
                    <a:pt x="264188" y="3127573"/>
                  </a:lnTo>
                  <a:lnTo>
                    <a:pt x="225789" y="3102813"/>
                  </a:lnTo>
                  <a:lnTo>
                    <a:pt x="189741" y="3074948"/>
                  </a:lnTo>
                  <a:lnTo>
                    <a:pt x="156232" y="3044167"/>
                  </a:lnTo>
                  <a:lnTo>
                    <a:pt x="125451" y="3010659"/>
                  </a:lnTo>
                  <a:lnTo>
                    <a:pt x="97586" y="2974611"/>
                  </a:lnTo>
                  <a:lnTo>
                    <a:pt x="72826" y="2936212"/>
                  </a:lnTo>
                  <a:lnTo>
                    <a:pt x="51358" y="2895650"/>
                  </a:lnTo>
                  <a:lnTo>
                    <a:pt x="33371" y="2853113"/>
                  </a:lnTo>
                  <a:lnTo>
                    <a:pt x="19053" y="2808791"/>
                  </a:lnTo>
                  <a:lnTo>
                    <a:pt x="8593" y="2762870"/>
                  </a:lnTo>
                  <a:lnTo>
                    <a:pt x="2179" y="2715540"/>
                  </a:lnTo>
                  <a:lnTo>
                    <a:pt x="0" y="2666989"/>
                  </a:lnTo>
                  <a:lnTo>
                    <a:pt x="0" y="533410"/>
                  </a:lnTo>
                  <a:lnTo>
                    <a:pt x="2179" y="484859"/>
                  </a:lnTo>
                  <a:lnTo>
                    <a:pt x="8593" y="437529"/>
                  </a:lnTo>
                  <a:lnTo>
                    <a:pt x="19053" y="391608"/>
                  </a:lnTo>
                  <a:lnTo>
                    <a:pt x="33371" y="347286"/>
                  </a:lnTo>
                  <a:lnTo>
                    <a:pt x="51358" y="304750"/>
                  </a:lnTo>
                  <a:lnTo>
                    <a:pt x="72826" y="264188"/>
                  </a:lnTo>
                  <a:lnTo>
                    <a:pt x="97586" y="225788"/>
                  </a:lnTo>
                  <a:lnTo>
                    <a:pt x="125451" y="189740"/>
                  </a:lnTo>
                  <a:lnTo>
                    <a:pt x="156232" y="156232"/>
                  </a:lnTo>
                  <a:lnTo>
                    <a:pt x="189741" y="125451"/>
                  </a:lnTo>
                  <a:lnTo>
                    <a:pt x="225789" y="97586"/>
                  </a:lnTo>
                  <a:lnTo>
                    <a:pt x="264188" y="72826"/>
                  </a:lnTo>
                  <a:lnTo>
                    <a:pt x="304750" y="51358"/>
                  </a:lnTo>
                  <a:lnTo>
                    <a:pt x="347286" y="33371"/>
                  </a:lnTo>
                  <a:lnTo>
                    <a:pt x="391609" y="19053"/>
                  </a:lnTo>
                  <a:lnTo>
                    <a:pt x="437529" y="8593"/>
                  </a:lnTo>
                  <a:lnTo>
                    <a:pt x="484859" y="2179"/>
                  </a:lnTo>
                  <a:lnTo>
                    <a:pt x="533410" y="0"/>
                  </a:lnTo>
                  <a:lnTo>
                    <a:pt x="2666988" y="0"/>
                  </a:lnTo>
                  <a:lnTo>
                    <a:pt x="2719710" y="2610"/>
                  </a:lnTo>
                  <a:lnTo>
                    <a:pt x="2771538" y="10344"/>
                  </a:lnTo>
                  <a:lnTo>
                    <a:pt x="2822123" y="23056"/>
                  </a:lnTo>
                  <a:lnTo>
                    <a:pt x="2871116" y="40603"/>
                  </a:lnTo>
                  <a:lnTo>
                    <a:pt x="2918167" y="62839"/>
                  </a:lnTo>
                  <a:lnTo>
                    <a:pt x="2962925" y="89619"/>
                  </a:lnTo>
                  <a:lnTo>
                    <a:pt x="3005042" y="120798"/>
                  </a:lnTo>
                  <a:lnTo>
                    <a:pt x="3044167" y="156232"/>
                  </a:lnTo>
                  <a:lnTo>
                    <a:pt x="3079601" y="195357"/>
                  </a:lnTo>
                  <a:lnTo>
                    <a:pt x="3110780" y="237474"/>
                  </a:lnTo>
                  <a:lnTo>
                    <a:pt x="3137560" y="282232"/>
                  </a:lnTo>
                  <a:lnTo>
                    <a:pt x="3159796" y="329283"/>
                  </a:lnTo>
                  <a:lnTo>
                    <a:pt x="3177343" y="378276"/>
                  </a:lnTo>
                  <a:lnTo>
                    <a:pt x="3190055" y="428861"/>
                  </a:lnTo>
                  <a:lnTo>
                    <a:pt x="3197789" y="480689"/>
                  </a:lnTo>
                  <a:lnTo>
                    <a:pt x="3200399" y="533410"/>
                  </a:lnTo>
                  <a:lnTo>
                    <a:pt x="3200399" y="2666989"/>
                  </a:lnTo>
                  <a:lnTo>
                    <a:pt x="3198220" y="2715540"/>
                  </a:lnTo>
                  <a:lnTo>
                    <a:pt x="3191806" y="2762870"/>
                  </a:lnTo>
                  <a:lnTo>
                    <a:pt x="3181346" y="2808791"/>
                  </a:lnTo>
                  <a:lnTo>
                    <a:pt x="3167028" y="2853113"/>
                  </a:lnTo>
                  <a:lnTo>
                    <a:pt x="3149041" y="2895650"/>
                  </a:lnTo>
                  <a:lnTo>
                    <a:pt x="3127573" y="2936212"/>
                  </a:lnTo>
                  <a:lnTo>
                    <a:pt x="3102813" y="2974611"/>
                  </a:lnTo>
                  <a:lnTo>
                    <a:pt x="3074948" y="3010659"/>
                  </a:lnTo>
                  <a:lnTo>
                    <a:pt x="3044167" y="3044167"/>
                  </a:lnTo>
                  <a:lnTo>
                    <a:pt x="3010658" y="3074948"/>
                  </a:lnTo>
                  <a:lnTo>
                    <a:pt x="2974610" y="3102813"/>
                  </a:lnTo>
                  <a:lnTo>
                    <a:pt x="2936211" y="3127573"/>
                  </a:lnTo>
                  <a:lnTo>
                    <a:pt x="2895649" y="3149041"/>
                  </a:lnTo>
                  <a:lnTo>
                    <a:pt x="2853113" y="3167028"/>
                  </a:lnTo>
                  <a:lnTo>
                    <a:pt x="2808790" y="3181346"/>
                  </a:lnTo>
                  <a:lnTo>
                    <a:pt x="2762870" y="3191806"/>
                  </a:lnTo>
                  <a:lnTo>
                    <a:pt x="2715540" y="3198220"/>
                  </a:lnTo>
                  <a:lnTo>
                    <a:pt x="2666988" y="3200400"/>
                  </a:lnTo>
                  <a:close/>
                </a:path>
              </a:pathLst>
            </a:custGeom>
            <a:solidFill>
              <a:srgbClr val="00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7900" y="3369112"/>
              <a:ext cx="2286000" cy="22860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560959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65" dirty="0"/>
              <a:t>Role</a:t>
            </a:r>
            <a:r>
              <a:rPr sz="5050" spc="-55" dirty="0"/>
              <a:t>s</a:t>
            </a:r>
            <a:r>
              <a:rPr sz="5050" spc="-90" dirty="0"/>
              <a:t> </a:t>
            </a:r>
            <a:r>
              <a:rPr sz="5050" spc="-535" dirty="0"/>
              <a:t>(</a:t>
            </a:r>
            <a:r>
              <a:rPr sz="5050" spc="-545" dirty="0"/>
              <a:t>r</a:t>
            </a:r>
            <a:r>
              <a:rPr sz="5050" spc="-140" dirty="0"/>
              <a:t>egl</a:t>
            </a:r>
            <a:r>
              <a:rPr sz="5050" spc="-160" dirty="0"/>
              <a:t>a</a:t>
            </a:r>
            <a:r>
              <a:rPr sz="5050" spc="-90" dirty="0"/>
              <a:t> </a:t>
            </a:r>
            <a:r>
              <a:rPr sz="5050" spc="-390" dirty="0"/>
              <a:t>3-5-3)</a:t>
            </a:r>
            <a:endParaRPr sz="5050"/>
          </a:p>
        </p:txBody>
      </p:sp>
      <p:sp>
        <p:nvSpPr>
          <p:cNvPr id="10" name="object 10"/>
          <p:cNvSpPr txBox="1"/>
          <p:nvPr/>
        </p:nvSpPr>
        <p:spPr>
          <a:xfrm>
            <a:off x="7723666" y="6323095"/>
            <a:ext cx="2836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60" dirty="0">
                <a:solidFill>
                  <a:srgbClr val="FFFFFF"/>
                </a:solidFill>
                <a:latin typeface="Tahoma"/>
                <a:cs typeface="Tahoma"/>
              </a:rPr>
              <a:t>Scrum</a:t>
            </a:r>
            <a:r>
              <a:rPr sz="33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70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45226" y="6323095"/>
            <a:ext cx="2283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80" dirty="0">
                <a:solidFill>
                  <a:srgbClr val="FFFFFF"/>
                </a:solidFill>
                <a:latin typeface="Tahoma"/>
                <a:cs typeface="Tahoma"/>
              </a:rPr>
              <a:t>Developers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33949" y="2911929"/>
            <a:ext cx="3200400" cy="3200400"/>
            <a:chOff x="12433949" y="2911929"/>
            <a:chExt cx="3200400" cy="3200400"/>
          </a:xfrm>
        </p:grpSpPr>
        <p:sp>
          <p:nvSpPr>
            <p:cNvPr id="13" name="object 13"/>
            <p:cNvSpPr/>
            <p:nvPr/>
          </p:nvSpPr>
          <p:spPr>
            <a:xfrm>
              <a:off x="12433949" y="2911929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2666988" y="3200400"/>
                  </a:moveTo>
                  <a:lnTo>
                    <a:pt x="533410" y="3200400"/>
                  </a:lnTo>
                  <a:lnTo>
                    <a:pt x="484859" y="3198220"/>
                  </a:lnTo>
                  <a:lnTo>
                    <a:pt x="437529" y="3191806"/>
                  </a:lnTo>
                  <a:lnTo>
                    <a:pt x="391609" y="3181346"/>
                  </a:lnTo>
                  <a:lnTo>
                    <a:pt x="347286" y="3167028"/>
                  </a:lnTo>
                  <a:lnTo>
                    <a:pt x="304750" y="3149041"/>
                  </a:lnTo>
                  <a:lnTo>
                    <a:pt x="264188" y="3127573"/>
                  </a:lnTo>
                  <a:lnTo>
                    <a:pt x="225789" y="3102813"/>
                  </a:lnTo>
                  <a:lnTo>
                    <a:pt x="189741" y="3074948"/>
                  </a:lnTo>
                  <a:lnTo>
                    <a:pt x="156232" y="3044167"/>
                  </a:lnTo>
                  <a:lnTo>
                    <a:pt x="125451" y="3010659"/>
                  </a:lnTo>
                  <a:lnTo>
                    <a:pt x="97586" y="2974611"/>
                  </a:lnTo>
                  <a:lnTo>
                    <a:pt x="72826" y="2936212"/>
                  </a:lnTo>
                  <a:lnTo>
                    <a:pt x="51358" y="2895650"/>
                  </a:lnTo>
                  <a:lnTo>
                    <a:pt x="33371" y="2853113"/>
                  </a:lnTo>
                  <a:lnTo>
                    <a:pt x="19053" y="2808791"/>
                  </a:lnTo>
                  <a:lnTo>
                    <a:pt x="8593" y="2762870"/>
                  </a:lnTo>
                  <a:lnTo>
                    <a:pt x="2179" y="2715540"/>
                  </a:lnTo>
                  <a:lnTo>
                    <a:pt x="0" y="2666989"/>
                  </a:lnTo>
                  <a:lnTo>
                    <a:pt x="0" y="533410"/>
                  </a:lnTo>
                  <a:lnTo>
                    <a:pt x="2179" y="484859"/>
                  </a:lnTo>
                  <a:lnTo>
                    <a:pt x="8593" y="437529"/>
                  </a:lnTo>
                  <a:lnTo>
                    <a:pt x="19053" y="391608"/>
                  </a:lnTo>
                  <a:lnTo>
                    <a:pt x="33371" y="347286"/>
                  </a:lnTo>
                  <a:lnTo>
                    <a:pt x="51358" y="304750"/>
                  </a:lnTo>
                  <a:lnTo>
                    <a:pt x="72826" y="264188"/>
                  </a:lnTo>
                  <a:lnTo>
                    <a:pt x="97586" y="225788"/>
                  </a:lnTo>
                  <a:lnTo>
                    <a:pt x="125451" y="189740"/>
                  </a:lnTo>
                  <a:lnTo>
                    <a:pt x="156232" y="156232"/>
                  </a:lnTo>
                  <a:lnTo>
                    <a:pt x="189741" y="125451"/>
                  </a:lnTo>
                  <a:lnTo>
                    <a:pt x="225789" y="97586"/>
                  </a:lnTo>
                  <a:lnTo>
                    <a:pt x="264188" y="72826"/>
                  </a:lnTo>
                  <a:lnTo>
                    <a:pt x="304750" y="51358"/>
                  </a:lnTo>
                  <a:lnTo>
                    <a:pt x="347286" y="33371"/>
                  </a:lnTo>
                  <a:lnTo>
                    <a:pt x="391609" y="19053"/>
                  </a:lnTo>
                  <a:lnTo>
                    <a:pt x="437529" y="8593"/>
                  </a:lnTo>
                  <a:lnTo>
                    <a:pt x="484859" y="2179"/>
                  </a:lnTo>
                  <a:lnTo>
                    <a:pt x="533410" y="0"/>
                  </a:lnTo>
                  <a:lnTo>
                    <a:pt x="2666988" y="0"/>
                  </a:lnTo>
                  <a:lnTo>
                    <a:pt x="2719710" y="2610"/>
                  </a:lnTo>
                  <a:lnTo>
                    <a:pt x="2771539" y="10344"/>
                  </a:lnTo>
                  <a:lnTo>
                    <a:pt x="2822124" y="23056"/>
                  </a:lnTo>
                  <a:lnTo>
                    <a:pt x="2871117" y="40603"/>
                  </a:lnTo>
                  <a:lnTo>
                    <a:pt x="2918168" y="62839"/>
                  </a:lnTo>
                  <a:lnTo>
                    <a:pt x="2962926" y="89619"/>
                  </a:lnTo>
                  <a:lnTo>
                    <a:pt x="3005042" y="120798"/>
                  </a:lnTo>
                  <a:lnTo>
                    <a:pt x="3044167" y="156232"/>
                  </a:lnTo>
                  <a:lnTo>
                    <a:pt x="3079601" y="195357"/>
                  </a:lnTo>
                  <a:lnTo>
                    <a:pt x="3110780" y="237474"/>
                  </a:lnTo>
                  <a:lnTo>
                    <a:pt x="3137560" y="282232"/>
                  </a:lnTo>
                  <a:lnTo>
                    <a:pt x="3159796" y="329283"/>
                  </a:lnTo>
                  <a:lnTo>
                    <a:pt x="3177343" y="378276"/>
                  </a:lnTo>
                  <a:lnTo>
                    <a:pt x="3190055" y="428861"/>
                  </a:lnTo>
                  <a:lnTo>
                    <a:pt x="3197789" y="480689"/>
                  </a:lnTo>
                  <a:lnTo>
                    <a:pt x="3200399" y="533410"/>
                  </a:lnTo>
                  <a:lnTo>
                    <a:pt x="3200399" y="2666989"/>
                  </a:lnTo>
                  <a:lnTo>
                    <a:pt x="3198220" y="2715540"/>
                  </a:lnTo>
                  <a:lnTo>
                    <a:pt x="3191806" y="2762870"/>
                  </a:lnTo>
                  <a:lnTo>
                    <a:pt x="3181346" y="2808791"/>
                  </a:lnTo>
                  <a:lnTo>
                    <a:pt x="3167028" y="2853113"/>
                  </a:lnTo>
                  <a:lnTo>
                    <a:pt x="3149041" y="2895650"/>
                  </a:lnTo>
                  <a:lnTo>
                    <a:pt x="3127574" y="2936212"/>
                  </a:lnTo>
                  <a:lnTo>
                    <a:pt x="3102813" y="2974611"/>
                  </a:lnTo>
                  <a:lnTo>
                    <a:pt x="3074948" y="3010659"/>
                  </a:lnTo>
                  <a:lnTo>
                    <a:pt x="3044167" y="3044167"/>
                  </a:lnTo>
                  <a:lnTo>
                    <a:pt x="3010659" y="3074948"/>
                  </a:lnTo>
                  <a:lnTo>
                    <a:pt x="2974611" y="3102813"/>
                  </a:lnTo>
                  <a:lnTo>
                    <a:pt x="2936212" y="3127573"/>
                  </a:lnTo>
                  <a:lnTo>
                    <a:pt x="2895650" y="3149041"/>
                  </a:lnTo>
                  <a:lnTo>
                    <a:pt x="2853113" y="3167028"/>
                  </a:lnTo>
                  <a:lnTo>
                    <a:pt x="2808791" y="3181346"/>
                  </a:lnTo>
                  <a:lnTo>
                    <a:pt x="2762870" y="3191806"/>
                  </a:lnTo>
                  <a:lnTo>
                    <a:pt x="2715540" y="3198220"/>
                  </a:lnTo>
                  <a:lnTo>
                    <a:pt x="2666988" y="3200400"/>
                  </a:lnTo>
                  <a:close/>
                </a:path>
              </a:pathLst>
            </a:custGeom>
            <a:solidFill>
              <a:srgbClr val="C6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4175" y="3543300"/>
              <a:ext cx="2285999" cy="22860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395910" y="7117988"/>
            <a:ext cx="3503929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 marR="5080" indent="-810260">
              <a:lnSpc>
                <a:spcPct val="14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responsable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calidad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producto.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5114" y="7117988"/>
            <a:ext cx="353822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1385" marR="5080" indent="-909319">
              <a:lnSpc>
                <a:spcPct val="14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responsable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eﬁcacia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proceso.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53159" y="7117988"/>
            <a:ext cx="3713479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marR="5080" indent="-607060">
              <a:lnSpc>
                <a:spcPct val="14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responsables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entrega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contínuo.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632269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85" dirty="0"/>
              <a:t>E</a:t>
            </a:r>
            <a:r>
              <a:rPr sz="5050" spc="-270" dirty="0"/>
              <a:t>ven</a:t>
            </a:r>
            <a:r>
              <a:rPr sz="5050" spc="-210" dirty="0"/>
              <a:t>t</a:t>
            </a:r>
            <a:r>
              <a:rPr sz="5050" spc="25" dirty="0"/>
              <a:t>o</a:t>
            </a:r>
            <a:r>
              <a:rPr sz="5050" spc="30" dirty="0"/>
              <a:t>s</a:t>
            </a:r>
            <a:r>
              <a:rPr sz="5050" spc="-95" dirty="0"/>
              <a:t> </a:t>
            </a:r>
            <a:r>
              <a:rPr sz="5050" spc="-535" dirty="0"/>
              <a:t>(</a:t>
            </a:r>
            <a:r>
              <a:rPr sz="5050" spc="-545" dirty="0"/>
              <a:t>r</a:t>
            </a:r>
            <a:r>
              <a:rPr sz="5050" spc="-140" dirty="0"/>
              <a:t>egl</a:t>
            </a:r>
            <a:r>
              <a:rPr sz="5050" spc="-160" dirty="0"/>
              <a:t>a</a:t>
            </a:r>
            <a:r>
              <a:rPr sz="5050" spc="-90" dirty="0"/>
              <a:t> </a:t>
            </a:r>
            <a:r>
              <a:rPr sz="5050" spc="-390" dirty="0"/>
              <a:t>3-5-3)</a:t>
            </a:r>
            <a:endParaRPr sz="5050"/>
          </a:p>
        </p:txBody>
      </p:sp>
      <p:sp>
        <p:nvSpPr>
          <p:cNvPr id="3" name="object 3"/>
          <p:cNvSpPr/>
          <p:nvPr/>
        </p:nvSpPr>
        <p:spPr>
          <a:xfrm>
            <a:off x="2959724" y="330627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3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3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1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6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C6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5724" y="582225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7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1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7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A7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650" y="330627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2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6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FF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82450" y="582225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6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7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6" y="0"/>
                </a:lnTo>
                <a:lnTo>
                  <a:pt x="820319" y="11601"/>
                </a:lnTo>
                <a:lnTo>
                  <a:pt x="869762" y="44637"/>
                </a:lnTo>
                <a:lnTo>
                  <a:pt x="902798" y="94080"/>
                </a:lnTo>
                <a:lnTo>
                  <a:pt x="914399" y="152403"/>
                </a:lnTo>
                <a:lnTo>
                  <a:pt x="914399" y="761997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6" y="914399"/>
                </a:lnTo>
                <a:close/>
              </a:path>
            </a:pathLst>
          </a:custGeom>
          <a:solidFill>
            <a:srgbClr val="FF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38549" y="330627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761997" y="914399"/>
                </a:move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761997" y="0"/>
                </a:lnTo>
                <a:lnTo>
                  <a:pt x="820319" y="11601"/>
                </a:lnTo>
                <a:lnTo>
                  <a:pt x="869762" y="44637"/>
                </a:lnTo>
                <a:lnTo>
                  <a:pt x="902799" y="94080"/>
                </a:lnTo>
                <a:lnTo>
                  <a:pt x="914399" y="152403"/>
                </a:lnTo>
                <a:lnTo>
                  <a:pt x="914399" y="761996"/>
                </a:lnTo>
                <a:lnTo>
                  <a:pt x="906630" y="810168"/>
                </a:lnTo>
                <a:lnTo>
                  <a:pt x="884995" y="852004"/>
                </a:lnTo>
                <a:lnTo>
                  <a:pt x="852004" y="884995"/>
                </a:lnTo>
                <a:lnTo>
                  <a:pt x="810168" y="906630"/>
                </a:lnTo>
                <a:lnTo>
                  <a:pt x="761997" y="914399"/>
                </a:lnTo>
                <a:close/>
              </a:path>
            </a:pathLst>
          </a:custGeom>
          <a:solidFill>
            <a:srgbClr val="00F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1987" y="3291785"/>
            <a:ext cx="3002915" cy="139446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Sprint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mes 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ecomendado)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8912" y="3291785"/>
            <a:ext cx="3043555" cy="190627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Sprint</a:t>
            </a:r>
            <a:r>
              <a:rPr sz="33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planning</a:t>
            </a:r>
            <a:endParaRPr sz="3300">
              <a:latin typeface="Tahoma"/>
              <a:cs typeface="Tahoma"/>
            </a:endParaRPr>
          </a:p>
          <a:p>
            <a:pPr marL="12700" marR="385445">
              <a:lnSpc>
                <a:spcPct val="140000"/>
              </a:lnSpc>
              <a:spcBef>
                <a:spcPts val="5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horas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mes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(timebox)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70813" y="3291785"/>
            <a:ext cx="2708275" cy="139446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Daily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máximo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minutos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7987" y="5807794"/>
            <a:ext cx="2662555" cy="190627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Sprint </a:t>
            </a:r>
            <a:r>
              <a:rPr sz="3300" b="1" spc="-155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5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horas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mes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(timebox)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4712" y="5807794"/>
            <a:ext cx="2806065" cy="190627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300" b="1" spc="-85" dirty="0">
                <a:solidFill>
                  <a:srgbClr val="FFFFFF"/>
                </a:solidFill>
                <a:latin typeface="Tahoma"/>
                <a:cs typeface="Tahoma"/>
              </a:rPr>
              <a:t>Retrospectiva</a:t>
            </a:r>
            <a:endParaRPr sz="3300">
              <a:latin typeface="Tahoma"/>
              <a:cs typeface="Tahoma"/>
            </a:endParaRPr>
          </a:p>
          <a:p>
            <a:pPr marL="12700" marR="147955">
              <a:lnSpc>
                <a:spcPct val="140000"/>
              </a:lnSpc>
              <a:spcBef>
                <a:spcPts val="5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horas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mes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(timebox)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425" y="9325829"/>
            <a:ext cx="516572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spc="25" dirty="0">
                <a:solidFill>
                  <a:srgbClr val="FFFFFF"/>
                </a:solidFill>
                <a:latin typeface="Trebuchet MS"/>
                <a:cs typeface="Trebuchet MS"/>
              </a:rPr>
              <a:t>“Lo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40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25" dirty="0">
                <a:solidFill>
                  <a:srgbClr val="FFFFFF"/>
                </a:solidFill>
                <a:latin typeface="Trebuchet MS"/>
                <a:cs typeface="Trebuchet MS"/>
              </a:rPr>
              <a:t>pasa</a:t>
            </a:r>
            <a:r>
              <a:rPr sz="18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2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retros,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40" dirty="0">
                <a:solidFill>
                  <a:srgbClr val="FFFFFF"/>
                </a:solidFill>
                <a:latin typeface="Trebuchet MS"/>
                <a:cs typeface="Trebuchet MS"/>
              </a:rPr>
              <a:t>queda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2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Trebuchet MS"/>
                <a:cs typeface="Trebuchet MS"/>
              </a:rPr>
              <a:t>retros”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6024" y="2982004"/>
            <a:ext cx="2541270" cy="1979930"/>
            <a:chOff x="2776024" y="2982004"/>
            <a:chExt cx="2541270" cy="1979930"/>
          </a:xfrm>
        </p:grpSpPr>
        <p:sp>
          <p:nvSpPr>
            <p:cNvPr id="3" name="object 3"/>
            <p:cNvSpPr/>
            <p:nvPr/>
          </p:nvSpPr>
          <p:spPr>
            <a:xfrm>
              <a:off x="2776024" y="2982004"/>
              <a:ext cx="1565910" cy="1565910"/>
            </a:xfrm>
            <a:custGeom>
              <a:avLst/>
              <a:gdLst/>
              <a:ahLst/>
              <a:cxnLst/>
              <a:rect l="l" t="t" r="r" b="b"/>
              <a:pathLst>
                <a:path w="1565910" h="1565910">
                  <a:moveTo>
                    <a:pt x="1304494" y="1565399"/>
                  </a:moveTo>
                  <a:lnTo>
                    <a:pt x="260905" y="1565399"/>
                  </a:lnTo>
                  <a:lnTo>
                    <a:pt x="214007" y="1561196"/>
                  </a:lnTo>
                  <a:lnTo>
                    <a:pt x="169866" y="1549077"/>
                  </a:lnTo>
                  <a:lnTo>
                    <a:pt x="129221" y="1529778"/>
                  </a:lnTo>
                  <a:lnTo>
                    <a:pt x="92807" y="1504038"/>
                  </a:lnTo>
                  <a:lnTo>
                    <a:pt x="61361" y="1472592"/>
                  </a:lnTo>
                  <a:lnTo>
                    <a:pt x="35621" y="1436178"/>
                  </a:lnTo>
                  <a:lnTo>
                    <a:pt x="16322" y="1395533"/>
                  </a:lnTo>
                  <a:lnTo>
                    <a:pt x="4203" y="1351392"/>
                  </a:lnTo>
                  <a:lnTo>
                    <a:pt x="0" y="1304494"/>
                  </a:lnTo>
                  <a:lnTo>
                    <a:pt x="0" y="260905"/>
                  </a:lnTo>
                  <a:lnTo>
                    <a:pt x="4203" y="214007"/>
                  </a:lnTo>
                  <a:lnTo>
                    <a:pt x="16322" y="169866"/>
                  </a:lnTo>
                  <a:lnTo>
                    <a:pt x="35621" y="129221"/>
                  </a:lnTo>
                  <a:lnTo>
                    <a:pt x="61361" y="92807"/>
                  </a:lnTo>
                  <a:lnTo>
                    <a:pt x="92807" y="61361"/>
                  </a:lnTo>
                  <a:lnTo>
                    <a:pt x="129221" y="35621"/>
                  </a:lnTo>
                  <a:lnTo>
                    <a:pt x="169866" y="16322"/>
                  </a:lnTo>
                  <a:lnTo>
                    <a:pt x="214007" y="4203"/>
                  </a:lnTo>
                  <a:lnTo>
                    <a:pt x="260905" y="0"/>
                  </a:lnTo>
                  <a:lnTo>
                    <a:pt x="1304494" y="0"/>
                  </a:lnTo>
                  <a:lnTo>
                    <a:pt x="1355632" y="5059"/>
                  </a:lnTo>
                  <a:lnTo>
                    <a:pt x="1404338" y="19860"/>
                  </a:lnTo>
                  <a:lnTo>
                    <a:pt x="1449245" y="43835"/>
                  </a:lnTo>
                  <a:lnTo>
                    <a:pt x="1488982" y="76417"/>
                  </a:lnTo>
                  <a:lnTo>
                    <a:pt x="1521564" y="116154"/>
                  </a:lnTo>
                  <a:lnTo>
                    <a:pt x="1545539" y="161061"/>
                  </a:lnTo>
                  <a:lnTo>
                    <a:pt x="1560340" y="209767"/>
                  </a:lnTo>
                  <a:lnTo>
                    <a:pt x="1565399" y="260905"/>
                  </a:lnTo>
                  <a:lnTo>
                    <a:pt x="1565399" y="1304494"/>
                  </a:lnTo>
                  <a:lnTo>
                    <a:pt x="1561196" y="1351392"/>
                  </a:lnTo>
                  <a:lnTo>
                    <a:pt x="1549077" y="1395533"/>
                  </a:lnTo>
                  <a:lnTo>
                    <a:pt x="1529778" y="1436178"/>
                  </a:lnTo>
                  <a:lnTo>
                    <a:pt x="1504038" y="1472592"/>
                  </a:lnTo>
                  <a:lnTo>
                    <a:pt x="1472592" y="1504038"/>
                  </a:lnTo>
                  <a:lnTo>
                    <a:pt x="1436178" y="1529778"/>
                  </a:lnTo>
                  <a:lnTo>
                    <a:pt x="1395533" y="1549077"/>
                  </a:lnTo>
                  <a:lnTo>
                    <a:pt x="1351392" y="1561196"/>
                  </a:lnTo>
                  <a:lnTo>
                    <a:pt x="1304494" y="1565399"/>
                  </a:lnTo>
                  <a:close/>
                </a:path>
              </a:pathLst>
            </a:custGeom>
            <a:solidFill>
              <a:srgbClr val="FF00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437" y="3132543"/>
              <a:ext cx="1828799" cy="18287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22537" y="5561095"/>
            <a:ext cx="3356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80" dirty="0">
                <a:solidFill>
                  <a:srgbClr val="FFFFFF"/>
                </a:solidFill>
                <a:latin typeface="Tahoma"/>
                <a:cs typeface="Tahoma"/>
              </a:rPr>
              <a:t>Product</a:t>
            </a:r>
            <a:r>
              <a:rPr sz="33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Backlog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69329" y="2982004"/>
            <a:ext cx="2418080" cy="1979930"/>
            <a:chOff x="7869329" y="2982004"/>
            <a:chExt cx="2418080" cy="1979930"/>
          </a:xfrm>
        </p:grpSpPr>
        <p:sp>
          <p:nvSpPr>
            <p:cNvPr id="7" name="object 7"/>
            <p:cNvSpPr/>
            <p:nvPr/>
          </p:nvSpPr>
          <p:spPr>
            <a:xfrm>
              <a:off x="7869329" y="2982004"/>
              <a:ext cx="1565910" cy="1565910"/>
            </a:xfrm>
            <a:custGeom>
              <a:avLst/>
              <a:gdLst/>
              <a:ahLst/>
              <a:cxnLst/>
              <a:rect l="l" t="t" r="r" b="b"/>
              <a:pathLst>
                <a:path w="1565909" h="1565910">
                  <a:moveTo>
                    <a:pt x="1304494" y="1565399"/>
                  </a:moveTo>
                  <a:lnTo>
                    <a:pt x="260904" y="1565399"/>
                  </a:lnTo>
                  <a:lnTo>
                    <a:pt x="214007" y="1561196"/>
                  </a:lnTo>
                  <a:lnTo>
                    <a:pt x="169866" y="1549077"/>
                  </a:lnTo>
                  <a:lnTo>
                    <a:pt x="129221" y="1529778"/>
                  </a:lnTo>
                  <a:lnTo>
                    <a:pt x="92807" y="1504038"/>
                  </a:lnTo>
                  <a:lnTo>
                    <a:pt x="61361" y="1472592"/>
                  </a:lnTo>
                  <a:lnTo>
                    <a:pt x="35621" y="1436178"/>
                  </a:lnTo>
                  <a:lnTo>
                    <a:pt x="16322" y="1395533"/>
                  </a:lnTo>
                  <a:lnTo>
                    <a:pt x="4203" y="1351392"/>
                  </a:lnTo>
                  <a:lnTo>
                    <a:pt x="0" y="1304494"/>
                  </a:lnTo>
                  <a:lnTo>
                    <a:pt x="0" y="260905"/>
                  </a:lnTo>
                  <a:lnTo>
                    <a:pt x="4203" y="214007"/>
                  </a:lnTo>
                  <a:lnTo>
                    <a:pt x="16322" y="169866"/>
                  </a:lnTo>
                  <a:lnTo>
                    <a:pt x="35621" y="129221"/>
                  </a:lnTo>
                  <a:lnTo>
                    <a:pt x="61361" y="92807"/>
                  </a:lnTo>
                  <a:lnTo>
                    <a:pt x="92807" y="61361"/>
                  </a:lnTo>
                  <a:lnTo>
                    <a:pt x="129221" y="35621"/>
                  </a:lnTo>
                  <a:lnTo>
                    <a:pt x="169866" y="16322"/>
                  </a:lnTo>
                  <a:lnTo>
                    <a:pt x="214007" y="4203"/>
                  </a:lnTo>
                  <a:lnTo>
                    <a:pt x="260904" y="0"/>
                  </a:lnTo>
                  <a:lnTo>
                    <a:pt x="1304494" y="0"/>
                  </a:lnTo>
                  <a:lnTo>
                    <a:pt x="1355632" y="5059"/>
                  </a:lnTo>
                  <a:lnTo>
                    <a:pt x="1404338" y="19860"/>
                  </a:lnTo>
                  <a:lnTo>
                    <a:pt x="1449245" y="43835"/>
                  </a:lnTo>
                  <a:lnTo>
                    <a:pt x="1488982" y="76417"/>
                  </a:lnTo>
                  <a:lnTo>
                    <a:pt x="1521565" y="116154"/>
                  </a:lnTo>
                  <a:lnTo>
                    <a:pt x="1545539" y="161061"/>
                  </a:lnTo>
                  <a:lnTo>
                    <a:pt x="1560340" y="209767"/>
                  </a:lnTo>
                  <a:lnTo>
                    <a:pt x="1565399" y="260905"/>
                  </a:lnTo>
                  <a:lnTo>
                    <a:pt x="1565399" y="1304494"/>
                  </a:lnTo>
                  <a:lnTo>
                    <a:pt x="1561196" y="1351392"/>
                  </a:lnTo>
                  <a:lnTo>
                    <a:pt x="1549077" y="1395533"/>
                  </a:lnTo>
                  <a:lnTo>
                    <a:pt x="1529778" y="1436178"/>
                  </a:lnTo>
                  <a:lnTo>
                    <a:pt x="1504038" y="1472592"/>
                  </a:lnTo>
                  <a:lnTo>
                    <a:pt x="1472592" y="1504038"/>
                  </a:lnTo>
                  <a:lnTo>
                    <a:pt x="1436178" y="1529778"/>
                  </a:lnTo>
                  <a:lnTo>
                    <a:pt x="1395533" y="1549077"/>
                  </a:lnTo>
                  <a:lnTo>
                    <a:pt x="1351392" y="1561196"/>
                  </a:lnTo>
                  <a:lnTo>
                    <a:pt x="1304494" y="1565399"/>
                  </a:lnTo>
                  <a:close/>
                </a:path>
              </a:pathLst>
            </a:custGeom>
            <a:solidFill>
              <a:srgbClr val="00F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75" y="3132543"/>
              <a:ext cx="1828799" cy="18287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706310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50" dirty="0"/>
              <a:t>A</a:t>
            </a:r>
            <a:r>
              <a:rPr sz="5050" spc="-90" dirty="0"/>
              <a:t>r</a:t>
            </a:r>
            <a:r>
              <a:rPr sz="5050" spc="-350" dirty="0"/>
              <a:t>t</a:t>
            </a:r>
            <a:r>
              <a:rPr sz="5050" spc="-130" dirty="0"/>
              <a:t>efac</a:t>
            </a:r>
            <a:r>
              <a:rPr sz="5050" spc="-125" dirty="0"/>
              <a:t>t</a:t>
            </a:r>
            <a:r>
              <a:rPr sz="5050" spc="25" dirty="0"/>
              <a:t>o</a:t>
            </a:r>
            <a:r>
              <a:rPr sz="5050" spc="30" dirty="0"/>
              <a:t>s</a:t>
            </a:r>
            <a:r>
              <a:rPr sz="5050" spc="-95" dirty="0"/>
              <a:t> </a:t>
            </a:r>
            <a:r>
              <a:rPr sz="5050" spc="-535" dirty="0"/>
              <a:t>(</a:t>
            </a:r>
            <a:r>
              <a:rPr sz="5050" spc="-545" dirty="0"/>
              <a:t>r</a:t>
            </a:r>
            <a:r>
              <a:rPr sz="5050" spc="-140" dirty="0"/>
              <a:t>egl</a:t>
            </a:r>
            <a:r>
              <a:rPr sz="5050" spc="-160" dirty="0"/>
              <a:t>a</a:t>
            </a:r>
            <a:r>
              <a:rPr sz="5050" spc="-90" dirty="0"/>
              <a:t> </a:t>
            </a:r>
            <a:r>
              <a:rPr sz="5050" spc="-390" dirty="0"/>
              <a:t>3-5-3)</a:t>
            </a:r>
            <a:endParaRPr sz="5050"/>
          </a:p>
        </p:txBody>
      </p:sp>
      <p:sp>
        <p:nvSpPr>
          <p:cNvPr id="10" name="object 10"/>
          <p:cNvSpPr txBox="1"/>
          <p:nvPr/>
        </p:nvSpPr>
        <p:spPr>
          <a:xfrm>
            <a:off x="7885655" y="5561095"/>
            <a:ext cx="29692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Sprin</a:t>
            </a:r>
            <a:r>
              <a:rPr sz="33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3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Backlog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88136" y="5561095"/>
            <a:ext cx="23075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55" dirty="0">
                <a:solidFill>
                  <a:srgbClr val="FFFFFF"/>
                </a:solidFill>
                <a:latin typeface="Tahoma"/>
                <a:cs typeface="Tahoma"/>
              </a:rPr>
              <a:t>Incremento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62635" y="2982004"/>
            <a:ext cx="2294890" cy="1979930"/>
            <a:chOff x="12962635" y="2982004"/>
            <a:chExt cx="2294890" cy="1979930"/>
          </a:xfrm>
        </p:grpSpPr>
        <p:sp>
          <p:nvSpPr>
            <p:cNvPr id="13" name="object 13"/>
            <p:cNvSpPr/>
            <p:nvPr/>
          </p:nvSpPr>
          <p:spPr>
            <a:xfrm>
              <a:off x="12962635" y="2982004"/>
              <a:ext cx="1565910" cy="1565910"/>
            </a:xfrm>
            <a:custGeom>
              <a:avLst/>
              <a:gdLst/>
              <a:ahLst/>
              <a:cxnLst/>
              <a:rect l="l" t="t" r="r" b="b"/>
              <a:pathLst>
                <a:path w="1565909" h="1565910">
                  <a:moveTo>
                    <a:pt x="1304494" y="1565399"/>
                  </a:moveTo>
                  <a:lnTo>
                    <a:pt x="260904" y="1565399"/>
                  </a:lnTo>
                  <a:lnTo>
                    <a:pt x="214006" y="1561196"/>
                  </a:lnTo>
                  <a:lnTo>
                    <a:pt x="169866" y="1549077"/>
                  </a:lnTo>
                  <a:lnTo>
                    <a:pt x="129221" y="1529778"/>
                  </a:lnTo>
                  <a:lnTo>
                    <a:pt x="92807" y="1504038"/>
                  </a:lnTo>
                  <a:lnTo>
                    <a:pt x="61361" y="1472592"/>
                  </a:lnTo>
                  <a:lnTo>
                    <a:pt x="35621" y="1436178"/>
                  </a:lnTo>
                  <a:lnTo>
                    <a:pt x="16322" y="1395533"/>
                  </a:lnTo>
                  <a:lnTo>
                    <a:pt x="4203" y="1351392"/>
                  </a:lnTo>
                  <a:lnTo>
                    <a:pt x="0" y="1304494"/>
                  </a:lnTo>
                  <a:lnTo>
                    <a:pt x="0" y="260905"/>
                  </a:lnTo>
                  <a:lnTo>
                    <a:pt x="4203" y="214007"/>
                  </a:lnTo>
                  <a:lnTo>
                    <a:pt x="16322" y="169866"/>
                  </a:lnTo>
                  <a:lnTo>
                    <a:pt x="35621" y="129221"/>
                  </a:lnTo>
                  <a:lnTo>
                    <a:pt x="61361" y="92807"/>
                  </a:lnTo>
                  <a:lnTo>
                    <a:pt x="92807" y="61361"/>
                  </a:lnTo>
                  <a:lnTo>
                    <a:pt x="129221" y="35621"/>
                  </a:lnTo>
                  <a:lnTo>
                    <a:pt x="169866" y="16322"/>
                  </a:lnTo>
                  <a:lnTo>
                    <a:pt x="214006" y="4203"/>
                  </a:lnTo>
                  <a:lnTo>
                    <a:pt x="260904" y="0"/>
                  </a:lnTo>
                  <a:lnTo>
                    <a:pt x="1304494" y="0"/>
                  </a:lnTo>
                  <a:lnTo>
                    <a:pt x="1355632" y="5059"/>
                  </a:lnTo>
                  <a:lnTo>
                    <a:pt x="1404339" y="19860"/>
                  </a:lnTo>
                  <a:lnTo>
                    <a:pt x="1449245" y="43835"/>
                  </a:lnTo>
                  <a:lnTo>
                    <a:pt x="1488982" y="76417"/>
                  </a:lnTo>
                  <a:lnTo>
                    <a:pt x="1521565" y="116154"/>
                  </a:lnTo>
                  <a:lnTo>
                    <a:pt x="1545539" y="161061"/>
                  </a:lnTo>
                  <a:lnTo>
                    <a:pt x="1560340" y="209767"/>
                  </a:lnTo>
                  <a:lnTo>
                    <a:pt x="1565399" y="260905"/>
                  </a:lnTo>
                  <a:lnTo>
                    <a:pt x="1565399" y="1304494"/>
                  </a:lnTo>
                  <a:lnTo>
                    <a:pt x="1561196" y="1351392"/>
                  </a:lnTo>
                  <a:lnTo>
                    <a:pt x="1549077" y="1395533"/>
                  </a:lnTo>
                  <a:lnTo>
                    <a:pt x="1529778" y="1436178"/>
                  </a:lnTo>
                  <a:lnTo>
                    <a:pt x="1504038" y="1472592"/>
                  </a:lnTo>
                  <a:lnTo>
                    <a:pt x="1472592" y="1504038"/>
                  </a:lnTo>
                  <a:lnTo>
                    <a:pt x="1436178" y="1529778"/>
                  </a:lnTo>
                  <a:lnTo>
                    <a:pt x="1395533" y="1549077"/>
                  </a:lnTo>
                  <a:lnTo>
                    <a:pt x="1351392" y="1561196"/>
                  </a:lnTo>
                  <a:lnTo>
                    <a:pt x="1304494" y="1565399"/>
                  </a:lnTo>
                  <a:close/>
                </a:path>
              </a:pathLst>
            </a:custGeom>
            <a:solidFill>
              <a:srgbClr val="A7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8114" y="3132543"/>
              <a:ext cx="1828799" cy="18287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913683" y="6226737"/>
            <a:ext cx="297878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 marR="5080" indent="-459740">
              <a:lnSpc>
                <a:spcPct val="14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Deﬁnir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del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producto.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(PO)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5210" y="6226737"/>
            <a:ext cx="307530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4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Deﬁnir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objetivo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cada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(etapa).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67762" y="6226737"/>
            <a:ext cx="354965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(DoD)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Deﬁnir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condiciones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debe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cumplir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cada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tarea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considerarse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completada.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5433" y="6370947"/>
            <a:ext cx="489584" cy="249491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00" b="1" spc="-35" dirty="0">
                <a:solidFill>
                  <a:srgbClr val="FFFFFF"/>
                </a:solidFill>
                <a:latin typeface="Tahoma"/>
                <a:cs typeface="Tahoma"/>
              </a:rPr>
              <a:t>Compromisos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1224" y="5732600"/>
            <a:ext cx="15655290" cy="3207385"/>
          </a:xfrm>
          <a:custGeom>
            <a:avLst/>
            <a:gdLst/>
            <a:ahLst/>
            <a:cxnLst/>
            <a:rect l="l" t="t" r="r" b="b"/>
            <a:pathLst>
              <a:path w="15655290" h="3207384">
                <a:moveTo>
                  <a:pt x="0" y="443674"/>
                </a:moveTo>
                <a:lnTo>
                  <a:pt x="15654899" y="469474"/>
                </a:lnTo>
              </a:path>
              <a:path w="15655290" h="3207384">
                <a:moveTo>
                  <a:pt x="1083124" y="3207299"/>
                </a:moveTo>
                <a:lnTo>
                  <a:pt x="1046524" y="0"/>
                </a:lnTo>
              </a:path>
            </a:pathLst>
          </a:custGeom>
          <a:ln w="38099">
            <a:solidFill>
              <a:srgbClr val="00F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431419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95" dirty="0"/>
              <a:t>Scrum</a:t>
            </a:r>
            <a:r>
              <a:rPr sz="5050" spc="-170" dirty="0"/>
              <a:t> </a:t>
            </a:r>
            <a:r>
              <a:rPr sz="5050" spc="-95" dirty="0"/>
              <a:t>boards</a:t>
            </a:r>
            <a:endParaRPr sz="5050"/>
          </a:p>
        </p:txBody>
      </p:sp>
      <p:grpSp>
        <p:nvGrpSpPr>
          <p:cNvPr id="5" name="object 5"/>
          <p:cNvGrpSpPr/>
          <p:nvPr/>
        </p:nvGrpSpPr>
        <p:grpSpPr>
          <a:xfrm>
            <a:off x="0" y="2036312"/>
            <a:ext cx="18288000" cy="7302500"/>
            <a:chOff x="0" y="2036312"/>
            <a:chExt cx="18288000" cy="7302500"/>
          </a:xfrm>
        </p:grpSpPr>
        <p:sp>
          <p:nvSpPr>
            <p:cNvPr id="6" name="object 6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787" y="2231200"/>
              <a:ext cx="12628126" cy="69121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552386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315" dirty="0"/>
              <a:t>Aﬃnit</a:t>
            </a:r>
            <a:r>
              <a:rPr sz="5050" spc="-290" dirty="0"/>
              <a:t>y</a:t>
            </a:r>
            <a:r>
              <a:rPr sz="5050" spc="-85" dirty="0"/>
              <a:t> </a:t>
            </a:r>
            <a:r>
              <a:rPr sz="5050" spc="-185" dirty="0"/>
              <a:t>estimation</a:t>
            </a:r>
            <a:endParaRPr sz="50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775" y="2035449"/>
            <a:ext cx="9439244" cy="7946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492569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95" dirty="0"/>
              <a:t>Scrum</a:t>
            </a:r>
            <a:r>
              <a:rPr sz="5050" spc="-140" dirty="0"/>
              <a:t> </a:t>
            </a:r>
            <a:r>
              <a:rPr sz="5050" spc="-85" dirty="0"/>
              <a:t>Graphics</a:t>
            </a:r>
            <a:endParaRPr sz="5050"/>
          </a:p>
        </p:txBody>
      </p:sp>
      <p:grpSp>
        <p:nvGrpSpPr>
          <p:cNvPr id="3" name="object 3"/>
          <p:cNvGrpSpPr/>
          <p:nvPr/>
        </p:nvGrpSpPr>
        <p:grpSpPr>
          <a:xfrm>
            <a:off x="0" y="2036312"/>
            <a:ext cx="18288000" cy="7302500"/>
            <a:chOff x="0" y="2036312"/>
            <a:chExt cx="18288000" cy="7302500"/>
          </a:xfrm>
        </p:grpSpPr>
        <p:sp>
          <p:nvSpPr>
            <p:cNvPr id="4" name="object 4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750" y="2374800"/>
              <a:ext cx="6859376" cy="4926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375" y="2374791"/>
              <a:ext cx="6568399" cy="4926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12052" y="7418683"/>
            <a:ext cx="3328670" cy="1597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3300" b="1" spc="-80" dirty="0">
                <a:latin typeface="Tahoma"/>
                <a:cs typeface="Tahoma"/>
              </a:rPr>
              <a:t>Product</a:t>
            </a:r>
            <a:r>
              <a:rPr sz="3300" b="1" spc="-95" dirty="0">
                <a:latin typeface="Tahoma"/>
                <a:cs typeface="Tahoma"/>
              </a:rPr>
              <a:t> </a:t>
            </a:r>
            <a:r>
              <a:rPr sz="3300" b="1" spc="-175" dirty="0">
                <a:latin typeface="Tahoma"/>
                <a:cs typeface="Tahoma"/>
              </a:rPr>
              <a:t>(stories)</a:t>
            </a:r>
            <a:endParaRPr sz="330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635"/>
              </a:spcBef>
            </a:pPr>
            <a:r>
              <a:rPr sz="2400" b="1" spc="-135" dirty="0">
                <a:latin typeface="Arial"/>
                <a:cs typeface="Arial"/>
              </a:rPr>
              <a:t>Se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actualiza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por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el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PO</a:t>
            </a:r>
            <a:endParaRPr sz="24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1150"/>
              </a:spcBef>
            </a:pPr>
            <a:r>
              <a:rPr sz="2400" b="1" spc="-70" dirty="0">
                <a:latin typeface="Arial"/>
                <a:cs typeface="Arial"/>
              </a:rPr>
              <a:t>en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cada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review.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0199" y="7418683"/>
            <a:ext cx="3945254" cy="1597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3300" b="1" spc="-120" dirty="0">
                <a:latin typeface="Tahoma"/>
                <a:cs typeface="Tahoma"/>
              </a:rPr>
              <a:t>Sprint</a:t>
            </a:r>
            <a:r>
              <a:rPr sz="3300" b="1" spc="-100" dirty="0">
                <a:latin typeface="Tahoma"/>
                <a:cs typeface="Tahoma"/>
              </a:rPr>
              <a:t> </a:t>
            </a:r>
            <a:r>
              <a:rPr sz="3300" b="1" spc="-190" dirty="0">
                <a:latin typeface="Tahoma"/>
                <a:cs typeface="Tahoma"/>
              </a:rPr>
              <a:t>(tasks)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400" b="1" spc="-135" dirty="0">
                <a:latin typeface="Arial"/>
                <a:cs typeface="Arial"/>
              </a:rPr>
              <a:t>Se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actualiza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por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el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dev.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2400" b="1" spc="-110" dirty="0">
                <a:latin typeface="Arial"/>
                <a:cs typeface="Arial"/>
              </a:rPr>
              <a:t>después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cada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daily.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6430010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50" dirty="0"/>
              <a:t>Dinámica</a:t>
            </a:r>
            <a:r>
              <a:rPr sz="6450" spc="-175" dirty="0"/>
              <a:t> </a:t>
            </a:r>
            <a:r>
              <a:rPr sz="6450" spc="-210" dirty="0"/>
              <a:t>grupal</a:t>
            </a:r>
            <a:endParaRPr sz="64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595566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05" dirty="0"/>
              <a:t>Enunciad</a:t>
            </a:r>
            <a:r>
              <a:rPr sz="5050" spc="-100" dirty="0"/>
              <a:t>o</a:t>
            </a:r>
            <a:r>
              <a:rPr sz="5050" spc="-95" dirty="0"/>
              <a:t> </a:t>
            </a:r>
            <a:r>
              <a:rPr sz="5050" spc="-340" dirty="0"/>
              <a:t>(pa</a:t>
            </a:r>
            <a:r>
              <a:rPr sz="5050" spc="-254" dirty="0"/>
              <a:t>r</a:t>
            </a:r>
            <a:r>
              <a:rPr sz="5050" spc="-350" dirty="0"/>
              <a:t>t</a:t>
            </a:r>
            <a:r>
              <a:rPr sz="5050" spc="-105" dirty="0"/>
              <a:t>e</a:t>
            </a:r>
            <a:r>
              <a:rPr sz="5050" spc="-90" dirty="0"/>
              <a:t> </a:t>
            </a:r>
            <a:r>
              <a:rPr sz="5050" spc="-910" dirty="0"/>
              <a:t>II)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791675" y="2458188"/>
            <a:ext cx="15974060" cy="3149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Teniendo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referencia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todo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hemos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visto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5" dirty="0">
                <a:solidFill>
                  <a:srgbClr val="FFFFFF"/>
                </a:solidFill>
                <a:latin typeface="Arial"/>
                <a:cs typeface="Arial"/>
              </a:rPr>
              <a:t>acerca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marco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80" dirty="0">
                <a:solidFill>
                  <a:srgbClr val="FFFFFF"/>
                </a:solidFill>
                <a:latin typeface="Arial"/>
                <a:cs typeface="Arial"/>
              </a:rPr>
              <a:t>Scrum:</a:t>
            </a:r>
            <a:endParaRPr sz="2950">
              <a:latin typeface="Arial"/>
              <a:cs typeface="Arial"/>
            </a:endParaRPr>
          </a:p>
          <a:p>
            <a:pPr marL="469900" indent="-354330">
              <a:lnSpc>
                <a:spcPct val="100000"/>
              </a:lnSpc>
              <a:spcBef>
                <a:spcPts val="2590"/>
              </a:spcBef>
              <a:buChar char="-"/>
              <a:tabLst>
                <a:tab pos="469265" algn="l"/>
                <a:tab pos="469900" algn="l"/>
              </a:tabLst>
            </a:pP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Organizaos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FFFFFF"/>
                </a:solidFill>
                <a:latin typeface="Arial"/>
                <a:cs typeface="Arial"/>
              </a:rPr>
              <a:t>equipos,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ya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habéis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visto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9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grupos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mínimo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máximo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personas.</a:t>
            </a:r>
            <a:endParaRPr sz="2950">
              <a:latin typeface="Arial"/>
              <a:cs typeface="Arial"/>
            </a:endParaRPr>
          </a:p>
          <a:p>
            <a:pPr marL="469900" indent="-354330">
              <a:lnSpc>
                <a:spcPct val="100000"/>
              </a:lnSpc>
              <a:spcBef>
                <a:spcPts val="190"/>
              </a:spcBef>
              <a:buChar char="-"/>
              <a:tabLst>
                <a:tab pos="469265" algn="l"/>
                <a:tab pos="469900" algn="l"/>
              </a:tabLst>
            </a:pPr>
            <a:r>
              <a:rPr sz="2950" b="1" spc="-70" dirty="0">
                <a:solidFill>
                  <a:srgbClr val="FFFFFF"/>
                </a:solidFill>
                <a:latin typeface="Arial"/>
                <a:cs typeface="Arial"/>
              </a:rPr>
              <a:t>Elegid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herramienta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hacer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vuestro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backlog,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ejemplo,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Trello.</a:t>
            </a:r>
            <a:endParaRPr sz="2950">
              <a:latin typeface="Arial"/>
              <a:cs typeface="Arial"/>
            </a:endParaRPr>
          </a:p>
          <a:p>
            <a:pPr marL="469900" marR="769620" indent="-354330">
              <a:lnSpc>
                <a:spcPts val="3729"/>
              </a:lnSpc>
              <a:spcBef>
                <a:spcPts val="155"/>
              </a:spcBef>
              <a:buChar char="-"/>
              <a:tabLst>
                <a:tab pos="469265" algn="l"/>
                <a:tab pos="469900" algn="l"/>
              </a:tabLst>
            </a:pPr>
            <a:r>
              <a:rPr sz="2950" b="1" spc="-85" dirty="0">
                <a:solidFill>
                  <a:srgbClr val="FFFFFF"/>
                </a:solidFill>
                <a:latin typeface="Arial"/>
                <a:cs typeface="Arial"/>
              </a:rPr>
              <a:t>Poned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5" dirty="0">
                <a:solidFill>
                  <a:srgbClr val="FFFFFF"/>
                </a:solidFill>
                <a:latin typeface="Arial"/>
                <a:cs typeface="Arial"/>
              </a:rPr>
              <a:t>común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vuestros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5" dirty="0">
                <a:solidFill>
                  <a:srgbClr val="FFFFFF"/>
                </a:solidFill>
                <a:latin typeface="Arial"/>
                <a:cs typeface="Arial"/>
              </a:rPr>
              <a:t>listados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tareas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80" dirty="0">
                <a:solidFill>
                  <a:srgbClr val="FFFFFF"/>
                </a:solidFill>
                <a:latin typeface="Arial"/>
                <a:cs typeface="Arial"/>
              </a:rPr>
              <a:t>clasiﬁcarlas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tareas,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ejemplo,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aseo, </a:t>
            </a:r>
            <a:r>
              <a:rPr sz="2950" b="1" spc="-8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alimentación,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FFFFFF"/>
                </a:solidFill>
                <a:latin typeface="Arial"/>
                <a:cs typeface="Arial"/>
              </a:rPr>
              <a:t>transporte,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FFFFFF"/>
                </a:solidFill>
                <a:latin typeface="Arial"/>
                <a:cs typeface="Arial"/>
              </a:rPr>
              <a:t>ocio,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950">
              <a:latin typeface="Arial"/>
              <a:cs typeface="Arial"/>
            </a:endParaRPr>
          </a:p>
          <a:p>
            <a:pPr marL="469900" indent="-354330">
              <a:lnSpc>
                <a:spcPct val="100000"/>
              </a:lnSpc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Eliminad </a:t>
            </a:r>
            <a:r>
              <a:rPr sz="2950" b="1" spc="-110" dirty="0">
                <a:solidFill>
                  <a:srgbClr val="FFFFFF"/>
                </a:solidFill>
                <a:latin typeface="Arial"/>
                <a:cs typeface="Arial"/>
              </a:rPr>
              <a:t>duplicados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priorizar 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backlog.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957516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14" dirty="0"/>
              <a:t>Metodologías</a:t>
            </a:r>
            <a:r>
              <a:rPr sz="6450" spc="-135" dirty="0"/>
              <a:t> </a:t>
            </a:r>
            <a:r>
              <a:rPr sz="6450" spc="-114" dirty="0"/>
              <a:t>de</a:t>
            </a:r>
            <a:r>
              <a:rPr sz="6450" spc="-130" dirty="0"/>
              <a:t> </a:t>
            </a:r>
            <a:r>
              <a:rPr sz="6450" spc="-254" dirty="0"/>
              <a:t>trabajo</a:t>
            </a:r>
            <a:endParaRPr sz="64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91846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80" dirty="0"/>
              <a:t>Cambio</a:t>
            </a:r>
            <a:r>
              <a:rPr sz="5050" spc="-175" dirty="0"/>
              <a:t> </a:t>
            </a:r>
            <a:r>
              <a:rPr sz="5050" spc="-415" dirty="0"/>
              <a:t>1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834984" y="3582238"/>
            <a:ext cx="16624300" cy="2981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ts val="3729"/>
              </a:lnSpc>
              <a:spcBef>
                <a:spcPts val="75"/>
              </a:spcBef>
              <a:tabLst>
                <a:tab pos="9053830" algn="l"/>
              </a:tabLst>
            </a:pPr>
            <a:r>
              <a:rPr sz="2950" b="1" spc="-3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cumpleaños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miembro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equipo,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este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deberá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FFFFFF"/>
                </a:solidFill>
                <a:latin typeface="Arial"/>
                <a:cs typeface="Arial"/>
              </a:rPr>
              <a:t>parar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Arial"/>
                <a:cs typeface="Arial"/>
              </a:rPr>
              <a:t>comprar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pasteles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otra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persona </a:t>
            </a:r>
            <a:r>
              <a:rPr sz="2950" b="1" spc="-8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equipo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FFFFFF"/>
                </a:solidFill>
                <a:latin typeface="Arial"/>
                <a:cs typeface="Arial"/>
              </a:rPr>
              <a:t>deberá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enca</a:t>
            </a:r>
            <a:r>
              <a:rPr sz="2950" b="1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garse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comprarle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lib</a:t>
            </a:r>
            <a:r>
              <a:rPr sz="2950" b="1" spc="-1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50" b="1" spc="-120" dirty="0">
                <a:solidFill>
                  <a:srgbClr val="FFFFFF"/>
                </a:solidFill>
                <a:latin typeface="Arial"/>
                <a:cs typeface="Arial"/>
              </a:rPr>
              <a:t>“Scrum,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ágil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10" dirty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oyectos”  </a:t>
            </a:r>
            <a:r>
              <a:rPr sz="2950" b="1" spc="-95" dirty="0">
                <a:solidFill>
                  <a:srgbClr val="FFFFFF"/>
                </a:solidFill>
                <a:latin typeface="Arial"/>
                <a:cs typeface="Arial"/>
              </a:rPr>
              <a:t>(SOLO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50" dirty="0">
                <a:solidFill>
                  <a:srgbClr val="FFFFFF"/>
                </a:solidFill>
                <a:latin typeface="Arial"/>
                <a:cs typeface="Arial"/>
              </a:rPr>
              <a:t>AFECTA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0" dirty="0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FFFFFF"/>
                </a:solidFill>
                <a:latin typeface="Arial"/>
                <a:cs typeface="Arial"/>
              </a:rPr>
              <a:t>MIEMBROS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2950" b="1" spc="-180" dirty="0">
                <a:solidFill>
                  <a:srgbClr val="FFFFFF"/>
                </a:solidFill>
                <a:latin typeface="Arial"/>
                <a:cs typeface="Arial"/>
              </a:rPr>
              <a:t>PRESENCIALES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-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60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30" dirty="0">
                <a:solidFill>
                  <a:srgbClr val="FFFFFF"/>
                </a:solidFill>
                <a:latin typeface="Arial"/>
                <a:cs typeface="Arial"/>
              </a:rPr>
              <a:t>EQUIPO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89"/>
              </a:spcBef>
            </a:pPr>
            <a:r>
              <a:rPr sz="2950" b="1" spc="-90" dirty="0">
                <a:solidFill>
                  <a:srgbClr val="FFFFFF"/>
                </a:solidFill>
                <a:latin typeface="Arial"/>
                <a:cs typeface="Arial"/>
              </a:rPr>
              <a:t>¿Qué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14" dirty="0">
                <a:solidFill>
                  <a:srgbClr val="FFFFFF"/>
                </a:solidFill>
                <a:latin typeface="Arial"/>
                <a:cs typeface="Arial"/>
              </a:rPr>
              <a:t>tareas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eliminarías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25" dirty="0">
                <a:solidFill>
                  <a:srgbClr val="FFFFFF"/>
                </a:solidFill>
                <a:latin typeface="Arial"/>
                <a:cs typeface="Arial"/>
              </a:rPr>
              <a:t>seguir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65" dirty="0">
                <a:solidFill>
                  <a:srgbClr val="FFFFFF"/>
                </a:solidFill>
                <a:latin typeface="Arial"/>
                <a:cs typeface="Arial"/>
              </a:rPr>
              <a:t>llegando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9 </a:t>
            </a:r>
            <a:r>
              <a:rPr sz="2950" b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0" dirty="0">
                <a:solidFill>
                  <a:srgbClr val="FFFFFF"/>
                </a:solidFill>
                <a:latin typeface="Arial"/>
                <a:cs typeface="Arial"/>
              </a:rPr>
              <a:t>clase?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91846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80" dirty="0"/>
              <a:t>Cambio</a:t>
            </a:r>
            <a:r>
              <a:rPr sz="5050" spc="-175" dirty="0"/>
              <a:t> </a:t>
            </a:r>
            <a:r>
              <a:rPr sz="5050" spc="-415" dirty="0"/>
              <a:t>2</a:t>
            </a:r>
            <a:endParaRPr sz="50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 marR="5080" indent="-1270" algn="ctr">
              <a:lnSpc>
                <a:spcPts val="3729"/>
              </a:lnSpc>
              <a:spcBef>
                <a:spcPts val="75"/>
              </a:spcBef>
            </a:pPr>
            <a:r>
              <a:rPr spc="-160" dirty="0"/>
              <a:t>Has </a:t>
            </a:r>
            <a:r>
              <a:rPr spc="-50" dirty="0"/>
              <a:t>apagado </a:t>
            </a:r>
            <a:r>
              <a:rPr spc="-55" dirty="0"/>
              <a:t>el </a:t>
            </a:r>
            <a:r>
              <a:rPr spc="-60" dirty="0"/>
              <a:t>despertador </a:t>
            </a:r>
            <a:r>
              <a:rPr spc="-215" dirty="0"/>
              <a:t>y</a:t>
            </a:r>
            <a:r>
              <a:rPr spc="-210" dirty="0"/>
              <a:t> </a:t>
            </a:r>
            <a:r>
              <a:rPr spc="30" dirty="0"/>
              <a:t>te </a:t>
            </a:r>
            <a:r>
              <a:rPr spc="-215" dirty="0"/>
              <a:t>has</a:t>
            </a:r>
            <a:r>
              <a:rPr spc="-210" dirty="0"/>
              <a:t> </a:t>
            </a:r>
            <a:r>
              <a:rPr spc="-40" dirty="0"/>
              <a:t>quedado </a:t>
            </a:r>
            <a:r>
              <a:rPr spc="-50" dirty="0"/>
              <a:t>dormido, por </a:t>
            </a:r>
            <a:r>
              <a:rPr spc="-80" dirty="0"/>
              <a:t>lo </a:t>
            </a:r>
            <a:r>
              <a:rPr spc="-35" dirty="0"/>
              <a:t>tanto, </a:t>
            </a:r>
            <a:r>
              <a:rPr spc="30" dirty="0"/>
              <a:t>te </a:t>
            </a:r>
            <a:r>
              <a:rPr spc="-215" dirty="0"/>
              <a:t>has</a:t>
            </a:r>
            <a:r>
              <a:rPr spc="-210" dirty="0"/>
              <a:t> </a:t>
            </a:r>
            <a:r>
              <a:rPr spc="-55" dirty="0"/>
              <a:t>despertado </a:t>
            </a:r>
            <a:r>
              <a:rPr spc="5" dirty="0"/>
              <a:t>20 </a:t>
            </a:r>
            <a:r>
              <a:rPr spc="10" dirty="0"/>
              <a:t> </a:t>
            </a:r>
            <a:r>
              <a:rPr spc="-130" dirty="0"/>
              <a:t>minutos</a:t>
            </a:r>
            <a:r>
              <a:rPr dirty="0"/>
              <a:t> </a:t>
            </a:r>
            <a:r>
              <a:rPr spc="-200" dirty="0"/>
              <a:t>más</a:t>
            </a:r>
            <a:r>
              <a:rPr spc="5" dirty="0"/>
              <a:t> </a:t>
            </a:r>
            <a:r>
              <a:rPr spc="-35" dirty="0"/>
              <a:t>tarde.</a:t>
            </a:r>
            <a:r>
              <a:rPr spc="5" dirty="0"/>
              <a:t> </a:t>
            </a:r>
            <a:r>
              <a:rPr spc="-90" dirty="0"/>
              <a:t>¿Qué</a:t>
            </a:r>
            <a:r>
              <a:rPr spc="5" dirty="0"/>
              <a:t> </a:t>
            </a:r>
            <a:r>
              <a:rPr spc="-114" dirty="0"/>
              <a:t>tareas</a:t>
            </a:r>
            <a:r>
              <a:rPr dirty="0"/>
              <a:t> </a:t>
            </a:r>
            <a:r>
              <a:rPr spc="-135" dirty="0"/>
              <a:t>elimináis</a:t>
            </a:r>
            <a:r>
              <a:rPr spc="5" dirty="0"/>
              <a:t> </a:t>
            </a:r>
            <a:r>
              <a:rPr spc="-215" dirty="0"/>
              <a:t>y</a:t>
            </a:r>
            <a:r>
              <a:rPr spc="5" dirty="0"/>
              <a:t> </a:t>
            </a:r>
            <a:r>
              <a:rPr spc="-160" dirty="0"/>
              <a:t>cuáles</a:t>
            </a:r>
            <a:r>
              <a:rPr spc="5" dirty="0"/>
              <a:t> </a:t>
            </a:r>
            <a:r>
              <a:rPr spc="-140" dirty="0"/>
              <a:t>cambiáis</a:t>
            </a:r>
            <a:r>
              <a:rPr dirty="0"/>
              <a:t> </a:t>
            </a:r>
            <a:r>
              <a:rPr spc="-80" dirty="0"/>
              <a:t>para</a:t>
            </a:r>
            <a:r>
              <a:rPr spc="5" dirty="0"/>
              <a:t> </a:t>
            </a:r>
            <a:r>
              <a:rPr spc="-100" dirty="0"/>
              <a:t>no</a:t>
            </a:r>
            <a:r>
              <a:rPr spc="5" dirty="0"/>
              <a:t> </a:t>
            </a:r>
            <a:r>
              <a:rPr spc="-70" dirty="0"/>
              <a:t>llegar</a:t>
            </a:r>
            <a:r>
              <a:rPr spc="5" dirty="0"/>
              <a:t> </a:t>
            </a:r>
            <a:r>
              <a:rPr spc="-95" dirty="0"/>
              <a:t>tarde?</a:t>
            </a:r>
            <a:r>
              <a:rPr dirty="0"/>
              <a:t> </a:t>
            </a:r>
            <a:r>
              <a:rPr spc="-105" dirty="0"/>
              <a:t>Recordad</a:t>
            </a:r>
            <a:r>
              <a:rPr spc="5" dirty="0"/>
              <a:t> </a:t>
            </a:r>
            <a:r>
              <a:rPr spc="-50" dirty="0"/>
              <a:t>que </a:t>
            </a:r>
            <a:r>
              <a:rPr spc="-805" dirty="0"/>
              <a:t> </a:t>
            </a:r>
            <a:r>
              <a:rPr spc="-80" dirty="0"/>
              <a:t>debéis</a:t>
            </a:r>
            <a:r>
              <a:rPr dirty="0"/>
              <a:t> </a:t>
            </a:r>
            <a:r>
              <a:rPr spc="-110" dirty="0"/>
              <a:t>estar</a:t>
            </a:r>
            <a:r>
              <a:rPr dirty="0"/>
              <a:t> </a:t>
            </a:r>
            <a:r>
              <a:rPr spc="-85" dirty="0"/>
              <a:t>todos</a:t>
            </a:r>
            <a:r>
              <a:rPr dirty="0"/>
              <a:t> </a:t>
            </a:r>
            <a:r>
              <a:rPr spc="-180" dirty="0"/>
              <a:t>los</a:t>
            </a:r>
            <a:r>
              <a:rPr dirty="0"/>
              <a:t> </a:t>
            </a:r>
            <a:r>
              <a:rPr spc="-80" dirty="0"/>
              <a:t>integrantes</a:t>
            </a:r>
            <a:r>
              <a:rPr dirty="0"/>
              <a:t> </a:t>
            </a:r>
            <a:r>
              <a:rPr spc="-105" dirty="0"/>
              <a:t>a</a:t>
            </a:r>
            <a:r>
              <a:rPr dirty="0"/>
              <a:t> </a:t>
            </a:r>
            <a:r>
              <a:rPr spc="-200" dirty="0"/>
              <a:t>las</a:t>
            </a:r>
            <a:r>
              <a:rPr dirty="0"/>
              <a:t> </a:t>
            </a:r>
            <a:r>
              <a:rPr spc="5" dirty="0"/>
              <a:t>9</a:t>
            </a:r>
            <a:r>
              <a:rPr dirty="0"/>
              <a:t> </a:t>
            </a:r>
            <a:r>
              <a:rPr spc="-100" dirty="0"/>
              <a:t>conectados.</a:t>
            </a:r>
            <a:r>
              <a:rPr dirty="0"/>
              <a:t> </a:t>
            </a:r>
            <a:r>
              <a:rPr spc="-150" dirty="0"/>
              <a:t>(AFECTA</a:t>
            </a:r>
            <a:r>
              <a:rPr dirty="0"/>
              <a:t> </a:t>
            </a:r>
            <a:r>
              <a:rPr spc="-50" dirty="0"/>
              <a:t>A</a:t>
            </a:r>
            <a:r>
              <a:rPr spc="5" dirty="0"/>
              <a:t> </a:t>
            </a:r>
            <a:r>
              <a:rPr spc="-30" dirty="0"/>
              <a:t>TODOS)</a:t>
            </a:r>
          </a:p>
          <a:p>
            <a:pPr marL="6350">
              <a:lnSpc>
                <a:spcPct val="100000"/>
              </a:lnSpc>
            </a:pPr>
            <a:endParaRPr sz="2900"/>
          </a:p>
          <a:p>
            <a:pPr marL="6350">
              <a:lnSpc>
                <a:spcPct val="100000"/>
              </a:lnSpc>
            </a:pPr>
            <a:endParaRPr sz="2900"/>
          </a:p>
          <a:p>
            <a:pPr marL="6350" algn="ctr">
              <a:lnSpc>
                <a:spcPct val="100000"/>
              </a:lnSpc>
              <a:spcBef>
                <a:spcPts val="1889"/>
              </a:spcBef>
            </a:pPr>
            <a:r>
              <a:rPr spc="-90" dirty="0"/>
              <a:t>¿Qué</a:t>
            </a:r>
            <a:r>
              <a:rPr dirty="0"/>
              <a:t> </a:t>
            </a:r>
            <a:r>
              <a:rPr spc="-114" dirty="0"/>
              <a:t>tareas</a:t>
            </a:r>
            <a:r>
              <a:rPr dirty="0"/>
              <a:t> </a:t>
            </a:r>
            <a:r>
              <a:rPr spc="-135" dirty="0"/>
              <a:t>cambiarías</a:t>
            </a:r>
            <a:r>
              <a:rPr dirty="0"/>
              <a:t> </a:t>
            </a:r>
            <a:r>
              <a:rPr spc="-80" dirty="0"/>
              <a:t>para</a:t>
            </a:r>
            <a:r>
              <a:rPr dirty="0"/>
              <a:t> </a:t>
            </a:r>
            <a:r>
              <a:rPr spc="-125" dirty="0"/>
              <a:t>seguir</a:t>
            </a:r>
            <a:r>
              <a:rPr dirty="0"/>
              <a:t> </a:t>
            </a:r>
            <a:r>
              <a:rPr spc="-65" dirty="0"/>
              <a:t>llegando</a:t>
            </a:r>
            <a:r>
              <a:rPr dirty="0"/>
              <a:t> </a:t>
            </a:r>
            <a:r>
              <a:rPr spc="-105" dirty="0"/>
              <a:t>a</a:t>
            </a:r>
            <a:r>
              <a:rPr dirty="0"/>
              <a:t> </a:t>
            </a:r>
            <a:r>
              <a:rPr spc="-200" dirty="0"/>
              <a:t>las</a:t>
            </a:r>
            <a:r>
              <a:rPr dirty="0"/>
              <a:t> </a:t>
            </a:r>
            <a:r>
              <a:rPr spc="5" dirty="0"/>
              <a:t>9</a:t>
            </a:r>
            <a:r>
              <a:rPr dirty="0"/>
              <a:t> </a:t>
            </a:r>
            <a:r>
              <a:rPr spc="-105" dirty="0"/>
              <a:t>a</a:t>
            </a:r>
            <a:r>
              <a:rPr dirty="0"/>
              <a:t> </a:t>
            </a:r>
            <a:r>
              <a:rPr spc="-200" dirty="0"/>
              <a:t>clase?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199" y="1700875"/>
            <a:ext cx="6215380" cy="5839460"/>
          </a:xfrm>
          <a:custGeom>
            <a:avLst/>
            <a:gdLst/>
            <a:ahLst/>
            <a:cxnLst/>
            <a:rect l="l" t="t" r="r" b="b"/>
            <a:pathLst>
              <a:path w="6215380" h="5839459">
                <a:moveTo>
                  <a:pt x="5241880" y="5839199"/>
                </a:moveTo>
                <a:lnTo>
                  <a:pt x="973219" y="5839199"/>
                </a:lnTo>
                <a:lnTo>
                  <a:pt x="924645" y="5838008"/>
                </a:lnTo>
                <a:lnTo>
                  <a:pt x="876688" y="5834472"/>
                </a:lnTo>
                <a:lnTo>
                  <a:pt x="829404" y="5828647"/>
                </a:lnTo>
                <a:lnTo>
                  <a:pt x="782847" y="5820589"/>
                </a:lnTo>
                <a:lnTo>
                  <a:pt x="737074" y="5810352"/>
                </a:lnTo>
                <a:lnTo>
                  <a:pt x="692140" y="5797994"/>
                </a:lnTo>
                <a:lnTo>
                  <a:pt x="648102" y="5783570"/>
                </a:lnTo>
                <a:lnTo>
                  <a:pt x="605015" y="5767135"/>
                </a:lnTo>
                <a:lnTo>
                  <a:pt x="562934" y="5748746"/>
                </a:lnTo>
                <a:lnTo>
                  <a:pt x="521916" y="5728458"/>
                </a:lnTo>
                <a:lnTo>
                  <a:pt x="482016" y="5706327"/>
                </a:lnTo>
                <a:lnTo>
                  <a:pt x="443291" y="5682408"/>
                </a:lnTo>
                <a:lnTo>
                  <a:pt x="405795" y="5656758"/>
                </a:lnTo>
                <a:lnTo>
                  <a:pt x="369585" y="5629431"/>
                </a:lnTo>
                <a:lnTo>
                  <a:pt x="334716" y="5600485"/>
                </a:lnTo>
                <a:lnTo>
                  <a:pt x="301244" y="5569975"/>
                </a:lnTo>
                <a:lnTo>
                  <a:pt x="269224" y="5537956"/>
                </a:lnTo>
                <a:lnTo>
                  <a:pt x="238714" y="5504484"/>
                </a:lnTo>
                <a:lnTo>
                  <a:pt x="209768" y="5469615"/>
                </a:lnTo>
                <a:lnTo>
                  <a:pt x="182441" y="5433404"/>
                </a:lnTo>
                <a:lnTo>
                  <a:pt x="156791" y="5395908"/>
                </a:lnTo>
                <a:lnTo>
                  <a:pt x="132872" y="5357183"/>
                </a:lnTo>
                <a:lnTo>
                  <a:pt x="110741" y="5317283"/>
                </a:lnTo>
                <a:lnTo>
                  <a:pt x="90453" y="5276265"/>
                </a:lnTo>
                <a:lnTo>
                  <a:pt x="72064" y="5234184"/>
                </a:lnTo>
                <a:lnTo>
                  <a:pt x="55629" y="5191097"/>
                </a:lnTo>
                <a:lnTo>
                  <a:pt x="41205" y="5147059"/>
                </a:lnTo>
                <a:lnTo>
                  <a:pt x="28847" y="5102125"/>
                </a:lnTo>
                <a:lnTo>
                  <a:pt x="18610" y="5056352"/>
                </a:lnTo>
                <a:lnTo>
                  <a:pt x="10552" y="5009795"/>
                </a:lnTo>
                <a:lnTo>
                  <a:pt x="4727" y="4962510"/>
                </a:lnTo>
                <a:lnTo>
                  <a:pt x="1191" y="4914553"/>
                </a:lnTo>
                <a:lnTo>
                  <a:pt x="0" y="4865980"/>
                </a:lnTo>
                <a:lnTo>
                  <a:pt x="0" y="973219"/>
                </a:lnTo>
                <a:lnTo>
                  <a:pt x="1191" y="924646"/>
                </a:lnTo>
                <a:lnTo>
                  <a:pt x="4727" y="876689"/>
                </a:lnTo>
                <a:lnTo>
                  <a:pt x="10552" y="829404"/>
                </a:lnTo>
                <a:lnTo>
                  <a:pt x="18610" y="782847"/>
                </a:lnTo>
                <a:lnTo>
                  <a:pt x="28847" y="737074"/>
                </a:lnTo>
                <a:lnTo>
                  <a:pt x="41205" y="692140"/>
                </a:lnTo>
                <a:lnTo>
                  <a:pt x="55629" y="648102"/>
                </a:lnTo>
                <a:lnTo>
                  <a:pt x="72064" y="605015"/>
                </a:lnTo>
                <a:lnTo>
                  <a:pt x="90453" y="562934"/>
                </a:lnTo>
                <a:lnTo>
                  <a:pt x="110741" y="521916"/>
                </a:lnTo>
                <a:lnTo>
                  <a:pt x="132872" y="482016"/>
                </a:lnTo>
                <a:lnTo>
                  <a:pt x="156791" y="443291"/>
                </a:lnTo>
                <a:lnTo>
                  <a:pt x="182441" y="405795"/>
                </a:lnTo>
                <a:lnTo>
                  <a:pt x="209768" y="369585"/>
                </a:lnTo>
                <a:lnTo>
                  <a:pt x="238714" y="334716"/>
                </a:lnTo>
                <a:lnTo>
                  <a:pt x="269224" y="301244"/>
                </a:lnTo>
                <a:lnTo>
                  <a:pt x="301244" y="269224"/>
                </a:lnTo>
                <a:lnTo>
                  <a:pt x="334716" y="238714"/>
                </a:lnTo>
                <a:lnTo>
                  <a:pt x="369585" y="209768"/>
                </a:lnTo>
                <a:lnTo>
                  <a:pt x="405795" y="182441"/>
                </a:lnTo>
                <a:lnTo>
                  <a:pt x="443291" y="156791"/>
                </a:lnTo>
                <a:lnTo>
                  <a:pt x="482016" y="132872"/>
                </a:lnTo>
                <a:lnTo>
                  <a:pt x="521916" y="110741"/>
                </a:lnTo>
                <a:lnTo>
                  <a:pt x="562934" y="90453"/>
                </a:lnTo>
                <a:lnTo>
                  <a:pt x="605015" y="72064"/>
                </a:lnTo>
                <a:lnTo>
                  <a:pt x="648102" y="55629"/>
                </a:lnTo>
                <a:lnTo>
                  <a:pt x="692140" y="41205"/>
                </a:lnTo>
                <a:lnTo>
                  <a:pt x="737074" y="28847"/>
                </a:lnTo>
                <a:lnTo>
                  <a:pt x="782847" y="18610"/>
                </a:lnTo>
                <a:lnTo>
                  <a:pt x="829404" y="10552"/>
                </a:lnTo>
                <a:lnTo>
                  <a:pt x="876688" y="4727"/>
                </a:lnTo>
                <a:lnTo>
                  <a:pt x="924645" y="1191"/>
                </a:lnTo>
                <a:lnTo>
                  <a:pt x="973219" y="0"/>
                </a:lnTo>
                <a:lnTo>
                  <a:pt x="5241880" y="0"/>
                </a:lnTo>
                <a:lnTo>
                  <a:pt x="5293346" y="1360"/>
                </a:lnTo>
                <a:lnTo>
                  <a:pt x="5344433" y="5415"/>
                </a:lnTo>
                <a:lnTo>
                  <a:pt x="5395044" y="12123"/>
                </a:lnTo>
                <a:lnTo>
                  <a:pt x="5445083" y="21446"/>
                </a:lnTo>
                <a:lnTo>
                  <a:pt x="5494453" y="33343"/>
                </a:lnTo>
                <a:lnTo>
                  <a:pt x="5543057" y="47773"/>
                </a:lnTo>
                <a:lnTo>
                  <a:pt x="5590798" y="64697"/>
                </a:lnTo>
                <a:lnTo>
                  <a:pt x="5637580" y="84074"/>
                </a:lnTo>
                <a:lnTo>
                  <a:pt x="5683305" y="105865"/>
                </a:lnTo>
                <a:lnTo>
                  <a:pt x="5727877" y="130030"/>
                </a:lnTo>
                <a:lnTo>
                  <a:pt x="5771199" y="156528"/>
                </a:lnTo>
                <a:lnTo>
                  <a:pt x="5813174" y="185318"/>
                </a:lnTo>
                <a:lnTo>
                  <a:pt x="5853706" y="216362"/>
                </a:lnTo>
                <a:lnTo>
                  <a:pt x="5892697" y="249619"/>
                </a:lnTo>
                <a:lnTo>
                  <a:pt x="5930050" y="285049"/>
                </a:lnTo>
                <a:lnTo>
                  <a:pt x="5965480" y="322403"/>
                </a:lnTo>
                <a:lnTo>
                  <a:pt x="5998737" y="361394"/>
                </a:lnTo>
                <a:lnTo>
                  <a:pt x="6029781" y="401925"/>
                </a:lnTo>
                <a:lnTo>
                  <a:pt x="6058572" y="443900"/>
                </a:lnTo>
                <a:lnTo>
                  <a:pt x="6085069" y="487222"/>
                </a:lnTo>
                <a:lnTo>
                  <a:pt x="6109234" y="531794"/>
                </a:lnTo>
                <a:lnTo>
                  <a:pt x="6131025" y="577519"/>
                </a:lnTo>
                <a:lnTo>
                  <a:pt x="6150402" y="624301"/>
                </a:lnTo>
                <a:lnTo>
                  <a:pt x="6167326" y="672042"/>
                </a:lnTo>
                <a:lnTo>
                  <a:pt x="6181757" y="720646"/>
                </a:lnTo>
                <a:lnTo>
                  <a:pt x="6193653" y="770016"/>
                </a:lnTo>
                <a:lnTo>
                  <a:pt x="6202976" y="820055"/>
                </a:lnTo>
                <a:lnTo>
                  <a:pt x="6209684" y="870666"/>
                </a:lnTo>
                <a:lnTo>
                  <a:pt x="6213739" y="921753"/>
                </a:lnTo>
                <a:lnTo>
                  <a:pt x="6215099" y="973219"/>
                </a:lnTo>
                <a:lnTo>
                  <a:pt x="6215099" y="4865980"/>
                </a:lnTo>
                <a:lnTo>
                  <a:pt x="6213908" y="4914553"/>
                </a:lnTo>
                <a:lnTo>
                  <a:pt x="6210372" y="4962510"/>
                </a:lnTo>
                <a:lnTo>
                  <a:pt x="6204547" y="5009795"/>
                </a:lnTo>
                <a:lnTo>
                  <a:pt x="6196489" y="5056352"/>
                </a:lnTo>
                <a:lnTo>
                  <a:pt x="6186252" y="5102125"/>
                </a:lnTo>
                <a:lnTo>
                  <a:pt x="6173894" y="5147059"/>
                </a:lnTo>
                <a:lnTo>
                  <a:pt x="6159470" y="5191097"/>
                </a:lnTo>
                <a:lnTo>
                  <a:pt x="6143035" y="5234184"/>
                </a:lnTo>
                <a:lnTo>
                  <a:pt x="6124646" y="5276265"/>
                </a:lnTo>
                <a:lnTo>
                  <a:pt x="6104358" y="5317283"/>
                </a:lnTo>
                <a:lnTo>
                  <a:pt x="6082226" y="5357183"/>
                </a:lnTo>
                <a:lnTo>
                  <a:pt x="6058308" y="5395908"/>
                </a:lnTo>
                <a:lnTo>
                  <a:pt x="6032657" y="5433404"/>
                </a:lnTo>
                <a:lnTo>
                  <a:pt x="6005331" y="5469615"/>
                </a:lnTo>
                <a:lnTo>
                  <a:pt x="5976385" y="5504484"/>
                </a:lnTo>
                <a:lnTo>
                  <a:pt x="5945874" y="5537956"/>
                </a:lnTo>
                <a:lnTo>
                  <a:pt x="5913855" y="5569975"/>
                </a:lnTo>
                <a:lnTo>
                  <a:pt x="5880383" y="5600485"/>
                </a:lnTo>
                <a:lnTo>
                  <a:pt x="5845514" y="5629431"/>
                </a:lnTo>
                <a:lnTo>
                  <a:pt x="5809304" y="5656758"/>
                </a:lnTo>
                <a:lnTo>
                  <a:pt x="5771808" y="5682408"/>
                </a:lnTo>
                <a:lnTo>
                  <a:pt x="5733082" y="5706327"/>
                </a:lnTo>
                <a:lnTo>
                  <a:pt x="5693183" y="5728458"/>
                </a:lnTo>
                <a:lnTo>
                  <a:pt x="5652165" y="5748746"/>
                </a:lnTo>
                <a:lnTo>
                  <a:pt x="5610084" y="5767135"/>
                </a:lnTo>
                <a:lnTo>
                  <a:pt x="5566997" y="5783570"/>
                </a:lnTo>
                <a:lnTo>
                  <a:pt x="5522959" y="5797994"/>
                </a:lnTo>
                <a:lnTo>
                  <a:pt x="5478025" y="5810352"/>
                </a:lnTo>
                <a:lnTo>
                  <a:pt x="5432252" y="5820589"/>
                </a:lnTo>
                <a:lnTo>
                  <a:pt x="5385695" y="5828647"/>
                </a:lnTo>
                <a:lnTo>
                  <a:pt x="5338410" y="5834472"/>
                </a:lnTo>
                <a:lnTo>
                  <a:pt x="5290453" y="5838008"/>
                </a:lnTo>
                <a:lnTo>
                  <a:pt x="5241880" y="5839199"/>
                </a:lnTo>
                <a:close/>
              </a:path>
            </a:pathLst>
          </a:custGeom>
          <a:solidFill>
            <a:srgbClr val="E13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8100" y="3095966"/>
            <a:ext cx="89750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600" spc="-459" dirty="0"/>
              <a:t>Turno</a:t>
            </a:r>
            <a:r>
              <a:rPr sz="9600" spc="-180" dirty="0"/>
              <a:t> </a:t>
            </a:r>
            <a:r>
              <a:rPr sz="9600" spc="-204" dirty="0"/>
              <a:t>de </a:t>
            </a:r>
            <a:r>
              <a:rPr sz="9600" spc="-200" dirty="0"/>
              <a:t> </a:t>
            </a:r>
            <a:r>
              <a:rPr sz="9600" spc="-370" dirty="0"/>
              <a:t>p</a:t>
            </a:r>
            <a:r>
              <a:rPr sz="9600" spc="-330" dirty="0"/>
              <a:t>r</a:t>
            </a:r>
            <a:r>
              <a:rPr sz="9600" spc="-165" dirty="0"/>
              <a:t>esentaciones</a:t>
            </a:r>
            <a:endParaRPr sz="9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654367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80" dirty="0"/>
              <a:t>Management</a:t>
            </a:r>
            <a:r>
              <a:rPr sz="6450" spc="-170" dirty="0"/>
              <a:t> </a:t>
            </a:r>
            <a:r>
              <a:rPr sz="6450" spc="-415" dirty="0"/>
              <a:t>3.0</a:t>
            </a:r>
            <a:endParaRPr sz="64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49872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40" dirty="0"/>
              <a:t>Estados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5093700" y="2556405"/>
            <a:ext cx="6960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niveles</a:t>
            </a: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tipos</a:t>
            </a: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empresa: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300" y="4080405"/>
            <a:ext cx="530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65" dirty="0">
                <a:solidFill>
                  <a:srgbClr val="FF0091"/>
                </a:solidFill>
                <a:latin typeface="Tahoma"/>
                <a:cs typeface="Tahoma"/>
              </a:rPr>
              <a:t>D</a:t>
            </a:r>
            <a:r>
              <a:rPr sz="4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oing</a:t>
            </a:r>
            <a:r>
              <a:rPr sz="4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wrong</a:t>
            </a:r>
            <a:r>
              <a:rPr sz="4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thing.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5300" y="5604405"/>
            <a:ext cx="6496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65" dirty="0">
                <a:solidFill>
                  <a:srgbClr val="FF7900"/>
                </a:solidFill>
                <a:latin typeface="Tahoma"/>
                <a:cs typeface="Tahoma"/>
              </a:rPr>
              <a:t>D</a:t>
            </a:r>
            <a:r>
              <a:rPr sz="4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oing</a:t>
            </a:r>
            <a:r>
              <a:rPr sz="4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right</a:t>
            </a:r>
            <a:r>
              <a:rPr sz="4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wrong</a:t>
            </a: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thing.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5300" y="7128405"/>
            <a:ext cx="6128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65" dirty="0">
                <a:solidFill>
                  <a:srgbClr val="00FCAB"/>
                </a:solidFill>
                <a:latin typeface="Tahoma"/>
                <a:cs typeface="Tahoma"/>
              </a:rPr>
              <a:t>D</a:t>
            </a:r>
            <a:r>
              <a:rPr sz="4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oing</a:t>
            </a:r>
            <a:r>
              <a:rPr sz="4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right</a:t>
            </a:r>
            <a:r>
              <a:rPr sz="4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right</a:t>
            </a:r>
            <a:r>
              <a:rPr sz="4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thing.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3186" y="3755006"/>
            <a:ext cx="1445895" cy="1448435"/>
          </a:xfrm>
          <a:custGeom>
            <a:avLst/>
            <a:gdLst/>
            <a:ahLst/>
            <a:cxnLst/>
            <a:rect l="l" t="t" r="r" b="b"/>
            <a:pathLst>
              <a:path w="1445895" h="1448435">
                <a:moveTo>
                  <a:pt x="1204651" y="1448020"/>
                </a:moveTo>
                <a:lnTo>
                  <a:pt x="240935" y="1448020"/>
                </a:lnTo>
                <a:lnTo>
                  <a:pt x="192378" y="1443126"/>
                </a:lnTo>
                <a:lnTo>
                  <a:pt x="147152" y="1429087"/>
                </a:lnTo>
                <a:lnTo>
                  <a:pt x="106226" y="1406872"/>
                </a:lnTo>
                <a:lnTo>
                  <a:pt x="70568" y="1377452"/>
                </a:lnTo>
                <a:lnTo>
                  <a:pt x="41148" y="1341794"/>
                </a:lnTo>
                <a:lnTo>
                  <a:pt x="18933" y="1300868"/>
                </a:lnTo>
                <a:lnTo>
                  <a:pt x="4894" y="1255641"/>
                </a:lnTo>
                <a:lnTo>
                  <a:pt x="0" y="1207084"/>
                </a:lnTo>
                <a:lnTo>
                  <a:pt x="0" y="240936"/>
                </a:lnTo>
                <a:lnTo>
                  <a:pt x="4894" y="192379"/>
                </a:lnTo>
                <a:lnTo>
                  <a:pt x="18933" y="147152"/>
                </a:lnTo>
                <a:lnTo>
                  <a:pt x="41148" y="106226"/>
                </a:lnTo>
                <a:lnTo>
                  <a:pt x="70568" y="70568"/>
                </a:lnTo>
                <a:lnTo>
                  <a:pt x="106226" y="41148"/>
                </a:lnTo>
                <a:lnTo>
                  <a:pt x="147152" y="18933"/>
                </a:lnTo>
                <a:lnTo>
                  <a:pt x="192378" y="4894"/>
                </a:lnTo>
                <a:lnTo>
                  <a:pt x="240935" y="0"/>
                </a:lnTo>
                <a:lnTo>
                  <a:pt x="1204651" y="0"/>
                </a:lnTo>
                <a:lnTo>
                  <a:pt x="1251875" y="4672"/>
                </a:lnTo>
                <a:lnTo>
                  <a:pt x="1296853" y="18340"/>
                </a:lnTo>
                <a:lnTo>
                  <a:pt x="1338323" y="40480"/>
                </a:lnTo>
                <a:lnTo>
                  <a:pt x="1375019" y="70568"/>
                </a:lnTo>
                <a:lnTo>
                  <a:pt x="1405107" y="107264"/>
                </a:lnTo>
                <a:lnTo>
                  <a:pt x="1427247" y="148733"/>
                </a:lnTo>
                <a:lnTo>
                  <a:pt x="1440915" y="193712"/>
                </a:lnTo>
                <a:lnTo>
                  <a:pt x="1445587" y="240936"/>
                </a:lnTo>
                <a:lnTo>
                  <a:pt x="1445587" y="1207084"/>
                </a:lnTo>
                <a:lnTo>
                  <a:pt x="1440693" y="1255641"/>
                </a:lnTo>
                <a:lnTo>
                  <a:pt x="1426654" y="1300868"/>
                </a:lnTo>
                <a:lnTo>
                  <a:pt x="1404439" y="1341794"/>
                </a:lnTo>
                <a:lnTo>
                  <a:pt x="1375019" y="1377452"/>
                </a:lnTo>
                <a:lnTo>
                  <a:pt x="1339361" y="1406872"/>
                </a:lnTo>
                <a:lnTo>
                  <a:pt x="1298435" y="1429087"/>
                </a:lnTo>
                <a:lnTo>
                  <a:pt x="1253208" y="1443126"/>
                </a:lnTo>
                <a:lnTo>
                  <a:pt x="1204651" y="1448020"/>
                </a:lnTo>
                <a:close/>
              </a:path>
            </a:pathLst>
          </a:custGeom>
          <a:solidFill>
            <a:srgbClr val="FF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3186" y="5316819"/>
            <a:ext cx="1445895" cy="1448435"/>
          </a:xfrm>
          <a:custGeom>
            <a:avLst/>
            <a:gdLst/>
            <a:ahLst/>
            <a:cxnLst/>
            <a:rect l="l" t="t" r="r" b="b"/>
            <a:pathLst>
              <a:path w="1445895" h="1448434">
                <a:moveTo>
                  <a:pt x="1204651" y="1448020"/>
                </a:moveTo>
                <a:lnTo>
                  <a:pt x="240935" y="1448020"/>
                </a:lnTo>
                <a:lnTo>
                  <a:pt x="192378" y="1443126"/>
                </a:lnTo>
                <a:lnTo>
                  <a:pt x="147152" y="1429087"/>
                </a:lnTo>
                <a:lnTo>
                  <a:pt x="106226" y="1406872"/>
                </a:lnTo>
                <a:lnTo>
                  <a:pt x="70568" y="1377452"/>
                </a:lnTo>
                <a:lnTo>
                  <a:pt x="41148" y="1341794"/>
                </a:lnTo>
                <a:lnTo>
                  <a:pt x="18933" y="1300867"/>
                </a:lnTo>
                <a:lnTo>
                  <a:pt x="4894" y="1255641"/>
                </a:lnTo>
                <a:lnTo>
                  <a:pt x="0" y="1207084"/>
                </a:lnTo>
                <a:lnTo>
                  <a:pt x="0" y="240935"/>
                </a:lnTo>
                <a:lnTo>
                  <a:pt x="4894" y="192378"/>
                </a:lnTo>
                <a:lnTo>
                  <a:pt x="18933" y="147152"/>
                </a:lnTo>
                <a:lnTo>
                  <a:pt x="41148" y="106226"/>
                </a:lnTo>
                <a:lnTo>
                  <a:pt x="70568" y="70568"/>
                </a:lnTo>
                <a:lnTo>
                  <a:pt x="106226" y="41148"/>
                </a:lnTo>
                <a:lnTo>
                  <a:pt x="147152" y="18933"/>
                </a:lnTo>
                <a:lnTo>
                  <a:pt x="192378" y="4894"/>
                </a:lnTo>
                <a:lnTo>
                  <a:pt x="240935" y="0"/>
                </a:lnTo>
                <a:lnTo>
                  <a:pt x="1204651" y="0"/>
                </a:lnTo>
                <a:lnTo>
                  <a:pt x="1251875" y="4672"/>
                </a:lnTo>
                <a:lnTo>
                  <a:pt x="1296853" y="18340"/>
                </a:lnTo>
                <a:lnTo>
                  <a:pt x="1338323" y="40479"/>
                </a:lnTo>
                <a:lnTo>
                  <a:pt x="1375019" y="70568"/>
                </a:lnTo>
                <a:lnTo>
                  <a:pt x="1405107" y="107264"/>
                </a:lnTo>
                <a:lnTo>
                  <a:pt x="1427247" y="148733"/>
                </a:lnTo>
                <a:lnTo>
                  <a:pt x="1440915" y="193712"/>
                </a:lnTo>
                <a:lnTo>
                  <a:pt x="1445587" y="240935"/>
                </a:lnTo>
                <a:lnTo>
                  <a:pt x="1445587" y="1207084"/>
                </a:lnTo>
                <a:lnTo>
                  <a:pt x="1440693" y="1255641"/>
                </a:lnTo>
                <a:lnTo>
                  <a:pt x="1426654" y="1300867"/>
                </a:lnTo>
                <a:lnTo>
                  <a:pt x="1404439" y="1341794"/>
                </a:lnTo>
                <a:lnTo>
                  <a:pt x="1375019" y="1377452"/>
                </a:lnTo>
                <a:lnTo>
                  <a:pt x="1339361" y="1406872"/>
                </a:lnTo>
                <a:lnTo>
                  <a:pt x="1298435" y="1429087"/>
                </a:lnTo>
                <a:lnTo>
                  <a:pt x="1253208" y="1443126"/>
                </a:lnTo>
                <a:lnTo>
                  <a:pt x="1204651" y="1448020"/>
                </a:lnTo>
                <a:close/>
              </a:path>
            </a:pathLst>
          </a:custGeom>
          <a:solidFill>
            <a:srgbClr val="FF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3186" y="6878632"/>
            <a:ext cx="1445895" cy="1448435"/>
          </a:xfrm>
          <a:custGeom>
            <a:avLst/>
            <a:gdLst/>
            <a:ahLst/>
            <a:cxnLst/>
            <a:rect l="l" t="t" r="r" b="b"/>
            <a:pathLst>
              <a:path w="1445895" h="1448434">
                <a:moveTo>
                  <a:pt x="1204651" y="1448020"/>
                </a:moveTo>
                <a:lnTo>
                  <a:pt x="240935" y="1448020"/>
                </a:lnTo>
                <a:lnTo>
                  <a:pt x="192378" y="1443126"/>
                </a:lnTo>
                <a:lnTo>
                  <a:pt x="147152" y="1429087"/>
                </a:lnTo>
                <a:lnTo>
                  <a:pt x="106226" y="1406872"/>
                </a:lnTo>
                <a:lnTo>
                  <a:pt x="70568" y="1377452"/>
                </a:lnTo>
                <a:lnTo>
                  <a:pt x="41148" y="1341794"/>
                </a:lnTo>
                <a:lnTo>
                  <a:pt x="18933" y="1300868"/>
                </a:lnTo>
                <a:lnTo>
                  <a:pt x="4894" y="1255642"/>
                </a:lnTo>
                <a:lnTo>
                  <a:pt x="0" y="1207085"/>
                </a:lnTo>
                <a:lnTo>
                  <a:pt x="0" y="240935"/>
                </a:lnTo>
                <a:lnTo>
                  <a:pt x="4894" y="192379"/>
                </a:lnTo>
                <a:lnTo>
                  <a:pt x="18933" y="147152"/>
                </a:lnTo>
                <a:lnTo>
                  <a:pt x="41148" y="106226"/>
                </a:lnTo>
                <a:lnTo>
                  <a:pt x="70568" y="70568"/>
                </a:lnTo>
                <a:lnTo>
                  <a:pt x="106226" y="41148"/>
                </a:lnTo>
                <a:lnTo>
                  <a:pt x="147152" y="18933"/>
                </a:lnTo>
                <a:lnTo>
                  <a:pt x="192378" y="4894"/>
                </a:lnTo>
                <a:lnTo>
                  <a:pt x="240935" y="0"/>
                </a:lnTo>
                <a:lnTo>
                  <a:pt x="1204651" y="0"/>
                </a:lnTo>
                <a:lnTo>
                  <a:pt x="1251875" y="4672"/>
                </a:lnTo>
                <a:lnTo>
                  <a:pt x="1296853" y="18340"/>
                </a:lnTo>
                <a:lnTo>
                  <a:pt x="1338323" y="40480"/>
                </a:lnTo>
                <a:lnTo>
                  <a:pt x="1375019" y="70568"/>
                </a:lnTo>
                <a:lnTo>
                  <a:pt x="1405107" y="107264"/>
                </a:lnTo>
                <a:lnTo>
                  <a:pt x="1427247" y="148733"/>
                </a:lnTo>
                <a:lnTo>
                  <a:pt x="1440915" y="193712"/>
                </a:lnTo>
                <a:lnTo>
                  <a:pt x="1445587" y="240935"/>
                </a:lnTo>
                <a:lnTo>
                  <a:pt x="1445587" y="1207085"/>
                </a:lnTo>
                <a:lnTo>
                  <a:pt x="1440693" y="1255642"/>
                </a:lnTo>
                <a:lnTo>
                  <a:pt x="1426654" y="1300868"/>
                </a:lnTo>
                <a:lnTo>
                  <a:pt x="1404439" y="1341794"/>
                </a:lnTo>
                <a:lnTo>
                  <a:pt x="1375019" y="1377452"/>
                </a:lnTo>
                <a:lnTo>
                  <a:pt x="1339361" y="1406872"/>
                </a:lnTo>
                <a:lnTo>
                  <a:pt x="1298435" y="1429087"/>
                </a:lnTo>
                <a:lnTo>
                  <a:pt x="1253208" y="1443126"/>
                </a:lnTo>
                <a:lnTo>
                  <a:pt x="1204651" y="1448020"/>
                </a:lnTo>
                <a:close/>
              </a:path>
            </a:pathLst>
          </a:custGeom>
          <a:solidFill>
            <a:srgbClr val="00F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7156" y="3954253"/>
            <a:ext cx="1137285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420" dirty="0">
                <a:solidFill>
                  <a:srgbClr val="FFFFFF"/>
                </a:solidFill>
                <a:latin typeface="Tahoma"/>
                <a:cs typeface="Tahoma"/>
              </a:rPr>
              <a:t>1.0</a:t>
            </a:r>
            <a:endParaRPr sz="6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35"/>
              </a:spcBef>
            </a:pPr>
            <a:r>
              <a:rPr sz="6300" b="1" spc="-420" dirty="0">
                <a:solidFill>
                  <a:srgbClr val="FFFFFF"/>
                </a:solidFill>
                <a:latin typeface="Tahoma"/>
                <a:cs typeface="Tahoma"/>
              </a:rPr>
              <a:t>2.0</a:t>
            </a:r>
            <a:endParaRPr sz="6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40"/>
              </a:spcBef>
            </a:pPr>
            <a:r>
              <a:rPr sz="6300" b="1" spc="-420" dirty="0">
                <a:solidFill>
                  <a:srgbClr val="FFFFFF"/>
                </a:solidFill>
                <a:latin typeface="Tahoma"/>
                <a:cs typeface="Tahoma"/>
              </a:rPr>
              <a:t>3.0</a:t>
            </a:r>
            <a:endParaRPr sz="6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1427162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285" dirty="0"/>
              <a:t>Innovation</a:t>
            </a:r>
            <a:r>
              <a:rPr sz="5050" spc="-90" dirty="0"/>
              <a:t> </a:t>
            </a:r>
            <a:r>
              <a:rPr sz="5050" spc="-140" dirty="0"/>
              <a:t>Adoption</a:t>
            </a:r>
            <a:r>
              <a:rPr sz="5050" spc="-80" dirty="0"/>
              <a:t> </a:t>
            </a:r>
            <a:r>
              <a:rPr sz="5050" spc="-85" dirty="0"/>
              <a:t>Lifecycle </a:t>
            </a:r>
            <a:r>
              <a:rPr sz="5050" spc="-190" dirty="0"/>
              <a:t>(Modelo</a:t>
            </a:r>
            <a:r>
              <a:rPr sz="5050" spc="-90" dirty="0"/>
              <a:t> </a:t>
            </a:r>
            <a:r>
              <a:rPr sz="5050" spc="-180" dirty="0"/>
              <a:t>Rogers)</a:t>
            </a:r>
            <a:endParaRPr sz="5050"/>
          </a:p>
        </p:txBody>
      </p:sp>
      <p:grpSp>
        <p:nvGrpSpPr>
          <p:cNvPr id="5" name="object 5"/>
          <p:cNvGrpSpPr/>
          <p:nvPr/>
        </p:nvGrpSpPr>
        <p:grpSpPr>
          <a:xfrm>
            <a:off x="0" y="2036312"/>
            <a:ext cx="18288000" cy="7302500"/>
            <a:chOff x="0" y="2036312"/>
            <a:chExt cx="18288000" cy="7302500"/>
          </a:xfrm>
        </p:grpSpPr>
        <p:sp>
          <p:nvSpPr>
            <p:cNvPr id="6" name="object 6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700" y="2283600"/>
              <a:ext cx="13296224" cy="7044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18074" y="7980624"/>
              <a:ext cx="2421255" cy="1145540"/>
            </a:xfrm>
            <a:custGeom>
              <a:avLst/>
              <a:gdLst/>
              <a:ahLst/>
              <a:cxnLst/>
              <a:rect l="l" t="t" r="r" b="b"/>
              <a:pathLst>
                <a:path w="2421255" h="1145540">
                  <a:moveTo>
                    <a:pt x="2420699" y="1145399"/>
                  </a:moveTo>
                  <a:lnTo>
                    <a:pt x="0" y="1145399"/>
                  </a:lnTo>
                  <a:lnTo>
                    <a:pt x="0" y="0"/>
                  </a:lnTo>
                  <a:lnTo>
                    <a:pt x="2420699" y="0"/>
                  </a:lnTo>
                  <a:lnTo>
                    <a:pt x="2420699" y="1145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18074" y="7980624"/>
              <a:ext cx="2421255" cy="1145540"/>
            </a:xfrm>
            <a:custGeom>
              <a:avLst/>
              <a:gdLst/>
              <a:ahLst/>
              <a:cxnLst/>
              <a:rect l="l" t="t" r="r" b="b"/>
              <a:pathLst>
                <a:path w="2421255" h="1145540">
                  <a:moveTo>
                    <a:pt x="0" y="0"/>
                  </a:moveTo>
                  <a:lnTo>
                    <a:pt x="2420699" y="0"/>
                  </a:lnTo>
                  <a:lnTo>
                    <a:pt x="2420699" y="1145399"/>
                  </a:lnTo>
                  <a:lnTo>
                    <a:pt x="0" y="114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5125" y="2161200"/>
              <a:ext cx="6256655" cy="1145540"/>
            </a:xfrm>
            <a:custGeom>
              <a:avLst/>
              <a:gdLst/>
              <a:ahLst/>
              <a:cxnLst/>
              <a:rect l="l" t="t" r="r" b="b"/>
              <a:pathLst>
                <a:path w="6256655" h="1145539">
                  <a:moveTo>
                    <a:pt x="6256499" y="1145399"/>
                  </a:moveTo>
                  <a:lnTo>
                    <a:pt x="0" y="1145399"/>
                  </a:lnTo>
                  <a:lnTo>
                    <a:pt x="0" y="0"/>
                  </a:lnTo>
                  <a:lnTo>
                    <a:pt x="6256499" y="0"/>
                  </a:lnTo>
                  <a:lnTo>
                    <a:pt x="6256499" y="1145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5125" y="2161200"/>
              <a:ext cx="6256655" cy="1145540"/>
            </a:xfrm>
            <a:custGeom>
              <a:avLst/>
              <a:gdLst/>
              <a:ahLst/>
              <a:cxnLst/>
              <a:rect l="l" t="t" r="r" b="b"/>
              <a:pathLst>
                <a:path w="6256655" h="1145539">
                  <a:moveTo>
                    <a:pt x="0" y="0"/>
                  </a:moveTo>
                  <a:lnTo>
                    <a:pt x="6256499" y="0"/>
                  </a:lnTo>
                  <a:lnTo>
                    <a:pt x="6256499" y="1145399"/>
                  </a:lnTo>
                  <a:lnTo>
                    <a:pt x="0" y="114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58000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95" dirty="0"/>
              <a:t>Glosario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791675" y="2457680"/>
            <a:ext cx="16501744" cy="5628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52425">
              <a:lnSpc>
                <a:spcPts val="3860"/>
              </a:lnSpc>
              <a:spcBef>
                <a:spcPts val="70"/>
              </a:spcBef>
            </a:pPr>
            <a:r>
              <a:rPr sz="3050" b="1" spc="-25" dirty="0">
                <a:solidFill>
                  <a:srgbClr val="FFFFFF"/>
                </a:solidFill>
                <a:latin typeface="Tahoma"/>
                <a:cs typeface="Tahoma"/>
              </a:rPr>
              <a:t>Slack</a:t>
            </a:r>
            <a:r>
              <a:rPr sz="30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10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30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tiempo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para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el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equipo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para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dedicar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comunidad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(no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relacionado </a:t>
            </a:r>
            <a:r>
              <a:rPr sz="3050" spc="-7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0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trabajo).</a:t>
            </a:r>
            <a:endParaRPr sz="3050">
              <a:latin typeface="Microsoft Sans Serif"/>
              <a:cs typeface="Microsoft Sans Serif"/>
            </a:endParaRPr>
          </a:p>
          <a:p>
            <a:pPr marL="12700" marR="1315085">
              <a:lnSpc>
                <a:spcPct val="105300"/>
              </a:lnSpc>
              <a:spcBef>
                <a:spcPts val="2235"/>
              </a:spcBef>
            </a:pPr>
            <a:r>
              <a:rPr sz="3050" b="1" spc="-95" dirty="0">
                <a:solidFill>
                  <a:srgbClr val="FFFFFF"/>
                </a:solidFill>
                <a:latin typeface="Tahoma"/>
                <a:cs typeface="Tahoma"/>
              </a:rPr>
              <a:t>Shadowing</a:t>
            </a:r>
            <a:r>
              <a:rPr sz="305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85" dirty="0">
                <a:solidFill>
                  <a:srgbClr val="FFFFFF"/>
                </a:solidFill>
                <a:latin typeface="Tahoma"/>
                <a:cs typeface="Tahoma"/>
              </a:rPr>
              <a:t>reverse</a:t>
            </a:r>
            <a:r>
              <a:rPr sz="30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75" dirty="0">
                <a:solidFill>
                  <a:srgbClr val="FFFFFF"/>
                </a:solidFill>
                <a:latin typeface="Tahoma"/>
                <a:cs typeface="Tahoma"/>
              </a:rPr>
              <a:t>shadowing</a:t>
            </a:r>
            <a:r>
              <a:rPr sz="30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compartir </a:t>
            </a:r>
            <a:r>
              <a:rPr sz="30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conocimientos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otros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roles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 </a:t>
            </a:r>
            <a:r>
              <a:rPr sz="3050" spc="-7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voluntaria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entre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compañeros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diferentes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perﬁles.</a:t>
            </a: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sz="3050" b="1" spc="-80" dirty="0">
                <a:solidFill>
                  <a:srgbClr val="FFFFFF"/>
                </a:solidFill>
                <a:latin typeface="Tahoma"/>
                <a:cs typeface="Tahoma"/>
              </a:rPr>
              <a:t>Agile</a:t>
            </a:r>
            <a:r>
              <a:rPr sz="30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20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responsable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analizar,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deﬁnir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facilitar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transformación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empresa.</a:t>
            </a:r>
            <a:endParaRPr sz="3050">
              <a:latin typeface="Microsoft Sans Serif"/>
              <a:cs typeface="Microsoft Sans Serif"/>
            </a:endParaRPr>
          </a:p>
          <a:p>
            <a:pPr marL="12700" marR="5080">
              <a:lnSpc>
                <a:spcPct val="105300"/>
              </a:lnSpc>
              <a:spcBef>
                <a:spcPts val="2405"/>
              </a:spcBef>
            </a:pPr>
            <a:r>
              <a:rPr sz="3050" b="1" spc="-80" dirty="0">
                <a:solidFill>
                  <a:srgbClr val="FFFFFF"/>
                </a:solidFill>
                <a:latin typeface="Tahoma"/>
                <a:cs typeface="Tahoma"/>
              </a:rPr>
              <a:t>Agile</a:t>
            </a:r>
            <a:r>
              <a:rPr sz="30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114" dirty="0">
                <a:solidFill>
                  <a:srgbClr val="FFFFFF"/>
                </a:solidFill>
                <a:latin typeface="Tahoma"/>
                <a:cs typeface="Tahoma"/>
              </a:rPr>
              <a:t>Transformation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114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30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puede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ser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externo,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mixto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interno.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Equipo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responsable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llevar </a:t>
            </a:r>
            <a:r>
              <a:rPr sz="3050" spc="-7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0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cabo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transformación.</a:t>
            </a:r>
            <a:endParaRPr sz="3050">
              <a:latin typeface="Microsoft Sans Serif"/>
              <a:cs typeface="Microsoft Sans Serif"/>
            </a:endParaRPr>
          </a:p>
          <a:p>
            <a:pPr marL="12700" marR="294640">
              <a:lnSpc>
                <a:spcPct val="105300"/>
              </a:lnSpc>
              <a:spcBef>
                <a:spcPts val="2400"/>
              </a:spcBef>
            </a:pPr>
            <a:r>
              <a:rPr sz="3050" b="1" spc="-80" dirty="0">
                <a:solidFill>
                  <a:srgbClr val="FFFFFF"/>
                </a:solidFill>
                <a:latin typeface="Tahoma"/>
                <a:cs typeface="Tahoma"/>
              </a:rPr>
              <a:t>Agile</a:t>
            </a:r>
            <a:r>
              <a:rPr sz="30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100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9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Practice</a:t>
            </a:r>
            <a:r>
              <a:rPr sz="30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comunidad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miembros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voluntarios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dedican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parte</a:t>
            </a:r>
            <a:r>
              <a:rPr sz="30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su </a:t>
            </a:r>
            <a:r>
              <a:rPr sz="3050" spc="-7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jornada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laboral</a:t>
            </a:r>
            <a:r>
              <a:rPr sz="30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participar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el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proceso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transformación.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(no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son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los</a:t>
            </a:r>
            <a:r>
              <a:rPr sz="3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responsables)</a:t>
            </a:r>
            <a:endParaRPr sz="3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425" y="5280140"/>
            <a:ext cx="6252210" cy="865622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3600" b="1" spc="-114" dirty="0" err="1" smtClean="0">
                <a:solidFill>
                  <a:srgbClr val="E13319"/>
                </a:solidFill>
                <a:latin typeface="Tahoma"/>
                <a:cs typeface="Tahoma"/>
              </a:rPr>
              <a:t>thebridge.tech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675" y="8580935"/>
            <a:ext cx="7559675" cy="9467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Paseo</a:t>
            </a:r>
            <a:r>
              <a:rPr sz="2300" b="1" spc="-1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de</a:t>
            </a:r>
            <a:r>
              <a:rPr sz="2300" b="1" spc="-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Recoletos,</a:t>
            </a:r>
            <a:r>
              <a:rPr sz="2300" b="1" spc="-10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15</a:t>
            </a:r>
            <a:r>
              <a:rPr sz="2300" b="1" spc="-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Madrid.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Planta</a:t>
            </a:r>
            <a:r>
              <a:rPr sz="23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baja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(área 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staff)</a:t>
            </a:r>
            <a:r>
              <a:rPr sz="23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los martes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y</a:t>
            </a:r>
            <a:r>
              <a:rPr sz="23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jueves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de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9</a:t>
            </a:r>
            <a:r>
              <a:rPr sz="2300" b="1" dirty="0">
                <a:solidFill>
                  <a:srgbClr val="F6F9F7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6F9F7"/>
                </a:solidFill>
                <a:latin typeface="Arial"/>
                <a:cs typeface="Arial"/>
              </a:rPr>
              <a:t>a</a:t>
            </a:r>
            <a:r>
              <a:rPr sz="2300" b="1" spc="5" dirty="0">
                <a:solidFill>
                  <a:srgbClr val="F6F9F7"/>
                </a:solidFill>
                <a:latin typeface="Arial"/>
                <a:cs typeface="Arial"/>
              </a:rPr>
              <a:t> 18h.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2736850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245" dirty="0"/>
              <a:t>Waterfall</a:t>
            </a:r>
            <a:endParaRPr sz="5050"/>
          </a:p>
        </p:txBody>
      </p:sp>
      <p:grpSp>
        <p:nvGrpSpPr>
          <p:cNvPr id="5" name="object 5"/>
          <p:cNvGrpSpPr/>
          <p:nvPr/>
        </p:nvGrpSpPr>
        <p:grpSpPr>
          <a:xfrm>
            <a:off x="0" y="2036312"/>
            <a:ext cx="18288000" cy="7302500"/>
            <a:chOff x="0" y="2036312"/>
            <a:chExt cx="18288000" cy="7302500"/>
          </a:xfrm>
        </p:grpSpPr>
        <p:sp>
          <p:nvSpPr>
            <p:cNvPr id="6" name="object 6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737" y="2041075"/>
              <a:ext cx="15086532" cy="729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910907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335" dirty="0"/>
              <a:t>PM</a:t>
            </a:r>
            <a:r>
              <a:rPr sz="5050" spc="-204" dirty="0"/>
              <a:t>I</a:t>
            </a:r>
            <a:r>
              <a:rPr sz="5050" spc="-95" dirty="0"/>
              <a:t> </a:t>
            </a:r>
            <a:r>
              <a:rPr sz="5050" spc="-125" dirty="0"/>
              <a:t>-</a:t>
            </a:r>
            <a:r>
              <a:rPr sz="5050" spc="-90" dirty="0"/>
              <a:t> </a:t>
            </a:r>
            <a:r>
              <a:rPr sz="5050" spc="-75" dirty="0"/>
              <a:t>PMBoK</a:t>
            </a:r>
            <a:r>
              <a:rPr sz="5050" spc="-80" dirty="0"/>
              <a:t>®</a:t>
            </a:r>
            <a:r>
              <a:rPr sz="5050" spc="-95" dirty="0"/>
              <a:t> </a:t>
            </a:r>
            <a:r>
              <a:rPr sz="5050" spc="-135" dirty="0"/>
              <a:t>Guid</a:t>
            </a:r>
            <a:r>
              <a:rPr sz="5050" spc="-125" dirty="0"/>
              <a:t>e</a:t>
            </a:r>
            <a:r>
              <a:rPr sz="5050" spc="-95" dirty="0"/>
              <a:t> </a:t>
            </a:r>
            <a:r>
              <a:rPr sz="5050" spc="-360" dirty="0"/>
              <a:t>(PMP®)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5710177" y="3864091"/>
            <a:ext cx="10111105" cy="31800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745"/>
              </a:spcBef>
              <a:buClr>
                <a:srgbClr val="FF7900"/>
              </a:buClr>
              <a:buFont typeface="Tahoma"/>
              <a:buAutoNum type="arabicPeriod"/>
              <a:tabLst>
                <a:tab pos="622300" algn="l"/>
                <a:tab pos="622935" algn="l"/>
              </a:tabLst>
            </a:pPr>
            <a:r>
              <a:rPr sz="3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Recopilación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FF7900"/>
                </a:solidFill>
                <a:latin typeface="Microsoft Sans Serif"/>
                <a:cs typeface="Microsoft Sans Serif"/>
              </a:rPr>
              <a:t>Análisis</a:t>
            </a:r>
            <a:r>
              <a:rPr sz="3600" spc="35" dirty="0">
                <a:solidFill>
                  <a:srgbClr val="FF7900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requisitos</a:t>
            </a:r>
            <a:endParaRPr sz="3600">
              <a:latin typeface="Microsoft Sans Serif"/>
              <a:cs typeface="Microsoft Sans Serif"/>
            </a:endParaRPr>
          </a:p>
          <a:p>
            <a:pPr marL="622300" indent="-610235">
              <a:lnSpc>
                <a:spcPct val="100000"/>
              </a:lnSpc>
              <a:spcBef>
                <a:spcPts val="650"/>
              </a:spcBef>
              <a:buClr>
                <a:srgbClr val="A700FF"/>
              </a:buClr>
              <a:buFont typeface="Tahoma"/>
              <a:buAutoNum type="arabicPeriod"/>
              <a:tabLst>
                <a:tab pos="622300" algn="l"/>
                <a:tab pos="622935" algn="l"/>
              </a:tabLst>
            </a:pP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Planiﬁcación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proyecto</a:t>
            </a:r>
            <a:endParaRPr sz="3600">
              <a:latin typeface="Microsoft Sans Serif"/>
              <a:cs typeface="Microsoft Sans Serif"/>
            </a:endParaRPr>
          </a:p>
          <a:p>
            <a:pPr marL="622300" indent="-610235">
              <a:lnSpc>
                <a:spcPct val="100000"/>
              </a:lnSpc>
              <a:spcBef>
                <a:spcPts val="650"/>
              </a:spcBef>
              <a:buClr>
                <a:srgbClr val="00FCAB"/>
              </a:buClr>
              <a:buFont typeface="Tahoma"/>
              <a:buAutoNum type="arabicPeriod"/>
              <a:tabLst>
                <a:tab pos="622300" algn="l"/>
                <a:tab pos="622935" algn="l"/>
              </a:tabLst>
            </a:pP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Ejecución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proyecto</a:t>
            </a:r>
            <a:endParaRPr sz="3600">
              <a:latin typeface="Microsoft Sans Serif"/>
              <a:cs typeface="Microsoft Sans Serif"/>
            </a:endParaRPr>
          </a:p>
          <a:p>
            <a:pPr marL="622300" indent="-610235">
              <a:lnSpc>
                <a:spcPct val="100000"/>
              </a:lnSpc>
              <a:spcBef>
                <a:spcPts val="645"/>
              </a:spcBef>
              <a:buClr>
                <a:srgbClr val="FF0091"/>
              </a:buClr>
              <a:buFont typeface="Tahoma"/>
              <a:buAutoNum type="arabicPeriod"/>
              <a:tabLst>
                <a:tab pos="622300" algn="l"/>
                <a:tab pos="622935" algn="l"/>
              </a:tabLst>
            </a:pP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Monitorización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Control:</a:t>
            </a:r>
            <a:r>
              <a:rPr sz="3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0" dirty="0">
                <a:solidFill>
                  <a:srgbClr val="FF0091"/>
                </a:solidFill>
                <a:latin typeface="Microsoft Sans Serif"/>
                <a:cs typeface="Microsoft Sans Serif"/>
              </a:rPr>
              <a:t>gestión </a:t>
            </a:r>
            <a:r>
              <a:rPr sz="3600" spc="95" dirty="0">
                <a:solidFill>
                  <a:srgbClr val="FF0091"/>
                </a:solidFill>
                <a:latin typeface="Microsoft Sans Serif"/>
                <a:cs typeface="Microsoft Sans Serif"/>
              </a:rPr>
              <a:t>de</a:t>
            </a:r>
            <a:r>
              <a:rPr sz="3600" spc="35" dirty="0">
                <a:solidFill>
                  <a:srgbClr val="FF0091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0091"/>
                </a:solidFill>
                <a:latin typeface="Microsoft Sans Serif"/>
                <a:cs typeface="Microsoft Sans Serif"/>
              </a:rPr>
              <a:t>cambios</a:t>
            </a:r>
            <a:endParaRPr sz="3600">
              <a:latin typeface="Microsoft Sans Serif"/>
              <a:cs typeface="Microsoft Sans Serif"/>
            </a:endParaRPr>
          </a:p>
          <a:p>
            <a:pPr marL="622300" indent="-610235">
              <a:lnSpc>
                <a:spcPct val="100000"/>
              </a:lnSpc>
              <a:spcBef>
                <a:spcPts val="650"/>
              </a:spcBef>
              <a:buClr>
                <a:srgbClr val="C6F900"/>
              </a:buClr>
              <a:buFont typeface="Tahoma"/>
              <a:buAutoNum type="arabicPeriod"/>
              <a:tabLst>
                <a:tab pos="622300" algn="l"/>
                <a:tab pos="622935" algn="l"/>
              </a:tabLst>
            </a:pP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Cierre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(análisis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resultados):</a:t>
            </a:r>
            <a:r>
              <a:rPr sz="3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C6F900"/>
                </a:solidFill>
                <a:latin typeface="Microsoft Sans Serif"/>
                <a:cs typeface="Microsoft Sans Serif"/>
              </a:rPr>
              <a:t>mejora</a:t>
            </a:r>
            <a:r>
              <a:rPr sz="3600" spc="45" dirty="0">
                <a:solidFill>
                  <a:srgbClr val="C6F900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C6F900"/>
                </a:solidFill>
                <a:latin typeface="Microsoft Sans Serif"/>
                <a:cs typeface="Microsoft Sans Serif"/>
              </a:rPr>
              <a:t>contínua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150" y="2762250"/>
            <a:ext cx="3653586" cy="7524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38101" y="668499"/>
            <a:ext cx="3583940" cy="2544445"/>
            <a:chOff x="14038101" y="668499"/>
            <a:chExt cx="3583940" cy="2544445"/>
          </a:xfrm>
        </p:grpSpPr>
        <p:sp>
          <p:nvSpPr>
            <p:cNvPr id="3" name="object 3"/>
            <p:cNvSpPr/>
            <p:nvPr/>
          </p:nvSpPr>
          <p:spPr>
            <a:xfrm>
              <a:off x="14598424" y="668499"/>
              <a:ext cx="3023870" cy="2544445"/>
            </a:xfrm>
            <a:custGeom>
              <a:avLst/>
              <a:gdLst/>
              <a:ahLst/>
              <a:cxnLst/>
              <a:rect l="l" t="t" r="r" b="b"/>
              <a:pathLst>
                <a:path w="3023869" h="2544445">
                  <a:moveTo>
                    <a:pt x="2599392" y="2543999"/>
                  </a:moveTo>
                  <a:lnTo>
                    <a:pt x="424007" y="2543999"/>
                  </a:lnTo>
                  <a:lnTo>
                    <a:pt x="377807" y="2541511"/>
                  </a:lnTo>
                  <a:lnTo>
                    <a:pt x="333048" y="2534220"/>
                  </a:lnTo>
                  <a:lnTo>
                    <a:pt x="289988" y="2522383"/>
                  </a:lnTo>
                  <a:lnTo>
                    <a:pt x="248887" y="2506260"/>
                  </a:lnTo>
                  <a:lnTo>
                    <a:pt x="210002" y="2486110"/>
                  </a:lnTo>
                  <a:lnTo>
                    <a:pt x="173594" y="2462190"/>
                  </a:lnTo>
                  <a:lnTo>
                    <a:pt x="139920" y="2434761"/>
                  </a:lnTo>
                  <a:lnTo>
                    <a:pt x="109238" y="2404079"/>
                  </a:lnTo>
                  <a:lnTo>
                    <a:pt x="81808" y="2370405"/>
                  </a:lnTo>
                  <a:lnTo>
                    <a:pt x="57889" y="2333996"/>
                  </a:lnTo>
                  <a:lnTo>
                    <a:pt x="37739" y="2295112"/>
                  </a:lnTo>
                  <a:lnTo>
                    <a:pt x="21616" y="2254010"/>
                  </a:lnTo>
                  <a:lnTo>
                    <a:pt x="9779" y="2210951"/>
                  </a:lnTo>
                  <a:lnTo>
                    <a:pt x="2488" y="2166191"/>
                  </a:lnTo>
                  <a:lnTo>
                    <a:pt x="0" y="2119991"/>
                  </a:lnTo>
                  <a:lnTo>
                    <a:pt x="0" y="424008"/>
                  </a:lnTo>
                  <a:lnTo>
                    <a:pt x="2488" y="377808"/>
                  </a:lnTo>
                  <a:lnTo>
                    <a:pt x="9779" y="333048"/>
                  </a:lnTo>
                  <a:lnTo>
                    <a:pt x="21616" y="289989"/>
                  </a:lnTo>
                  <a:lnTo>
                    <a:pt x="37739" y="248887"/>
                  </a:lnTo>
                  <a:lnTo>
                    <a:pt x="57889" y="210003"/>
                  </a:lnTo>
                  <a:lnTo>
                    <a:pt x="81808" y="173594"/>
                  </a:lnTo>
                  <a:lnTo>
                    <a:pt x="109238" y="139920"/>
                  </a:lnTo>
                  <a:lnTo>
                    <a:pt x="139920" y="109238"/>
                  </a:lnTo>
                  <a:lnTo>
                    <a:pt x="173594" y="81809"/>
                  </a:lnTo>
                  <a:lnTo>
                    <a:pt x="210002" y="57889"/>
                  </a:lnTo>
                  <a:lnTo>
                    <a:pt x="248887" y="37739"/>
                  </a:lnTo>
                  <a:lnTo>
                    <a:pt x="289988" y="21616"/>
                  </a:lnTo>
                  <a:lnTo>
                    <a:pt x="333048" y="9779"/>
                  </a:lnTo>
                  <a:lnTo>
                    <a:pt x="377807" y="2488"/>
                  </a:lnTo>
                  <a:lnTo>
                    <a:pt x="424007" y="0"/>
                  </a:lnTo>
                  <a:lnTo>
                    <a:pt x="2599392" y="0"/>
                  </a:lnTo>
                  <a:lnTo>
                    <a:pt x="2647235" y="2706"/>
                  </a:lnTo>
                  <a:lnTo>
                    <a:pt x="2694099" y="10710"/>
                  </a:lnTo>
                  <a:lnTo>
                    <a:pt x="2739569" y="23841"/>
                  </a:lnTo>
                  <a:lnTo>
                    <a:pt x="2783231" y="41926"/>
                  </a:lnTo>
                  <a:lnTo>
                    <a:pt x="2824668" y="64794"/>
                  </a:lnTo>
                  <a:lnTo>
                    <a:pt x="2863466" y="92272"/>
                  </a:lnTo>
                  <a:lnTo>
                    <a:pt x="2899210" y="124189"/>
                  </a:lnTo>
                  <a:lnTo>
                    <a:pt x="2931127" y="159933"/>
                  </a:lnTo>
                  <a:lnTo>
                    <a:pt x="2958605" y="198731"/>
                  </a:lnTo>
                  <a:lnTo>
                    <a:pt x="2981473" y="240168"/>
                  </a:lnTo>
                  <a:lnTo>
                    <a:pt x="2999558" y="283830"/>
                  </a:lnTo>
                  <a:lnTo>
                    <a:pt x="3012689" y="329300"/>
                  </a:lnTo>
                  <a:lnTo>
                    <a:pt x="3020693" y="376165"/>
                  </a:lnTo>
                  <a:lnTo>
                    <a:pt x="3023399" y="424008"/>
                  </a:lnTo>
                  <a:lnTo>
                    <a:pt x="3023399" y="2119991"/>
                  </a:lnTo>
                  <a:lnTo>
                    <a:pt x="3020911" y="2166191"/>
                  </a:lnTo>
                  <a:lnTo>
                    <a:pt x="3013620" y="2210951"/>
                  </a:lnTo>
                  <a:lnTo>
                    <a:pt x="3001783" y="2254010"/>
                  </a:lnTo>
                  <a:lnTo>
                    <a:pt x="2985660" y="2295112"/>
                  </a:lnTo>
                  <a:lnTo>
                    <a:pt x="2965510" y="2333996"/>
                  </a:lnTo>
                  <a:lnTo>
                    <a:pt x="2941591" y="2370405"/>
                  </a:lnTo>
                  <a:lnTo>
                    <a:pt x="2914161" y="2404079"/>
                  </a:lnTo>
                  <a:lnTo>
                    <a:pt x="2883479" y="2434761"/>
                  </a:lnTo>
                  <a:lnTo>
                    <a:pt x="2849805" y="2462190"/>
                  </a:lnTo>
                  <a:lnTo>
                    <a:pt x="2813397" y="2486110"/>
                  </a:lnTo>
                  <a:lnTo>
                    <a:pt x="2774512" y="2506260"/>
                  </a:lnTo>
                  <a:lnTo>
                    <a:pt x="2733411" y="2522383"/>
                  </a:lnTo>
                  <a:lnTo>
                    <a:pt x="2690351" y="2534220"/>
                  </a:lnTo>
                  <a:lnTo>
                    <a:pt x="2645592" y="2541511"/>
                  </a:lnTo>
                  <a:lnTo>
                    <a:pt x="2599392" y="2543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8101" y="1044533"/>
              <a:ext cx="2597007" cy="179193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11265535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6050"/>
              </a:lnSpc>
              <a:spcBef>
                <a:spcPts val="195"/>
              </a:spcBef>
            </a:pPr>
            <a:r>
              <a:rPr sz="5050" spc="-160" dirty="0"/>
              <a:t>“Planiﬁcar</a:t>
            </a:r>
            <a:r>
              <a:rPr sz="5050" spc="-95" dirty="0"/>
              <a:t> </a:t>
            </a:r>
            <a:r>
              <a:rPr sz="5050" spc="-5" dirty="0"/>
              <a:t>es</a:t>
            </a:r>
            <a:r>
              <a:rPr sz="5050" spc="-85" dirty="0"/>
              <a:t> </a:t>
            </a:r>
            <a:r>
              <a:rPr sz="5050" spc="-140" dirty="0"/>
              <a:t>indispensable,</a:t>
            </a:r>
            <a:r>
              <a:rPr sz="5050" spc="-90" dirty="0"/>
              <a:t> </a:t>
            </a:r>
            <a:r>
              <a:rPr sz="5050" spc="-135" dirty="0"/>
              <a:t>pero</a:t>
            </a:r>
            <a:r>
              <a:rPr sz="5050" spc="-90" dirty="0"/>
              <a:t> </a:t>
            </a:r>
            <a:r>
              <a:rPr sz="5050" spc="-65" dirty="0"/>
              <a:t>los </a:t>
            </a:r>
            <a:r>
              <a:rPr sz="5050" spc="-1465" dirty="0"/>
              <a:t> </a:t>
            </a:r>
            <a:r>
              <a:rPr sz="5050" spc="-125" dirty="0"/>
              <a:t>planes</a:t>
            </a:r>
            <a:r>
              <a:rPr sz="5050" spc="-100" dirty="0"/>
              <a:t> </a:t>
            </a:r>
            <a:r>
              <a:rPr sz="5050" spc="-150" dirty="0"/>
              <a:t>no</a:t>
            </a:r>
            <a:r>
              <a:rPr sz="5050" spc="-95" dirty="0"/>
              <a:t> </a:t>
            </a:r>
            <a:r>
              <a:rPr sz="5050" spc="-165" dirty="0"/>
              <a:t>sirven</a:t>
            </a:r>
            <a:r>
              <a:rPr sz="5050" spc="-90" dirty="0"/>
              <a:t> </a:t>
            </a:r>
            <a:r>
              <a:rPr sz="5050" spc="-170" dirty="0"/>
              <a:t>para</a:t>
            </a:r>
            <a:r>
              <a:rPr sz="5050" spc="-90" dirty="0"/>
              <a:t> </a:t>
            </a:r>
            <a:r>
              <a:rPr sz="5050" spc="-155" dirty="0"/>
              <a:t>nada”</a:t>
            </a:r>
            <a:endParaRPr sz="5050"/>
          </a:p>
        </p:txBody>
      </p:sp>
      <p:sp>
        <p:nvSpPr>
          <p:cNvPr id="7" name="object 7"/>
          <p:cNvSpPr txBox="1"/>
          <p:nvPr/>
        </p:nvSpPr>
        <p:spPr>
          <a:xfrm>
            <a:off x="884943" y="6996364"/>
            <a:ext cx="482600" cy="237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40"/>
              </a:lnSpc>
            </a:pPr>
            <a:r>
              <a:rPr sz="3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Eisenhower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1393"/>
            <a:ext cx="17665065" cy="26670"/>
          </a:xfrm>
          <a:custGeom>
            <a:avLst/>
            <a:gdLst/>
            <a:ahLst/>
            <a:cxnLst/>
            <a:rect l="l" t="t" r="r" b="b"/>
            <a:pathLst>
              <a:path w="17665065" h="26669">
                <a:moveTo>
                  <a:pt x="0" y="0"/>
                </a:moveTo>
                <a:lnTo>
                  <a:pt x="17664574" y="26206"/>
                </a:lnTo>
              </a:path>
            </a:pathLst>
          </a:custGeom>
          <a:ln w="228599">
            <a:solidFill>
              <a:srgbClr val="F1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1032721"/>
            <a:ext cx="4194175" cy="79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55" dirty="0"/>
              <a:t>Matriz </a:t>
            </a:r>
            <a:r>
              <a:rPr sz="5050" spc="-100" dirty="0"/>
              <a:t>Stacey</a:t>
            </a:r>
            <a:endParaRPr sz="5050"/>
          </a:p>
        </p:txBody>
      </p:sp>
      <p:grpSp>
        <p:nvGrpSpPr>
          <p:cNvPr id="5" name="object 5"/>
          <p:cNvGrpSpPr/>
          <p:nvPr/>
        </p:nvGrpSpPr>
        <p:grpSpPr>
          <a:xfrm>
            <a:off x="0" y="2036312"/>
            <a:ext cx="18288000" cy="7302500"/>
            <a:chOff x="0" y="2036312"/>
            <a:chExt cx="18288000" cy="7302500"/>
          </a:xfrm>
        </p:grpSpPr>
        <p:sp>
          <p:nvSpPr>
            <p:cNvPr id="6" name="object 6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729239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7292399"/>
                  </a:lnTo>
                  <a:lnTo>
                    <a:pt x="0" y="729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41075"/>
              <a:ext cx="18288000" cy="7292975"/>
            </a:xfrm>
            <a:custGeom>
              <a:avLst/>
              <a:gdLst/>
              <a:ahLst/>
              <a:cxnLst/>
              <a:rect l="l" t="t" r="r" b="b"/>
              <a:pathLst>
                <a:path w="18288000" h="7292975">
                  <a:moveTo>
                    <a:pt x="0" y="0"/>
                  </a:moveTo>
                  <a:lnTo>
                    <a:pt x="18287999" y="0"/>
                  </a:lnTo>
                </a:path>
                <a:path w="18288000" h="7292975">
                  <a:moveTo>
                    <a:pt x="18287999" y="7292399"/>
                  </a:moveTo>
                  <a:lnTo>
                    <a:pt x="0" y="72923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4" y="2041075"/>
              <a:ext cx="7652058" cy="729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574" y="9559238"/>
            <a:ext cx="3657297" cy="321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130615"/>
            <a:ext cx="17886045" cy="26670"/>
          </a:xfrm>
          <a:custGeom>
            <a:avLst/>
            <a:gdLst/>
            <a:ahLst/>
            <a:cxnLst/>
            <a:rect l="l" t="t" r="r" b="b"/>
            <a:pathLst>
              <a:path w="17886045" h="26670">
                <a:moveTo>
                  <a:pt x="0" y="0"/>
                </a:moveTo>
                <a:lnTo>
                  <a:pt x="17885874" y="26534"/>
                </a:lnTo>
              </a:path>
            </a:pathLst>
          </a:custGeom>
          <a:ln w="228599">
            <a:solidFill>
              <a:srgbClr val="E133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75" y="4220406"/>
            <a:ext cx="5873750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00" dirty="0"/>
              <a:t>¿Qué</a:t>
            </a:r>
            <a:r>
              <a:rPr sz="6450" spc="-130" dirty="0"/>
              <a:t> </a:t>
            </a:r>
            <a:r>
              <a:rPr sz="6450" spc="20" dirty="0"/>
              <a:t>es</a:t>
            </a:r>
            <a:r>
              <a:rPr sz="6450" spc="-125" dirty="0"/>
              <a:t> </a:t>
            </a:r>
            <a:r>
              <a:rPr sz="6450" spc="-140" dirty="0"/>
              <a:t>Agile?</a:t>
            </a:r>
            <a:endParaRPr sz="6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331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1284</Words>
  <Application>Microsoft Office PowerPoint</Application>
  <PresentationFormat>Personalizado</PresentationFormat>
  <Paragraphs>222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MS PGothic</vt:lpstr>
      <vt:lpstr>Arial</vt:lpstr>
      <vt:lpstr>Calibri</vt:lpstr>
      <vt:lpstr>Microsoft Sans Serif</vt:lpstr>
      <vt:lpstr>Tahoma</vt:lpstr>
      <vt:lpstr>Trebuchet MS</vt:lpstr>
      <vt:lpstr>Office Theme</vt:lpstr>
      <vt:lpstr>Presentación de PowerPoint</vt:lpstr>
      <vt:lpstr>¿Qué es Scrum?</vt:lpstr>
      <vt:lpstr>Índice</vt:lpstr>
      <vt:lpstr>Metodologías de trabajo</vt:lpstr>
      <vt:lpstr>Waterfall</vt:lpstr>
      <vt:lpstr>PMI - PMBoK® Guide (PMP®)</vt:lpstr>
      <vt:lpstr>“Planiﬁcar es indispensable, pero los  planes no sirven para nada”</vt:lpstr>
      <vt:lpstr>Matriz Stacey</vt:lpstr>
      <vt:lpstr>¿Qué es Agile?</vt:lpstr>
      <vt:lpstr>Objetivo Una mejor manera de comercializar los productos,  es decir, salir más rápido al mercado, aceptando  los cambios en los proyectos sin que estos  repercutan signiﬁcativamente en el coste o  retrasen el cronograma.</vt:lpstr>
      <vt:lpstr>Agile</vt:lpstr>
      <vt:lpstr>Valores</vt:lpstr>
      <vt:lpstr>Los 12 principios del  Maniﬁesto ágil (2001, Utah)</vt:lpstr>
      <vt:lpstr>Ventajas</vt:lpstr>
      <vt:lpstr>Mindset</vt:lpstr>
      <vt:lpstr>Agile Frameworks</vt:lpstr>
      <vt:lpstr>Kanban</vt:lpstr>
      <vt:lpstr>Principios</vt:lpstr>
      <vt:lpstr>Ventajas</vt:lpstr>
      <vt:lpstr>Tablero Kanban</vt:lpstr>
      <vt:lpstr>Medidas</vt:lpstr>
      <vt:lpstr>Dinámica grupal</vt:lpstr>
      <vt:lpstr>Enunciado (parte I)</vt:lpstr>
      <vt:lpstr>Scrum framework</vt:lpstr>
      <vt:lpstr>“The new new product development  game”</vt:lpstr>
      <vt:lpstr>Scrum</vt:lpstr>
      <vt:lpstr>The Scrum Guide (2020) Ken Schwaber &amp; Jeff Sutherland  OOPSLA 1995 (Austin, Texas)     TEORIA    BÁSICA   SCRUM</vt:lpstr>
      <vt:lpstr>Objetivo</vt:lpstr>
      <vt:lpstr>Pilares (TIA)</vt:lpstr>
      <vt:lpstr>Valores</vt:lpstr>
      <vt:lpstr>Scrum Team (3-11)</vt:lpstr>
      <vt:lpstr>Roles (regla 3-5-3)</vt:lpstr>
      <vt:lpstr>Eventos (regla 3-5-3)</vt:lpstr>
      <vt:lpstr>Artefactos (regla 3-5-3)</vt:lpstr>
      <vt:lpstr>Scrum boards</vt:lpstr>
      <vt:lpstr>Aﬃnity estimation</vt:lpstr>
      <vt:lpstr>Scrum Graphics</vt:lpstr>
      <vt:lpstr>Dinámica grupal</vt:lpstr>
      <vt:lpstr>Enunciado (parte II)</vt:lpstr>
      <vt:lpstr>Cambio 1</vt:lpstr>
      <vt:lpstr>Cambio 2</vt:lpstr>
      <vt:lpstr>Turno de  presentaciones</vt:lpstr>
      <vt:lpstr>Management 3.0</vt:lpstr>
      <vt:lpstr>Estados</vt:lpstr>
      <vt:lpstr>Innovation Adoption Lifecycle (Modelo Rogers)</vt:lpstr>
      <vt:lpstr>Glosario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bridge | Taller de Srum FT - nov 2022</dc:title>
  <cp:lastModifiedBy>VersusPC</cp:lastModifiedBy>
  <cp:revision>4</cp:revision>
  <dcterms:created xsi:type="dcterms:W3CDTF">2023-03-02T11:17:41Z</dcterms:created>
  <dcterms:modified xsi:type="dcterms:W3CDTF">2023-03-02T21:11:34Z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