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7" name="Shape 207"/>
        <p:cNvGrpSpPr/>
        <p:nvPr/>
      </p:nvGrpSpPr>
      <p:grpSpPr>
        <a:xfrm>
          <a:off y="0" x="0"/>
          <a:ext cy="0" cx="0"/>
          <a:chOff y="0" x="0"/>
          <a:chExt cy="0" cx="0"/>
        </a:xfrm>
      </p:grpSpPr>
      <p:sp>
        <p:nvSpPr>
          <p:cNvPr id="208" name="Shape 2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9" name="Shape 2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3" name="Shape 213"/>
        <p:cNvGrpSpPr/>
        <p:nvPr/>
      </p:nvGrpSpPr>
      <p:grpSpPr>
        <a:xfrm>
          <a:off y="0" x="0"/>
          <a:ext cy="0" cx="0"/>
          <a:chOff y="0" x="0"/>
          <a:chExt cy="0" cx="0"/>
        </a:xfrm>
      </p:grpSpPr>
      <p:sp>
        <p:nvSpPr>
          <p:cNvPr id="214" name="Shape 2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5" name="Shape 2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1" name="Shape 2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7" name="Shape 2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2" name="Shape 232"/>
        <p:cNvGrpSpPr/>
        <p:nvPr/>
      </p:nvGrpSpPr>
      <p:grpSpPr>
        <a:xfrm>
          <a:off y="0" x="0"/>
          <a:ext cy="0" cx="0"/>
          <a:chOff y="0" x="0"/>
          <a:chExt cy="0" cx="0"/>
        </a:xfrm>
      </p:grpSpPr>
      <p:sp>
        <p:nvSpPr>
          <p:cNvPr id="233" name="Shape 2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4" name="Shape 2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6" name="Shape 2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7" name="Shape 2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3" name="Shape 2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9"/>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0"/>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rtl="0">
              <a:spcBef>
                <a:spcPts val="0"/>
              </a:spcBef>
              <a:buClr>
                <a:schemeClr val="dk2"/>
              </a:buClr>
              <a:buSzPct val="100000"/>
              <a:buNone/>
              <a:defRPr sz="2400" i="1">
                <a:solidFill>
                  <a:schemeClr val="dk2"/>
                </a:solidFill>
              </a:defRPr>
            </a:lvl1pPr>
            <a:lvl2pPr algn="ctr" rtl="0">
              <a:spcBef>
                <a:spcPts val="0"/>
              </a:spcBef>
              <a:buClr>
                <a:schemeClr val="dk2"/>
              </a:buClr>
              <a:buNone/>
              <a:defRPr i="1">
                <a:solidFill>
                  <a:schemeClr val="dk2"/>
                </a:solidFill>
              </a:defRPr>
            </a:lvl2pPr>
            <a:lvl3pPr algn="ctr" rtl="0">
              <a:spcBef>
                <a:spcPts val="0"/>
              </a:spcBef>
              <a:buClr>
                <a:schemeClr val="dk2"/>
              </a:buClr>
              <a:buNone/>
              <a:defRPr i="1">
                <a:solidFill>
                  <a:schemeClr val="dk2"/>
                </a:solidFill>
              </a:defRPr>
            </a:lvl3pPr>
            <a:lvl4pPr algn="ctr" rtl="0">
              <a:spcBef>
                <a:spcPts val="0"/>
              </a:spcBef>
              <a:buClr>
                <a:schemeClr val="dk2"/>
              </a:buClr>
              <a:buSzPct val="100000"/>
              <a:buNone/>
              <a:defRPr sz="2400" i="1">
                <a:solidFill>
                  <a:schemeClr val="dk2"/>
                </a:solidFill>
              </a:defRPr>
            </a:lvl4pPr>
            <a:lvl5pPr algn="ctr" rtl="0">
              <a:spcBef>
                <a:spcPts val="0"/>
              </a:spcBef>
              <a:buClr>
                <a:schemeClr val="dk2"/>
              </a:buClr>
              <a:buSzPct val="100000"/>
              <a:buNone/>
              <a:defRPr sz="2400" i="1">
                <a:solidFill>
                  <a:schemeClr val="dk2"/>
                </a:solidFill>
              </a:defRPr>
            </a:lvl5pPr>
            <a:lvl6pPr algn="ctr" rtl="0">
              <a:spcBef>
                <a:spcPts val="0"/>
              </a:spcBef>
              <a:buClr>
                <a:schemeClr val="dk2"/>
              </a:buClr>
              <a:buSzPct val="100000"/>
              <a:buNone/>
              <a:defRPr sz="2400" i="1">
                <a:solidFill>
                  <a:schemeClr val="dk2"/>
                </a:solidFill>
              </a:defRPr>
            </a:lvl6pPr>
            <a:lvl7pPr algn="ctr" rtl="0">
              <a:spcBef>
                <a:spcPts val="0"/>
              </a:spcBef>
              <a:buClr>
                <a:schemeClr val="dk2"/>
              </a:buClr>
              <a:buSzPct val="100000"/>
              <a:buNone/>
              <a:defRPr sz="2400" i="1">
                <a:solidFill>
                  <a:schemeClr val="dk2"/>
                </a:solidFill>
              </a:defRPr>
            </a:lvl7pPr>
            <a:lvl8pPr algn="ctr" rtl="0">
              <a:spcBef>
                <a:spcPts val="0"/>
              </a:spcBef>
              <a:buClr>
                <a:schemeClr val="dk2"/>
              </a:buClr>
              <a:buSzPct val="100000"/>
              <a:buNone/>
              <a:defRPr sz="2400" i="1">
                <a:solidFill>
                  <a:schemeClr val="dk2"/>
                </a:solidFill>
              </a:defRPr>
            </a:lvl8pPr>
            <a:lvl9pPr algn="ctr" rtl="0">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9"/>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0"/>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0"/>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9"/>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9"/>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0"/>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9"/>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0"/>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rtl="0">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9"/>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rt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rtl="0">
              <a:spcBef>
                <a:spcPts val="0"/>
              </a:spcBef>
              <a:buClr>
                <a:schemeClr val="lt1"/>
              </a:buClr>
              <a:buSzPct val="100000"/>
              <a:buFont typeface="Georgia"/>
              <a:buNone/>
              <a:defRPr sz="4800">
                <a:solidFill>
                  <a:schemeClr val="lt1"/>
                </a:solidFill>
                <a:latin typeface="Georgia"/>
                <a:ea typeface="Georgia"/>
                <a:cs typeface="Georgia"/>
                <a:sym typeface="Georgia"/>
              </a:defRPr>
            </a:lvl2pPr>
            <a:lvl3pPr rtl="0">
              <a:spcBef>
                <a:spcPts val="0"/>
              </a:spcBef>
              <a:buClr>
                <a:schemeClr val="lt1"/>
              </a:buClr>
              <a:buSzPct val="100000"/>
              <a:buFont typeface="Georgia"/>
              <a:buNone/>
              <a:defRPr sz="4800">
                <a:solidFill>
                  <a:schemeClr val="lt1"/>
                </a:solidFill>
                <a:latin typeface="Georgia"/>
                <a:ea typeface="Georgia"/>
                <a:cs typeface="Georgia"/>
                <a:sym typeface="Georgia"/>
              </a:defRPr>
            </a:lvl3pPr>
            <a:lvl4pPr rtl="0">
              <a:spcBef>
                <a:spcPts val="0"/>
              </a:spcBef>
              <a:buClr>
                <a:schemeClr val="lt1"/>
              </a:buClr>
              <a:buSzPct val="100000"/>
              <a:buFont typeface="Georgia"/>
              <a:buNone/>
              <a:defRPr sz="4800">
                <a:solidFill>
                  <a:schemeClr val="lt1"/>
                </a:solidFill>
                <a:latin typeface="Georgia"/>
                <a:ea typeface="Georgia"/>
                <a:cs typeface="Georgia"/>
                <a:sym typeface="Georgia"/>
              </a:defRPr>
            </a:lvl4pPr>
            <a:lvl5pPr rtl="0">
              <a:spcBef>
                <a:spcPts val="0"/>
              </a:spcBef>
              <a:buClr>
                <a:schemeClr val="lt1"/>
              </a:buClr>
              <a:buSzPct val="100000"/>
              <a:buFont typeface="Georgia"/>
              <a:buNone/>
              <a:defRPr sz="4800">
                <a:solidFill>
                  <a:schemeClr val="lt1"/>
                </a:solidFill>
                <a:latin typeface="Georgia"/>
                <a:ea typeface="Georgia"/>
                <a:cs typeface="Georgia"/>
                <a:sym typeface="Georgia"/>
              </a:defRPr>
            </a:lvl5pPr>
            <a:lvl6pPr rtl="0">
              <a:spcBef>
                <a:spcPts val="0"/>
              </a:spcBef>
              <a:buClr>
                <a:schemeClr val="lt1"/>
              </a:buClr>
              <a:buSzPct val="100000"/>
              <a:buFont typeface="Georgia"/>
              <a:buNone/>
              <a:defRPr sz="4800">
                <a:solidFill>
                  <a:schemeClr val="lt1"/>
                </a:solidFill>
                <a:latin typeface="Georgia"/>
                <a:ea typeface="Georgia"/>
                <a:cs typeface="Georgia"/>
                <a:sym typeface="Georgia"/>
              </a:defRPr>
            </a:lvl6pPr>
            <a:lvl7pPr rtl="0">
              <a:spcBef>
                <a:spcPts val="0"/>
              </a:spcBef>
              <a:buClr>
                <a:schemeClr val="lt1"/>
              </a:buClr>
              <a:buSzPct val="100000"/>
              <a:buFont typeface="Georgia"/>
              <a:buNone/>
              <a:defRPr sz="4800">
                <a:solidFill>
                  <a:schemeClr val="lt1"/>
                </a:solidFill>
                <a:latin typeface="Georgia"/>
                <a:ea typeface="Georgia"/>
                <a:cs typeface="Georgia"/>
                <a:sym typeface="Georgia"/>
              </a:defRPr>
            </a:lvl7pPr>
            <a:lvl8pPr rtl="0">
              <a:spcBef>
                <a:spcPts val="0"/>
              </a:spcBef>
              <a:buClr>
                <a:schemeClr val="lt1"/>
              </a:buClr>
              <a:buSzPct val="100000"/>
              <a:buFont typeface="Georgia"/>
              <a:buNone/>
              <a:defRPr sz="4800">
                <a:solidFill>
                  <a:schemeClr val="lt1"/>
                </a:solidFill>
                <a:latin typeface="Georgia"/>
                <a:ea typeface="Georgia"/>
                <a:cs typeface="Georgia"/>
                <a:sym typeface="Georgia"/>
              </a:defRPr>
            </a:lvl8pPr>
            <a:lvl9pPr rtl="0">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600"/>
              </a:spcBef>
              <a:buClr>
                <a:schemeClr val="dk1"/>
              </a:buClr>
              <a:buSzPct val="100000"/>
              <a:buFont typeface="Georgia"/>
              <a:defRPr sz="3000">
                <a:solidFill>
                  <a:schemeClr val="dk1"/>
                </a:solidFill>
                <a:latin typeface="Georgia"/>
                <a:ea typeface="Georgia"/>
                <a:cs typeface="Georgia"/>
                <a:sym typeface="Georgia"/>
              </a:defRPr>
            </a:lvl1pPr>
            <a:lvl2pPr rtl="0">
              <a:spcBef>
                <a:spcPts val="480"/>
              </a:spcBef>
              <a:buClr>
                <a:schemeClr val="dk1"/>
              </a:buClr>
              <a:buSzPct val="100000"/>
              <a:buFont typeface="Georgia"/>
              <a:defRPr sz="2400">
                <a:solidFill>
                  <a:schemeClr val="dk1"/>
                </a:solidFill>
                <a:latin typeface="Georgia"/>
                <a:ea typeface="Georgia"/>
                <a:cs typeface="Georgia"/>
                <a:sym typeface="Georgia"/>
              </a:defRPr>
            </a:lvl2pPr>
            <a:lvl3pPr rtl="0">
              <a:spcBef>
                <a:spcPts val="480"/>
              </a:spcBef>
              <a:buClr>
                <a:schemeClr val="dk1"/>
              </a:buClr>
              <a:buSzPct val="100000"/>
              <a:buFont typeface="Georgia"/>
              <a:defRPr sz="2400">
                <a:solidFill>
                  <a:schemeClr val="dk1"/>
                </a:solidFill>
                <a:latin typeface="Georgia"/>
                <a:ea typeface="Georgia"/>
                <a:cs typeface="Georgia"/>
                <a:sym typeface="Georgia"/>
              </a:defRPr>
            </a:lvl3pPr>
            <a:lvl4pPr rtl="0">
              <a:spcBef>
                <a:spcPts val="360"/>
              </a:spcBef>
              <a:buClr>
                <a:schemeClr val="dk1"/>
              </a:buClr>
              <a:buSzPct val="100000"/>
              <a:buFont typeface="Georgia"/>
              <a:defRPr sz="1800">
                <a:solidFill>
                  <a:schemeClr val="dk1"/>
                </a:solidFill>
                <a:latin typeface="Georgia"/>
                <a:ea typeface="Georgia"/>
                <a:cs typeface="Georgia"/>
                <a:sym typeface="Georgia"/>
              </a:defRPr>
            </a:lvl4pPr>
            <a:lvl5pPr rtl="0">
              <a:spcBef>
                <a:spcPts val="360"/>
              </a:spcBef>
              <a:buClr>
                <a:schemeClr val="dk1"/>
              </a:buClr>
              <a:buSzPct val="100000"/>
              <a:buFont typeface="Georgia"/>
              <a:defRPr sz="1800">
                <a:solidFill>
                  <a:schemeClr val="dk1"/>
                </a:solidFill>
                <a:latin typeface="Georgia"/>
                <a:ea typeface="Georgia"/>
                <a:cs typeface="Georgia"/>
                <a:sym typeface="Georgia"/>
              </a:defRPr>
            </a:lvl5pPr>
            <a:lvl6pPr rtl="0">
              <a:spcBef>
                <a:spcPts val="360"/>
              </a:spcBef>
              <a:buClr>
                <a:schemeClr val="dk1"/>
              </a:buClr>
              <a:buSzPct val="100000"/>
              <a:buFont typeface="Georgia"/>
              <a:defRPr sz="1800">
                <a:solidFill>
                  <a:schemeClr val="dk1"/>
                </a:solidFill>
                <a:latin typeface="Georgia"/>
                <a:ea typeface="Georgia"/>
                <a:cs typeface="Georgia"/>
                <a:sym typeface="Georgia"/>
              </a:defRPr>
            </a:lvl6pPr>
            <a:lvl7pPr rtl="0">
              <a:spcBef>
                <a:spcPts val="360"/>
              </a:spcBef>
              <a:buClr>
                <a:schemeClr val="dk1"/>
              </a:buClr>
              <a:buSzPct val="100000"/>
              <a:buFont typeface="Georgia"/>
              <a:defRPr sz="1800">
                <a:solidFill>
                  <a:schemeClr val="dk1"/>
                </a:solidFill>
                <a:latin typeface="Georgia"/>
                <a:ea typeface="Georgia"/>
                <a:cs typeface="Georgia"/>
                <a:sym typeface="Georgia"/>
              </a:defRPr>
            </a:lvl7pPr>
            <a:lvl8pPr rtl="0">
              <a:spcBef>
                <a:spcPts val="360"/>
              </a:spcBef>
              <a:buClr>
                <a:schemeClr val="dk1"/>
              </a:buClr>
              <a:buSzPct val="100000"/>
              <a:buFont typeface="Georgia"/>
              <a:defRPr sz="1800">
                <a:solidFill>
                  <a:schemeClr val="dk1"/>
                </a:solidFill>
                <a:latin typeface="Georgia"/>
                <a:ea typeface="Georgia"/>
                <a:cs typeface="Georgia"/>
                <a:sym typeface="Georgia"/>
              </a:defRPr>
            </a:lvl8pPr>
            <a:lvl9pPr rtl="0">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3.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2.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18.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media/image13.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6.xml" Type="http://schemas.openxmlformats.org/officeDocument/2006/relationships/slideLayout" Id="rId1"/><Relationship Target="../media/image12.png" Type="http://schemas.openxmlformats.org/officeDocument/2006/relationships/image" Id="rId4"/><Relationship Target="../media/image16.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6.xml" Type="http://schemas.openxmlformats.org/officeDocument/2006/relationships/slideLayout" Id="rId1"/><Relationship Target="../media/image17.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Introduction to Java</a:t>
            </a:r>
          </a:p>
        </p:txBody>
      </p:sp>
      <p:sp>
        <p:nvSpPr>
          <p:cNvPr id="40" name="Shape 40"/>
          <p:cNvSpPr txBox="1"/>
          <p:nvPr>
            <p:ph idx="1" type="subTitle"/>
          </p:nvPr>
        </p:nvSpPr>
        <p:spPr>
          <a:xfrm>
            <a:off y="3093357" x="685800"/>
            <a:ext cy="666600" cx="7772400"/>
          </a:xfrm>
          <a:prstGeom prst="rect">
            <a:avLst/>
          </a:prstGeom>
        </p:spPr>
        <p:txBody>
          <a:bodyPr bIns="91425" rIns="91425" lIns="91425" tIns="91425" anchor="t" anchorCtr="0">
            <a:noAutofit/>
          </a:bodyPr>
          <a:lstStyle/>
          <a:p>
            <a:pPr rtl="0" lvl="0">
              <a:spcBef>
                <a:spcPts val="0"/>
              </a:spcBef>
              <a:buNone/>
            </a:pPr>
            <a:r>
              <a:rPr lang="en"/>
              <a:t>Class 7:</a:t>
            </a:r>
          </a:p>
          <a:p>
            <a:pPr>
              <a:spcBef>
                <a:spcPts val="0"/>
              </a:spcBef>
              <a:buNone/>
            </a:pPr>
            <a:r>
              <a:rPr lang="en"/>
              <a:t>Single and Multidimensional Array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Creating Arrays</a:t>
            </a:r>
          </a:p>
        </p:txBody>
      </p:sp>
      <p:pic>
        <p:nvPicPr>
          <p:cNvPr id="94" name="Shape 94"/>
          <p:cNvPicPr preferRelativeResize="0"/>
          <p:nvPr/>
        </p:nvPicPr>
        <p:blipFill>
          <a:blip r:embed="rId3"/>
          <a:stretch>
            <a:fillRect/>
          </a:stretch>
        </p:blipFill>
        <p:spPr>
          <a:xfrm>
            <a:off y="1539400" x="2274200"/>
            <a:ext cy="2352675" cx="446722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Array Initializer</a:t>
            </a:r>
          </a:p>
        </p:txBody>
      </p:sp>
      <p:sp>
        <p:nvSpPr>
          <p:cNvPr id="100" name="Shape 1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400" lang="en">
                <a:latin typeface="Courier New"/>
                <a:ea typeface="Courier New"/>
                <a:cs typeface="Courier New"/>
                <a:sym typeface="Courier New"/>
              </a:rPr>
              <a:t>elementType[] arrayRefVar = {value0, value1, ..., valuek};</a:t>
            </a:r>
          </a:p>
          <a:p>
            <a:pPr rtl="0" lvl="0">
              <a:spcBef>
                <a:spcPts val="0"/>
              </a:spcBef>
              <a:buNone/>
            </a:pPr>
            <a:r>
              <a:t/>
            </a:r>
            <a:endParaRPr sz="1400">
              <a:latin typeface="Courier New"/>
              <a:ea typeface="Courier New"/>
              <a:cs typeface="Courier New"/>
              <a:sym typeface="Courier New"/>
            </a:endParaRPr>
          </a:p>
          <a:p>
            <a:pPr rtl="0" lvl="0">
              <a:spcBef>
                <a:spcPts val="0"/>
              </a:spcBef>
              <a:buNone/>
            </a:pPr>
            <a:r>
              <a:rPr sz="1400" lang="en"/>
              <a:t>Example:</a:t>
            </a:r>
          </a:p>
          <a:p>
            <a:pPr rtl="0" lvl="0">
              <a:spcBef>
                <a:spcPts val="0"/>
              </a:spcBef>
              <a:buNone/>
            </a:pPr>
            <a:r>
              <a:t/>
            </a:r>
            <a:endParaRPr sz="1400"/>
          </a:p>
          <a:p>
            <a:pPr rtl="0" lvl="0">
              <a:spcBef>
                <a:spcPts val="0"/>
              </a:spcBef>
              <a:buNone/>
            </a:pPr>
            <a:r>
              <a:rPr sz="1400" lang="en">
                <a:latin typeface="Courier New"/>
                <a:ea typeface="Courier New"/>
                <a:cs typeface="Courier New"/>
                <a:sym typeface="Courier New"/>
              </a:rPr>
              <a:t>double[] myList = {1.9, 2.9, 3.4, 3.5};</a:t>
            </a:r>
          </a:p>
          <a:p>
            <a:pPr rtl="0" lvl="0">
              <a:spcBef>
                <a:spcPts val="0"/>
              </a:spcBef>
              <a:buNone/>
            </a:pPr>
            <a:r>
              <a:t/>
            </a:r>
            <a:endParaRPr sz="1400">
              <a:latin typeface="Courier New"/>
              <a:ea typeface="Courier New"/>
              <a:cs typeface="Courier New"/>
              <a:sym typeface="Courier New"/>
            </a:endParaRPr>
          </a:p>
          <a:p>
            <a:pPr rtl="0" lvl="0">
              <a:spcBef>
                <a:spcPts val="0"/>
              </a:spcBef>
              <a:buNone/>
            </a:pPr>
            <a:r>
              <a:rPr sz="1400" lang="en"/>
              <a:t>Which is the same as:</a:t>
            </a:r>
          </a:p>
          <a:p>
            <a:pPr rtl="0" lvl="0">
              <a:spcBef>
                <a:spcPts val="0"/>
              </a:spcBef>
              <a:buNone/>
            </a:pPr>
            <a:r>
              <a:t/>
            </a:r>
            <a:endParaRPr sz="1400">
              <a:latin typeface="Courier New"/>
              <a:ea typeface="Courier New"/>
              <a:cs typeface="Courier New"/>
              <a:sym typeface="Courier New"/>
            </a:endParaRPr>
          </a:p>
          <a:p>
            <a:pPr rtl="0" lvl="0">
              <a:spcBef>
                <a:spcPts val="0"/>
              </a:spcBef>
              <a:buClr>
                <a:schemeClr val="dk1"/>
              </a:buClr>
              <a:buSzPct val="78571"/>
              <a:buFont typeface="Arial"/>
              <a:buNone/>
            </a:pPr>
            <a:r>
              <a:rPr sz="1400" lang="en">
                <a:latin typeface="Courier New"/>
                <a:ea typeface="Courier New"/>
                <a:cs typeface="Courier New"/>
                <a:sym typeface="Courier New"/>
              </a:rPr>
              <a:t>double[] myList = new double[4];</a:t>
            </a:r>
          </a:p>
          <a:p>
            <a:pPr rtl="0" lvl="0">
              <a:spcBef>
                <a:spcPts val="0"/>
              </a:spcBef>
              <a:buClr>
                <a:schemeClr val="dk1"/>
              </a:buClr>
              <a:buSzPct val="78571"/>
              <a:buFont typeface="Arial"/>
              <a:buNone/>
            </a:pPr>
            <a:r>
              <a:rPr sz="1400" lang="en">
                <a:latin typeface="Courier New"/>
                <a:ea typeface="Courier New"/>
                <a:cs typeface="Courier New"/>
                <a:sym typeface="Courier New"/>
              </a:rPr>
              <a:t>myList[0] = 1.9;</a:t>
            </a:r>
          </a:p>
          <a:p>
            <a:pPr rtl="0" lvl="0">
              <a:spcBef>
                <a:spcPts val="0"/>
              </a:spcBef>
              <a:buClr>
                <a:schemeClr val="dk1"/>
              </a:buClr>
              <a:buSzPct val="78571"/>
              <a:buFont typeface="Arial"/>
              <a:buNone/>
            </a:pPr>
            <a:r>
              <a:rPr sz="1400" lang="en">
                <a:latin typeface="Courier New"/>
                <a:ea typeface="Courier New"/>
                <a:cs typeface="Courier New"/>
                <a:sym typeface="Courier New"/>
              </a:rPr>
              <a:t>myList[1] = 2.9;</a:t>
            </a:r>
          </a:p>
          <a:p>
            <a:pPr rtl="0" lvl="0">
              <a:spcBef>
                <a:spcPts val="0"/>
              </a:spcBef>
              <a:buClr>
                <a:schemeClr val="dk1"/>
              </a:buClr>
              <a:buSzPct val="78571"/>
              <a:buFont typeface="Arial"/>
              <a:buNone/>
            </a:pPr>
            <a:r>
              <a:rPr sz="1400" lang="en">
                <a:latin typeface="Courier New"/>
                <a:ea typeface="Courier New"/>
                <a:cs typeface="Courier New"/>
                <a:sym typeface="Courier New"/>
              </a:rPr>
              <a:t>myList[2] = 3.4;</a:t>
            </a:r>
          </a:p>
          <a:p>
            <a:pPr rtl="0" lvl="0">
              <a:spcBef>
                <a:spcPts val="0"/>
              </a:spcBef>
              <a:buClr>
                <a:schemeClr val="dk1"/>
              </a:buClr>
              <a:buSzPct val="78571"/>
              <a:buFont typeface="Arial"/>
              <a:buNone/>
            </a:pPr>
            <a:r>
              <a:rPr sz="1400" lang="en">
                <a:latin typeface="Courier New"/>
                <a:ea typeface="Courier New"/>
                <a:cs typeface="Courier New"/>
                <a:sym typeface="Courier New"/>
              </a:rPr>
              <a:t>myList[3] = 3.5;</a:t>
            </a:r>
          </a:p>
          <a:p>
            <a:pPr>
              <a:spcBef>
                <a:spcPts val="0"/>
              </a:spcBef>
              <a:buNone/>
            </a:pPr>
            <a:r>
              <a:t/>
            </a:r>
            <a:endParaRPr sz="1400">
              <a:latin typeface="Courier New"/>
              <a:ea typeface="Courier New"/>
              <a:cs typeface="Courier New"/>
              <a:sym typeface="Courier New"/>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Processing Arrays</a:t>
            </a:r>
          </a:p>
        </p:txBody>
      </p:sp>
      <p:sp>
        <p:nvSpPr>
          <p:cNvPr id="106" name="Shape 1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Use </a:t>
            </a:r>
            <a:r>
              <a:rPr lang="en">
                <a:latin typeface="Courier New"/>
                <a:ea typeface="Courier New"/>
                <a:cs typeface="Courier New"/>
                <a:sym typeface="Courier New"/>
              </a:rPr>
              <a:t>for</a:t>
            </a:r>
            <a:r>
              <a:rPr lang="en"/>
              <a:t> loops to process arrays.</a:t>
            </a:r>
          </a:p>
          <a:p>
            <a:pPr rtl="0" lvl="0">
              <a:spcBef>
                <a:spcPts val="0"/>
              </a:spcBef>
              <a:buNone/>
            </a:pPr>
            <a:r>
              <a:t/>
            </a:r>
            <a:endParaRPr/>
          </a:p>
          <a:p>
            <a:pPr rtl="0" lvl="0">
              <a:spcBef>
                <a:spcPts val="0"/>
              </a:spcBef>
              <a:buNone/>
            </a:pPr>
            <a:r>
              <a:rPr sz="1800" lang="en">
                <a:latin typeface="Courier New"/>
                <a:ea typeface="Courier New"/>
                <a:cs typeface="Courier New"/>
                <a:sym typeface="Courier New"/>
              </a:rPr>
              <a:t>double[] myList = new double[10];</a:t>
            </a:r>
          </a:p>
          <a:p>
            <a:pPr rtl="0" lvl="0">
              <a:spcBef>
                <a:spcPts val="0"/>
              </a:spcBef>
              <a:buNone/>
            </a:pPr>
            <a:r>
              <a:t/>
            </a:r>
            <a:endParaRPr sz="1800">
              <a:latin typeface="Courier New"/>
              <a:ea typeface="Courier New"/>
              <a:cs typeface="Courier New"/>
              <a:sym typeface="Courier New"/>
            </a:endParaRPr>
          </a:p>
          <a:p>
            <a:pPr rtl="0" lvl="0">
              <a:spcBef>
                <a:spcPts val="0"/>
              </a:spcBef>
              <a:buNone/>
            </a:pPr>
            <a:r>
              <a:rPr sz="1800" lang="en">
                <a:latin typeface="Courier New"/>
                <a:ea typeface="Courier New"/>
                <a:cs typeface="Courier New"/>
                <a:sym typeface="Courier New"/>
              </a:rPr>
              <a:t>for (int i = 0; i &lt; myList.length; i++)</a:t>
            </a:r>
          </a:p>
          <a:p>
            <a:pPr>
              <a:spcBef>
                <a:spcPts val="0"/>
              </a:spcBef>
              <a:buNone/>
            </a:pPr>
            <a:r>
              <a:rPr sz="1800" lang="en">
                <a:latin typeface="Courier New"/>
                <a:ea typeface="Courier New"/>
                <a:cs typeface="Courier New"/>
                <a:sym typeface="Courier New"/>
              </a:rPr>
              <a:t>	doSomething();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Processing Arrays</a:t>
            </a:r>
          </a:p>
        </p:txBody>
      </p:sp>
      <p:sp>
        <p:nvSpPr>
          <p:cNvPr id="112" name="Shape 112"/>
          <p:cNvSpPr txBox="1"/>
          <p:nvPr>
            <p:ph idx="1" type="body"/>
          </p:nvPr>
        </p:nvSpPr>
        <p:spPr>
          <a:xfrm>
            <a:off y="1047750" x="457200"/>
            <a:ext cy="3725699" cx="8229600"/>
          </a:xfrm>
          <a:prstGeom prst="rect">
            <a:avLst/>
          </a:prstGeom>
        </p:spPr>
        <p:txBody>
          <a:bodyPr bIns="91425" rIns="91425" lIns="91425" tIns="91425" anchor="t" anchorCtr="0">
            <a:noAutofit/>
          </a:bodyPr>
          <a:lstStyle/>
          <a:p>
            <a:pPr rtl="0" lvl="0">
              <a:spcBef>
                <a:spcPts val="0"/>
              </a:spcBef>
              <a:buNone/>
            </a:pPr>
            <a:r>
              <a:rPr sz="1800" lang="en"/>
              <a:t>Initialize array with random numbers:</a:t>
            </a:r>
          </a:p>
          <a:p>
            <a:pPr rtl="0" lvl="0">
              <a:spcBef>
                <a:spcPts val="0"/>
              </a:spcBef>
              <a:buClr>
                <a:schemeClr val="dk1"/>
              </a:buClr>
              <a:buSzPct val="78571"/>
              <a:buFont typeface="Arial"/>
              <a:buNone/>
            </a:pPr>
            <a:r>
              <a:rPr sz="1400" lang="en">
                <a:latin typeface="Courier New"/>
                <a:ea typeface="Courier New"/>
                <a:cs typeface="Courier New"/>
                <a:sym typeface="Courier New"/>
              </a:rPr>
              <a:t>for (int i = 0; i &lt; myList.length; i++) {</a:t>
            </a:r>
          </a:p>
          <a:p>
            <a:pPr rtl="0" lvl="0">
              <a:spcBef>
                <a:spcPts val="0"/>
              </a:spcBef>
              <a:buClr>
                <a:schemeClr val="dk1"/>
              </a:buClr>
              <a:buSzPct val="78571"/>
              <a:buFont typeface="Arial"/>
              <a:buNone/>
            </a:pPr>
            <a:r>
              <a:rPr sz="1400" lang="en">
                <a:latin typeface="Courier New"/>
                <a:ea typeface="Courier New"/>
                <a:cs typeface="Courier New"/>
                <a:sym typeface="Courier New"/>
              </a:rPr>
              <a:t>myList[i] = Math.random() * 100;</a:t>
            </a:r>
          </a:p>
          <a:p>
            <a:pPr rtl="0" lvl="0">
              <a:spcBef>
                <a:spcPts val="0"/>
              </a:spcBef>
              <a:buClr>
                <a:schemeClr val="dk1"/>
              </a:buClr>
              <a:buSzPct val="78571"/>
              <a:buFont typeface="Arial"/>
              <a:buNone/>
            </a:pPr>
            <a:r>
              <a:rPr sz="1400" lang="en">
                <a:latin typeface="Courier New"/>
                <a:ea typeface="Courier New"/>
                <a:cs typeface="Courier New"/>
                <a:sym typeface="Courier New"/>
              </a:rPr>
              <a:t>}</a:t>
            </a:r>
          </a:p>
          <a:p>
            <a:pPr rtl="0" lvl="0">
              <a:spcBef>
                <a:spcPts val="0"/>
              </a:spcBef>
              <a:buNone/>
            </a:pPr>
            <a:r>
              <a:rPr sz="1800" lang="en"/>
              <a:t>Display arrays:</a:t>
            </a:r>
          </a:p>
          <a:p>
            <a:pPr rtl="0" lvl="0">
              <a:spcBef>
                <a:spcPts val="0"/>
              </a:spcBef>
              <a:buClr>
                <a:schemeClr val="dk1"/>
              </a:buClr>
              <a:buSzPct val="78571"/>
              <a:buFont typeface="Arial"/>
              <a:buNone/>
            </a:pPr>
            <a:r>
              <a:rPr sz="1400" lang="en">
                <a:latin typeface="Courier New"/>
                <a:ea typeface="Courier New"/>
                <a:cs typeface="Courier New"/>
                <a:sym typeface="Courier New"/>
              </a:rPr>
              <a:t>for (int i = 0; i &lt; myList.length; i++) {</a:t>
            </a:r>
          </a:p>
          <a:p>
            <a:pPr rtl="0" lvl="0">
              <a:spcBef>
                <a:spcPts val="0"/>
              </a:spcBef>
              <a:buClr>
                <a:schemeClr val="dk1"/>
              </a:buClr>
              <a:buSzPct val="78571"/>
              <a:buFont typeface="Arial"/>
              <a:buNone/>
            </a:pPr>
            <a:r>
              <a:rPr sz="1400" lang="en">
                <a:latin typeface="Courier New"/>
                <a:ea typeface="Courier New"/>
                <a:cs typeface="Courier New"/>
                <a:sym typeface="Courier New"/>
              </a:rPr>
              <a:t>System.out.print(myList[i] + " ");</a:t>
            </a:r>
          </a:p>
          <a:p>
            <a:pPr rtl="0" lvl="0">
              <a:spcBef>
                <a:spcPts val="0"/>
              </a:spcBef>
              <a:buNone/>
            </a:pPr>
            <a:r>
              <a:rPr sz="1400" lang="en">
                <a:latin typeface="Courier New"/>
                <a:ea typeface="Courier New"/>
                <a:cs typeface="Courier New"/>
                <a:sym typeface="Courier New"/>
              </a:rPr>
              <a:t>}</a:t>
            </a:r>
          </a:p>
          <a:p>
            <a:pPr rtl="0" lvl="0">
              <a:spcBef>
                <a:spcPts val="0"/>
              </a:spcBef>
              <a:buNone/>
            </a:pPr>
            <a:r>
              <a:rPr sz="1800" lang="en"/>
              <a:t>Sum elements:</a:t>
            </a:r>
          </a:p>
          <a:p>
            <a:pPr rtl="0" lvl="0">
              <a:spcBef>
                <a:spcPts val="0"/>
              </a:spcBef>
              <a:buClr>
                <a:schemeClr val="dk1"/>
              </a:buClr>
              <a:buSzPct val="78571"/>
              <a:buFont typeface="Arial"/>
              <a:buNone/>
            </a:pPr>
            <a:r>
              <a:rPr sz="1400" lang="en">
                <a:latin typeface="Courier New"/>
                <a:ea typeface="Courier New"/>
                <a:cs typeface="Courier New"/>
                <a:sym typeface="Courier New"/>
              </a:rPr>
              <a:t>double total = 0;</a:t>
            </a:r>
          </a:p>
          <a:p>
            <a:pPr rtl="0" lvl="0">
              <a:spcBef>
                <a:spcPts val="0"/>
              </a:spcBef>
              <a:buClr>
                <a:schemeClr val="dk1"/>
              </a:buClr>
              <a:buSzPct val="78571"/>
              <a:buFont typeface="Arial"/>
              <a:buNone/>
            </a:pPr>
            <a:r>
              <a:rPr sz="1400" lang="en">
                <a:latin typeface="Courier New"/>
                <a:ea typeface="Courier New"/>
                <a:cs typeface="Courier New"/>
                <a:sym typeface="Courier New"/>
              </a:rPr>
              <a:t>for (int i = 0; i &lt; myList.length; i++) {</a:t>
            </a:r>
          </a:p>
          <a:p>
            <a:pPr rtl="0" lvl="0">
              <a:spcBef>
                <a:spcPts val="0"/>
              </a:spcBef>
              <a:buClr>
                <a:schemeClr val="dk1"/>
              </a:buClr>
              <a:buSzPct val="78571"/>
              <a:buFont typeface="Arial"/>
              <a:buNone/>
            </a:pPr>
            <a:r>
              <a:rPr sz="1400" lang="en">
                <a:latin typeface="Courier New"/>
                <a:ea typeface="Courier New"/>
                <a:cs typeface="Courier New"/>
                <a:sym typeface="Courier New"/>
              </a:rPr>
              <a:t>total += myList[i];</a:t>
            </a:r>
          </a:p>
          <a:p>
            <a:pPr rtl="0" lvl="0">
              <a:spcBef>
                <a:spcPts val="0"/>
              </a:spcBef>
              <a:buNone/>
            </a:pPr>
            <a:r>
              <a:rPr sz="1400" lang="en">
                <a:latin typeface="Courier New"/>
                <a:ea typeface="Courier New"/>
                <a:cs typeface="Courier New"/>
                <a:sym typeface="Courier New"/>
              </a:rPr>
              <a:t>}</a:t>
            </a:r>
          </a:p>
          <a:p>
            <a:pPr rtl="0" lvl="0">
              <a:spcBef>
                <a:spcPts val="0"/>
              </a:spcBef>
              <a:buNone/>
            </a:pPr>
            <a:r>
              <a:t/>
            </a:r>
            <a:endParaRPr sz="18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latin typeface="Courier New"/>
                <a:ea typeface="Courier New"/>
                <a:cs typeface="Courier New"/>
                <a:sym typeface="Courier New"/>
              </a:rPr>
              <a:t>for-each</a:t>
            </a:r>
            <a:r>
              <a:rPr lang="en"/>
              <a:t> Loop</a:t>
            </a:r>
          </a:p>
        </p:txBody>
      </p:sp>
      <p:sp>
        <p:nvSpPr>
          <p:cNvPr id="118" name="Shape 11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latin typeface="Courier New"/>
                <a:ea typeface="Courier New"/>
                <a:cs typeface="Courier New"/>
                <a:sym typeface="Courier New"/>
              </a:rPr>
              <a:t>for (double u: myList) {</a:t>
            </a:r>
          </a:p>
          <a:p>
            <a:pPr rtl="0" lvl="0">
              <a:spcBef>
                <a:spcPts val="0"/>
              </a:spcBef>
              <a:buClr>
                <a:schemeClr val="dk1"/>
              </a:buClr>
              <a:buSzPct val="36666"/>
              <a:buFont typeface="Arial"/>
              <a:buNone/>
            </a:pPr>
            <a:r>
              <a:rPr lang="en">
                <a:latin typeface="Courier New"/>
                <a:ea typeface="Courier New"/>
                <a:cs typeface="Courier New"/>
                <a:sym typeface="Courier New"/>
              </a:rPr>
              <a:t>System.out.println(u);</a:t>
            </a:r>
          </a:p>
          <a:p>
            <a:pPr rtl="0" lvl="0">
              <a:spcBef>
                <a:spcPts val="0"/>
              </a:spcBef>
              <a:buNone/>
            </a:pPr>
            <a:r>
              <a:rPr lang="en">
                <a:latin typeface="Courier New"/>
                <a:ea typeface="Courier New"/>
                <a:cs typeface="Courier New"/>
                <a:sym typeface="Courier New"/>
              </a:rPr>
              <a:t>}</a:t>
            </a:r>
          </a:p>
          <a:p>
            <a:pPr rtl="0" lvl="0">
              <a:spcBef>
                <a:spcPts val="0"/>
              </a:spcBef>
              <a:buNone/>
            </a:pPr>
            <a:r>
              <a:rPr lang="en"/>
              <a:t>You can read the code as “for each element u in myList, do the following.” Note that the variable, u, must be declared as the same type as the elements in myList.</a:t>
            </a:r>
          </a:p>
          <a:p>
            <a:pPr rtl="0" lvl="0">
              <a:spcBef>
                <a:spcPts val="0"/>
              </a:spcBef>
              <a:buClr>
                <a:schemeClr val="dk1"/>
              </a:buClr>
              <a:buFont typeface="Arial"/>
              <a:buNone/>
            </a:pPr>
            <a:r>
              <a:t/>
            </a:r>
            <a:endParaRPr>
              <a:latin typeface="Courier New"/>
              <a:ea typeface="Courier New"/>
              <a:cs typeface="Courier New"/>
              <a:sym typeface="Courier New"/>
            </a:endParaRP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latin typeface="Courier New"/>
                <a:ea typeface="Courier New"/>
                <a:cs typeface="Courier New"/>
                <a:sym typeface="Courier New"/>
              </a:rPr>
              <a:t>for-each</a:t>
            </a:r>
            <a:r>
              <a:rPr lang="en"/>
              <a:t> Loop</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latin typeface="Courier New"/>
                <a:ea typeface="Courier New"/>
                <a:cs typeface="Courier New"/>
                <a:sym typeface="Courier New"/>
              </a:rPr>
              <a:t>for (elementType element: arrayRefVar) {</a:t>
            </a:r>
          </a:p>
          <a:p>
            <a:pPr rtl="0" lvl="0">
              <a:spcBef>
                <a:spcPts val="0"/>
              </a:spcBef>
              <a:buClr>
                <a:schemeClr val="dk1"/>
              </a:buClr>
              <a:buSzPct val="36666"/>
              <a:buFont typeface="Arial"/>
              <a:buNone/>
            </a:pPr>
            <a:r>
              <a:rPr lang="en">
                <a:latin typeface="Courier New"/>
                <a:ea typeface="Courier New"/>
                <a:cs typeface="Courier New"/>
                <a:sym typeface="Courier New"/>
              </a:rPr>
              <a:t>// Process the element</a:t>
            </a:r>
          </a:p>
          <a:p>
            <a:pPr rtl="0" lvl="0">
              <a:spcBef>
                <a:spcPts val="0"/>
              </a:spcBef>
              <a:buClr>
                <a:schemeClr val="dk1"/>
              </a:buClr>
              <a:buSzPct val="36666"/>
              <a:buFont typeface="Arial"/>
              <a:buNone/>
            </a:pPr>
            <a:r>
              <a:rPr lang="en">
                <a:latin typeface="Courier New"/>
                <a:ea typeface="Courier New"/>
                <a:cs typeface="Courier New"/>
                <a:sym typeface="Courier New"/>
              </a:rPr>
              <a:t>}</a:t>
            </a:r>
          </a:p>
          <a:p>
            <a:pPr rtl="0" lvl="0">
              <a:spcBef>
                <a:spcPts val="0"/>
              </a:spcBef>
              <a:buNone/>
            </a:pPr>
            <a:r>
              <a:t/>
            </a:r>
            <a:endParaRPr>
              <a:latin typeface="Courier New"/>
              <a:ea typeface="Courier New"/>
              <a:cs typeface="Courier New"/>
              <a:sym typeface="Courier New"/>
            </a:endParaRPr>
          </a:p>
          <a:p>
            <a:pPr rtl="0" lvl="0">
              <a:spcBef>
                <a:spcPts val="0"/>
              </a:spcBef>
              <a:buNone/>
            </a:pPr>
            <a:r>
              <a:t/>
            </a:r>
            <a:endParaRPr>
              <a:latin typeface="Courier New"/>
              <a:ea typeface="Courier New"/>
              <a:cs typeface="Courier New"/>
              <a:sym typeface="Courier New"/>
            </a:endParaRPr>
          </a:p>
          <a:p>
            <a:pPr rtl="0"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Copying Arrays</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To copy the contents of one array into another, you have to copy the array’s individualelements into the other array.</a:t>
            </a:r>
          </a:p>
          <a:p>
            <a:pPr rtl="0"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Copying Arrays</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latin typeface="Courier New"/>
                <a:ea typeface="Courier New"/>
                <a:cs typeface="Courier New"/>
                <a:sym typeface="Courier New"/>
              </a:rPr>
              <a:t>int[] sourceArray = {2, 3, 1, 5, 10};</a:t>
            </a:r>
          </a:p>
          <a:p>
            <a:pPr rtl="0" lvl="0">
              <a:spcBef>
                <a:spcPts val="0"/>
              </a:spcBef>
              <a:buClr>
                <a:schemeClr val="dk1"/>
              </a:buClr>
              <a:buSzPct val="61111"/>
              <a:buFont typeface="Arial"/>
              <a:buNone/>
            </a:pPr>
            <a:r>
              <a:rPr sz="1800" lang="en">
                <a:latin typeface="Courier New"/>
                <a:ea typeface="Courier New"/>
                <a:cs typeface="Courier New"/>
                <a:sym typeface="Courier New"/>
              </a:rPr>
              <a:t>int[] targetArray = new int[sourceArray.length];</a:t>
            </a:r>
          </a:p>
          <a:p>
            <a:pPr rtl="0" lvl="0">
              <a:spcBef>
                <a:spcPts val="0"/>
              </a:spcBef>
              <a:buClr>
                <a:schemeClr val="dk1"/>
              </a:buClr>
              <a:buSzPct val="61111"/>
              <a:buFont typeface="Arial"/>
              <a:buNone/>
            </a:pPr>
            <a:r>
              <a:rPr sz="1800" lang="en">
                <a:latin typeface="Courier New"/>
                <a:ea typeface="Courier New"/>
                <a:cs typeface="Courier New"/>
                <a:sym typeface="Courier New"/>
              </a:rPr>
              <a:t>for (int i = 0; i &lt; sourceArray.length; i++) {</a:t>
            </a:r>
          </a:p>
          <a:p>
            <a:pPr rtl="0" lvl="0">
              <a:spcBef>
                <a:spcPts val="0"/>
              </a:spcBef>
              <a:buClr>
                <a:schemeClr val="dk1"/>
              </a:buClr>
              <a:buSzPct val="61111"/>
              <a:buFont typeface="Arial"/>
              <a:buNone/>
            </a:pPr>
            <a:r>
              <a:rPr sz="1800" lang="en">
                <a:latin typeface="Courier New"/>
                <a:ea typeface="Courier New"/>
                <a:cs typeface="Courier New"/>
                <a:sym typeface="Courier New"/>
              </a:rPr>
              <a:t>targetArray[i] = sourceArray[i];</a:t>
            </a:r>
          </a:p>
          <a:p>
            <a:pPr rtl="0" lvl="0">
              <a:spcBef>
                <a:spcPts val="0"/>
              </a:spcBef>
              <a:buClr>
                <a:schemeClr val="dk1"/>
              </a:buClr>
              <a:buSzPct val="61111"/>
              <a:buFont typeface="Arial"/>
              <a:buNone/>
            </a:pPr>
            <a:r>
              <a:rPr sz="1800" lang="en">
                <a:latin typeface="Courier New"/>
                <a:ea typeface="Courier New"/>
                <a:cs typeface="Courier New"/>
                <a:sym typeface="Courier New"/>
              </a:rPr>
              <a:t>}</a:t>
            </a:r>
          </a:p>
          <a:p>
            <a:pPr rtl="0"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Copying Array</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Array is a class in Java, which means that it has methods that perform certain tasks.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Copying Arrays</a:t>
            </a:r>
          </a:p>
        </p:txBody>
      </p:sp>
      <p:sp>
        <p:nvSpPr>
          <p:cNvPr id="148" name="Shape 148"/>
          <p:cNvSpPr txBox="1"/>
          <p:nvPr>
            <p:ph idx="1" type="body"/>
          </p:nvPr>
        </p:nvSpPr>
        <p:spPr>
          <a:xfrm>
            <a:off y="971550" x="457200"/>
            <a:ext cy="3725699" cx="8229600"/>
          </a:xfrm>
          <a:prstGeom prst="rect">
            <a:avLst/>
          </a:prstGeom>
        </p:spPr>
        <p:txBody>
          <a:bodyPr bIns="91425" rIns="91425" lIns="91425" tIns="91425" anchor="t" anchorCtr="0">
            <a:noAutofit/>
          </a:bodyPr>
          <a:lstStyle/>
          <a:p>
            <a:pPr rtl="0" lvl="0">
              <a:spcBef>
                <a:spcPts val="0"/>
              </a:spcBef>
              <a:buNone/>
            </a:pPr>
            <a:r>
              <a:rPr sz="1800" lang="en"/>
              <a:t>Another approach is to use the arraycopy method in the java.lang.System class to copy arrays instead of using a loop. The syntax for arraycopy is:</a:t>
            </a:r>
          </a:p>
          <a:p>
            <a:pPr rtl="0" lvl="0">
              <a:spcBef>
                <a:spcPts val="0"/>
              </a:spcBef>
              <a:buNone/>
            </a:pPr>
            <a:r>
              <a:t/>
            </a:r>
            <a:endParaRPr sz="1800"/>
          </a:p>
          <a:p>
            <a:pPr rtl="0" lvl="0">
              <a:spcBef>
                <a:spcPts val="0"/>
              </a:spcBef>
              <a:buNone/>
            </a:pPr>
            <a:r>
              <a:rPr sz="1800" lang="en">
                <a:latin typeface="Courier New"/>
                <a:ea typeface="Courier New"/>
                <a:cs typeface="Courier New"/>
                <a:sym typeface="Courier New"/>
              </a:rPr>
              <a:t>arraycopy(sourceArray, src_pos, targetArray, tar_pos, length);</a:t>
            </a:r>
          </a:p>
          <a:p>
            <a:pPr rtl="0" lvl="0">
              <a:spcBef>
                <a:spcPts val="0"/>
              </a:spcBef>
              <a:buNone/>
            </a:pPr>
            <a:r>
              <a:t/>
            </a:r>
            <a:endParaRPr sz="1800">
              <a:latin typeface="Courier New"/>
              <a:ea typeface="Courier New"/>
              <a:cs typeface="Courier New"/>
              <a:sym typeface="Courier New"/>
            </a:endParaRPr>
          </a:p>
          <a:p>
            <a:pPr rtl="0" lvl="0">
              <a:spcBef>
                <a:spcPts val="0"/>
              </a:spcBef>
              <a:buNone/>
            </a:pPr>
            <a:r>
              <a:rPr sz="1800" lang="en"/>
              <a:t>The parameters src_pos and tar_pos indicate the starting positions in sourceArray and targetArray, respectively. The number of elements copied from sourceArray to targetArray is indicated by length.</a:t>
            </a:r>
          </a:p>
          <a:p>
            <a:pPr rtl="0" lvl="0">
              <a:spcBef>
                <a:spcPts val="0"/>
              </a:spcBef>
              <a:buNone/>
            </a:pPr>
            <a:r>
              <a:t/>
            </a:r>
            <a:endParaRPr sz="1800"/>
          </a:p>
          <a:p>
            <a:pPr rtl="0" lvl="0">
              <a:spcBef>
                <a:spcPts val="0"/>
              </a:spcBef>
              <a:buNone/>
            </a:pPr>
            <a:r>
              <a:rPr sz="1800" lang="en">
                <a:latin typeface="Courier New"/>
                <a:ea typeface="Courier New"/>
                <a:cs typeface="Courier New"/>
                <a:sym typeface="Courier New"/>
              </a:rPr>
              <a:t>System.arraycopy(sourceArray, 0, targetArray, 0, sourceArray.length);</a:t>
            </a:r>
          </a:p>
          <a:p>
            <a:pPr rtl="0" lvl="0">
              <a:spcBef>
                <a:spcPts val="0"/>
              </a:spcBef>
              <a:buNone/>
            </a:pPr>
            <a:r>
              <a:t/>
            </a:r>
            <a:endParaRPr sz="1800">
              <a:latin typeface="Courier New"/>
              <a:ea typeface="Courier New"/>
              <a:cs typeface="Courier New"/>
              <a:sym typeface="Courier New"/>
            </a:endParaRPr>
          </a:p>
          <a:p>
            <a:pPr>
              <a:spcBef>
                <a:spcPts val="0"/>
              </a:spcBef>
              <a:buNone/>
            </a:pPr>
            <a:r>
              <a:t/>
            </a:r>
            <a:endParaRPr sz="2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A single array variable can reference a large collection of data.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Passing Arrays to Methods</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latin typeface="Courier New"/>
                <a:ea typeface="Courier New"/>
                <a:cs typeface="Courier New"/>
                <a:sym typeface="Courier New"/>
              </a:rPr>
              <a:t>public static void printArray(int[] array) {</a:t>
            </a:r>
          </a:p>
          <a:p>
            <a:pPr rtl="0" lvl="0" indent="457200">
              <a:spcBef>
                <a:spcPts val="0"/>
              </a:spcBef>
              <a:buClr>
                <a:schemeClr val="dk1"/>
              </a:buClr>
              <a:buSzPct val="45833"/>
              <a:buFont typeface="Arial"/>
              <a:buNone/>
            </a:pPr>
            <a:r>
              <a:rPr sz="2400" lang="en">
                <a:latin typeface="Courier New"/>
                <a:ea typeface="Courier New"/>
                <a:cs typeface="Courier New"/>
                <a:sym typeface="Courier New"/>
              </a:rPr>
              <a:t>for (int i = 0; i &lt; array.length; i++) {</a:t>
            </a:r>
          </a:p>
          <a:p>
            <a:pPr rtl="0" lvl="0" indent="457200" marL="457200">
              <a:spcBef>
                <a:spcPts val="0"/>
              </a:spcBef>
              <a:buClr>
                <a:schemeClr val="dk1"/>
              </a:buClr>
              <a:buSzPct val="45833"/>
              <a:buFont typeface="Arial"/>
              <a:buNone/>
            </a:pPr>
            <a:r>
              <a:rPr sz="2400" lang="en">
                <a:latin typeface="Courier New"/>
                <a:ea typeface="Courier New"/>
                <a:cs typeface="Courier New"/>
                <a:sym typeface="Courier New"/>
              </a:rPr>
              <a:t>System.out.print(array[i] + " ");</a:t>
            </a:r>
          </a:p>
          <a:p>
            <a:pPr rtl="0" lvl="0" indent="457200">
              <a:spcBef>
                <a:spcPts val="0"/>
              </a:spcBef>
              <a:buClr>
                <a:schemeClr val="dk1"/>
              </a:buClr>
              <a:buSzPct val="45833"/>
              <a:buFont typeface="Arial"/>
              <a:buNone/>
            </a:pPr>
            <a:r>
              <a:rPr sz="2400" lang="en">
                <a:latin typeface="Courier New"/>
                <a:ea typeface="Courier New"/>
                <a:cs typeface="Courier New"/>
                <a:sym typeface="Courier New"/>
              </a:rPr>
              <a:t>}</a:t>
            </a:r>
          </a:p>
          <a:p>
            <a:pPr rtl="0" lvl="0">
              <a:spcBef>
                <a:spcPts val="0"/>
              </a:spcBef>
              <a:buClr>
                <a:schemeClr val="dk1"/>
              </a:buClr>
              <a:buSzPct val="45833"/>
              <a:buFont typeface="Arial"/>
              <a:buNone/>
            </a:pPr>
            <a:r>
              <a:rPr sz="2400" lang="en">
                <a:latin typeface="Courier New"/>
                <a:ea typeface="Courier New"/>
                <a:cs typeface="Courier New"/>
                <a:sym typeface="Courier New"/>
              </a:rPr>
              <a:t>}</a:t>
            </a:r>
          </a:p>
          <a:p>
            <a:pPr>
              <a:spcBef>
                <a:spcPts val="0"/>
              </a:spcBef>
              <a:buNone/>
            </a:pPr>
            <a:r>
              <a:t/>
            </a:r>
            <a:endParaRPr sz="2400">
              <a:latin typeface="Courier New"/>
              <a:ea typeface="Courier New"/>
              <a:cs typeface="Courier New"/>
              <a:sym typeface="Courier New"/>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Passing Arrays to Methods</a:t>
            </a:r>
          </a:p>
        </p:txBody>
      </p:sp>
      <p:pic>
        <p:nvPicPr>
          <p:cNvPr id="160" name="Shape 160"/>
          <p:cNvPicPr preferRelativeResize="0"/>
          <p:nvPr/>
        </p:nvPicPr>
        <p:blipFill>
          <a:blip r:embed="rId3"/>
          <a:stretch>
            <a:fillRect/>
          </a:stretch>
        </p:blipFill>
        <p:spPr>
          <a:xfrm>
            <a:off y="1165900" x="2337700"/>
            <a:ext cy="3977600" cx="3920349"/>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Return an Array</a:t>
            </a:r>
          </a:p>
        </p:txBody>
      </p:sp>
      <p:pic>
        <p:nvPicPr>
          <p:cNvPr id="166" name="Shape 166"/>
          <p:cNvPicPr preferRelativeResize="0"/>
          <p:nvPr/>
        </p:nvPicPr>
        <p:blipFill>
          <a:blip r:embed="rId3"/>
          <a:stretch>
            <a:fillRect/>
          </a:stretch>
        </p:blipFill>
        <p:spPr>
          <a:xfrm>
            <a:off y="1522900" x="2348500"/>
            <a:ext cy="1476375" cx="4876800"/>
          </a:xfrm>
          <a:prstGeom prst="rect">
            <a:avLst/>
          </a:prstGeom>
        </p:spPr>
      </p:pic>
      <p:pic>
        <p:nvPicPr>
          <p:cNvPr id="167" name="Shape 167"/>
          <p:cNvPicPr preferRelativeResize="0"/>
          <p:nvPr/>
        </p:nvPicPr>
        <p:blipFill>
          <a:blip r:embed="rId4"/>
          <a:stretch>
            <a:fillRect/>
          </a:stretch>
        </p:blipFill>
        <p:spPr>
          <a:xfrm>
            <a:off y="3458800" x="2934675"/>
            <a:ext cy="400050" cx="2590800"/>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Linear Search in an Array</a:t>
            </a:r>
          </a:p>
        </p:txBody>
      </p:sp>
      <p:pic>
        <p:nvPicPr>
          <p:cNvPr id="173" name="Shape 173"/>
          <p:cNvPicPr preferRelativeResize="0"/>
          <p:nvPr/>
        </p:nvPicPr>
        <p:blipFill>
          <a:blip r:embed="rId3"/>
          <a:stretch>
            <a:fillRect/>
          </a:stretch>
        </p:blipFill>
        <p:spPr>
          <a:xfrm>
            <a:off y="1547675" x="1539400"/>
            <a:ext cy="1457325" cx="5867400"/>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Binary Search in an Array</a:t>
            </a:r>
          </a:p>
        </p:txBody>
      </p:sp>
      <p:sp>
        <p:nvSpPr>
          <p:cNvPr id="179" name="Shape 179"/>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Elements must be in order!</a:t>
            </a:r>
          </a:p>
        </p:txBody>
      </p:sp>
      <p:pic>
        <p:nvPicPr>
          <p:cNvPr id="180" name="Shape 180"/>
          <p:cNvPicPr preferRelativeResize="0"/>
          <p:nvPr/>
        </p:nvPicPr>
        <p:blipFill>
          <a:blip r:embed="rId3"/>
          <a:stretch>
            <a:fillRect/>
          </a:stretch>
        </p:blipFill>
        <p:spPr>
          <a:xfrm>
            <a:off y="1803600" x="491575"/>
            <a:ext cy="1714500" cx="4438650"/>
          </a:xfrm>
          <a:prstGeom prst="rect">
            <a:avLst/>
          </a:prstGeom>
        </p:spPr>
      </p:pic>
      <p:pic>
        <p:nvPicPr>
          <p:cNvPr id="181" name="Shape 181"/>
          <p:cNvPicPr preferRelativeResize="0"/>
          <p:nvPr/>
        </p:nvPicPr>
        <p:blipFill>
          <a:blip r:embed="rId4"/>
          <a:stretch>
            <a:fillRect/>
          </a:stretch>
        </p:blipFill>
        <p:spPr>
          <a:xfrm>
            <a:off y="3518100" x="457200"/>
            <a:ext cy="1276350" cx="4371975"/>
          </a:xfrm>
          <a:prstGeom prst="rect">
            <a:avLst/>
          </a:prstGeom>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Binary Search in an Array</a:t>
            </a:r>
          </a:p>
        </p:txBody>
      </p:sp>
      <p:pic>
        <p:nvPicPr>
          <p:cNvPr id="187" name="Shape 187"/>
          <p:cNvPicPr preferRelativeResize="0"/>
          <p:nvPr/>
        </p:nvPicPr>
        <p:blipFill>
          <a:blip r:embed="rId3"/>
          <a:stretch>
            <a:fillRect/>
          </a:stretch>
        </p:blipFill>
        <p:spPr>
          <a:xfrm>
            <a:off y="1613700" x="2381525"/>
            <a:ext cy="2257425" cx="4076700"/>
          </a:xfrm>
          <a:prstGeom prst="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Sorting Arrays</a:t>
            </a:r>
          </a:p>
        </p:txBody>
      </p:sp>
      <p:sp>
        <p:nvSpPr>
          <p:cNvPr id="193" name="Shape 1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Selection sort finds the smallest number in the list and swaps it with the first element. It then finds the smallest number remaining and swaps it with the second element, and so on, until only a single number remains.</a:t>
            </a:r>
          </a:p>
          <a:p>
            <a:pPr rtl="0" lvl="0">
              <a:spcBef>
                <a:spcPts val="0"/>
              </a:spcBef>
              <a:buNone/>
            </a:pPr>
            <a:r>
              <a:t/>
            </a:r>
            <a:endParaRPr sz="2400"/>
          </a:p>
          <a:p>
            <a:pPr rtl="0" lvl="0">
              <a:spcBef>
                <a:spcPts val="0"/>
              </a:spcBef>
              <a:buClr>
                <a:schemeClr val="dk1"/>
              </a:buClr>
              <a:buSzPct val="45833"/>
              <a:buFont typeface="Arial"/>
              <a:buNone/>
            </a:pPr>
            <a:r>
              <a:rPr sz="2400" lang="en"/>
              <a:t>The insertion-sort algorithm sorts a list</a:t>
            </a:r>
          </a:p>
          <a:p>
            <a:pPr rtl="0" lvl="0">
              <a:spcBef>
                <a:spcPts val="0"/>
              </a:spcBef>
              <a:buClr>
                <a:schemeClr val="dk1"/>
              </a:buClr>
              <a:buSzPct val="45833"/>
              <a:buFont typeface="Arial"/>
              <a:buNone/>
            </a:pPr>
            <a:r>
              <a:rPr sz="2400" lang="en"/>
              <a:t>of values by repeatedly inserting a new element into a sorted sublist until the whole list is</a:t>
            </a:r>
          </a:p>
          <a:p>
            <a:pPr rtl="0" lvl="0">
              <a:spcBef>
                <a:spcPts val="0"/>
              </a:spcBef>
              <a:buClr>
                <a:schemeClr val="dk1"/>
              </a:buClr>
              <a:buSzPct val="45833"/>
              <a:buFont typeface="Arial"/>
              <a:buNone/>
            </a:pPr>
            <a:r>
              <a:rPr sz="2400" lang="en"/>
              <a:t>sorted.</a:t>
            </a:r>
          </a:p>
          <a:p>
            <a:pPr rtl="0" lvl="0">
              <a:spcBef>
                <a:spcPts val="0"/>
              </a:spcBef>
              <a:buNone/>
            </a:pPr>
            <a:r>
              <a:t/>
            </a:r>
            <a:endParaRPr sz="2400"/>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Sorting Arrays</a:t>
            </a:r>
          </a:p>
        </p:txBody>
      </p:sp>
      <p:pic>
        <p:nvPicPr>
          <p:cNvPr id="199" name="Shape 199"/>
          <p:cNvPicPr preferRelativeResize="0"/>
          <p:nvPr/>
        </p:nvPicPr>
        <p:blipFill>
          <a:blip r:embed="rId3"/>
          <a:stretch>
            <a:fillRect/>
          </a:stretch>
        </p:blipFill>
        <p:spPr>
          <a:xfrm>
            <a:off y="1167900" x="2114550"/>
            <a:ext cy="3562350" cx="4914900"/>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Sorting Arrays</a:t>
            </a:r>
          </a:p>
        </p:txBody>
      </p:sp>
      <p:pic>
        <p:nvPicPr>
          <p:cNvPr id="205" name="Shape 205"/>
          <p:cNvPicPr preferRelativeResize="0"/>
          <p:nvPr/>
        </p:nvPicPr>
        <p:blipFill>
          <a:blip r:embed="rId3"/>
          <a:stretch>
            <a:fillRect/>
          </a:stretch>
        </p:blipFill>
        <p:spPr>
          <a:xfrm>
            <a:off y="1159650" x="1909762"/>
            <a:ext cy="2085975" cx="5324475"/>
          </a:xfrm>
          <a:prstGeom prst="rect">
            <a:avLst/>
          </a:prstGeom>
        </p:spPr>
      </p:pic>
      <p:pic>
        <p:nvPicPr>
          <p:cNvPr id="206" name="Shape 206"/>
          <p:cNvPicPr preferRelativeResize="0"/>
          <p:nvPr/>
        </p:nvPicPr>
        <p:blipFill>
          <a:blip r:embed="rId4"/>
          <a:stretch>
            <a:fillRect/>
          </a:stretch>
        </p:blipFill>
        <p:spPr>
          <a:xfrm>
            <a:off y="3147425" x="1866600"/>
            <a:ext cy="657225" cx="3076575"/>
          </a:xfrm>
          <a:prstGeom prst="rect">
            <a:avLst/>
          </a:prstGeom>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y="0" x="0"/>
          <a:ext cy="0" cx="0"/>
          <a:chOff y="0" x="0"/>
          <a:chExt cy="0" cx="0"/>
        </a:xfrm>
      </p:grpSpPr>
      <p:sp>
        <p:nvSpPr>
          <p:cNvPr id="211" name="Shape 21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The Array Class</a:t>
            </a:r>
          </a:p>
        </p:txBody>
      </p:sp>
      <p:sp>
        <p:nvSpPr>
          <p:cNvPr id="212" name="Shape 21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The </a:t>
            </a:r>
            <a:r>
              <a:rPr lang="en">
                <a:latin typeface="Courier New"/>
                <a:ea typeface="Courier New"/>
                <a:cs typeface="Courier New"/>
                <a:sym typeface="Courier New"/>
              </a:rPr>
              <a:t>java.util.Arrays</a:t>
            </a:r>
            <a:r>
              <a:rPr lang="en"/>
              <a:t> class contains useful methods for common array operations</a:t>
            </a:r>
          </a:p>
          <a:p>
            <a:pPr rtl="0" lvl="0">
              <a:spcBef>
                <a:spcPts val="0"/>
              </a:spcBef>
              <a:buNone/>
            </a:pPr>
            <a:r>
              <a:rPr lang="en"/>
              <a:t>such as sorting and searching. Some important methods: </a:t>
            </a:r>
            <a:r>
              <a:rPr lang="en">
                <a:latin typeface="Courier New"/>
                <a:ea typeface="Courier New"/>
                <a:cs typeface="Courier New"/>
                <a:sym typeface="Courier New"/>
              </a:rPr>
              <a:t>sort</a:t>
            </a:r>
            <a:r>
              <a:rPr lang="en"/>
              <a:t>, </a:t>
            </a:r>
            <a:r>
              <a:rPr lang="en">
                <a:latin typeface="Courier New"/>
                <a:ea typeface="Courier New"/>
                <a:cs typeface="Courier New"/>
                <a:sym typeface="Courier New"/>
              </a:rPr>
              <a:t>binarySearch</a:t>
            </a:r>
            <a:r>
              <a:rPr lang="en"/>
              <a:t>, </a:t>
            </a:r>
            <a:r>
              <a:rPr lang="en">
                <a:latin typeface="Courier New"/>
                <a:ea typeface="Courier New"/>
                <a:cs typeface="Courier New"/>
                <a:sym typeface="Courier New"/>
              </a:rPr>
              <a:t>equals</a:t>
            </a:r>
            <a:r>
              <a:rPr lang="en"/>
              <a:t>, </a:t>
            </a:r>
            <a:r>
              <a:rPr lang="en">
                <a:latin typeface="Courier New"/>
                <a:ea typeface="Courier New"/>
                <a:cs typeface="Courier New"/>
                <a:sym typeface="Courier New"/>
              </a:rPr>
              <a:t>fill</a:t>
            </a:r>
            <a:r>
              <a:rPr lang="en"/>
              <a:t>, </a:t>
            </a:r>
            <a:r>
              <a:rPr lang="en">
                <a:latin typeface="Courier New"/>
                <a:ea typeface="Courier New"/>
                <a:cs typeface="Courier New"/>
                <a:sym typeface="Courier New"/>
              </a:rPr>
              <a:t>toString</a:t>
            </a:r>
            <a:r>
              <a:rPr lang="en"/>
              <a:t>.</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pic>
        <p:nvPicPr>
          <p:cNvPr id="52" name="Shape 52"/>
          <p:cNvPicPr preferRelativeResize="0"/>
          <p:nvPr/>
        </p:nvPicPr>
        <p:blipFill>
          <a:blip r:embed="rId3"/>
          <a:stretch>
            <a:fillRect/>
          </a:stretch>
        </p:blipFill>
        <p:spPr>
          <a:xfrm>
            <a:off y="1167900" x="1952200"/>
            <a:ext cy="3924300" cx="4876800"/>
          </a:xfrm>
          <a:prstGeom prst="rect">
            <a:avLst/>
          </a:prstGeom>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type="title"/>
          </p:nvPr>
        </p:nvSpPr>
        <p:spPr>
          <a:xfrm>
            <a:off y="205975" x="457200"/>
            <a:ext cy="857400" cx="8686800"/>
          </a:xfrm>
          <a:prstGeom prst="rect">
            <a:avLst/>
          </a:prstGeom>
        </p:spPr>
        <p:txBody>
          <a:bodyPr bIns="91425" rIns="91425" lIns="91425" tIns="91425" anchor="ctr" anchorCtr="0">
            <a:noAutofit/>
          </a:bodyPr>
          <a:lstStyle/>
          <a:p>
            <a:pPr>
              <a:spcBef>
                <a:spcPts val="0"/>
              </a:spcBef>
              <a:buNone/>
            </a:pPr>
            <a:r>
              <a:rPr lang="en"/>
              <a:t>Two Dimensional Array Basics</a:t>
            </a:r>
          </a:p>
        </p:txBody>
      </p:sp>
      <p:sp>
        <p:nvSpPr>
          <p:cNvPr id="218" name="Shape 21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latin typeface="Courier New"/>
                <a:ea typeface="Courier New"/>
                <a:cs typeface="Courier New"/>
                <a:sym typeface="Courier New"/>
              </a:rPr>
              <a:t>elementType[][] arrayRefVar;</a:t>
            </a:r>
          </a:p>
          <a:p>
            <a:pPr rtl="0" lvl="0">
              <a:spcBef>
                <a:spcPts val="0"/>
              </a:spcBef>
              <a:buNone/>
            </a:pPr>
            <a:r>
              <a:t/>
            </a:r>
            <a:endParaRPr/>
          </a:p>
          <a:p>
            <a:pPr rtl="0" lvl="0">
              <a:spcBef>
                <a:spcPts val="0"/>
              </a:spcBef>
              <a:buNone/>
            </a:pPr>
            <a:r>
              <a:rPr lang="en"/>
              <a:t>or</a:t>
            </a:r>
          </a:p>
          <a:p>
            <a:pPr rtl="0" lvl="0">
              <a:spcBef>
                <a:spcPts val="0"/>
              </a:spcBef>
              <a:buNone/>
            </a:pPr>
            <a:r>
              <a:t/>
            </a:r>
            <a:endParaRPr/>
          </a:p>
          <a:p>
            <a:pPr rtl="0" lvl="0">
              <a:spcBef>
                <a:spcPts val="0"/>
              </a:spcBef>
              <a:buNone/>
            </a:pPr>
            <a:r>
              <a:rPr sz="2400" lang="en">
                <a:latin typeface="Courier New"/>
                <a:ea typeface="Courier New"/>
                <a:cs typeface="Courier New"/>
                <a:sym typeface="Courier New"/>
              </a:rPr>
              <a:t>elementType arrayRefVar[][]; </a:t>
            </a:r>
          </a:p>
          <a:p>
            <a:pPr>
              <a:spcBef>
                <a:spcPts val="0"/>
              </a:spcBef>
              <a:buNone/>
            </a:pPr>
            <a:r>
              <a:rPr sz="2400" lang="en">
                <a:latin typeface="Courier New"/>
                <a:ea typeface="Courier New"/>
                <a:cs typeface="Courier New"/>
                <a:sym typeface="Courier New"/>
              </a:rPr>
              <a:t>// Allowed, but not preferred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Counting Elements</a:t>
            </a:r>
          </a:p>
        </p:txBody>
      </p:sp>
      <p:pic>
        <p:nvPicPr>
          <p:cNvPr id="224" name="Shape 224"/>
          <p:cNvPicPr preferRelativeResize="0"/>
          <p:nvPr/>
        </p:nvPicPr>
        <p:blipFill>
          <a:blip r:embed="rId3"/>
          <a:stretch>
            <a:fillRect/>
          </a:stretch>
        </p:blipFill>
        <p:spPr>
          <a:xfrm>
            <a:off y="1646725" x="2183375"/>
            <a:ext cy="2590800" cx="5524500"/>
          </a:xfrm>
          <a:prstGeom prst="rect">
            <a:avLst/>
          </a:prstGeom>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Raged Arrays</a:t>
            </a:r>
          </a:p>
        </p:txBody>
      </p:sp>
      <p:pic>
        <p:nvPicPr>
          <p:cNvPr id="230" name="Shape 230"/>
          <p:cNvPicPr preferRelativeResize="0"/>
          <p:nvPr/>
        </p:nvPicPr>
        <p:blipFill>
          <a:blip r:embed="rId3"/>
          <a:stretch>
            <a:fillRect/>
          </a:stretch>
        </p:blipFill>
        <p:spPr>
          <a:xfrm>
            <a:off y="1473350" x="2728275"/>
            <a:ext cy="1514475" cx="3914775"/>
          </a:xfrm>
          <a:prstGeom prst="rect">
            <a:avLst/>
          </a:prstGeom>
        </p:spPr>
      </p:pic>
      <p:pic>
        <p:nvPicPr>
          <p:cNvPr id="231" name="Shape 231"/>
          <p:cNvPicPr preferRelativeResize="0"/>
          <p:nvPr/>
        </p:nvPicPr>
        <p:blipFill>
          <a:blip r:embed="rId4"/>
          <a:stretch>
            <a:fillRect/>
          </a:stretch>
        </p:blipFill>
        <p:spPr>
          <a:xfrm>
            <a:off y="3190625" x="3143250"/>
            <a:ext cy="990600" cx="2857500"/>
          </a:xfrm>
          <a:prstGeom prst="rect">
            <a:avLst/>
          </a:prstGeom>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y="0" x="0"/>
          <a:ext cy="0" cx="0"/>
          <a:chOff y="0" x="0"/>
          <a:chExt cy="0" cx="0"/>
        </a:xfrm>
      </p:grpSpPr>
      <p:sp>
        <p:nvSpPr>
          <p:cNvPr id="236" name="Shape 23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sz="3600" lang="en"/>
              <a:t>Processing Two Dimensional Arrays</a:t>
            </a:r>
          </a:p>
        </p:txBody>
      </p:sp>
      <p:sp>
        <p:nvSpPr>
          <p:cNvPr id="237" name="Shape 237"/>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How would you process two dimensional arrays?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y="0" x="0"/>
          <a:ext cy="0" cx="0"/>
          <a:chOff y="0" x="0"/>
          <a:chExt cy="0" cx="0"/>
        </a:xfrm>
      </p:grpSpPr>
      <p:sp>
        <p:nvSpPr>
          <p:cNvPr id="242" name="Shape 242"/>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3600" lang="en"/>
              <a:t>Processing Two Dimensional Arrays</a:t>
            </a:r>
          </a:p>
        </p:txBody>
      </p:sp>
      <p:sp>
        <p:nvSpPr>
          <p:cNvPr id="243" name="Shape 2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Nested </a:t>
            </a:r>
            <a:r>
              <a:rPr lang="en">
                <a:latin typeface="Courier New"/>
                <a:ea typeface="Courier New"/>
                <a:cs typeface="Courier New"/>
                <a:sym typeface="Courier New"/>
              </a:rPr>
              <a:t>for</a:t>
            </a:r>
            <a:r>
              <a:rPr lang="en"/>
              <a:t> loops are often used to process a two-dimensional array.</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7" name="Shape 247"/>
        <p:cNvGrpSpPr/>
        <p:nvPr/>
      </p:nvGrpSpPr>
      <p:grpSpPr>
        <a:xfrm>
          <a:off y="0" x="0"/>
          <a:ext cy="0" cx="0"/>
          <a:chOff y="0" x="0"/>
          <a:chExt cy="0" cx="0"/>
        </a:xfrm>
      </p:grpSpPr>
      <p:pic>
        <p:nvPicPr>
          <p:cNvPr id="248" name="Shape 248"/>
          <p:cNvPicPr preferRelativeResize="0"/>
          <p:nvPr/>
        </p:nvPicPr>
        <p:blipFill>
          <a:blip r:embed="rId3"/>
          <a:stretch>
            <a:fillRect/>
          </a:stretch>
        </p:blipFill>
        <p:spPr>
          <a:xfrm>
            <a:off y="152400" x="2213225"/>
            <a:ext cy="4146149" cx="4292499"/>
          </a:xfrm>
          <a:prstGeom prst="rect">
            <a:avLst/>
          </a:prstGeom>
        </p:spPr>
      </p:pic>
      <p:pic>
        <p:nvPicPr>
          <p:cNvPr id="249" name="Shape 249"/>
          <p:cNvPicPr preferRelativeResize="0"/>
          <p:nvPr/>
        </p:nvPicPr>
        <p:blipFill>
          <a:blip r:embed="rId4"/>
          <a:stretch>
            <a:fillRect/>
          </a:stretch>
        </p:blipFill>
        <p:spPr>
          <a:xfrm>
            <a:off y="4242875" x="2213225"/>
            <a:ext cy="701174" cx="1468399"/>
          </a:xfrm>
          <a:prstGeom prst="rect">
            <a:avLst/>
          </a:prstGeom>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3" name="Shape 253"/>
        <p:cNvGrpSpPr/>
        <p:nvPr/>
      </p:nvGrpSpPr>
      <p:grpSpPr>
        <a:xfrm>
          <a:off y="0" x="0"/>
          <a:ext cy="0" cx="0"/>
          <a:chOff y="0" x="0"/>
          <a:chExt cy="0" cx="0"/>
        </a:xfrm>
      </p:grpSpPr>
      <p:pic>
        <p:nvPicPr>
          <p:cNvPr id="254" name="Shape 254"/>
          <p:cNvPicPr preferRelativeResize="0"/>
          <p:nvPr/>
        </p:nvPicPr>
        <p:blipFill>
          <a:blip r:embed="rId3"/>
          <a:stretch>
            <a:fillRect/>
          </a:stretch>
        </p:blipFill>
        <p:spPr>
          <a:xfrm>
            <a:off y="161925" x="1564175"/>
            <a:ext cy="4819650" cx="5514975"/>
          </a:xfrm>
          <a:prstGeom prst="rect">
            <a:avLst/>
          </a:prstGeom>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y="0" x="0"/>
          <a:ext cy="0" cx="0"/>
          <a:chOff y="0" x="0"/>
          <a:chExt cy="0" cx="0"/>
        </a:xfrm>
      </p:grpSpPr>
      <p:sp>
        <p:nvSpPr>
          <p:cNvPr id="259" name="Shape 25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Multidimensional Arrays</a:t>
            </a:r>
          </a:p>
        </p:txBody>
      </p:sp>
      <p:sp>
        <p:nvSpPr>
          <p:cNvPr id="260" name="Shape 2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two-dimensional array consists of an array of one-dimensional arrays and a hreedimensional array consists of an array of two-dimensional arrays.</a:t>
            </a:r>
          </a:p>
          <a:p>
            <a:pPr>
              <a:spcBef>
                <a:spcPts val="0"/>
              </a:spcBef>
              <a:buNone/>
            </a:pPr>
            <a:r>
              <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sp>
        <p:nvSpPr>
          <p:cNvPr id="265" name="Shape 26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Multidimensional Arrays</a:t>
            </a:r>
          </a:p>
        </p:txBody>
      </p:sp>
      <p:pic>
        <p:nvPicPr>
          <p:cNvPr id="266" name="Shape 266"/>
          <p:cNvPicPr preferRelativeResize="0"/>
          <p:nvPr/>
        </p:nvPicPr>
        <p:blipFill>
          <a:blip r:embed="rId3"/>
          <a:stretch>
            <a:fillRect/>
          </a:stretch>
        </p:blipFill>
        <p:spPr>
          <a:xfrm>
            <a:off y="1531150" x="1836625"/>
            <a:ext cy="1762125" cx="4933950"/>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58" name="Shape 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The program creates an array of 100 elements in line 4, stores numbers into the array in line</a:t>
            </a:r>
          </a:p>
          <a:p>
            <a:pPr rtl="0" lvl="0">
              <a:spcBef>
                <a:spcPts val="0"/>
              </a:spcBef>
              <a:buClr>
                <a:schemeClr val="dk1"/>
              </a:buClr>
              <a:buSzPct val="36666"/>
              <a:buFont typeface="Arial"/>
              <a:buNone/>
            </a:pPr>
            <a:r>
              <a:rPr lang="en"/>
              <a:t>10, adds each number to sum in line 11, and obtains the average in line 14. It then compares</a:t>
            </a:r>
          </a:p>
          <a:p>
            <a:pPr rtl="0" lvl="0">
              <a:spcBef>
                <a:spcPts val="0"/>
              </a:spcBef>
              <a:buClr>
                <a:schemeClr val="dk1"/>
              </a:buClr>
              <a:buSzPct val="36666"/>
              <a:buFont typeface="Arial"/>
              <a:buNone/>
            </a:pPr>
            <a:r>
              <a:rPr lang="en"/>
              <a:t>each number in the array with the average to count the number of values above the average</a:t>
            </a:r>
          </a:p>
          <a:p>
            <a:pPr rtl="0" lvl="0">
              <a:spcBef>
                <a:spcPts val="0"/>
              </a:spcBef>
              <a:buClr>
                <a:schemeClr val="dk1"/>
              </a:buClr>
              <a:buSzPct val="36666"/>
              <a:buFont typeface="Arial"/>
              <a:buNone/>
            </a:pPr>
            <a:r>
              <a:rPr lang="en"/>
              <a:t>(lines 16–19).</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Array Basics</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Once an array is created, its size is fixed. An array reference variable is used to access</a:t>
            </a:r>
          </a:p>
          <a:p>
            <a:pPr rtl="0" lvl="0">
              <a:spcBef>
                <a:spcPts val="0"/>
              </a:spcBef>
              <a:buClr>
                <a:schemeClr val="dk1"/>
              </a:buClr>
              <a:buSzPct val="36666"/>
              <a:buFont typeface="Arial"/>
              <a:buNone/>
            </a:pPr>
            <a:r>
              <a:rPr lang="en"/>
              <a:t>the elements in an array using an index.</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Declaring Array Variables</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latin typeface="Courier New"/>
                <a:ea typeface="Courier New"/>
                <a:cs typeface="Courier New"/>
                <a:sym typeface="Courier New"/>
              </a:rPr>
              <a:t>elementType[] arrayRefVar;</a:t>
            </a:r>
          </a:p>
          <a:p>
            <a:pPr rtl="0" lvl="0">
              <a:spcBef>
                <a:spcPts val="0"/>
              </a:spcBef>
              <a:buNone/>
            </a:pPr>
            <a:r>
              <a:t/>
            </a:r>
            <a:endParaRPr>
              <a:latin typeface="Courier New"/>
              <a:ea typeface="Courier New"/>
              <a:cs typeface="Courier New"/>
              <a:sym typeface="Courier New"/>
            </a:endParaRPr>
          </a:p>
          <a:p>
            <a:pPr>
              <a:spcBef>
                <a:spcPts val="0"/>
              </a:spcBef>
              <a:buNone/>
            </a:pPr>
            <a:r>
              <a:rPr lang="en">
                <a:solidFill>
                  <a:schemeClr val="accent5"/>
                </a:solidFill>
                <a:latin typeface="Courier New"/>
                <a:ea typeface="Courier New"/>
                <a:cs typeface="Courier New"/>
                <a:sym typeface="Courier New"/>
              </a:rPr>
              <a:t>double</a:t>
            </a:r>
            <a:r>
              <a:rPr lang="en">
                <a:latin typeface="Courier New"/>
                <a:ea typeface="Courier New"/>
                <a:cs typeface="Courier New"/>
                <a:sym typeface="Courier New"/>
              </a:rPr>
              <a:t>[] myList;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Creating Arrays</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latin typeface="Courier New"/>
                <a:ea typeface="Courier New"/>
                <a:cs typeface="Courier New"/>
                <a:sym typeface="Courier New"/>
              </a:rPr>
              <a:t>arrayRefVar = new elementType[arraySize];</a:t>
            </a:r>
          </a:p>
          <a:p>
            <a:pPr rtl="0" lvl="0">
              <a:spcBef>
                <a:spcPts val="0"/>
              </a:spcBef>
              <a:buNone/>
            </a:pPr>
            <a:r>
              <a:t/>
            </a:r>
            <a:endParaRPr sz="2400">
              <a:latin typeface="Courier New"/>
              <a:ea typeface="Courier New"/>
              <a:cs typeface="Courier New"/>
              <a:sym typeface="Courier New"/>
            </a:endParaRPr>
          </a:p>
          <a:p>
            <a:pPr rtl="0" lvl="0">
              <a:spcBef>
                <a:spcPts val="0"/>
              </a:spcBef>
              <a:buNone/>
            </a:pPr>
            <a:r>
              <a:rPr sz="2400" lang="en"/>
              <a:t>This statement does two things: </a:t>
            </a:r>
          </a:p>
          <a:p>
            <a:pPr rtl="0" lvl="0">
              <a:spcBef>
                <a:spcPts val="0"/>
              </a:spcBef>
              <a:buNone/>
            </a:pPr>
            <a:r>
              <a:rPr sz="2400" lang="en"/>
              <a:t>1. Creates an array using new </a:t>
            </a:r>
            <a:r>
              <a:rPr sz="1800" lang="en">
                <a:latin typeface="Courier New"/>
                <a:ea typeface="Courier New"/>
                <a:cs typeface="Courier New"/>
                <a:sym typeface="Courier New"/>
              </a:rPr>
              <a:t>elementType[array-Size]</a:t>
            </a:r>
            <a:r>
              <a:rPr sz="2400" lang="en"/>
              <a:t>; </a:t>
            </a:r>
          </a:p>
          <a:p>
            <a:pPr rtl="0" lvl="0">
              <a:spcBef>
                <a:spcPts val="0"/>
              </a:spcBef>
              <a:buNone/>
            </a:pPr>
            <a:r>
              <a:rPr sz="2400" lang="en"/>
              <a:t>2. Assigns the reference of the newly created array to the variable </a:t>
            </a:r>
            <a:r>
              <a:rPr sz="1800" lang="en">
                <a:latin typeface="Courier New"/>
                <a:ea typeface="Courier New"/>
                <a:cs typeface="Courier New"/>
                <a:sym typeface="Courier New"/>
              </a:rPr>
              <a:t>arrayRefVar</a:t>
            </a:r>
            <a:r>
              <a:rPr sz="2400" lang="en"/>
              <a:t>.</a:t>
            </a:r>
          </a:p>
          <a:p>
            <a:pPr>
              <a:spcBef>
                <a:spcPts val="0"/>
              </a:spcBef>
              <a:buNone/>
            </a:pPr>
            <a:r>
              <a:t/>
            </a:r>
            <a:endParaRPr sz="2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Creating Arrays</a:t>
            </a:r>
          </a:p>
        </p:txBody>
      </p:sp>
      <p:sp>
        <p:nvSpPr>
          <p:cNvPr id="82" name="Shape 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If you want to combine those:</a:t>
            </a:r>
          </a:p>
          <a:p>
            <a:pPr rtl="0" lvl="0">
              <a:spcBef>
                <a:spcPts val="0"/>
              </a:spcBef>
              <a:buNone/>
            </a:pPr>
            <a:r>
              <a:t/>
            </a:r>
            <a:endParaRPr sz="2400">
              <a:latin typeface="Courier New"/>
              <a:ea typeface="Courier New"/>
              <a:cs typeface="Courier New"/>
              <a:sym typeface="Courier New"/>
            </a:endParaRPr>
          </a:p>
          <a:p>
            <a:pPr rtl="0" lvl="0">
              <a:spcBef>
                <a:spcPts val="0"/>
              </a:spcBef>
              <a:buNone/>
            </a:pPr>
            <a:r>
              <a:rPr sz="1800" lang="en">
                <a:latin typeface="Courier New"/>
                <a:ea typeface="Courier New"/>
                <a:cs typeface="Courier New"/>
                <a:sym typeface="Courier New"/>
              </a:rPr>
              <a:t>elementType[] arrayRefVar = new elementType[arraySize];</a:t>
            </a:r>
          </a:p>
          <a:p>
            <a:pPr rtl="0" lvl="0">
              <a:spcBef>
                <a:spcPts val="0"/>
              </a:spcBef>
              <a:buNone/>
            </a:pPr>
            <a:r>
              <a:rPr sz="1800" lang="en"/>
              <a:t>or</a:t>
            </a:r>
          </a:p>
          <a:p>
            <a:pPr rtl="0" lvl="0">
              <a:spcBef>
                <a:spcPts val="0"/>
              </a:spcBef>
              <a:buNone/>
            </a:pPr>
            <a:r>
              <a:rPr sz="1800" lang="en">
                <a:latin typeface="Courier New"/>
                <a:ea typeface="Courier New"/>
                <a:cs typeface="Courier New"/>
                <a:sym typeface="Courier New"/>
              </a:rPr>
              <a:t>elementType arrayRefVar[] = new elementType[arraySize];</a:t>
            </a:r>
          </a:p>
          <a:p>
            <a:pPr rtl="0" lvl="0">
              <a:spcBef>
                <a:spcPts val="0"/>
              </a:spcBef>
              <a:buNone/>
            </a:pPr>
            <a:r>
              <a:t/>
            </a:r>
            <a:endParaRPr sz="1800">
              <a:latin typeface="Courier New"/>
              <a:ea typeface="Courier New"/>
              <a:cs typeface="Courier New"/>
              <a:sym typeface="Courier New"/>
            </a:endParaRPr>
          </a:p>
          <a:p>
            <a:pPr rtl="0" lvl="0">
              <a:spcBef>
                <a:spcPts val="0"/>
              </a:spcBef>
              <a:buNone/>
            </a:pPr>
            <a:r>
              <a:rPr sz="1800" lang="en"/>
              <a:t>Example:</a:t>
            </a:r>
          </a:p>
          <a:p>
            <a:pPr rtl="0" lvl="0">
              <a:spcBef>
                <a:spcPts val="0"/>
              </a:spcBef>
              <a:buNone/>
            </a:pPr>
            <a:r>
              <a:rPr sz="1800" lang="en">
                <a:solidFill>
                  <a:schemeClr val="accent1"/>
                </a:solidFill>
                <a:latin typeface="Courier New"/>
                <a:ea typeface="Courier New"/>
                <a:cs typeface="Courier New"/>
                <a:sym typeface="Courier New"/>
              </a:rPr>
              <a:t>double</a:t>
            </a:r>
            <a:r>
              <a:rPr sz="1800" lang="en">
                <a:latin typeface="Courier New"/>
                <a:ea typeface="Courier New"/>
                <a:cs typeface="Courier New"/>
                <a:sym typeface="Courier New"/>
              </a:rPr>
              <a:t>[] myList = new double[</a:t>
            </a:r>
            <a:r>
              <a:rPr sz="1800" lang="en">
                <a:solidFill>
                  <a:schemeClr val="accent1"/>
                </a:solidFill>
                <a:latin typeface="Courier New"/>
                <a:ea typeface="Courier New"/>
                <a:cs typeface="Courier New"/>
                <a:sym typeface="Courier New"/>
              </a:rPr>
              <a:t>10</a:t>
            </a:r>
            <a:r>
              <a:rPr sz="1800" lang="en">
                <a:latin typeface="Courier New"/>
                <a:ea typeface="Courier New"/>
                <a:cs typeface="Courier New"/>
                <a:sym typeface="Courier New"/>
              </a:rPr>
              <a:t>];</a:t>
            </a:r>
          </a:p>
          <a:p>
            <a:pPr rtl="0" lvl="0">
              <a:spcBef>
                <a:spcPts val="0"/>
              </a:spcBef>
              <a:buNone/>
            </a:pPr>
            <a:r>
              <a:t/>
            </a:r>
            <a:endParaRPr sz="2400">
              <a:latin typeface="Courier New"/>
              <a:ea typeface="Courier New"/>
              <a:cs typeface="Courier New"/>
              <a:sym typeface="Courier New"/>
            </a:endParaRPr>
          </a:p>
          <a:p>
            <a:pPr rtl="0" lvl="0">
              <a:spcBef>
                <a:spcPts val="0"/>
              </a:spcBef>
              <a:buNone/>
            </a:pPr>
            <a:r>
              <a:t/>
            </a:r>
            <a:endParaRPr sz="2400">
              <a:latin typeface="Courier New"/>
              <a:ea typeface="Courier New"/>
              <a:cs typeface="Courier New"/>
              <a:sym typeface="Courier New"/>
            </a:endParaRPr>
          </a:p>
          <a:p>
            <a:pPr rtl="0" lvl="0">
              <a:spcBef>
                <a:spcPts val="0"/>
              </a:spcBef>
              <a:buNone/>
            </a:pPr>
            <a:r>
              <a:t/>
            </a:r>
            <a:endParaRPr sz="2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Creating Arrays</a:t>
            </a:r>
          </a:p>
        </p:txBody>
      </p:sp>
      <p:sp>
        <p:nvSpPr>
          <p:cNvPr id="88" name="Shape 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 following code initializes the array:</a:t>
            </a:r>
          </a:p>
          <a:p>
            <a:pPr rtl="0" lvl="0">
              <a:spcBef>
                <a:spcPts val="0"/>
              </a:spcBef>
              <a:buClr>
                <a:schemeClr val="dk1"/>
              </a:buClr>
              <a:buSzPct val="78571"/>
              <a:buFont typeface="Arial"/>
              <a:buNone/>
            </a:pPr>
            <a:r>
              <a:rPr sz="1400" lang="en">
                <a:latin typeface="Courier New"/>
                <a:ea typeface="Courier New"/>
                <a:cs typeface="Courier New"/>
                <a:sym typeface="Courier New"/>
              </a:rPr>
              <a:t>myList[0] = 5.6;</a:t>
            </a:r>
          </a:p>
          <a:p>
            <a:pPr rtl="0" lvl="0">
              <a:spcBef>
                <a:spcPts val="0"/>
              </a:spcBef>
              <a:buClr>
                <a:schemeClr val="dk1"/>
              </a:buClr>
              <a:buSzPct val="78571"/>
              <a:buFont typeface="Arial"/>
              <a:buNone/>
            </a:pPr>
            <a:r>
              <a:rPr sz="1400" lang="en">
                <a:latin typeface="Courier New"/>
                <a:ea typeface="Courier New"/>
                <a:cs typeface="Courier New"/>
                <a:sym typeface="Courier New"/>
              </a:rPr>
              <a:t>myList[1] = 4.5;</a:t>
            </a:r>
          </a:p>
          <a:p>
            <a:pPr rtl="0" lvl="0">
              <a:spcBef>
                <a:spcPts val="0"/>
              </a:spcBef>
              <a:buClr>
                <a:schemeClr val="dk1"/>
              </a:buClr>
              <a:buSzPct val="78571"/>
              <a:buFont typeface="Arial"/>
              <a:buNone/>
            </a:pPr>
            <a:r>
              <a:rPr sz="1400" lang="en">
                <a:latin typeface="Courier New"/>
                <a:ea typeface="Courier New"/>
                <a:cs typeface="Courier New"/>
                <a:sym typeface="Courier New"/>
              </a:rPr>
              <a:t>myList[2] = 3.3;</a:t>
            </a:r>
          </a:p>
          <a:p>
            <a:pPr rtl="0" lvl="0">
              <a:spcBef>
                <a:spcPts val="0"/>
              </a:spcBef>
              <a:buNone/>
            </a:pPr>
            <a:r>
              <a:rPr sz="1400" lang="en">
                <a:latin typeface="Courier New"/>
                <a:ea typeface="Courier New"/>
                <a:cs typeface="Courier New"/>
                <a:sym typeface="Courier New"/>
              </a:rPr>
              <a:t>myList[3] = 13.2;</a:t>
            </a:r>
          </a:p>
          <a:p>
            <a:pPr rtl="0" lvl="0">
              <a:spcBef>
                <a:spcPts val="0"/>
              </a:spcBef>
              <a:buClr>
                <a:schemeClr val="dk1"/>
              </a:buClr>
              <a:buSzPct val="78571"/>
              <a:buFont typeface="Arial"/>
              <a:buNone/>
            </a:pPr>
            <a:r>
              <a:rPr sz="1400" lang="en">
                <a:latin typeface="Courier New"/>
                <a:ea typeface="Courier New"/>
                <a:cs typeface="Courier New"/>
                <a:sym typeface="Courier New"/>
              </a:rPr>
              <a:t>myList[4] = 4.0;</a:t>
            </a:r>
          </a:p>
          <a:p>
            <a:pPr rtl="0" lvl="0">
              <a:spcBef>
                <a:spcPts val="0"/>
              </a:spcBef>
              <a:buClr>
                <a:schemeClr val="dk1"/>
              </a:buClr>
              <a:buSzPct val="78571"/>
              <a:buFont typeface="Arial"/>
              <a:buNone/>
            </a:pPr>
            <a:r>
              <a:rPr sz="1400" lang="en">
                <a:latin typeface="Courier New"/>
                <a:ea typeface="Courier New"/>
                <a:cs typeface="Courier New"/>
                <a:sym typeface="Courier New"/>
              </a:rPr>
              <a:t>myList[5] = 34.33;</a:t>
            </a:r>
          </a:p>
          <a:p>
            <a:pPr rtl="0" lvl="0">
              <a:spcBef>
                <a:spcPts val="0"/>
              </a:spcBef>
              <a:buClr>
                <a:schemeClr val="dk1"/>
              </a:buClr>
              <a:buSzPct val="78571"/>
              <a:buFont typeface="Arial"/>
              <a:buNone/>
            </a:pPr>
            <a:r>
              <a:rPr sz="1400" lang="en">
                <a:latin typeface="Courier New"/>
                <a:ea typeface="Courier New"/>
                <a:cs typeface="Courier New"/>
                <a:sym typeface="Courier New"/>
              </a:rPr>
              <a:t>myList[6] = 34.0;</a:t>
            </a:r>
          </a:p>
          <a:p>
            <a:pPr rtl="0" lvl="0">
              <a:spcBef>
                <a:spcPts val="0"/>
              </a:spcBef>
              <a:buClr>
                <a:schemeClr val="dk1"/>
              </a:buClr>
              <a:buSzPct val="78571"/>
              <a:buFont typeface="Arial"/>
              <a:buNone/>
            </a:pPr>
            <a:r>
              <a:rPr sz="1400" lang="en">
                <a:latin typeface="Courier New"/>
                <a:ea typeface="Courier New"/>
                <a:cs typeface="Courier New"/>
                <a:sym typeface="Courier New"/>
              </a:rPr>
              <a:t>myList[7] = 45.45;</a:t>
            </a:r>
          </a:p>
          <a:p>
            <a:pPr rtl="0" lvl="0">
              <a:spcBef>
                <a:spcPts val="0"/>
              </a:spcBef>
              <a:buClr>
                <a:schemeClr val="dk1"/>
              </a:buClr>
              <a:buSzPct val="78571"/>
              <a:buFont typeface="Arial"/>
              <a:buNone/>
            </a:pPr>
            <a:r>
              <a:rPr sz="1400" lang="en">
                <a:latin typeface="Courier New"/>
                <a:ea typeface="Courier New"/>
                <a:cs typeface="Courier New"/>
                <a:sym typeface="Courier New"/>
              </a:rPr>
              <a:t>myList[8] = 99.993;</a:t>
            </a:r>
          </a:p>
          <a:p>
            <a:pPr rtl="0" lvl="0">
              <a:spcBef>
                <a:spcPts val="0"/>
              </a:spcBef>
              <a:buClr>
                <a:schemeClr val="dk1"/>
              </a:buClr>
              <a:buSzPct val="78571"/>
              <a:buFont typeface="Arial"/>
              <a:buNone/>
            </a:pPr>
            <a:r>
              <a:rPr sz="1400" lang="en">
                <a:latin typeface="Courier New"/>
                <a:ea typeface="Courier New"/>
                <a:cs typeface="Courier New"/>
                <a:sym typeface="Courier New"/>
              </a:rPr>
              <a:t>myList[9] = 11123;</a:t>
            </a:r>
          </a:p>
          <a:p>
            <a:pPr rtl="0" lvl="0">
              <a:spcBef>
                <a:spcPts val="0"/>
              </a:spcBef>
              <a:buClr>
                <a:schemeClr val="dk1"/>
              </a:buClr>
              <a:buFont typeface="Arial"/>
              <a:buNone/>
            </a:pPr>
            <a:r>
              <a:t/>
            </a:r>
            <a:endParaRPr sz="1800">
              <a:latin typeface="Courier New"/>
              <a:ea typeface="Courier New"/>
              <a:cs typeface="Courier New"/>
              <a:sym typeface="Courier New"/>
            </a:endParaRP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