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7.xml" Type="http://schemas.openxmlformats.org/officeDocument/2006/relationships/slide" Id="rId32"/><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3.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6" name="Shape 166"/>
        <p:cNvGrpSpPr/>
        <p:nvPr/>
      </p:nvGrpSpPr>
      <p:grpSpPr>
        <a:xfrm>
          <a:off y="0" x="0"/>
          <a:ext cy="0" cx="0"/>
          <a:chOff y="0" x="0"/>
          <a:chExt cy="0" cx="0"/>
        </a:xfrm>
      </p:grpSpPr>
      <p:sp>
        <p:nvSpPr>
          <p:cNvPr id="167" name="Shape 1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8" name="Shape 1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9" name="Shape 1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6" name="Shape 19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5.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17.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4"/><Relationship Target="../media/image21.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10.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4"/><Relationship Target="../media/image14.png" Type="http://schemas.openxmlformats.org/officeDocument/2006/relationships/image" Id="rId3"/><Relationship Target="../media/image18.png" Type="http://schemas.openxmlformats.org/officeDocument/2006/relationships/image" Id="rId5"/></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28.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4"/><Relationship Target="../media/image20.png" Type="http://schemas.openxmlformats.org/officeDocument/2006/relationships/image" Id="rId3"/><Relationship Target="../media/image27.png" Type="http://schemas.openxmlformats.org/officeDocument/2006/relationships/image"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4"/><Relationship Target="../media/image23.png" Type="http://schemas.openxmlformats.org/officeDocument/2006/relationships/image" Id="rId3"/><Relationship Target="../media/image26.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1.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6.xml" Type="http://schemas.openxmlformats.org/officeDocument/2006/relationships/slideLayout" Id="rId1"/><Relationship Target="../media/image07.png" Type="http://schemas.openxmlformats.org/officeDocument/2006/relationships/image" Id="rId4"/><Relationship Target="../media/image16.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1746892" x="685800"/>
            <a:ext cy="1238099" cx="7772400"/>
          </a:xfrm>
          <a:prstGeom prst="rect">
            <a:avLst/>
          </a:prstGeom>
        </p:spPr>
        <p:txBody>
          <a:bodyPr bIns="91425" rIns="91425" lIns="91425" tIns="91425" anchor="b" anchorCtr="0">
            <a:noAutofit/>
          </a:bodyPr>
          <a:lstStyle/>
          <a:p>
            <a:pPr>
              <a:spcBef>
                <a:spcPts val="0"/>
              </a:spcBef>
              <a:buNone/>
            </a:pPr>
            <a:r>
              <a:rPr lang="en"/>
              <a:t>Introduction to Java</a:t>
            </a:r>
          </a:p>
        </p:txBody>
      </p:sp>
      <p:sp>
        <p:nvSpPr>
          <p:cNvPr id="40" name="Shape 40"/>
          <p:cNvSpPr txBox="1"/>
          <p:nvPr>
            <p:ph idx="1" type="subTitle"/>
          </p:nvPr>
        </p:nvSpPr>
        <p:spPr>
          <a:xfrm>
            <a:off y="3093357" x="685800"/>
            <a:ext cy="666600" cx="7772400"/>
          </a:xfrm>
          <a:prstGeom prst="rect">
            <a:avLst/>
          </a:prstGeom>
        </p:spPr>
        <p:txBody>
          <a:bodyPr bIns="91425" rIns="91425" lIns="91425" tIns="91425" anchor="t" anchorCtr="0">
            <a:noAutofit/>
          </a:bodyPr>
          <a:lstStyle/>
          <a:p>
            <a:pPr rtl="0">
              <a:spcBef>
                <a:spcPts val="0"/>
              </a:spcBef>
              <a:buNone/>
            </a:pPr>
            <a:r>
              <a:rPr lang="en"/>
              <a:t>Class 8:</a:t>
            </a:r>
          </a:p>
          <a:p>
            <a:pPr>
              <a:spcBef>
                <a:spcPts val="0"/>
              </a:spcBef>
              <a:buNone/>
            </a:pPr>
            <a:r>
              <a:rPr lang="en"/>
              <a:t>GUI and Applets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Swing vs. AWT</a:t>
            </a:r>
          </a:p>
        </p:txBody>
      </p:sp>
      <p:sp>
        <p:nvSpPr>
          <p:cNvPr id="95" name="Shape 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When Java was introduced, the GUI classes were bundled in a library known as the Abstract Windows Toolkit (AWT). AWT is fine for developing simple graphical user interfaces, but not for developing comprehensive GUI projects. In addition, AWT is prone to platform-specific bugs. The AWT user-interface components were replaced by a more robust, versatile, and flexible library known as Swing components.</a:t>
            </a:r>
          </a:p>
          <a:p>
            <a:pPr>
              <a:spcBef>
                <a:spcPts val="0"/>
              </a:spcBef>
              <a:buNone/>
            </a:pPr>
            <a:r>
              <a:t/>
            </a:r>
            <a:endParaRPr sz="24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Swing vs. AWT</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Swing components are painted directly on canvases using Java code, except for components that are subclasses of </a:t>
            </a:r>
            <a:r>
              <a:rPr sz="2400" lang="en">
                <a:latin typeface="Courier New"/>
                <a:ea typeface="Courier New"/>
                <a:cs typeface="Courier New"/>
                <a:sym typeface="Courier New"/>
              </a:rPr>
              <a:t>java.awt.Window</a:t>
            </a:r>
            <a:r>
              <a:rPr sz="2400" lang="en"/>
              <a:t> or </a:t>
            </a:r>
            <a:r>
              <a:rPr sz="2400" lang="en">
                <a:latin typeface="Courier New"/>
                <a:ea typeface="Courier New"/>
                <a:cs typeface="Courier New"/>
                <a:sym typeface="Courier New"/>
              </a:rPr>
              <a:t>java.awt.Panel</a:t>
            </a:r>
            <a:r>
              <a:rPr sz="2400" lang="en"/>
              <a:t>, which must be drawn using native GUI on a specific platform. Swing components depend less on the target platform and use less of the native GUI resource.</a:t>
            </a:r>
          </a:p>
          <a:p>
            <a:pPr rtl="0" lvl="0">
              <a:spcBef>
                <a:spcPts val="0"/>
              </a:spcBef>
              <a:buNone/>
            </a:pPr>
            <a:r>
              <a:t/>
            </a:r>
            <a:endParaRPr sz="24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Swing vs. AWT</a:t>
            </a:r>
          </a:p>
        </p:txBody>
      </p:sp>
      <p:sp>
        <p:nvSpPr>
          <p:cNvPr id="107" name="Shape 10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45833"/>
              <a:buFont typeface="Arial"/>
              <a:buNone/>
            </a:pPr>
            <a:r>
              <a:rPr sz="2400" lang="en"/>
              <a:t>To distinguish new Swing component classes from their AWT counterparts, the Swing GUI component classes are named with a prefixed J. Although AWT components are still supported in Java, it is better to learn how to program using Swing components, because the AWT user-interface components will eventually fade away.</a:t>
            </a:r>
          </a:p>
          <a:p>
            <a:pPr rtl="0" lvl="0">
              <a:spcBef>
                <a:spcPts val="0"/>
              </a:spcBef>
              <a:buNone/>
            </a:pPr>
            <a:r>
              <a:t/>
            </a:r>
            <a:endParaRPr sz="24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The Java GUI API</a:t>
            </a:r>
          </a:p>
        </p:txBody>
      </p:sp>
      <p:pic>
        <p:nvPicPr>
          <p:cNvPr id="113" name="Shape 113"/>
          <p:cNvPicPr preferRelativeResize="0"/>
          <p:nvPr/>
        </p:nvPicPr>
        <p:blipFill>
          <a:blip r:embed="rId3"/>
          <a:stretch>
            <a:fillRect/>
          </a:stretch>
        </p:blipFill>
        <p:spPr>
          <a:xfrm>
            <a:off y="1525975" x="1679575"/>
            <a:ext cy="2961175" cx="5486649"/>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GUI Container Classes</a:t>
            </a:r>
          </a:p>
        </p:txBody>
      </p:sp>
      <p:pic>
        <p:nvPicPr>
          <p:cNvPr id="119" name="Shape 119"/>
          <p:cNvPicPr preferRelativeResize="0"/>
          <p:nvPr/>
        </p:nvPicPr>
        <p:blipFill>
          <a:blip r:embed="rId3"/>
          <a:stretch>
            <a:fillRect/>
          </a:stretch>
        </p:blipFill>
        <p:spPr>
          <a:xfrm>
            <a:off y="1159625" x="1093600"/>
            <a:ext cy="2238375" cx="7210425"/>
          </a:xfrm>
          <a:prstGeom prst="rect">
            <a:avLst/>
          </a:prstGeom>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GUI Helper Classes</a:t>
            </a:r>
          </a:p>
        </p:txBody>
      </p:sp>
      <p:pic>
        <p:nvPicPr>
          <p:cNvPr id="125" name="Shape 125"/>
          <p:cNvPicPr preferRelativeResize="0"/>
          <p:nvPr/>
        </p:nvPicPr>
        <p:blipFill>
          <a:blip r:embed="rId3"/>
          <a:stretch>
            <a:fillRect/>
          </a:stretch>
        </p:blipFill>
        <p:spPr>
          <a:xfrm>
            <a:off y="1712775" x="942975"/>
            <a:ext cy="2543175" cx="7258050"/>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Creating a Frame</a:t>
            </a:r>
          </a:p>
        </p:txBody>
      </p:sp>
      <p:pic>
        <p:nvPicPr>
          <p:cNvPr id="131" name="Shape 131"/>
          <p:cNvPicPr preferRelativeResize="0"/>
          <p:nvPr/>
        </p:nvPicPr>
        <p:blipFill>
          <a:blip r:embed="rId3"/>
          <a:stretch>
            <a:fillRect/>
          </a:stretch>
        </p:blipFill>
        <p:spPr>
          <a:xfrm>
            <a:off y="1562500" x="1772775"/>
            <a:ext cy="1736899" cx="5598449"/>
          </a:xfrm>
          <a:prstGeom prst="rect">
            <a:avLst/>
          </a:prstGeom>
        </p:spPr>
      </p:pic>
      <p:pic>
        <p:nvPicPr>
          <p:cNvPr id="132" name="Shape 132"/>
          <p:cNvPicPr preferRelativeResize="0"/>
          <p:nvPr/>
        </p:nvPicPr>
        <p:blipFill>
          <a:blip r:embed="rId4"/>
          <a:stretch>
            <a:fillRect/>
          </a:stretch>
        </p:blipFill>
        <p:spPr>
          <a:xfrm>
            <a:off y="3355725" x="2290700"/>
            <a:ext cy="1743075" cx="4743450"/>
          </a:xfrm>
          <a:prstGeom prst="rect">
            <a:avLst/>
          </a:prstGeom>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Adding Components</a:t>
            </a:r>
          </a:p>
        </p:txBody>
      </p:sp>
      <p:pic>
        <p:nvPicPr>
          <p:cNvPr id="138" name="Shape 138"/>
          <p:cNvPicPr preferRelativeResize="0"/>
          <p:nvPr/>
        </p:nvPicPr>
        <p:blipFill>
          <a:blip r:embed="rId3"/>
          <a:stretch>
            <a:fillRect/>
          </a:stretch>
        </p:blipFill>
        <p:spPr>
          <a:xfrm>
            <a:off y="1506400" x="2464100"/>
            <a:ext cy="2514600" cx="4676775"/>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Layout Managers</a:t>
            </a:r>
          </a:p>
        </p:txBody>
      </p:sp>
      <p:pic>
        <p:nvPicPr>
          <p:cNvPr id="144" name="Shape 144"/>
          <p:cNvPicPr preferRelativeResize="0"/>
          <p:nvPr/>
        </p:nvPicPr>
        <p:blipFill>
          <a:blip r:embed="rId3"/>
          <a:stretch>
            <a:fillRect/>
          </a:stretch>
        </p:blipFill>
        <p:spPr>
          <a:xfrm>
            <a:off y="1160475" x="2440600"/>
            <a:ext cy="3290049" cx="4023875"/>
          </a:xfrm>
          <a:prstGeom prst="rect">
            <a:avLst/>
          </a:prstGeom>
        </p:spPr>
      </p:pic>
      <p:pic>
        <p:nvPicPr>
          <p:cNvPr id="145" name="Shape 145"/>
          <p:cNvPicPr preferRelativeResize="0"/>
          <p:nvPr/>
        </p:nvPicPr>
        <p:blipFill>
          <a:blip r:embed="rId4"/>
          <a:stretch>
            <a:fillRect/>
          </a:stretch>
        </p:blipFill>
        <p:spPr>
          <a:xfrm>
            <a:off y="4436425" x="2440600"/>
            <a:ext cy="707075" cx="4063899"/>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Swing Common Features</a:t>
            </a:r>
          </a:p>
        </p:txBody>
      </p:sp>
      <p:pic>
        <p:nvPicPr>
          <p:cNvPr id="151" name="Shape 151"/>
          <p:cNvPicPr preferRelativeResize="0"/>
          <p:nvPr/>
        </p:nvPicPr>
        <p:blipFill>
          <a:blip r:embed="rId3"/>
          <a:stretch>
            <a:fillRect/>
          </a:stretch>
        </p:blipFill>
        <p:spPr>
          <a:xfrm>
            <a:off y="1785300" x="304800"/>
            <a:ext cy="2845125" cx="4101425"/>
          </a:xfrm>
          <a:prstGeom prst="rect">
            <a:avLst/>
          </a:prstGeom>
        </p:spPr>
      </p:pic>
      <p:pic>
        <p:nvPicPr>
          <p:cNvPr id="152" name="Shape 152"/>
          <p:cNvPicPr preferRelativeResize="0"/>
          <p:nvPr/>
        </p:nvPicPr>
        <p:blipFill>
          <a:blip r:embed="rId4"/>
          <a:stretch>
            <a:fillRect/>
          </a:stretch>
        </p:blipFill>
        <p:spPr>
          <a:xfrm>
            <a:off y="1625625" x="4400125"/>
            <a:ext cy="3517875" cx="3448475"/>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Introduction</a:t>
            </a:r>
          </a:p>
        </p:txBody>
      </p:sp>
      <p:sp>
        <p:nvSpPr>
          <p:cNvPr id="46" name="Shape 46"/>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Command line applications seem outdated and boring, right? There are still people who use it. In engineering, science, astronomy, IT and many other fields.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Developing Applets</a:t>
            </a:r>
          </a:p>
        </p:txBody>
      </p:sp>
      <p:sp>
        <p:nvSpPr>
          <p:cNvPr id="158" name="Shape 1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t>Java applets are instances of the </a:t>
            </a:r>
            <a:r>
              <a:rPr lang="en">
                <a:latin typeface="Courier New"/>
                <a:ea typeface="Courier New"/>
                <a:cs typeface="Courier New"/>
                <a:sym typeface="Courier New"/>
              </a:rPr>
              <a:t>Applet</a:t>
            </a:r>
            <a:r>
              <a:rPr lang="en"/>
              <a:t> class. </a:t>
            </a:r>
            <a:r>
              <a:rPr lang="en">
                <a:latin typeface="Courier New"/>
                <a:ea typeface="Courier New"/>
                <a:cs typeface="Courier New"/>
                <a:sym typeface="Courier New"/>
              </a:rPr>
              <a:t>JApplet</a:t>
            </a:r>
            <a:r>
              <a:rPr lang="en"/>
              <a:t> is a subclass of Applet, and it is suitable for developing applets using Swing components.</a:t>
            </a:r>
          </a:p>
          <a:p>
            <a:pPr>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Developing Applets</a:t>
            </a:r>
          </a:p>
        </p:txBody>
      </p:sp>
      <p:pic>
        <p:nvPicPr>
          <p:cNvPr id="164" name="Shape 164"/>
          <p:cNvPicPr preferRelativeResize="0"/>
          <p:nvPr/>
        </p:nvPicPr>
        <p:blipFill>
          <a:blip r:embed="rId3"/>
          <a:stretch>
            <a:fillRect/>
          </a:stretch>
        </p:blipFill>
        <p:spPr>
          <a:xfrm>
            <a:off y="2150375" x="2662225"/>
            <a:ext cy="561975" cx="3533775"/>
          </a:xfrm>
          <a:prstGeom prst="rect">
            <a:avLst/>
          </a:prstGeom>
        </p:spPr>
      </p:pic>
      <p:pic>
        <p:nvPicPr>
          <p:cNvPr id="165" name="Shape 165"/>
          <p:cNvPicPr preferRelativeResize="0"/>
          <p:nvPr/>
        </p:nvPicPr>
        <p:blipFill>
          <a:blip r:embed="rId4"/>
          <a:stretch>
            <a:fillRect/>
          </a:stretch>
        </p:blipFill>
        <p:spPr>
          <a:xfrm>
            <a:off y="2636150" x="2662225"/>
            <a:ext cy="695325" cx="3657600"/>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y="0" x="0"/>
          <a:ext cy="0" cx="0"/>
          <a:chOff y="0" x="0"/>
          <a:chExt cy="0" cx="0"/>
        </a:xfrm>
      </p:grpSpPr>
      <p:sp>
        <p:nvSpPr>
          <p:cNvPr id="170" name="Shape 170"/>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latin typeface="Courier New"/>
                <a:ea typeface="Courier New"/>
                <a:cs typeface="Courier New"/>
                <a:sym typeface="Courier New"/>
              </a:rPr>
              <a:t>&lt;applet&gt;</a:t>
            </a:r>
            <a:r>
              <a:rPr lang="en"/>
              <a:t> HTML tag</a:t>
            </a:r>
          </a:p>
        </p:txBody>
      </p:sp>
      <p:sp>
        <p:nvSpPr>
          <p:cNvPr id="171" name="Shape 1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t>To run an applet, you need to create an HTML file with an </a:t>
            </a:r>
            <a:r>
              <a:rPr lang="en">
                <a:latin typeface="Courier New"/>
                <a:ea typeface="Courier New"/>
                <a:cs typeface="Courier New"/>
                <a:sym typeface="Courier New"/>
              </a:rPr>
              <a:t>&lt;applet&gt;</a:t>
            </a:r>
            <a:r>
              <a:rPr lang="en"/>
              <a:t> tag for embedding the applet.</a:t>
            </a:r>
          </a:p>
          <a:p>
            <a:pPr>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205978" x="457200"/>
            <a:ext cy="857400" cx="8229600"/>
          </a:xfrm>
          <a:prstGeom prst="rect">
            <a:avLst/>
          </a:prstGeom>
        </p:spPr>
        <p:txBody>
          <a:bodyPr bIns="91425" rIns="91425" lIns="91425" tIns="91425" anchor="ctr" anchorCtr="0">
            <a:noAutofit/>
          </a:bodyPr>
          <a:lstStyle/>
          <a:p>
            <a:pPr lvl="0">
              <a:spcBef>
                <a:spcPts val="0"/>
              </a:spcBef>
              <a:buNone/>
            </a:pPr>
            <a:r>
              <a:rPr lang="en">
                <a:latin typeface="Courier New"/>
                <a:ea typeface="Courier New"/>
                <a:cs typeface="Courier New"/>
                <a:sym typeface="Courier New"/>
              </a:rPr>
              <a:t>&lt;applet&gt;</a:t>
            </a:r>
            <a:r>
              <a:rPr lang="en"/>
              <a:t> HTML tag</a:t>
            </a:r>
          </a:p>
        </p:txBody>
      </p:sp>
      <p:pic>
        <p:nvPicPr>
          <p:cNvPr id="177" name="Shape 177"/>
          <p:cNvPicPr preferRelativeResize="0"/>
          <p:nvPr/>
        </p:nvPicPr>
        <p:blipFill>
          <a:blip r:embed="rId3"/>
          <a:stretch>
            <a:fillRect/>
          </a:stretch>
        </p:blipFill>
        <p:spPr>
          <a:xfrm>
            <a:off y="1952225" x="367050"/>
            <a:ext cy="1895475" cx="2676525"/>
          </a:xfrm>
          <a:prstGeom prst="rect">
            <a:avLst/>
          </a:prstGeom>
        </p:spPr>
      </p:pic>
      <p:pic>
        <p:nvPicPr>
          <p:cNvPr id="178" name="Shape 178"/>
          <p:cNvPicPr preferRelativeResize="0"/>
          <p:nvPr/>
        </p:nvPicPr>
        <p:blipFill>
          <a:blip r:embed="rId4"/>
          <a:stretch>
            <a:fillRect/>
          </a:stretch>
        </p:blipFill>
        <p:spPr>
          <a:xfrm>
            <a:off y="1952225" x="4420750"/>
            <a:ext cy="400050" cx="1971675"/>
          </a:xfrm>
          <a:prstGeom prst="rect">
            <a:avLst/>
          </a:prstGeom>
        </p:spPr>
      </p:pic>
      <p:pic>
        <p:nvPicPr>
          <p:cNvPr id="179" name="Shape 179"/>
          <p:cNvPicPr preferRelativeResize="0"/>
          <p:nvPr/>
        </p:nvPicPr>
        <p:blipFill>
          <a:blip r:embed="rId5"/>
          <a:stretch>
            <a:fillRect/>
          </a:stretch>
        </p:blipFill>
        <p:spPr>
          <a:xfrm>
            <a:off y="2352275" x="4449975"/>
            <a:ext cy="1438275" cx="3219450"/>
          </a:xfrm>
          <a:prstGeom prst="rect">
            <a:avLst/>
          </a:prstGeom>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Applet View Utility</a:t>
            </a:r>
          </a:p>
        </p:txBody>
      </p:sp>
      <p:sp>
        <p:nvSpPr>
          <p:cNvPr id="185" name="Shape 185"/>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186" name="Shape 186"/>
          <p:cNvPicPr preferRelativeResize="0"/>
          <p:nvPr/>
        </p:nvPicPr>
        <p:blipFill>
          <a:blip r:embed="rId3"/>
          <a:stretch>
            <a:fillRect/>
          </a:stretch>
        </p:blipFill>
        <p:spPr>
          <a:xfrm>
            <a:off y="1704525" x="1192675"/>
            <a:ext cy="1876425" cx="6534150"/>
          </a:xfrm>
          <a:prstGeom prst="rect">
            <a:avLst/>
          </a:prstGeom>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Applet View Utility</a:t>
            </a:r>
          </a:p>
        </p:txBody>
      </p:sp>
      <p:sp>
        <p:nvSpPr>
          <p:cNvPr id="192" name="Shape 1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t/>
            </a:r>
            <a:endParaRPr/>
          </a:p>
        </p:txBody>
      </p:sp>
      <p:pic>
        <p:nvPicPr>
          <p:cNvPr id="193" name="Shape 193"/>
          <p:cNvPicPr preferRelativeResize="0"/>
          <p:nvPr/>
        </p:nvPicPr>
        <p:blipFill>
          <a:blip r:embed="rId3"/>
          <a:stretch>
            <a:fillRect/>
          </a:stretch>
        </p:blipFill>
        <p:spPr>
          <a:xfrm>
            <a:off y="1166825" x="1955250"/>
            <a:ext cy="3976675" cx="4913750"/>
          </a:xfrm>
          <a:prstGeom prst="rect">
            <a:avLst/>
          </a:prstGeom>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y="0" x="0"/>
          <a:ext cy="0" cx="0"/>
          <a:chOff y="0" x="0"/>
          <a:chExt cy="0" cx="0"/>
        </a:xfrm>
      </p:grpSpPr>
      <p:sp>
        <p:nvSpPr>
          <p:cNvPr id="198" name="Shape 198"/>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Passing Strings to Applets</a:t>
            </a:r>
          </a:p>
        </p:txBody>
      </p:sp>
      <p:pic>
        <p:nvPicPr>
          <p:cNvPr id="199" name="Shape 199"/>
          <p:cNvPicPr preferRelativeResize="0"/>
          <p:nvPr/>
        </p:nvPicPr>
        <p:blipFill>
          <a:blip r:embed="rId3"/>
          <a:stretch>
            <a:fillRect/>
          </a:stretch>
        </p:blipFill>
        <p:spPr>
          <a:xfrm>
            <a:off y="1637975" x="457200"/>
            <a:ext cy="1809450" cx="3903900"/>
          </a:xfrm>
          <a:prstGeom prst="rect">
            <a:avLst/>
          </a:prstGeom>
        </p:spPr>
      </p:pic>
      <p:pic>
        <p:nvPicPr>
          <p:cNvPr id="200" name="Shape 200"/>
          <p:cNvPicPr preferRelativeResize="0"/>
          <p:nvPr/>
        </p:nvPicPr>
        <p:blipFill>
          <a:blip r:embed="rId4"/>
          <a:stretch>
            <a:fillRect/>
          </a:stretch>
        </p:blipFill>
        <p:spPr>
          <a:xfrm>
            <a:off y="3400150" x="513725"/>
            <a:ext cy="570999" cx="2237750"/>
          </a:xfrm>
          <a:prstGeom prst="rect">
            <a:avLst/>
          </a:prstGeom>
        </p:spPr>
      </p:pic>
      <p:pic>
        <p:nvPicPr>
          <p:cNvPr id="201" name="Shape 201"/>
          <p:cNvPicPr preferRelativeResize="0"/>
          <p:nvPr/>
        </p:nvPicPr>
        <p:blipFill>
          <a:blip r:embed="rId5"/>
          <a:stretch>
            <a:fillRect/>
          </a:stretch>
        </p:blipFill>
        <p:spPr>
          <a:xfrm>
            <a:off y="1159800" x="4457000"/>
            <a:ext cy="3923850" cx="3955900"/>
          </a:xfrm>
          <a:prstGeom prst="rect">
            <a:avLst/>
          </a:prstGeom>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Case Study: TicTacToe</a:t>
            </a:r>
          </a:p>
        </p:txBody>
      </p:sp>
      <p:pic>
        <p:nvPicPr>
          <p:cNvPr id="207" name="Shape 207"/>
          <p:cNvPicPr preferRelativeResize="0"/>
          <p:nvPr/>
        </p:nvPicPr>
        <p:blipFill>
          <a:blip r:embed="rId3"/>
          <a:stretch>
            <a:fillRect/>
          </a:stretch>
        </p:blipFill>
        <p:spPr>
          <a:xfrm>
            <a:off y="2076025" x="102850"/>
            <a:ext cy="1276350" cx="4572000"/>
          </a:xfrm>
          <a:prstGeom prst="rect">
            <a:avLst/>
          </a:prstGeom>
        </p:spPr>
      </p:pic>
      <p:pic>
        <p:nvPicPr>
          <p:cNvPr id="208" name="Shape 208"/>
          <p:cNvPicPr preferRelativeResize="0"/>
          <p:nvPr/>
        </p:nvPicPr>
        <p:blipFill>
          <a:blip r:embed="rId4"/>
          <a:stretch>
            <a:fillRect/>
          </a:stretch>
        </p:blipFill>
        <p:spPr>
          <a:xfrm>
            <a:off y="1164025" x="4829475"/>
            <a:ext cy="1643100" cx="3926075"/>
          </a:xfrm>
          <a:prstGeom prst="rect">
            <a:avLst/>
          </a:prstGeom>
        </p:spPr>
      </p:pic>
      <p:pic>
        <p:nvPicPr>
          <p:cNvPr id="209" name="Shape 209"/>
          <p:cNvPicPr preferRelativeResize="0"/>
          <p:nvPr/>
        </p:nvPicPr>
        <p:blipFill>
          <a:blip r:embed="rId5"/>
          <a:stretch>
            <a:fillRect/>
          </a:stretch>
        </p:blipFill>
        <p:spPr>
          <a:xfrm>
            <a:off y="2907775" x="4829475"/>
            <a:ext cy="1822875" cx="4235324"/>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Introduction</a:t>
            </a:r>
          </a:p>
        </p:txBody>
      </p:sp>
      <p:sp>
        <p:nvSpPr>
          <p:cNvPr id="52" name="Shape 5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GUI stands for Graphical User Interface. You pretty much HAVE TO implement it if your application’s target is the general public.</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Introduction</a:t>
            </a:r>
          </a:p>
        </p:txBody>
      </p:sp>
      <p:sp>
        <p:nvSpPr>
          <p:cNvPr id="58" name="Shape 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GUI stands for Graphical User Interface. You pretty much HAVE TO implement it if your application’s target is the general public.</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OOP Basics</a:t>
            </a:r>
          </a:p>
        </p:txBody>
      </p:sp>
      <p:sp>
        <p:nvSpPr>
          <p:cNvPr id="64" name="Shape 6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rPr lang="en"/>
              <a:t>Classes are like data types. Methods are functions and they are part of classes. Objects are the product of classes.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OOP Basics</a:t>
            </a:r>
          </a:p>
        </p:txBody>
      </p:sp>
      <p:pic>
        <p:nvPicPr>
          <p:cNvPr id="70" name="Shape 70"/>
          <p:cNvPicPr preferRelativeResize="0"/>
          <p:nvPr/>
        </p:nvPicPr>
        <p:blipFill>
          <a:blip r:embed="rId3"/>
          <a:stretch>
            <a:fillRect/>
          </a:stretch>
        </p:blipFill>
        <p:spPr>
          <a:xfrm>
            <a:off y="1481625" x="2274200"/>
            <a:ext cy="2362200" cx="4181475"/>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205978" x="457200"/>
            <a:ext cy="857400" cx="8229600"/>
          </a:xfrm>
          <a:prstGeom prst="rect">
            <a:avLst/>
          </a:prstGeom>
        </p:spPr>
        <p:txBody>
          <a:bodyPr bIns="91425" rIns="91425" lIns="91425" tIns="91425" anchor="ctr" anchorCtr="0">
            <a:noAutofit/>
          </a:bodyPr>
          <a:lstStyle/>
          <a:p>
            <a:pPr rtl="0" lvl="0">
              <a:spcBef>
                <a:spcPts val="0"/>
              </a:spcBef>
              <a:buNone/>
            </a:pPr>
            <a:r>
              <a:rPr lang="en"/>
              <a:t>OOP Basics</a:t>
            </a:r>
          </a:p>
        </p:txBody>
      </p:sp>
      <p:pic>
        <p:nvPicPr>
          <p:cNvPr id="76" name="Shape 76"/>
          <p:cNvPicPr preferRelativeResize="0"/>
          <p:nvPr/>
        </p:nvPicPr>
        <p:blipFill>
          <a:blip r:embed="rId3"/>
          <a:stretch>
            <a:fillRect/>
          </a:stretch>
        </p:blipFill>
        <p:spPr>
          <a:xfrm>
            <a:off y="1877900" x="2761325"/>
            <a:ext cy="1971675" cx="2886075"/>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ctr" anchorCtr="0">
            <a:noAutofit/>
          </a:bodyPr>
          <a:lstStyle/>
          <a:p>
            <a:pPr>
              <a:spcBef>
                <a:spcPts val="0"/>
              </a:spcBef>
              <a:buNone/>
            </a:pPr>
            <a:r>
              <a:rPr lang="en"/>
              <a:t>Displaying GUI Components</a:t>
            </a:r>
          </a:p>
        </p:txBody>
      </p:sp>
      <p:pic>
        <p:nvPicPr>
          <p:cNvPr id="82" name="Shape 82"/>
          <p:cNvPicPr preferRelativeResize="0"/>
          <p:nvPr/>
        </p:nvPicPr>
        <p:blipFill>
          <a:blip r:embed="rId3"/>
          <a:stretch>
            <a:fillRect/>
          </a:stretch>
        </p:blipFill>
        <p:spPr>
          <a:xfrm>
            <a:off y="1159625" x="2332000"/>
            <a:ext cy="1914525" cx="4724400"/>
          </a:xfrm>
          <a:prstGeom prst="rect">
            <a:avLst/>
          </a:prstGeom>
        </p:spPr>
      </p:pic>
      <p:pic>
        <p:nvPicPr>
          <p:cNvPr id="83" name="Shape 83"/>
          <p:cNvPicPr preferRelativeResize="0"/>
          <p:nvPr/>
        </p:nvPicPr>
        <p:blipFill>
          <a:blip r:embed="rId4"/>
          <a:stretch>
            <a:fillRect/>
          </a:stretch>
        </p:blipFill>
        <p:spPr>
          <a:xfrm>
            <a:off y="2989675" x="2379612"/>
            <a:ext cy="1457325" cx="4676775"/>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pic>
        <p:nvPicPr>
          <p:cNvPr id="88" name="Shape 88"/>
          <p:cNvPicPr preferRelativeResize="0"/>
          <p:nvPr/>
        </p:nvPicPr>
        <p:blipFill>
          <a:blip r:embed="rId3"/>
          <a:stretch>
            <a:fillRect/>
          </a:stretch>
        </p:blipFill>
        <p:spPr>
          <a:xfrm>
            <a:off y="0" x="0"/>
            <a:ext cy="5143500" cx="4725040"/>
          </a:xfrm>
          <a:prstGeom prst="rect">
            <a:avLst/>
          </a:prstGeom>
        </p:spPr>
      </p:pic>
      <p:pic>
        <p:nvPicPr>
          <p:cNvPr id="89" name="Shape 89"/>
          <p:cNvPicPr preferRelativeResize="0"/>
          <p:nvPr/>
        </p:nvPicPr>
        <p:blipFill>
          <a:blip r:embed="rId4"/>
          <a:stretch>
            <a:fillRect/>
          </a:stretch>
        </p:blipFill>
        <p:spPr>
          <a:xfrm>
            <a:off y="0" x="4725050"/>
            <a:ext cy="2321423" cx="4418949"/>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