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5" r:id="rId18"/>
    <p:sldId id="276" r:id="rId19"/>
    <p:sldId id="277" r:id="rId20"/>
    <p:sldId id="278" r:id="rId21"/>
    <p:sldId id="279" r:id="rId22"/>
    <p:sldId id="280" r:id="rId23"/>
    <p:sldId id="270"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BCCC"/>
    <a:srgbClr val="5BA4B6"/>
    <a:srgbClr val="00778B"/>
    <a:srgbClr val="9CC7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02161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70656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10618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25368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36445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238428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1250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419780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92306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190872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682319F-1B8B-4E8A-BDA0-1E8965360707}" type="datetimeFigureOut">
              <a:rPr lang="es-ES" smtClean="0"/>
              <a:t>17/11/2023</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308B8C6-4BEB-4382-93FE-5F3DFD9EA2DC}" type="slidenum">
              <a:rPr lang="es-ES" smtClean="0"/>
              <a:t>‹Nº›</a:t>
            </a:fld>
            <a:endParaRPr lang="es-ES" dirty="0"/>
          </a:p>
        </p:txBody>
      </p:sp>
    </p:spTree>
    <p:extLst>
      <p:ext uri="{BB962C8B-B14F-4D97-AF65-F5344CB8AC3E}">
        <p14:creationId xmlns:p14="http://schemas.microsoft.com/office/powerpoint/2010/main" val="253831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2319F-1B8B-4E8A-BDA0-1E8965360707}" type="datetimeFigureOut">
              <a:rPr lang="es-ES" smtClean="0"/>
              <a:t>17/11/2023</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8B8C6-4BEB-4382-93FE-5F3DFD9EA2DC}" type="slidenum">
              <a:rPr lang="es-ES" smtClean="0"/>
              <a:t>‹Nº›</a:t>
            </a:fld>
            <a:endParaRPr lang="es-ES" dirty="0"/>
          </a:p>
        </p:txBody>
      </p:sp>
    </p:spTree>
    <p:extLst>
      <p:ext uri="{BB962C8B-B14F-4D97-AF65-F5344CB8AC3E}">
        <p14:creationId xmlns:p14="http://schemas.microsoft.com/office/powerpoint/2010/main" val="355777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gmBqO1Z6rNI?feature=oembed" TargetMode="External"/><Relationship Id="rId5" Type="http://schemas.openxmlformats.org/officeDocument/2006/relationships/image" Target="../media/image27.jpeg"/><Relationship Id="rId4" Type="http://schemas.openxmlformats.org/officeDocument/2006/relationships/hyperlink" Target="https://youtu.be/tjOzp-6wi5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6.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hyperlink" Target="https://cuidateplus.marca.com/familia/adolescencia/diccionario/malnutricion-adolescencia.html"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gi.padletcdn.com/export/image?delay=1000&amp;filename=padlet-x4ggw2yskfm91a5f&amp;full_page=true&amp;full_width=true&amp;height=945&amp;service=urlbox&amp;timeout=60000&amp;url=https://padlet.com/Anderibanez_/x4ggw2yskfm91a5f?last_updated%3D1700039149%26locale%3Des%26read_only%3D1%26screenshot%3D1%26timezone%3DEtc%2FUTC%26token%3DQkFoN0NFa2lCMmxrQmpvR1JWUnBCRmpZcHd0SklncHlhV2RvZEFZN0FGUnBCa2tpREdWNGNHbHlaWE1HT3dCVVZUb2dRV04wYVhabFUzVndjRzl5ZERvNlZHbHRaVmRwZEdoYWIyNWxXd2hKZFRvSlZHbHRaUTNwNlI3QUEzdEZxUWs2Q1hwdmJtVkpJZ2hWVkVNR093QkdPZzF1WVc1dlgyNTFiV2wvT2cxdVlXNXZYMlJsYm1rR09nMXpkV0p0YVdOeWJ5SUhFaUJKSWdoVlZFTUdPd0JVU1hVN0J3M3A2UjdBQTN0RnFRazdDRUFMT3dscGZ6c0thUVk3Q3lJSEVpQT0tLThlZDA2M2U0ZDJlNmEwMGYzNmQ1OGNjMjVlODU4OTU5Y2EyZWJjNz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10.23.28.188/" TargetMode="External"/><Relationship Id="rId3" Type="http://schemas.openxmlformats.org/officeDocument/2006/relationships/hyperlink" Target="http://10.23.28.188:8069/" TargetMode="External"/><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tjOzp-6wi5k?feature=oembed" TargetMode="External"/><Relationship Id="rId5" Type="http://schemas.openxmlformats.org/officeDocument/2006/relationships/image" Target="../media/image20.jpeg"/><Relationship Id="rId4" Type="http://schemas.openxmlformats.org/officeDocument/2006/relationships/hyperlink" Target="https://youtu.be/tjOzp-6wi5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a:xfrm>
            <a:off x="-1" y="0"/>
            <a:ext cx="12189533" cy="6858000"/>
          </a:xfrm>
          <a:prstGeom prst="rect">
            <a:avLst/>
          </a:prstGeom>
        </p:spPr>
      </p:pic>
      <p:sp>
        <p:nvSpPr>
          <p:cNvPr id="2" name="Título 1"/>
          <p:cNvSpPr>
            <a:spLocks noGrp="1"/>
          </p:cNvSpPr>
          <p:nvPr>
            <p:ph type="ctrTitle"/>
          </p:nvPr>
        </p:nvSpPr>
        <p:spPr>
          <a:xfrm>
            <a:off x="1524000" y="2029098"/>
            <a:ext cx="9144000" cy="1263152"/>
          </a:xfrm>
        </p:spPr>
        <p:txBody>
          <a:bodyPr>
            <a:normAutofit/>
          </a:bodyPr>
          <a:lstStyle/>
          <a:p>
            <a:r>
              <a:rPr lang="es-ES" sz="7200" dirty="0">
                <a:latin typeface="Poppins Black" panose="00000A00000000000000" pitchFamily="2" charset="0"/>
                <a:cs typeface="Poppins Black" panose="00000A00000000000000" pitchFamily="2" charset="0"/>
              </a:rPr>
              <a:t>TSB ENPRESA</a:t>
            </a:r>
          </a:p>
        </p:txBody>
      </p:sp>
      <p:sp>
        <p:nvSpPr>
          <p:cNvPr id="3" name="Subtítulo 2"/>
          <p:cNvSpPr>
            <a:spLocks noGrp="1"/>
          </p:cNvSpPr>
          <p:nvPr>
            <p:ph type="subTitle" idx="1"/>
          </p:nvPr>
        </p:nvSpPr>
        <p:spPr/>
        <p:txBody>
          <a:bodyPr>
            <a:normAutofit/>
          </a:bodyPr>
          <a:lstStyle/>
          <a:p>
            <a:r>
              <a:rPr lang="es-ES" sz="2000" dirty="0">
                <a:solidFill>
                  <a:schemeClr val="accent5">
                    <a:lumMod val="20000"/>
                    <a:lumOff val="80000"/>
                  </a:schemeClr>
                </a:solidFill>
                <a:latin typeface="Poppins" panose="00000500000000000000" pitchFamily="2" charset="0"/>
                <a:cs typeface="Poppins" panose="00000500000000000000" pitchFamily="2" charset="0"/>
              </a:rPr>
              <a:t>ERRONKA 1 - Lander Chamorro eta Ander Ibañez</a:t>
            </a:r>
          </a:p>
        </p:txBody>
      </p:sp>
      <p:sp>
        <p:nvSpPr>
          <p:cNvPr id="5" name="Título 1"/>
          <p:cNvSpPr txBox="1">
            <a:spLocks/>
          </p:cNvSpPr>
          <p:nvPr/>
        </p:nvSpPr>
        <p:spPr>
          <a:xfrm>
            <a:off x="1676400" y="2029098"/>
            <a:ext cx="9144000" cy="1415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7200" dirty="0">
                <a:solidFill>
                  <a:schemeClr val="accent5">
                    <a:lumMod val="60000"/>
                    <a:lumOff val="40000"/>
                  </a:schemeClr>
                </a:solidFill>
                <a:latin typeface="Poppins Black" panose="00000A00000000000000" pitchFamily="2" charset="0"/>
                <a:cs typeface="Poppins Black" panose="00000A00000000000000" pitchFamily="2" charset="0"/>
              </a:rPr>
              <a:t>TSB ENPRESA</a:t>
            </a:r>
          </a:p>
        </p:txBody>
      </p:sp>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6820" r="7509"/>
          <a:stretch/>
        </p:blipFill>
        <p:spPr>
          <a:xfrm>
            <a:off x="1723062" y="3341610"/>
            <a:ext cx="8743405" cy="87390"/>
          </a:xfrm>
          <a:prstGeom prst="rect">
            <a:avLst/>
          </a:prstGeom>
        </p:spPr>
      </p:pic>
    </p:spTree>
    <p:extLst>
      <p:ext uri="{BB962C8B-B14F-4D97-AF65-F5344CB8AC3E}">
        <p14:creationId xmlns:p14="http://schemas.microsoft.com/office/powerpoint/2010/main" val="4067138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ENPRESAREN APP </a:t>
            </a:r>
            <a:r>
              <a:rPr lang="es-ES" sz="3200" b="1" dirty="0">
                <a:solidFill>
                  <a:schemeClr val="accent5">
                    <a:lumMod val="20000"/>
                    <a:lumOff val="80000"/>
                  </a:schemeClr>
                </a:solidFill>
                <a:latin typeface="Poppins" panose="00000500000000000000" pitchFamily="2" charset="0"/>
                <a:cs typeface="Poppins" panose="00000500000000000000" pitchFamily="2" charset="0"/>
              </a:rPr>
              <a:t>(OdooControl)</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754326"/>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OdooControl, enpresa barneko aplikazio bat da, berarekin enpresako datu garrantzitsu batzuk ikusteko aukera ematen digu.</a:t>
            </a:r>
          </a:p>
          <a:p>
            <a:pPr marL="285750" indent="-285750">
              <a:buFont typeface="Arial" panose="020B0604020202020204" pitchFamily="34" charset="0"/>
              <a:buChar char="•"/>
            </a:pPr>
            <a:r>
              <a:rPr lang="es-ES" dirty="0">
                <a:solidFill>
                  <a:schemeClr val="accent5">
                    <a:lumMod val="20000"/>
                    <a:lumOff val="80000"/>
                  </a:schemeClr>
                </a:solidFill>
              </a:rPr>
              <a:t>Honek ere, bi datu basearekin egiten du lana, PostgreSQL (printzipala) eta MySQL (lokala). Horretarako konektoreak instalatu behar izan ditugu.</a:t>
            </a:r>
          </a:p>
          <a:p>
            <a:pPr marL="285750" indent="-285750">
              <a:buFont typeface="Arial" panose="020B0604020202020204" pitchFamily="34" charset="0"/>
              <a:buChar char="•"/>
            </a:pPr>
            <a:r>
              <a:rPr lang="es-ES" dirty="0">
                <a:solidFill>
                  <a:schemeClr val="accent5">
                    <a:lumMod val="20000"/>
                    <a:lumOff val="80000"/>
                  </a:schemeClr>
                </a:solidFill>
              </a:rPr>
              <a:t>Bi klase printzipal ditu, datubaseko konexioak kudeatzeko: </a:t>
            </a:r>
            <a:r>
              <a:rPr lang="es-ES" u="sng" dirty="0">
                <a:solidFill>
                  <a:schemeClr val="accent5">
                    <a:lumMod val="20000"/>
                    <a:lumOff val="80000"/>
                  </a:schemeClr>
                </a:solidFill>
              </a:rPr>
              <a:t>PostgreSQLConnection</a:t>
            </a:r>
            <a:r>
              <a:rPr lang="es-ES" dirty="0">
                <a:solidFill>
                  <a:schemeClr val="accent5">
                    <a:lumMod val="20000"/>
                    <a:lumOff val="80000"/>
                  </a:schemeClr>
                </a:solidFill>
              </a:rPr>
              <a:t> eta </a:t>
            </a:r>
            <a:r>
              <a:rPr lang="es-ES" u="sng" dirty="0">
                <a:solidFill>
                  <a:schemeClr val="accent5">
                    <a:lumMod val="20000"/>
                    <a:lumOff val="80000"/>
                  </a:schemeClr>
                </a:solidFill>
              </a:rPr>
              <a:t>MySQLConnection</a:t>
            </a:r>
            <a:r>
              <a:rPr lang="es-ES" dirty="0">
                <a:solidFill>
                  <a:schemeClr val="accent5">
                    <a:lumMod val="20000"/>
                    <a:lumOff val="80000"/>
                  </a:schemeClr>
                </a:solidFill>
              </a:rPr>
              <a:t> (hauekin konexioa ireki, itxi edo lortzeko erabiltzen ditugu).</a:t>
            </a:r>
          </a:p>
        </p:txBody>
      </p:sp>
      <p:pic>
        <p:nvPicPr>
          <p:cNvPr id="24" name="Imagen 23">
            <a:extLst>
              <a:ext uri="{FF2B5EF4-FFF2-40B4-BE49-F238E27FC236}">
                <a16:creationId xmlns:a16="http://schemas.microsoft.com/office/drawing/2014/main" id="{EE9C0BA0-A407-F163-0271-B3FDFE57990C}"/>
              </a:ext>
            </a:extLst>
          </p:cNvPr>
          <p:cNvPicPr>
            <a:picLocks noChangeAspect="1"/>
          </p:cNvPicPr>
          <p:nvPr/>
        </p:nvPicPr>
        <p:blipFill>
          <a:blip r:embed="rId3"/>
          <a:stretch>
            <a:fillRect/>
          </a:stretch>
        </p:blipFill>
        <p:spPr>
          <a:xfrm>
            <a:off x="1176999" y="4303989"/>
            <a:ext cx="4919001" cy="898448"/>
          </a:xfrm>
          <a:prstGeom prst="rect">
            <a:avLst/>
          </a:prstGeom>
        </p:spPr>
      </p:pic>
      <p:sp>
        <p:nvSpPr>
          <p:cNvPr id="25" name="CuadroTexto 24">
            <a:extLst>
              <a:ext uri="{FF2B5EF4-FFF2-40B4-BE49-F238E27FC236}">
                <a16:creationId xmlns:a16="http://schemas.microsoft.com/office/drawing/2014/main" id="{FD0C183E-491A-130D-8D08-5E2BDA6B8AA8}"/>
              </a:ext>
            </a:extLst>
          </p:cNvPr>
          <p:cNvSpPr txBox="1"/>
          <p:nvPr/>
        </p:nvSpPr>
        <p:spPr>
          <a:xfrm>
            <a:off x="1176999" y="3948410"/>
            <a:ext cx="1856158" cy="307777"/>
          </a:xfrm>
          <a:prstGeom prst="rect">
            <a:avLst/>
          </a:prstGeom>
          <a:noFill/>
        </p:spPr>
        <p:txBody>
          <a:bodyPr wrap="square" rtlCol="0">
            <a:spAutoFit/>
          </a:bodyPr>
          <a:lstStyle/>
          <a:p>
            <a:r>
              <a:rPr lang="es-ES" sz="1400" dirty="0">
                <a:solidFill>
                  <a:schemeClr val="accent5">
                    <a:lumMod val="20000"/>
                    <a:lumOff val="80000"/>
                  </a:schemeClr>
                </a:solidFill>
              </a:rPr>
              <a:t>KONEKTOREAK</a:t>
            </a:r>
          </a:p>
        </p:txBody>
      </p:sp>
      <p:pic>
        <p:nvPicPr>
          <p:cNvPr id="31" name="Imagen 30" descr="Icono&#10;&#10;Descripción generada automáticamente">
            <a:extLst>
              <a:ext uri="{FF2B5EF4-FFF2-40B4-BE49-F238E27FC236}">
                <a16:creationId xmlns:a16="http://schemas.microsoft.com/office/drawing/2014/main" id="{D81D6BA2-ADCD-B601-A822-1DA5A1EC42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3964" y="3948410"/>
            <a:ext cx="1508792" cy="1508792"/>
          </a:xfrm>
          <a:prstGeom prst="rect">
            <a:avLst/>
          </a:prstGeom>
        </p:spPr>
      </p:pic>
      <p:sp>
        <p:nvSpPr>
          <p:cNvPr id="5120" name="CuadroTexto 5119">
            <a:extLst>
              <a:ext uri="{FF2B5EF4-FFF2-40B4-BE49-F238E27FC236}">
                <a16:creationId xmlns:a16="http://schemas.microsoft.com/office/drawing/2014/main" id="{057B0FB8-BD23-7ECD-BC7C-5CFEBD156F7B}"/>
              </a:ext>
            </a:extLst>
          </p:cNvPr>
          <p:cNvSpPr txBox="1"/>
          <p:nvPr/>
        </p:nvSpPr>
        <p:spPr>
          <a:xfrm>
            <a:off x="8098101" y="3794521"/>
            <a:ext cx="1856158" cy="307777"/>
          </a:xfrm>
          <a:prstGeom prst="rect">
            <a:avLst/>
          </a:prstGeom>
          <a:noFill/>
        </p:spPr>
        <p:txBody>
          <a:bodyPr wrap="square" rtlCol="0">
            <a:spAutoFit/>
          </a:bodyPr>
          <a:lstStyle/>
          <a:p>
            <a:r>
              <a:rPr lang="es-ES" sz="1400" dirty="0">
                <a:solidFill>
                  <a:schemeClr val="accent5">
                    <a:lumMod val="20000"/>
                    <a:lumOff val="80000"/>
                  </a:schemeClr>
                </a:solidFill>
              </a:rPr>
              <a:t>OdooControl</a:t>
            </a:r>
          </a:p>
        </p:txBody>
      </p:sp>
    </p:spTree>
    <p:extLst>
      <p:ext uri="{BB962C8B-B14F-4D97-AF65-F5344CB8AC3E}">
        <p14:creationId xmlns:p14="http://schemas.microsoft.com/office/powerpoint/2010/main" val="3526839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OdooControl KONEXIOA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bi datu base ditu, horrela segurtasuna handitzen dugu eta ez ditugu konexio asko botatzen datu base printzipalera. Aplikazioa </a:t>
            </a:r>
            <a:r>
              <a:rPr lang="es-ES" dirty="0" err="1">
                <a:solidFill>
                  <a:schemeClr val="accent5">
                    <a:lumMod val="20000"/>
                    <a:lumOff val="80000"/>
                  </a:schemeClr>
                </a:solidFill>
              </a:rPr>
              <a:t>irekitzerakoan</a:t>
            </a:r>
            <a:r>
              <a:rPr lang="es-ES" dirty="0">
                <a:solidFill>
                  <a:schemeClr val="accent5">
                    <a:lumMod val="20000"/>
                    <a:lumOff val="80000"/>
                  </a:schemeClr>
                </a:solidFill>
              </a:rPr>
              <a:t> </a:t>
            </a:r>
            <a:r>
              <a:rPr lang="es-ES" dirty="0" err="1" smtClean="0">
                <a:solidFill>
                  <a:schemeClr val="accent5">
                    <a:lumMod val="20000"/>
                    <a:lumOff val="80000"/>
                  </a:schemeClr>
                </a:solidFill>
              </a:rPr>
              <a:t>datuak</a:t>
            </a:r>
            <a:r>
              <a:rPr lang="es-ES" dirty="0" smtClean="0">
                <a:solidFill>
                  <a:schemeClr val="accent5">
                    <a:lumMod val="20000"/>
                    <a:lumOff val="80000"/>
                  </a:schemeClr>
                </a:solidFill>
              </a:rPr>
              <a:t> </a:t>
            </a:r>
            <a:r>
              <a:rPr lang="es-ES" dirty="0">
                <a:solidFill>
                  <a:schemeClr val="accent5">
                    <a:lumMod val="20000"/>
                    <a:lumOff val="80000"/>
                  </a:schemeClr>
                </a:solidFill>
              </a:rPr>
              <a:t>automatikoki aktualizatzen dira, hau da, PostgreSQLko beharrezko datuak hartu eta MySQLko datu basean sartzen ditu, datu bakoitza dagokien tauletan.</a:t>
            </a:r>
          </a:p>
        </p:txBody>
      </p:sp>
      <p:pic>
        <p:nvPicPr>
          <p:cNvPr id="4" name="Picture 7" descr="PostgreSQL - Wikipedia, la enciclopedia libre">
            <a:extLst>
              <a:ext uri="{FF2B5EF4-FFF2-40B4-BE49-F238E27FC236}">
                <a16:creationId xmlns:a16="http://schemas.microsoft.com/office/drawing/2014/main" id="{124E5109-7455-8F9D-26F4-349B3BA520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6941" y="3108592"/>
            <a:ext cx="538069" cy="55421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E0AC258-CCE7-9179-9C54-FD01A3F66C3B}"/>
              </a:ext>
            </a:extLst>
          </p:cNvPr>
          <p:cNvPicPr>
            <a:picLocks noChangeAspect="1"/>
          </p:cNvPicPr>
          <p:nvPr/>
        </p:nvPicPr>
        <p:blipFill>
          <a:blip r:embed="rId4"/>
          <a:stretch>
            <a:fillRect/>
          </a:stretch>
        </p:blipFill>
        <p:spPr>
          <a:xfrm>
            <a:off x="1252941" y="3716491"/>
            <a:ext cx="3301525" cy="2177787"/>
          </a:xfrm>
          <a:prstGeom prst="rect">
            <a:avLst/>
          </a:prstGeom>
        </p:spPr>
      </p:pic>
      <p:cxnSp>
        <p:nvCxnSpPr>
          <p:cNvPr id="6" name="Conector recto de flecha 5">
            <a:extLst>
              <a:ext uri="{FF2B5EF4-FFF2-40B4-BE49-F238E27FC236}">
                <a16:creationId xmlns:a16="http://schemas.microsoft.com/office/drawing/2014/main" id="{4852AC52-DE85-5CA3-8C41-374A1DE19DBA}"/>
              </a:ext>
            </a:extLst>
          </p:cNvPr>
          <p:cNvCxnSpPr>
            <a:cxnSpLocks/>
          </p:cNvCxnSpPr>
          <p:nvPr/>
        </p:nvCxnSpPr>
        <p:spPr>
          <a:xfrm flipV="1">
            <a:off x="3412004" y="3559502"/>
            <a:ext cx="1904937" cy="175460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D61ABA4C-9AC7-5A11-E646-A298EBDE7923}"/>
              </a:ext>
            </a:extLst>
          </p:cNvPr>
          <p:cNvCxnSpPr>
            <a:cxnSpLocks/>
          </p:cNvCxnSpPr>
          <p:nvPr/>
        </p:nvCxnSpPr>
        <p:spPr>
          <a:xfrm flipH="1">
            <a:off x="3505074" y="3662802"/>
            <a:ext cx="1887592" cy="177242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MySQL | Sistema de gestión de bases de datos relacionales">
            <a:extLst>
              <a:ext uri="{FF2B5EF4-FFF2-40B4-BE49-F238E27FC236}">
                <a16:creationId xmlns:a16="http://schemas.microsoft.com/office/drawing/2014/main" id="{676CACE0-5FB8-C83C-D72F-51D6A445D2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6018" y="3990567"/>
            <a:ext cx="970928" cy="50253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ector recto de flecha 10">
            <a:extLst>
              <a:ext uri="{FF2B5EF4-FFF2-40B4-BE49-F238E27FC236}">
                <a16:creationId xmlns:a16="http://schemas.microsoft.com/office/drawing/2014/main" id="{D2456389-1429-AF26-92F3-1209A0787842}"/>
              </a:ext>
            </a:extLst>
          </p:cNvPr>
          <p:cNvCxnSpPr>
            <a:cxnSpLocks/>
          </p:cNvCxnSpPr>
          <p:nvPr/>
        </p:nvCxnSpPr>
        <p:spPr>
          <a:xfrm flipV="1">
            <a:off x="3564404" y="4549013"/>
            <a:ext cx="1456204" cy="917498"/>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3380AED4-E25C-DCCE-9F21-5E1AD657060D}"/>
              </a:ext>
            </a:extLst>
          </p:cNvPr>
          <p:cNvPicPr>
            <a:picLocks noChangeAspect="1"/>
          </p:cNvPicPr>
          <p:nvPr/>
        </p:nvPicPr>
        <p:blipFill>
          <a:blip r:embed="rId6"/>
          <a:stretch>
            <a:fillRect/>
          </a:stretch>
        </p:blipFill>
        <p:spPr>
          <a:xfrm>
            <a:off x="6594204" y="4089716"/>
            <a:ext cx="3506656" cy="1804562"/>
          </a:xfrm>
          <a:prstGeom prst="rect">
            <a:avLst/>
          </a:prstGeom>
        </p:spPr>
      </p:pic>
      <p:pic>
        <p:nvPicPr>
          <p:cNvPr id="14" name="Picture 2" descr="MySQL | Sistema de gestión de bases de datos relacionales">
            <a:extLst>
              <a:ext uri="{FF2B5EF4-FFF2-40B4-BE49-F238E27FC236}">
                <a16:creationId xmlns:a16="http://schemas.microsoft.com/office/drawing/2014/main" id="{C33F27EB-42AA-998E-4B9B-F64CA0719D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82872" y="4574075"/>
            <a:ext cx="970928" cy="502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ector recto de flecha 15">
            <a:extLst>
              <a:ext uri="{FF2B5EF4-FFF2-40B4-BE49-F238E27FC236}">
                <a16:creationId xmlns:a16="http://schemas.microsoft.com/office/drawing/2014/main" id="{B93112EE-696D-40CF-E08D-998428F3378F}"/>
              </a:ext>
            </a:extLst>
          </p:cNvPr>
          <p:cNvCxnSpPr>
            <a:cxnSpLocks/>
          </p:cNvCxnSpPr>
          <p:nvPr/>
        </p:nvCxnSpPr>
        <p:spPr>
          <a:xfrm flipH="1" flipV="1">
            <a:off x="8686674" y="4241832"/>
            <a:ext cx="2205724" cy="43139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4915DAE2-EE9A-9866-44D1-D9D7D3976EB1}"/>
              </a:ext>
            </a:extLst>
          </p:cNvPr>
          <p:cNvSpPr txBox="1"/>
          <p:nvPr/>
        </p:nvSpPr>
        <p:spPr>
          <a:xfrm>
            <a:off x="1252941" y="3367623"/>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EGUNERATU</a:t>
            </a:r>
          </a:p>
        </p:txBody>
      </p:sp>
      <p:sp>
        <p:nvSpPr>
          <p:cNvPr id="21" name="CuadroTexto 20">
            <a:extLst>
              <a:ext uri="{FF2B5EF4-FFF2-40B4-BE49-F238E27FC236}">
                <a16:creationId xmlns:a16="http://schemas.microsoft.com/office/drawing/2014/main" id="{DFCB11D9-BA23-65AE-4444-E44EDBBC6110}"/>
              </a:ext>
            </a:extLst>
          </p:cNvPr>
          <p:cNvSpPr txBox="1"/>
          <p:nvPr/>
        </p:nvSpPr>
        <p:spPr>
          <a:xfrm>
            <a:off x="6594204" y="3739670"/>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BISTARATU</a:t>
            </a:r>
          </a:p>
        </p:txBody>
      </p:sp>
    </p:spTree>
    <p:extLst>
      <p:ext uri="{BB962C8B-B14F-4D97-AF65-F5344CB8AC3E}">
        <p14:creationId xmlns:p14="http://schemas.microsoft.com/office/powerpoint/2010/main" val="734555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OdooControl DISEINUA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Aplikazioaren diseinua bastante simplea dugu, azkenean erabilgarria, ulergarria eta txukuna izatea nahi genuen.</a:t>
            </a:r>
          </a:p>
          <a:p>
            <a:pPr marL="285750" indent="-285750">
              <a:buFont typeface="Arial" panose="020B0604020202020204" pitchFamily="34" charset="0"/>
              <a:buChar char="•"/>
            </a:pPr>
            <a:r>
              <a:rPr lang="es-ES" dirty="0">
                <a:solidFill>
                  <a:schemeClr val="accent5">
                    <a:lumMod val="20000"/>
                    <a:lumOff val="80000"/>
                  </a:schemeClr>
                </a:solidFill>
              </a:rPr>
              <a:t>Diseinua </a:t>
            </a:r>
            <a:r>
              <a:rPr lang="es-ES" dirty="0">
                <a:solidFill>
                  <a:schemeClr val="accent5">
                    <a:lumMod val="20000"/>
                    <a:lumOff val="80000"/>
                  </a:schemeClr>
                </a:solidFill>
                <a:hlinkClick r:id="rId4">
                  <a:extLst>
                    <a:ext uri="{A12FA001-AC4F-418D-AE19-62706E023703}">
                      <ahyp:hlinkClr xmlns:ahyp="http://schemas.microsoft.com/office/drawing/2018/hyperlinkcolor" xmlns="" val="tx"/>
                    </a:ext>
                  </a:extLst>
                </a:hlinkClick>
              </a:rPr>
              <a:t>bistaratu</a:t>
            </a:r>
            <a:r>
              <a:rPr lang="es-ES" dirty="0">
                <a:solidFill>
                  <a:schemeClr val="accent5">
                    <a:lumMod val="20000"/>
                    <a:lumOff val="80000"/>
                  </a:schemeClr>
                </a:solidFill>
              </a:rPr>
              <a:t>:</a:t>
            </a:r>
          </a:p>
        </p:txBody>
      </p:sp>
      <p:pic>
        <p:nvPicPr>
          <p:cNvPr id="3" name="Elementos multimedia en línea 2" title="TSB_OdooControl || Visual Studio 2022 C#">
            <a:hlinkClick r:id="" action="ppaction://media"/>
            <a:extLst>
              <a:ext uri="{FF2B5EF4-FFF2-40B4-BE49-F238E27FC236}">
                <a16:creationId xmlns:a16="http://schemas.microsoft.com/office/drawing/2014/main" id="{3F8D7A58-4A50-F9AB-37EE-7810E9B4E8F1}"/>
              </a:ext>
            </a:extLst>
          </p:cNvPr>
          <p:cNvPicPr>
            <a:picLocks noRot="1" noChangeAspect="1"/>
          </p:cNvPicPr>
          <p:nvPr>
            <a:videoFile r:link="rId1"/>
          </p:nvPr>
        </p:nvPicPr>
        <p:blipFill>
          <a:blip r:embed="rId5"/>
          <a:stretch>
            <a:fillRect/>
          </a:stretch>
        </p:blipFill>
        <p:spPr>
          <a:xfrm>
            <a:off x="2823633" y="2795100"/>
            <a:ext cx="6544734" cy="3697775"/>
          </a:xfrm>
          <a:prstGeom prst="rect">
            <a:avLst/>
          </a:prstGeom>
        </p:spPr>
      </p:pic>
    </p:spTree>
    <p:extLst>
      <p:ext uri="{BB962C8B-B14F-4D97-AF65-F5344CB8AC3E}">
        <p14:creationId xmlns:p14="http://schemas.microsoft.com/office/powerpoint/2010/main" val="3583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FIGMAREN ERABILERA DISEINUENTZAT</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200329"/>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Esan beharra dugu, hasieran figma erabiltzea pentsatu genuela, baina azkenean, geuk eskuz egitea aukeratu genuen, gehiago ulertu eta kontrol gehiago izango genuela Kodigo eta diseinuarekiko.</a:t>
            </a:r>
          </a:p>
          <a:p>
            <a:pPr marL="285750" indent="-285750">
              <a:buFont typeface="Arial" panose="020B0604020202020204" pitchFamily="34" charset="0"/>
              <a:buChar char="•"/>
            </a:pPr>
            <a:r>
              <a:rPr lang="es-ES" dirty="0">
                <a:solidFill>
                  <a:schemeClr val="accent5">
                    <a:lumMod val="20000"/>
                    <a:lumOff val="80000"/>
                  </a:schemeClr>
                </a:solidFill>
              </a:rPr>
              <a:t>Zergaitik, figma dena eginda etortzen da, eta guk bakarrik “backend” programatu beharko genuen, nahi ditugun datuak sartzeko, baino kontrol eta ulermen gutxiago izango genuen.</a:t>
            </a:r>
          </a:p>
        </p:txBody>
      </p:sp>
      <p:pic>
        <p:nvPicPr>
          <p:cNvPr id="7170" name="Picture 2" descr="Figma: qué es y cómo funciona |">
            <a:extLst>
              <a:ext uri="{FF2B5EF4-FFF2-40B4-BE49-F238E27FC236}">
                <a16:creationId xmlns:a16="http://schemas.microsoft.com/office/drawing/2014/main" id="{725735DB-5F0B-DE3B-057F-1204F6F822A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5534" y="3849337"/>
            <a:ext cx="3005666" cy="15028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rk UI design best practices. Designing a dark theme UI comes with… | by  Miklos Philips | UX Collective">
            <a:extLst>
              <a:ext uri="{FF2B5EF4-FFF2-40B4-BE49-F238E27FC236}">
                <a16:creationId xmlns:a16="http://schemas.microsoft.com/office/drawing/2014/main" id="{4248A8F3-8CFD-FB13-0DF5-0462BE5D27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3835" y="3380548"/>
            <a:ext cx="4533765" cy="3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106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PYTHON APP</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04334" y="1498600"/>
            <a:ext cx="5198533" cy="2585323"/>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Lehenengo, “dockerIreki()” funtzioa dugu, docker hub irekitzeko funtzioa du, honek prozesuekin exekutatzen du.</a:t>
            </a:r>
          </a:p>
          <a:p>
            <a:pPr marL="285750" indent="-285750">
              <a:buFont typeface="Arial" panose="020B0604020202020204" pitchFamily="34" charset="0"/>
              <a:buChar char="•"/>
            </a:pPr>
            <a:r>
              <a:rPr lang="es-ES" dirty="0">
                <a:solidFill>
                  <a:schemeClr val="accent5">
                    <a:lumMod val="20000"/>
                    <a:lumOff val="80000"/>
                  </a:schemeClr>
                </a:solidFill>
              </a:rPr>
              <a:t>Ondoren, Bezero bat sortu dockerrera sartzeko, kontenedore guztiak listatu eta bukle batekin berifikatu egiten du beraien estatua, db kontenedorea pizten du arazoek ez edukitzeko besteekin, ondoren bestiak.</a:t>
            </a:r>
          </a:p>
          <a:p>
            <a:pPr marL="285750" indent="-285750">
              <a:buFont typeface="Arial" panose="020B0604020202020204" pitchFamily="34" charset="0"/>
              <a:buChar char="•"/>
            </a:pPr>
            <a:r>
              <a:rPr lang="es-ES" dirty="0">
                <a:solidFill>
                  <a:schemeClr val="accent5">
                    <a:lumMod val="20000"/>
                    <a:lumOff val="80000"/>
                  </a:schemeClr>
                </a:solidFill>
              </a:rPr>
              <a:t>Bukatzeko, main-ean bi funtzioak deitu eta listo.</a:t>
            </a:r>
          </a:p>
        </p:txBody>
      </p:sp>
      <p:pic>
        <p:nvPicPr>
          <p:cNvPr id="3" name="Marcador de posición de imagen 4">
            <a:extLst>
              <a:ext uri="{FF2B5EF4-FFF2-40B4-BE49-F238E27FC236}">
                <a16:creationId xmlns:a16="http://schemas.microsoft.com/office/drawing/2014/main" id="{62CD033D-3898-C3F7-6E44-DDC4E2A16D8B}"/>
              </a:ext>
            </a:extLst>
          </p:cNvPr>
          <p:cNvPicPr>
            <a:picLocks noChangeAspect="1"/>
          </p:cNvPicPr>
          <p:nvPr/>
        </p:nvPicPr>
        <p:blipFill rotWithShape="1">
          <a:blip r:embed="rId3">
            <a:extLst>
              <a:ext uri="{28A0092B-C50C-407E-A947-70E740481C1C}">
                <a14:useLocalDpi xmlns:a14="http://schemas.microsoft.com/office/drawing/2010/main" val="0"/>
              </a:ext>
            </a:extLst>
          </a:blip>
          <a:srcRect l="1019" r="33"/>
          <a:stretch/>
        </p:blipFill>
        <p:spPr>
          <a:xfrm>
            <a:off x="6189134" y="826848"/>
            <a:ext cx="5576592" cy="5204303"/>
          </a:xfrm>
          <a:prstGeom prst="rect">
            <a:avLst/>
          </a:prstGeom>
        </p:spPr>
      </p:pic>
    </p:spTree>
    <p:extLst>
      <p:ext uri="{BB962C8B-B14F-4D97-AF65-F5344CB8AC3E}">
        <p14:creationId xmlns:p14="http://schemas.microsoft.com/office/powerpoint/2010/main" val="1137095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ENPRESA IDEIA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km0-ko janari guztia agertuko zaizu mapa batean, bertan ikusi dezakezu bere prezioa, nun dagoen, zeinek saltzen duen edota saltzen duen kantitatea, mezulari bat edukiko du saltzailearekin hizketan aritzeko.</a:t>
            </a:r>
          </a:p>
        </p:txBody>
      </p:sp>
      <p:pic>
        <p:nvPicPr>
          <p:cNvPr id="11268" name="Picture 4" descr="No hay ninguna descripción de la foto disponible.">
            <a:extLst>
              <a:ext uri="{FF2B5EF4-FFF2-40B4-BE49-F238E27FC236}">
                <a16:creationId xmlns:a16="http://schemas.microsoft.com/office/drawing/2014/main" id="{E870C521-C889-0522-31E1-F0755AED15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850" y="2978648"/>
            <a:ext cx="3162299" cy="316229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descr="Icono&#10;&#10;Descripción generada automáticamente">
            <a:extLst>
              <a:ext uri="{FF2B5EF4-FFF2-40B4-BE49-F238E27FC236}">
                <a16:creationId xmlns:a16="http://schemas.microsoft.com/office/drawing/2014/main" id="{8F82300F-839E-690D-1DDB-9773B23B3B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3345" y="2625990"/>
            <a:ext cx="803010" cy="803010"/>
          </a:xfrm>
          <a:prstGeom prst="rect">
            <a:avLst/>
          </a:prstGeom>
        </p:spPr>
      </p:pic>
    </p:spTree>
    <p:extLst>
      <p:ext uri="{BB962C8B-B14F-4D97-AF65-F5344CB8AC3E}">
        <p14:creationId xmlns:p14="http://schemas.microsoft.com/office/powerpoint/2010/main" val="185031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FORMA JURIDIKOA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2876685"/>
          </a:xfrm>
          <a:prstGeom prst="rect">
            <a:avLst/>
          </a:prstGeom>
          <a:noFill/>
        </p:spPr>
        <p:txBody>
          <a:bodyPr wrap="square" rtlCol="0">
            <a:spAutoFit/>
          </a:bodyPr>
          <a:lstStyle/>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Sozietate Mugatua aukeratu dugu: Enpresaren kudeaketa errazteko aukera baliagarriak eta baldintza onak eskaintzen ditu.</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2 Bazkide eta 7 langile</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Kapital soziala: 100 mila euro</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Erantzukizuna: Mugatua</a:t>
            </a:r>
          </a:p>
          <a:p>
            <a:pPr marL="285750" indent="-285750" algn="l" rtl="0" eaLnBrk="1" latinLnBrk="0" hangingPunct="1">
              <a:lnSpc>
                <a:spcPct val="120000"/>
              </a:lnSpc>
              <a:spcBef>
                <a:spcPts val="1000"/>
              </a:spcBef>
              <a:spcAft>
                <a:spcPts val="0"/>
              </a:spcAft>
              <a:buFont typeface="Arial" panose="020B0604020202020204" pitchFamily="34" charset="0"/>
              <a:buChar char="•"/>
            </a:pPr>
            <a:r>
              <a:rPr lang="es-ES" dirty="0">
                <a:solidFill>
                  <a:schemeClr val="accent5">
                    <a:lumMod val="20000"/>
                    <a:lumOff val="80000"/>
                  </a:schemeClr>
                </a:solidFill>
              </a:rPr>
              <a:t>Zergak: Sozietate gaineko zergak</a:t>
            </a: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13314" name="Picture 2" descr="Forma Jurídica: qué es, tipos y cuál elegir - STEL Order">
            <a:extLst>
              <a:ext uri="{FF2B5EF4-FFF2-40B4-BE49-F238E27FC236}">
                <a16:creationId xmlns:a16="http://schemas.microsoft.com/office/drawing/2014/main" id="{286365DE-F570-0D3E-1F1A-5739E3D63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3341" y="2346292"/>
            <a:ext cx="3684058" cy="245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73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smtClean="0">
                <a:solidFill>
                  <a:schemeClr val="accent5">
                    <a:lumMod val="20000"/>
                    <a:lumOff val="80000"/>
                  </a:schemeClr>
                </a:solidFill>
                <a:latin typeface="Poppins" panose="00000500000000000000" pitchFamily="2" charset="0"/>
                <a:cs typeface="Poppins" panose="00000500000000000000" pitchFamily="2" charset="0"/>
              </a:rPr>
              <a:t>CANVAS TAULA</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04333" y="1219200"/>
            <a:ext cx="10549468" cy="5510226"/>
          </a:xfrm>
          <a:prstGeom prst="rect">
            <a:avLst/>
          </a:prstGeom>
          <a:noFill/>
        </p:spPr>
        <p:txBody>
          <a:bodyPr wrap="square" rtlCol="0">
            <a:spAutoFit/>
          </a:bodyPr>
          <a:lstStyle/>
          <a:p>
            <a:pPr marL="285750" indent="-285750">
              <a:lnSpc>
                <a:spcPct val="120000"/>
              </a:lnSpc>
              <a:spcBef>
                <a:spcPts val="1000"/>
              </a:spcBef>
              <a:buFont typeface="Arial" panose="020B0604020202020204" pitchFamily="34" charset="0"/>
              <a:buChar char="•"/>
            </a:pPr>
            <a:r>
              <a:rPr lang="es-ES" sz="1600" dirty="0" smtClean="0">
                <a:solidFill>
                  <a:schemeClr val="accent5">
                    <a:lumMod val="20000"/>
                    <a:lumOff val="80000"/>
                  </a:schemeClr>
                </a:solidFill>
              </a:rPr>
              <a:t>Funtsezko </a:t>
            </a:r>
            <a:r>
              <a:rPr lang="es-ES" sz="1600" dirty="0">
                <a:solidFill>
                  <a:schemeClr val="accent5">
                    <a:lumMod val="20000"/>
                    <a:lumOff val="80000"/>
                  </a:schemeClr>
                </a:solidFill>
              </a:rPr>
              <a:t>bazkideak: 2 bazkide, 7 langile </a:t>
            </a:r>
            <a:r>
              <a:rPr lang="es-ES" sz="1600" dirty="0" err="1" smtClean="0">
                <a:solidFill>
                  <a:schemeClr val="accent5">
                    <a:lumMod val="20000"/>
                    <a:lumOff val="80000"/>
                  </a:schemeClr>
                </a:solidFill>
              </a:rPr>
              <a:t>guztira</a:t>
            </a:r>
            <a:r>
              <a:rPr lang="es-ES" sz="1600" dirty="0" smtClean="0">
                <a:solidFill>
                  <a:schemeClr val="accent5">
                    <a:lumMod val="20000"/>
                    <a:lumOff val="80000"/>
                  </a:schemeClr>
                </a:solidFill>
              </a:rPr>
              <a:t>, Salmenta puntua ez dago, dena online eta app bitartez izango da.</a:t>
            </a:r>
            <a:endParaRPr lang="es-ES" sz="1600" dirty="0">
              <a:solidFill>
                <a:schemeClr val="accent5">
                  <a:lumMod val="20000"/>
                  <a:lumOff val="80000"/>
                </a:schemeClr>
              </a:solidFill>
            </a:endParaRPr>
          </a:p>
          <a:p>
            <a:pPr marL="285750" indent="-285750">
              <a:lnSpc>
                <a:spcPct val="120000"/>
              </a:lnSpc>
              <a:spcBef>
                <a:spcPts val="1000"/>
              </a:spcBef>
              <a:buFont typeface="Arial" panose="020B0604020202020204" pitchFamily="34" charset="0"/>
              <a:buChar char="•"/>
            </a:pPr>
            <a:r>
              <a:rPr lang="es-ES" sz="1600" dirty="0" smtClean="0">
                <a:solidFill>
                  <a:schemeClr val="accent5">
                    <a:lumMod val="20000"/>
                    <a:lumOff val="80000"/>
                  </a:schemeClr>
                </a:solidFill>
              </a:rPr>
              <a:t>Funtsezko jarduerak:</a:t>
            </a:r>
            <a:endParaRPr lang="es-ES" sz="1600" dirty="0">
              <a:solidFill>
                <a:schemeClr val="accent5">
                  <a:lumMod val="20000"/>
                  <a:lumOff val="80000"/>
                </a:schemeClr>
              </a:solidFill>
            </a:endParaRPr>
          </a:p>
          <a:p>
            <a:pPr>
              <a:lnSpc>
                <a:spcPct val="120000"/>
              </a:lnSpc>
              <a:spcBef>
                <a:spcPts val="1000"/>
              </a:spcBef>
            </a:pPr>
            <a:r>
              <a:rPr lang="es-ES" sz="1600" dirty="0">
                <a:solidFill>
                  <a:schemeClr val="accent5">
                    <a:lumMod val="20000"/>
                    <a:lumOff val="80000"/>
                  </a:schemeClr>
                </a:solidFill>
              </a:rPr>
              <a:t>	-</a:t>
            </a:r>
            <a:r>
              <a:rPr lang="es-ES" sz="1600" dirty="0" err="1">
                <a:solidFill>
                  <a:schemeClr val="accent5">
                    <a:lumMod val="20000"/>
                    <a:lumOff val="80000"/>
                  </a:schemeClr>
                </a:solidFill>
              </a:rPr>
              <a:t>Jatorrizko</a:t>
            </a:r>
            <a:r>
              <a:rPr lang="es-ES" sz="1600" dirty="0">
                <a:solidFill>
                  <a:schemeClr val="accent5">
                    <a:lumMod val="20000"/>
                    <a:lumOff val="80000"/>
                  </a:schemeClr>
                </a:solidFill>
              </a:rPr>
              <a:t> </a:t>
            </a:r>
            <a:r>
              <a:rPr lang="es-ES" sz="1600" dirty="0" err="1">
                <a:solidFill>
                  <a:schemeClr val="accent5">
                    <a:lumMod val="20000"/>
                    <a:lumOff val="80000"/>
                  </a:schemeClr>
                </a:solidFill>
              </a:rPr>
              <a:t>produktuak</a:t>
            </a:r>
            <a:r>
              <a:rPr lang="es-ES" sz="1600" dirty="0">
                <a:solidFill>
                  <a:schemeClr val="accent5">
                    <a:lumMod val="20000"/>
                    <a:lumOff val="80000"/>
                  </a:schemeClr>
                </a:solidFill>
              </a:rPr>
              <a:t> </a:t>
            </a:r>
            <a:r>
              <a:rPr lang="es-ES" sz="1600" dirty="0" err="1">
                <a:solidFill>
                  <a:schemeClr val="accent5">
                    <a:lumMod val="20000"/>
                    <a:lumOff val="80000"/>
                  </a:schemeClr>
                </a:solidFill>
              </a:rPr>
              <a:t>eskuratzea</a:t>
            </a:r>
            <a:endParaRPr lang="es-ES" sz="1600" dirty="0">
              <a:solidFill>
                <a:schemeClr val="accent5">
                  <a:lumMod val="20000"/>
                  <a:lumOff val="80000"/>
                </a:schemeClr>
              </a:solidFill>
            </a:endParaRPr>
          </a:p>
          <a:p>
            <a:pPr>
              <a:lnSpc>
                <a:spcPct val="120000"/>
              </a:lnSpc>
              <a:spcBef>
                <a:spcPts val="1000"/>
              </a:spcBef>
            </a:pPr>
            <a:r>
              <a:rPr lang="es-ES" sz="1600" dirty="0">
                <a:solidFill>
                  <a:schemeClr val="accent5">
                    <a:lumMod val="20000"/>
                    <a:lumOff val="80000"/>
                  </a:schemeClr>
                </a:solidFill>
              </a:rPr>
              <a:t>	-Marketing eta Osasuna</a:t>
            </a:r>
          </a:p>
          <a:p>
            <a:pPr>
              <a:lnSpc>
                <a:spcPct val="120000"/>
              </a:lnSpc>
              <a:spcBef>
                <a:spcPts val="1000"/>
              </a:spcBef>
            </a:pPr>
            <a:r>
              <a:rPr lang="es-ES" sz="1600" dirty="0">
                <a:solidFill>
                  <a:schemeClr val="accent5">
                    <a:lumMod val="20000"/>
                    <a:lumOff val="80000"/>
                  </a:schemeClr>
                </a:solidFill>
              </a:rPr>
              <a:t>	-</a:t>
            </a:r>
            <a:r>
              <a:rPr lang="es-ES" sz="1600" dirty="0" err="1">
                <a:solidFill>
                  <a:schemeClr val="accent5">
                    <a:lumMod val="20000"/>
                    <a:lumOff val="80000"/>
                  </a:schemeClr>
                </a:solidFill>
              </a:rPr>
              <a:t>Bezeroen</a:t>
            </a:r>
            <a:r>
              <a:rPr lang="es-ES" sz="1600" dirty="0">
                <a:solidFill>
                  <a:schemeClr val="accent5">
                    <a:lumMod val="20000"/>
                    <a:lumOff val="80000"/>
                  </a:schemeClr>
                </a:solidFill>
              </a:rPr>
              <a:t> </a:t>
            </a:r>
            <a:r>
              <a:rPr lang="es-ES" sz="1600" dirty="0" err="1">
                <a:solidFill>
                  <a:schemeClr val="accent5">
                    <a:lumMod val="20000"/>
                    <a:lumOff val="80000"/>
                  </a:schemeClr>
                </a:solidFill>
              </a:rPr>
              <a:t>arreta</a:t>
            </a:r>
            <a:endParaRPr lang="es-ES" sz="1600" dirty="0">
              <a:solidFill>
                <a:schemeClr val="accent5">
                  <a:lumMod val="20000"/>
                  <a:lumOff val="80000"/>
                </a:schemeClr>
              </a:solidFill>
            </a:endParaRPr>
          </a:p>
          <a:p>
            <a:pPr>
              <a:lnSpc>
                <a:spcPct val="120000"/>
              </a:lnSpc>
              <a:spcBef>
                <a:spcPts val="1000"/>
              </a:spcBef>
            </a:pPr>
            <a:r>
              <a:rPr lang="es-ES" sz="1600" dirty="0">
                <a:solidFill>
                  <a:schemeClr val="accent5">
                    <a:lumMod val="20000"/>
                    <a:lumOff val="80000"/>
                  </a:schemeClr>
                </a:solidFill>
              </a:rPr>
              <a:t>	-</a:t>
            </a:r>
            <a:r>
              <a:rPr lang="es-ES" sz="1600" dirty="0" err="1">
                <a:solidFill>
                  <a:schemeClr val="accent5">
                    <a:lumMod val="20000"/>
                    <a:lumOff val="80000"/>
                  </a:schemeClr>
                </a:solidFill>
              </a:rPr>
              <a:t>Kalitatea</a:t>
            </a:r>
            <a:endParaRPr lang="es-ES" sz="1600" dirty="0">
              <a:solidFill>
                <a:schemeClr val="accent5">
                  <a:lumMod val="20000"/>
                  <a:lumOff val="80000"/>
                </a:schemeClr>
              </a:solidFill>
            </a:endParaRPr>
          </a:p>
          <a:p>
            <a:pPr marL="285750" indent="-285750">
              <a:lnSpc>
                <a:spcPct val="120000"/>
              </a:lnSpc>
              <a:spcBef>
                <a:spcPts val="1000"/>
              </a:spcBef>
              <a:buFont typeface="Arial" panose="020B0604020202020204" pitchFamily="34" charset="0"/>
              <a:buChar char="•"/>
            </a:pPr>
            <a:r>
              <a:rPr lang="es-ES" sz="1600" dirty="0" smtClean="0">
                <a:solidFill>
                  <a:schemeClr val="accent5">
                    <a:lumMod val="20000"/>
                    <a:lumOff val="80000"/>
                  </a:schemeClr>
                </a:solidFill>
              </a:rPr>
              <a:t>Balio </a:t>
            </a:r>
            <a:r>
              <a:rPr lang="es-ES" sz="1600" dirty="0">
                <a:solidFill>
                  <a:schemeClr val="accent5">
                    <a:lumMod val="20000"/>
                    <a:lumOff val="80000"/>
                  </a:schemeClr>
                </a:solidFill>
              </a:rPr>
              <a:t>proposamena</a:t>
            </a:r>
            <a:r>
              <a:rPr lang="es-ES" sz="1600" dirty="0" smtClean="0">
                <a:solidFill>
                  <a:schemeClr val="accent5">
                    <a:lumMod val="20000"/>
                    <a:lumOff val="80000"/>
                  </a:schemeClr>
                </a:solidFill>
              </a:rPr>
              <a:t>: </a:t>
            </a:r>
          </a:p>
          <a:p>
            <a:pPr>
              <a:lnSpc>
                <a:spcPct val="120000"/>
              </a:lnSpc>
              <a:spcBef>
                <a:spcPts val="1000"/>
              </a:spcBef>
            </a:pPr>
            <a:r>
              <a:rPr lang="es-ES" sz="1600" dirty="0">
                <a:solidFill>
                  <a:schemeClr val="accent5">
                    <a:lumMod val="20000"/>
                    <a:lumOff val="80000"/>
                  </a:schemeClr>
                </a:solidFill>
              </a:rPr>
              <a:t>	</a:t>
            </a:r>
            <a:r>
              <a:rPr lang="es-ES" sz="1600" dirty="0" smtClean="0">
                <a:solidFill>
                  <a:schemeClr val="accent5">
                    <a:lumMod val="20000"/>
                    <a:lumOff val="80000"/>
                  </a:schemeClr>
                </a:solidFill>
              </a:rPr>
              <a:t>-Bezeroekin harremana</a:t>
            </a:r>
          </a:p>
          <a:p>
            <a:pPr>
              <a:lnSpc>
                <a:spcPct val="120000"/>
              </a:lnSpc>
              <a:spcBef>
                <a:spcPts val="1000"/>
              </a:spcBef>
            </a:pPr>
            <a:r>
              <a:rPr lang="es-ES" sz="1600" dirty="0">
                <a:solidFill>
                  <a:schemeClr val="accent5">
                    <a:lumMod val="20000"/>
                    <a:lumOff val="80000"/>
                  </a:schemeClr>
                </a:solidFill>
              </a:rPr>
              <a:t>	</a:t>
            </a:r>
            <a:r>
              <a:rPr lang="es-ES" sz="1600" dirty="0" smtClean="0">
                <a:solidFill>
                  <a:schemeClr val="accent5">
                    <a:lumMod val="20000"/>
                    <a:lumOff val="80000"/>
                  </a:schemeClr>
                </a:solidFill>
              </a:rPr>
              <a:t>-Bezero segmentua</a:t>
            </a:r>
          </a:p>
          <a:p>
            <a:pPr>
              <a:lnSpc>
                <a:spcPct val="120000"/>
              </a:lnSpc>
              <a:spcBef>
                <a:spcPts val="1000"/>
              </a:spcBef>
            </a:pPr>
            <a:r>
              <a:rPr lang="es-ES" sz="1600" dirty="0" smtClean="0">
                <a:solidFill>
                  <a:schemeClr val="accent5">
                    <a:lumMod val="20000"/>
                    <a:lumOff val="80000"/>
                  </a:schemeClr>
                </a:solidFill>
              </a:rPr>
              <a:t>Diru sarreren iturria:</a:t>
            </a:r>
          </a:p>
          <a:p>
            <a:pPr>
              <a:lnSpc>
                <a:spcPct val="120000"/>
              </a:lnSpc>
              <a:spcBef>
                <a:spcPts val="1000"/>
              </a:spcBef>
            </a:pPr>
            <a:r>
              <a:rPr lang="es-ES" sz="1600" dirty="0">
                <a:solidFill>
                  <a:schemeClr val="accent5">
                    <a:lumMod val="20000"/>
                    <a:lumOff val="80000"/>
                  </a:schemeClr>
                </a:solidFill>
              </a:rPr>
              <a:t>	</a:t>
            </a:r>
            <a:r>
              <a:rPr lang="es-ES" sz="1600" dirty="0" smtClean="0">
                <a:solidFill>
                  <a:schemeClr val="accent5">
                    <a:lumMod val="20000"/>
                    <a:lumOff val="80000"/>
                  </a:schemeClr>
                </a:solidFill>
              </a:rPr>
              <a:t>-</a:t>
            </a:r>
            <a:r>
              <a:rPr lang="es-ES" sz="1600" dirty="0" err="1" smtClean="0">
                <a:solidFill>
                  <a:schemeClr val="accent5">
                    <a:lumMod val="20000"/>
                    <a:lumOff val="80000"/>
                  </a:schemeClr>
                </a:solidFill>
              </a:rPr>
              <a:t>Ekitaldiak</a:t>
            </a:r>
            <a:r>
              <a:rPr lang="es-ES" sz="1600" dirty="0" smtClean="0">
                <a:solidFill>
                  <a:schemeClr val="accent5">
                    <a:lumMod val="20000"/>
                    <a:lumOff val="80000"/>
                  </a:schemeClr>
                </a:solidFill>
              </a:rPr>
              <a:t> eta </a:t>
            </a:r>
            <a:r>
              <a:rPr lang="es-ES" sz="1600" dirty="0" err="1" smtClean="0">
                <a:solidFill>
                  <a:schemeClr val="accent5">
                    <a:lumMod val="20000"/>
                    <a:lumOff val="80000"/>
                  </a:schemeClr>
                </a:solidFill>
              </a:rPr>
              <a:t>azokak</a:t>
            </a:r>
            <a:r>
              <a:rPr lang="es-ES" sz="1600" dirty="0" smtClean="0">
                <a:solidFill>
                  <a:schemeClr val="accent5">
                    <a:lumMod val="20000"/>
                    <a:lumOff val="80000"/>
                  </a:schemeClr>
                </a:solidFill>
              </a:rPr>
              <a:t> egin</a:t>
            </a:r>
          </a:p>
          <a:p>
            <a:pPr>
              <a:lnSpc>
                <a:spcPct val="120000"/>
              </a:lnSpc>
              <a:spcBef>
                <a:spcPts val="1000"/>
              </a:spcBef>
            </a:pPr>
            <a:r>
              <a:rPr lang="es-ES" sz="1600" dirty="0">
                <a:solidFill>
                  <a:schemeClr val="accent5">
                    <a:lumMod val="20000"/>
                    <a:lumOff val="80000"/>
                  </a:schemeClr>
                </a:solidFill>
              </a:rPr>
              <a:t>	</a:t>
            </a:r>
            <a:r>
              <a:rPr lang="es-ES" sz="1600" dirty="0" smtClean="0">
                <a:solidFill>
                  <a:schemeClr val="accent5">
                    <a:lumMod val="20000"/>
                    <a:lumOff val="80000"/>
                  </a:schemeClr>
                </a:solidFill>
              </a:rPr>
              <a:t>-</a:t>
            </a:r>
            <a:r>
              <a:rPr lang="es-ES" sz="1600" dirty="0" err="1" smtClean="0">
                <a:solidFill>
                  <a:schemeClr val="accent5">
                    <a:lumMod val="20000"/>
                    <a:lumOff val="80000"/>
                  </a:schemeClr>
                </a:solidFill>
              </a:rPr>
              <a:t>Produktu</a:t>
            </a:r>
            <a:r>
              <a:rPr lang="es-ES" sz="1600" dirty="0" smtClean="0">
                <a:solidFill>
                  <a:schemeClr val="accent5">
                    <a:lumMod val="20000"/>
                    <a:lumOff val="80000"/>
                  </a:schemeClr>
                </a:solidFill>
              </a:rPr>
              <a:t> </a:t>
            </a:r>
            <a:r>
              <a:rPr lang="es-ES" sz="1600" dirty="0" err="1" smtClean="0">
                <a:solidFill>
                  <a:schemeClr val="accent5">
                    <a:lumMod val="20000"/>
                    <a:lumOff val="80000"/>
                  </a:schemeClr>
                </a:solidFill>
              </a:rPr>
              <a:t>propioen</a:t>
            </a:r>
            <a:r>
              <a:rPr lang="es-ES" sz="1600" dirty="0" smtClean="0">
                <a:solidFill>
                  <a:schemeClr val="accent5">
                    <a:lumMod val="20000"/>
                    <a:lumOff val="80000"/>
                  </a:schemeClr>
                </a:solidFill>
              </a:rPr>
              <a:t> </a:t>
            </a:r>
            <a:r>
              <a:rPr lang="es-ES" sz="1600" dirty="0" err="1" smtClean="0">
                <a:solidFill>
                  <a:schemeClr val="accent5">
                    <a:lumMod val="20000"/>
                    <a:lumOff val="80000"/>
                  </a:schemeClr>
                </a:solidFill>
              </a:rPr>
              <a:t>salmenta</a:t>
            </a:r>
            <a:endParaRPr lang="es-ES" sz="1600" dirty="0">
              <a:solidFill>
                <a:schemeClr val="accent5">
                  <a:lumMod val="20000"/>
                  <a:lumOff val="80000"/>
                </a:schemeClr>
              </a:solidFill>
            </a:endParaRP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5" name="Imagen 4"/>
          <p:cNvPicPr>
            <a:picLocks noChangeAspect="1"/>
          </p:cNvPicPr>
          <p:nvPr/>
        </p:nvPicPr>
        <p:blipFill rotWithShape="1">
          <a:blip r:embed="rId3"/>
          <a:srcRect l="2365" t="1842" b="31164"/>
          <a:stretch/>
        </p:blipFill>
        <p:spPr>
          <a:xfrm>
            <a:off x="6291743" y="1690688"/>
            <a:ext cx="2009023" cy="2961315"/>
          </a:xfrm>
          <a:prstGeom prst="rect">
            <a:avLst/>
          </a:prstGeom>
        </p:spPr>
      </p:pic>
      <p:pic>
        <p:nvPicPr>
          <p:cNvPr id="6" name="Imagen 5"/>
          <p:cNvPicPr>
            <a:picLocks noChangeAspect="1"/>
          </p:cNvPicPr>
          <p:nvPr/>
        </p:nvPicPr>
        <p:blipFill rotWithShape="1">
          <a:blip r:embed="rId4"/>
          <a:srcRect l="2267" t="2947"/>
          <a:stretch/>
        </p:blipFill>
        <p:spPr>
          <a:xfrm>
            <a:off x="9105099" y="1690688"/>
            <a:ext cx="1815518" cy="1497789"/>
          </a:xfrm>
          <a:prstGeom prst="rect">
            <a:avLst/>
          </a:prstGeom>
        </p:spPr>
      </p:pic>
      <p:pic>
        <p:nvPicPr>
          <p:cNvPr id="7" name="Imagen 6"/>
          <p:cNvPicPr>
            <a:picLocks noChangeAspect="1"/>
          </p:cNvPicPr>
          <p:nvPr/>
        </p:nvPicPr>
        <p:blipFill rotWithShape="1">
          <a:blip r:embed="rId5"/>
          <a:srcRect l="2283" b="24752"/>
          <a:stretch/>
        </p:blipFill>
        <p:spPr>
          <a:xfrm>
            <a:off x="9760689" y="3382349"/>
            <a:ext cx="1871078" cy="3326126"/>
          </a:xfrm>
          <a:prstGeom prst="rect">
            <a:avLst/>
          </a:prstGeom>
        </p:spPr>
      </p:pic>
      <p:pic>
        <p:nvPicPr>
          <p:cNvPr id="8" name="Imagen 7"/>
          <p:cNvPicPr>
            <a:picLocks noChangeAspect="1"/>
          </p:cNvPicPr>
          <p:nvPr/>
        </p:nvPicPr>
        <p:blipFill rotWithShape="1">
          <a:blip r:embed="rId6"/>
          <a:srcRect l="1776" b="36144"/>
          <a:stretch/>
        </p:blipFill>
        <p:spPr>
          <a:xfrm>
            <a:off x="4583141" y="5045412"/>
            <a:ext cx="4453996" cy="1301787"/>
          </a:xfrm>
          <a:prstGeom prst="rect">
            <a:avLst/>
          </a:prstGeom>
        </p:spPr>
      </p:pic>
    </p:spTree>
    <p:extLst>
      <p:ext uri="{BB962C8B-B14F-4D97-AF65-F5344CB8AC3E}">
        <p14:creationId xmlns:p14="http://schemas.microsoft.com/office/powerpoint/2010/main" val="767967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lstStyle/>
          <a:p>
            <a:r>
              <a:rPr lang="es-ES" b="1" dirty="0" smtClean="0">
                <a:solidFill>
                  <a:schemeClr val="accent5">
                    <a:lumMod val="20000"/>
                    <a:lumOff val="80000"/>
                  </a:schemeClr>
                </a:solidFill>
                <a:latin typeface="Poppins" panose="00000500000000000000" pitchFamily="2" charset="0"/>
                <a:cs typeface="Poppins" panose="00000500000000000000" pitchFamily="2" charset="0"/>
              </a:rPr>
              <a:t>CANVAS TAULA</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585323"/>
          </a:xfrm>
          <a:prstGeom prst="rect">
            <a:avLst/>
          </a:prstGeom>
          <a:noFill/>
        </p:spPr>
        <p:txBody>
          <a:bodyPr wrap="square" rtlCol="0">
            <a:spAutoFit/>
          </a:bodyPr>
          <a:lstStyle/>
          <a:p>
            <a:pPr marL="285750" indent="-285750">
              <a:buFont typeface="Arial" panose="020B0604020202020204" pitchFamily="34" charset="0"/>
              <a:buChar char="•"/>
            </a:pPr>
            <a:r>
              <a:rPr lang="es-ES" dirty="0" smtClean="0">
                <a:solidFill>
                  <a:schemeClr val="accent5">
                    <a:lumMod val="20000"/>
                    <a:lumOff val="80000"/>
                  </a:schemeClr>
                </a:solidFill>
              </a:rPr>
              <a:t>Funtsezko baliabideak:</a:t>
            </a:r>
          </a:p>
          <a:p>
            <a:pPr marL="742950" lvl="1" indent="-285750">
              <a:buFont typeface="Courier New" panose="02070309020205020404" pitchFamily="49" charset="0"/>
              <a:buChar char="o"/>
            </a:pPr>
            <a:r>
              <a:rPr lang="es-ES" dirty="0" err="1" smtClean="0">
                <a:solidFill>
                  <a:schemeClr val="accent5">
                    <a:lumMod val="20000"/>
                    <a:lumOff val="80000"/>
                  </a:schemeClr>
                </a:solidFill>
              </a:rPr>
              <a:t>Garapen</a:t>
            </a:r>
            <a:r>
              <a:rPr lang="es-ES" dirty="0" smtClean="0">
                <a:solidFill>
                  <a:schemeClr val="accent5">
                    <a:lumMod val="20000"/>
                    <a:lumOff val="80000"/>
                  </a:schemeClr>
                </a:solidFill>
              </a:rPr>
              <a:t> </a:t>
            </a:r>
            <a:r>
              <a:rPr lang="es-ES" dirty="0" err="1" smtClean="0">
                <a:solidFill>
                  <a:schemeClr val="accent5">
                    <a:lumMod val="20000"/>
                    <a:lumOff val="80000"/>
                  </a:schemeClr>
                </a:solidFill>
              </a:rPr>
              <a:t>taldea</a:t>
            </a:r>
            <a:endParaRPr lang="es-ES" dirty="0" smtClean="0">
              <a:solidFill>
                <a:schemeClr val="accent5">
                  <a:lumMod val="20000"/>
                  <a:lumOff val="80000"/>
                </a:schemeClr>
              </a:solidFill>
            </a:endParaRPr>
          </a:p>
          <a:p>
            <a:pPr marL="742950" lvl="1" indent="-285750">
              <a:buFont typeface="Courier New" panose="02070309020205020404" pitchFamily="49" charset="0"/>
              <a:buChar char="o"/>
            </a:pPr>
            <a:r>
              <a:rPr lang="es-ES" dirty="0" err="1" smtClean="0">
                <a:solidFill>
                  <a:schemeClr val="accent5">
                    <a:lumMod val="20000"/>
                    <a:lumOff val="80000"/>
                  </a:schemeClr>
                </a:solidFill>
              </a:rPr>
              <a:t>Merkatuan</a:t>
            </a:r>
            <a:r>
              <a:rPr lang="es-ES" dirty="0" smtClean="0">
                <a:solidFill>
                  <a:schemeClr val="accent5">
                    <a:lumMod val="20000"/>
                    <a:lumOff val="80000"/>
                  </a:schemeClr>
                </a:solidFill>
              </a:rPr>
              <a:t> </a:t>
            </a:r>
            <a:r>
              <a:rPr lang="es-ES" dirty="0" err="1" smtClean="0">
                <a:solidFill>
                  <a:schemeClr val="accent5">
                    <a:lumMod val="20000"/>
                    <a:lumOff val="80000"/>
                  </a:schemeClr>
                </a:solidFill>
              </a:rPr>
              <a:t>sartzea</a:t>
            </a:r>
            <a:endParaRPr lang="es-ES" dirty="0" smtClean="0">
              <a:solidFill>
                <a:schemeClr val="accent5">
                  <a:lumMod val="20000"/>
                  <a:lumOff val="80000"/>
                </a:schemeClr>
              </a:solidFill>
            </a:endParaRPr>
          </a:p>
          <a:p>
            <a:pPr marL="742950" lvl="1" indent="-285750">
              <a:buFont typeface="Courier New" panose="02070309020205020404" pitchFamily="49" charset="0"/>
              <a:buChar char="o"/>
            </a:pPr>
            <a:r>
              <a:rPr lang="es-ES" dirty="0" err="1" smtClean="0">
                <a:solidFill>
                  <a:schemeClr val="accent5">
                    <a:lumMod val="20000"/>
                    <a:lumOff val="80000"/>
                  </a:schemeClr>
                </a:solidFill>
              </a:rPr>
              <a:t>Hobekuntzak</a:t>
            </a:r>
            <a:r>
              <a:rPr lang="es-ES" dirty="0" smtClean="0">
                <a:solidFill>
                  <a:schemeClr val="accent5">
                    <a:lumMod val="20000"/>
                    <a:lumOff val="80000"/>
                  </a:schemeClr>
                </a:solidFill>
              </a:rPr>
              <a:t> </a:t>
            </a:r>
            <a:r>
              <a:rPr lang="es-ES" dirty="0" err="1" smtClean="0">
                <a:solidFill>
                  <a:schemeClr val="accent5">
                    <a:lumMod val="20000"/>
                    <a:lumOff val="80000"/>
                  </a:schemeClr>
                </a:solidFill>
              </a:rPr>
              <a:t>egitea</a:t>
            </a:r>
            <a:endParaRPr lang="es-ES" dirty="0" smtClean="0">
              <a:solidFill>
                <a:schemeClr val="accent5">
                  <a:lumMod val="20000"/>
                  <a:lumOff val="80000"/>
                </a:schemeClr>
              </a:solidFill>
            </a:endParaRPr>
          </a:p>
          <a:p>
            <a:pPr marL="742950" lvl="1" indent="-285750">
              <a:buFont typeface="Courier New" panose="02070309020205020404" pitchFamily="49" charset="0"/>
              <a:buChar char="o"/>
            </a:pPr>
            <a:endParaRPr lang="es-ES" dirty="0" smtClean="0">
              <a:solidFill>
                <a:schemeClr val="accent5">
                  <a:lumMod val="20000"/>
                  <a:lumOff val="80000"/>
                </a:schemeClr>
              </a:solidFill>
            </a:endParaRPr>
          </a:p>
          <a:p>
            <a:pPr lvl="1"/>
            <a:endParaRPr lang="es-ES" dirty="0">
              <a:solidFill>
                <a:schemeClr val="accent5">
                  <a:lumMod val="20000"/>
                  <a:lumOff val="80000"/>
                </a:schemeClr>
              </a:solidFill>
            </a:endParaRPr>
          </a:p>
          <a:p>
            <a:pPr marL="285750" indent="-285750">
              <a:buFont typeface="Arial" panose="020B0604020202020204" pitchFamily="34" charset="0"/>
              <a:buChar char="•"/>
            </a:pPr>
            <a:r>
              <a:rPr lang="es-ES" dirty="0" smtClean="0">
                <a:solidFill>
                  <a:schemeClr val="accent5">
                    <a:lumMod val="20000"/>
                    <a:lumOff val="80000"/>
                  </a:schemeClr>
                </a:solidFill>
              </a:rPr>
              <a:t>Kostuen egitura:</a:t>
            </a:r>
          </a:p>
          <a:p>
            <a:pPr marL="742950" lvl="1" indent="-285750">
              <a:buFont typeface="Arial" panose="020B0604020202020204" pitchFamily="34" charset="0"/>
              <a:buChar char="•"/>
            </a:pPr>
            <a:r>
              <a:rPr lang="es-ES" dirty="0" err="1" smtClean="0">
                <a:solidFill>
                  <a:schemeClr val="accent5">
                    <a:lumMod val="20000"/>
                    <a:lumOff val="80000"/>
                  </a:schemeClr>
                </a:solidFill>
              </a:rPr>
              <a:t>Zerbitzariak</a:t>
            </a:r>
            <a:r>
              <a:rPr lang="es-ES" dirty="0" smtClean="0">
                <a:solidFill>
                  <a:schemeClr val="accent5">
                    <a:lumMod val="20000"/>
                    <a:lumOff val="80000"/>
                  </a:schemeClr>
                </a:solidFill>
              </a:rPr>
              <a:t>, langileak eta publizitatea</a:t>
            </a:r>
          </a:p>
          <a:p>
            <a:endParaRPr lang="es-ES" dirty="0" smtClean="0">
              <a:solidFill>
                <a:schemeClr val="accent5">
                  <a:lumMod val="20000"/>
                  <a:lumOff val="80000"/>
                </a:schemeClr>
              </a:solidFill>
            </a:endParaRPr>
          </a:p>
        </p:txBody>
      </p:sp>
      <p:pic>
        <p:nvPicPr>
          <p:cNvPr id="3" name="Imagen 2"/>
          <p:cNvPicPr>
            <a:picLocks noChangeAspect="1"/>
          </p:cNvPicPr>
          <p:nvPr/>
        </p:nvPicPr>
        <p:blipFill rotWithShape="1">
          <a:blip r:embed="rId3"/>
          <a:srcRect l="2453"/>
          <a:stretch/>
        </p:blipFill>
        <p:spPr>
          <a:xfrm>
            <a:off x="6218766" y="932101"/>
            <a:ext cx="1784186" cy="2152950"/>
          </a:xfrm>
          <a:prstGeom prst="rect">
            <a:avLst/>
          </a:prstGeom>
        </p:spPr>
      </p:pic>
      <p:pic>
        <p:nvPicPr>
          <p:cNvPr id="4" name="Imagen 3"/>
          <p:cNvPicPr>
            <a:picLocks noChangeAspect="1"/>
          </p:cNvPicPr>
          <p:nvPr/>
        </p:nvPicPr>
        <p:blipFill>
          <a:blip r:embed="rId4"/>
          <a:stretch>
            <a:fillRect/>
          </a:stretch>
        </p:blipFill>
        <p:spPr>
          <a:xfrm>
            <a:off x="6870035" y="3551359"/>
            <a:ext cx="4763165" cy="1124107"/>
          </a:xfrm>
          <a:prstGeom prst="rect">
            <a:avLst/>
          </a:prstGeom>
        </p:spPr>
      </p:pic>
    </p:spTree>
    <p:extLst>
      <p:ext uri="{BB962C8B-B14F-4D97-AF65-F5344CB8AC3E}">
        <p14:creationId xmlns:p14="http://schemas.microsoft.com/office/powerpoint/2010/main" val="2480603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smtClean="0">
                <a:solidFill>
                  <a:schemeClr val="accent5">
                    <a:lumMod val="20000"/>
                    <a:lumOff val="80000"/>
                  </a:schemeClr>
                </a:solidFill>
                <a:latin typeface="Poppins" panose="00000500000000000000" pitchFamily="2" charset="0"/>
                <a:cs typeface="Poppins" panose="00000500000000000000" pitchFamily="2" charset="0"/>
              </a:rPr>
              <a:t>SDG </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(Objetivos de </a:t>
            </a:r>
            <a:r>
              <a:rPr lang="es-ES" sz="3200" b="1" dirty="0">
                <a:solidFill>
                  <a:schemeClr val="accent5">
                    <a:lumMod val="20000"/>
                    <a:lumOff val="80000"/>
                  </a:schemeClr>
                </a:solidFill>
                <a:latin typeface="Poppins" panose="00000500000000000000" pitchFamily="2" charset="0"/>
                <a:cs typeface="Poppins" panose="00000500000000000000" pitchFamily="2" charset="0"/>
              </a:rPr>
              <a:t>D</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esarrollo Sostenible)</a:t>
            </a:r>
            <a:endParaRPr lang="es-ES" sz="3200"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308324"/>
          </a:xfrm>
          <a:prstGeom prst="rect">
            <a:avLst/>
          </a:prstGeom>
          <a:noFill/>
        </p:spPr>
        <p:txBody>
          <a:bodyPr wrap="square" rtlCol="0">
            <a:spAutoFit/>
          </a:bodyPr>
          <a:lstStyle/>
          <a:p>
            <a:pPr marL="285750" indent="-285750">
              <a:buFont typeface="Arial" panose="020B0604020202020204" pitchFamily="34" charset="0"/>
              <a:buChar char="•"/>
            </a:pPr>
            <a:r>
              <a:rPr lang="es-ES" dirty="0" smtClean="0">
                <a:solidFill>
                  <a:schemeClr val="accent5">
                    <a:lumMod val="20000"/>
                    <a:lumOff val="80000"/>
                  </a:schemeClr>
                </a:solidFill>
              </a:rPr>
              <a:t>SDG 2: Hambre cero</a:t>
            </a:r>
            <a:endParaRPr lang="es-ES" dirty="0">
              <a:solidFill>
                <a:schemeClr val="accent5">
                  <a:lumMod val="20000"/>
                  <a:lumOff val="80000"/>
                </a:schemeClr>
              </a:solidFill>
            </a:endParaRPr>
          </a:p>
          <a:p>
            <a:pPr marL="285750" indent="-285750">
              <a:buFont typeface="Arial" panose="020B0604020202020204" pitchFamily="34" charset="0"/>
              <a:buChar char="•"/>
            </a:pPr>
            <a:r>
              <a:rPr lang="es-ES" dirty="0" smtClean="0">
                <a:solidFill>
                  <a:schemeClr val="accent5">
                    <a:lumMod val="20000"/>
                    <a:lumOff val="80000"/>
                  </a:schemeClr>
                </a:solidFill>
              </a:rPr>
              <a:t>SDG 3: Salud y bienestar</a:t>
            </a:r>
          </a:p>
          <a:p>
            <a:pPr marL="285750" indent="-285750">
              <a:buFont typeface="Arial" panose="020B0604020202020204" pitchFamily="34" charset="0"/>
              <a:buChar char="•"/>
            </a:pPr>
            <a:r>
              <a:rPr lang="es-ES" dirty="0" smtClean="0">
                <a:solidFill>
                  <a:schemeClr val="accent5">
                    <a:lumMod val="20000"/>
                    <a:lumOff val="80000"/>
                  </a:schemeClr>
                </a:solidFill>
              </a:rPr>
              <a:t>SDG 11: Ciudades y comunidades sostenibles</a:t>
            </a:r>
          </a:p>
          <a:p>
            <a:pPr marL="285750" indent="-285750">
              <a:buFont typeface="Arial" panose="020B0604020202020204" pitchFamily="34" charset="0"/>
              <a:buChar char="•"/>
            </a:pPr>
            <a:r>
              <a:rPr lang="es-ES" dirty="0" smtClean="0">
                <a:solidFill>
                  <a:schemeClr val="accent5">
                    <a:lumMod val="20000"/>
                    <a:lumOff val="80000"/>
                  </a:schemeClr>
                </a:solidFill>
              </a:rPr>
              <a:t>SDG 12: </a:t>
            </a:r>
            <a:r>
              <a:rPr lang="es-ES" dirty="0" err="1" smtClean="0">
                <a:solidFill>
                  <a:schemeClr val="accent5">
                    <a:lumMod val="20000"/>
                    <a:lumOff val="80000"/>
                  </a:schemeClr>
                </a:solidFill>
              </a:rPr>
              <a:t>Produccion</a:t>
            </a:r>
            <a:r>
              <a:rPr lang="es-ES" dirty="0" smtClean="0">
                <a:solidFill>
                  <a:schemeClr val="accent5">
                    <a:lumMod val="20000"/>
                    <a:lumOff val="80000"/>
                  </a:schemeClr>
                </a:solidFill>
              </a:rPr>
              <a:t> y consumo responsable</a:t>
            </a:r>
          </a:p>
          <a:p>
            <a:endParaRPr lang="es-ES" dirty="0" smtClean="0">
              <a:solidFill>
                <a:schemeClr val="accent5">
                  <a:lumMod val="20000"/>
                  <a:lumOff val="80000"/>
                </a:schemeClr>
              </a:solidFill>
            </a:endParaRPr>
          </a:p>
          <a:p>
            <a:pPr marL="742950" lvl="1" indent="-285750">
              <a:buFont typeface="Courier New" panose="02070309020205020404" pitchFamily="49" charset="0"/>
              <a:buChar char="o"/>
            </a:pPr>
            <a:endParaRPr lang="es-ES" dirty="0" smtClean="0">
              <a:solidFill>
                <a:schemeClr val="accent5">
                  <a:lumMod val="20000"/>
                  <a:lumOff val="80000"/>
                </a:schemeClr>
              </a:solidFill>
            </a:endParaRPr>
          </a:p>
          <a:p>
            <a:pPr lvl="1"/>
            <a:endParaRPr lang="es-ES" dirty="0" smtClean="0">
              <a:solidFill>
                <a:schemeClr val="accent5">
                  <a:lumMod val="20000"/>
                  <a:lumOff val="80000"/>
                </a:schemeClr>
              </a:solidFill>
            </a:endParaRPr>
          </a:p>
          <a:p>
            <a:endParaRPr lang="es-ES" dirty="0" smtClean="0">
              <a:solidFill>
                <a:schemeClr val="accent5">
                  <a:lumMod val="20000"/>
                  <a:lumOff val="80000"/>
                </a:schemeClr>
              </a:solidFill>
            </a:endParaRPr>
          </a:p>
        </p:txBody>
      </p:sp>
      <p:pic>
        <p:nvPicPr>
          <p:cNvPr id="3" name="Imagen 2"/>
          <p:cNvPicPr>
            <a:picLocks noChangeAspect="1"/>
          </p:cNvPicPr>
          <p:nvPr/>
        </p:nvPicPr>
        <p:blipFill rotWithShape="1">
          <a:blip r:embed="rId3"/>
          <a:srcRect l="8674" t="7697" r="9987" b="8402"/>
          <a:stretch/>
        </p:blipFill>
        <p:spPr>
          <a:xfrm>
            <a:off x="7172588" y="1728132"/>
            <a:ext cx="1015068" cy="1015068"/>
          </a:xfrm>
          <a:prstGeom prst="rect">
            <a:avLst/>
          </a:prstGeom>
        </p:spPr>
      </p:pic>
      <p:pic>
        <p:nvPicPr>
          <p:cNvPr id="4" name="Imagen 3"/>
          <p:cNvPicPr>
            <a:picLocks noChangeAspect="1"/>
          </p:cNvPicPr>
          <p:nvPr/>
        </p:nvPicPr>
        <p:blipFill rotWithShape="1">
          <a:blip r:embed="rId4"/>
          <a:srcRect l="6429" t="7728" r="7591" b="7678"/>
          <a:stretch/>
        </p:blipFill>
        <p:spPr>
          <a:xfrm>
            <a:off x="8942664" y="3707934"/>
            <a:ext cx="1040236" cy="1023457"/>
          </a:xfrm>
          <a:prstGeom prst="rect">
            <a:avLst/>
          </a:prstGeom>
        </p:spPr>
      </p:pic>
      <p:pic>
        <p:nvPicPr>
          <p:cNvPr id="5" name="Imagen 4"/>
          <p:cNvPicPr>
            <a:picLocks noChangeAspect="1"/>
          </p:cNvPicPr>
          <p:nvPr/>
        </p:nvPicPr>
        <p:blipFill rotWithShape="1">
          <a:blip r:embed="rId5"/>
          <a:srcRect l="6379" t="8047" r="6232" b="7894"/>
          <a:stretch/>
        </p:blipFill>
        <p:spPr>
          <a:xfrm>
            <a:off x="1342239" y="3884103"/>
            <a:ext cx="1090568" cy="1057013"/>
          </a:xfrm>
          <a:prstGeom prst="rect">
            <a:avLst/>
          </a:prstGeom>
        </p:spPr>
      </p:pic>
      <p:pic>
        <p:nvPicPr>
          <p:cNvPr id="7" name="Imagen 6"/>
          <p:cNvPicPr>
            <a:picLocks noChangeAspect="1"/>
          </p:cNvPicPr>
          <p:nvPr/>
        </p:nvPicPr>
        <p:blipFill rotWithShape="1">
          <a:blip r:embed="rId6"/>
          <a:srcRect l="10718" t="6902" r="8343" b="9605"/>
          <a:stretch/>
        </p:blipFill>
        <p:spPr>
          <a:xfrm>
            <a:off x="5587068" y="4269996"/>
            <a:ext cx="1048624" cy="1073791"/>
          </a:xfrm>
          <a:prstGeom prst="rect">
            <a:avLst/>
          </a:prstGeom>
        </p:spPr>
      </p:pic>
    </p:spTree>
    <p:extLst>
      <p:ext uri="{BB962C8B-B14F-4D97-AF65-F5344CB8AC3E}">
        <p14:creationId xmlns:p14="http://schemas.microsoft.com/office/powerpoint/2010/main" val="417276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AURKIBIDEA</a:t>
            </a:r>
          </a:p>
        </p:txBody>
      </p:sp>
      <p:sp>
        <p:nvSpPr>
          <p:cNvPr id="3" name="CuadroTexto 2"/>
          <p:cNvSpPr txBox="1"/>
          <p:nvPr/>
        </p:nvSpPr>
        <p:spPr>
          <a:xfrm>
            <a:off x="838200" y="1690688"/>
            <a:ext cx="10515600" cy="2246769"/>
          </a:xfrm>
          <a:prstGeom prst="rect">
            <a:avLst/>
          </a:prstGeom>
          <a:noFill/>
        </p:spPr>
        <p:txBody>
          <a:bodyPr wrap="square" numCol="2" rtlCol="0">
            <a:spAutoFit/>
          </a:bodyPr>
          <a:lstStyle/>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3" action="ppaction://hlinksldjump">
                  <a:extLst>
                    <a:ext uri="{A12FA001-AC4F-418D-AE19-62706E023703}">
                      <ahyp:hlinkClr xmlns:ahyp="http://schemas.microsoft.com/office/drawing/2018/hyperlinkcolor" xmlns="" val="tx"/>
                    </a:ext>
                  </a:extLst>
                </a:hlinkClick>
              </a:rPr>
              <a:t>Gure enpresa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4" action="ppaction://hlinksldjump">
                  <a:extLst>
                    <a:ext uri="{A12FA001-AC4F-418D-AE19-62706E023703}">
                      <ahyp:hlinkClr xmlns:ahyp="http://schemas.microsoft.com/office/drawing/2018/hyperlinkcolor" xmlns="" val="tx"/>
                    </a:ext>
                  </a:extLst>
                </a:hlinkClick>
              </a:rPr>
              <a:t>Erronkaren lehenengo pausuak</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5" action="ppaction://hlinksldjump">
                  <a:extLst>
                    <a:ext uri="{A12FA001-AC4F-418D-AE19-62706E023703}">
                      <ahyp:hlinkClr xmlns:ahyp="http://schemas.microsoft.com/office/drawing/2018/hyperlinkcolor" xmlns="" val="tx"/>
                    </a:ext>
                  </a:extLst>
                </a:hlinkClick>
              </a:rPr>
              <a:t>Egunerokoa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6" action="ppaction://hlinksldjump">
                  <a:extLst>
                    <a:ext uri="{A12FA001-AC4F-418D-AE19-62706E023703}">
                      <ahyp:hlinkClr xmlns:ahyp="http://schemas.microsoft.com/office/drawing/2018/hyperlinkcolor" xmlns="" val="tx"/>
                    </a:ext>
                  </a:extLst>
                </a:hlinkClick>
              </a:rPr>
              <a:t>ERP Programa eta Datu Basea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7" action="ppaction://hlinksldjump">
                  <a:extLst>
                    <a:ext uri="{A12FA001-AC4F-418D-AE19-62706E023703}">
                      <ahyp:hlinkClr xmlns:ahyp="http://schemas.microsoft.com/office/drawing/2018/hyperlinkcolor" xmlns="" val="tx"/>
                    </a:ext>
                  </a:extLst>
                </a:hlinkClick>
              </a:rPr>
              <a:t>Komertzial APP (kudeapp)</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8" action="ppaction://hlinksldjump">
                  <a:extLst>
                    <a:ext uri="{A12FA001-AC4F-418D-AE19-62706E023703}">
                      <ahyp:hlinkClr xmlns:ahyp="http://schemas.microsoft.com/office/drawing/2018/hyperlinkcolor" xmlns="" val="tx"/>
                    </a:ext>
                  </a:extLst>
                </a:hlinkClick>
              </a:rPr>
              <a:t>KudeApp Konexioa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9" action="ppaction://hlinksldjump">
                  <a:extLst>
                    <a:ext uri="{A12FA001-AC4F-418D-AE19-62706E023703}">
                      <ahyp:hlinkClr xmlns:ahyp="http://schemas.microsoft.com/office/drawing/2018/hyperlinkcolor" xmlns="" val="tx"/>
                    </a:ext>
                  </a:extLst>
                </a:hlinkClick>
              </a:rPr>
              <a:t>KudeApp Diseinua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0" action="ppaction://hlinksldjump">
                  <a:extLst>
                    <a:ext uri="{A12FA001-AC4F-418D-AE19-62706E023703}">
                      <ahyp:hlinkClr xmlns:ahyp="http://schemas.microsoft.com/office/drawing/2018/hyperlinkcolor" xmlns="" val="tx"/>
                    </a:ext>
                  </a:extLst>
                </a:hlinkClick>
              </a:rPr>
              <a:t>Enpresaren APP (OdooControl)</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1" action="ppaction://hlinksldjump">
                  <a:extLst>
                    <a:ext uri="{A12FA001-AC4F-418D-AE19-62706E023703}">
                      <ahyp:hlinkClr xmlns:ahyp="http://schemas.microsoft.com/office/drawing/2018/hyperlinkcolor" xmlns="" val="tx"/>
                    </a:ext>
                  </a:extLst>
                </a:hlinkClick>
              </a:rPr>
              <a:t>OdooControl Konexioa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2" action="ppaction://hlinksldjump">
                  <a:extLst>
                    <a:ext uri="{A12FA001-AC4F-418D-AE19-62706E023703}">
                      <ahyp:hlinkClr xmlns:ahyp="http://schemas.microsoft.com/office/drawing/2018/hyperlinkcolor" xmlns="" val="tx"/>
                    </a:ext>
                  </a:extLst>
                </a:hlinkClick>
              </a:rPr>
              <a:t>OdooControl Diseinua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3" action="ppaction://hlinksldjump">
                  <a:extLst>
                    <a:ext uri="{A12FA001-AC4F-418D-AE19-62706E023703}">
                      <ahyp:hlinkClr xmlns:ahyp="http://schemas.microsoft.com/office/drawing/2018/hyperlinkcolor" xmlns="" val="tx"/>
                    </a:ext>
                  </a:extLst>
                </a:hlinkClick>
              </a:rPr>
              <a:t>Figma Disenua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4" action="ppaction://hlinksldjump">
                  <a:extLst>
                    <a:ext uri="{A12FA001-AC4F-418D-AE19-62706E023703}">
                      <ahyp:hlinkClr xmlns:ahyp="http://schemas.microsoft.com/office/drawing/2018/hyperlinkcolor" xmlns="" val="tx"/>
                    </a:ext>
                  </a:extLst>
                </a:hlinkClick>
              </a:rPr>
              <a:t>Enpresa </a:t>
            </a:r>
            <a:r>
              <a:rPr lang="es-ES" sz="2000" dirty="0" err="1">
                <a:solidFill>
                  <a:schemeClr val="accent5">
                    <a:lumMod val="40000"/>
                    <a:lumOff val="60000"/>
                  </a:schemeClr>
                </a:solidFill>
                <a:latin typeface="Poppins" panose="00000500000000000000" pitchFamily="2" charset="0"/>
                <a:cs typeface="Poppins" panose="00000500000000000000" pitchFamily="2" charset="0"/>
                <a:hlinkClick r:id="rId14" action="ppaction://hlinksldjump">
                  <a:extLst>
                    <a:ext uri="{A12FA001-AC4F-418D-AE19-62706E023703}">
                      <ahyp:hlinkClr xmlns:ahyp="http://schemas.microsoft.com/office/drawing/2018/hyperlinkcolor" xmlns="" val="tx"/>
                    </a:ext>
                  </a:extLst>
                </a:hlinkClick>
              </a:rPr>
              <a:t>ideia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s-ES" sz="2000" dirty="0">
                <a:solidFill>
                  <a:schemeClr val="accent5">
                    <a:lumMod val="40000"/>
                    <a:lumOff val="60000"/>
                  </a:schemeClr>
                </a:solidFill>
                <a:latin typeface="Poppins" panose="00000500000000000000" pitchFamily="2" charset="0"/>
                <a:cs typeface="Poppins" panose="00000500000000000000" pitchFamily="2" charset="0"/>
                <a:hlinkClick r:id="rId15" action="ppaction://hlinksldjump">
                  <a:extLst>
                    <a:ext uri="{A12FA001-AC4F-418D-AE19-62706E023703}">
                      <ahyp:hlinkClr xmlns:ahyp="http://schemas.microsoft.com/office/drawing/2018/hyperlinkcolor" xmlns="" val="tx"/>
                    </a:ext>
                  </a:extLst>
                </a:hlinkClick>
              </a:rPr>
              <a:t>Forma </a:t>
            </a:r>
            <a:r>
              <a:rPr lang="es-ES" sz="2000" dirty="0" err="1">
                <a:solidFill>
                  <a:schemeClr val="accent5">
                    <a:lumMod val="40000"/>
                    <a:lumOff val="60000"/>
                  </a:schemeClr>
                </a:solidFill>
                <a:latin typeface="Poppins" panose="00000500000000000000" pitchFamily="2" charset="0"/>
                <a:cs typeface="Poppins" panose="00000500000000000000" pitchFamily="2" charset="0"/>
                <a:hlinkClick r:id="rId15" action="ppaction://hlinksldjump">
                  <a:extLst>
                    <a:ext uri="{A12FA001-AC4F-418D-AE19-62706E023703}">
                      <ahyp:hlinkClr xmlns:ahyp="http://schemas.microsoft.com/office/drawing/2018/hyperlinkcolor" xmlns="" val="tx"/>
                    </a:ext>
                  </a:extLst>
                </a:hlinkClick>
              </a:rPr>
              <a:t>juridikoa</a:t>
            </a:r>
            <a:endParaRPr lang="es-ES" sz="2000" dirty="0">
              <a:solidFill>
                <a:schemeClr val="accent5">
                  <a:lumMod val="40000"/>
                  <a:lumOff val="60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49357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Merkatu</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ikerketa</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a:t>
            </a:r>
            <a:r>
              <a:rPr lang="es-ES" sz="3200" b="1" dirty="0" err="1" smtClean="0">
                <a:solidFill>
                  <a:schemeClr val="accent5">
                    <a:lumMod val="20000"/>
                    <a:lumOff val="80000"/>
                  </a:schemeClr>
                </a:solidFill>
                <a:latin typeface="Poppins" panose="00000500000000000000" pitchFamily="2" charset="0"/>
                <a:cs typeface="Poppins" panose="00000500000000000000" pitchFamily="2" charset="0"/>
              </a:rPr>
              <a:t>Merkatuko</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3200" b="1" dirty="0" err="1" smtClean="0">
                <a:solidFill>
                  <a:schemeClr val="accent5">
                    <a:lumMod val="20000"/>
                    <a:lumOff val="80000"/>
                  </a:schemeClr>
                </a:solidFill>
                <a:latin typeface="Poppins" panose="00000500000000000000" pitchFamily="2" charset="0"/>
                <a:cs typeface="Poppins" panose="00000500000000000000" pitchFamily="2" charset="0"/>
              </a:rPr>
              <a:t>ezaugarriak</a:t>
            </a:r>
            <a:r>
              <a:rPr lang="es-ES" sz="3200" b="1" dirty="0" smtClean="0">
                <a:solidFill>
                  <a:schemeClr val="accent5">
                    <a:lumMod val="20000"/>
                    <a:lumOff val="80000"/>
                  </a:schemeClr>
                </a:solidFill>
                <a:latin typeface="Poppins" panose="00000500000000000000" pitchFamily="2" charset="0"/>
                <a:cs typeface="Poppins" panose="00000500000000000000" pitchFamily="2" charset="0"/>
              </a:rPr>
              <a:t>)</a:t>
            </a:r>
            <a:endParaRPr lang="es-ES" sz="3200"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2308324"/>
          </a:xfrm>
          <a:prstGeom prst="rect">
            <a:avLst/>
          </a:prstGeom>
          <a:noFill/>
        </p:spPr>
        <p:txBody>
          <a:bodyPr wrap="square" rtlCol="0">
            <a:spAutoFit/>
          </a:bodyPr>
          <a:lstStyle/>
          <a:p>
            <a:r>
              <a:rPr lang="es-ES" dirty="0" err="1" smtClean="0">
                <a:solidFill>
                  <a:schemeClr val="accent5">
                    <a:lumMod val="20000"/>
                    <a:lumOff val="80000"/>
                  </a:schemeClr>
                </a:solidFill>
              </a:rPr>
              <a:t>Gaur</a:t>
            </a:r>
            <a:r>
              <a:rPr lang="es-ES" dirty="0" smtClean="0">
                <a:solidFill>
                  <a:schemeClr val="accent5">
                    <a:lumMod val="20000"/>
                    <a:lumOff val="80000"/>
                  </a:schemeClr>
                </a:solidFill>
              </a:rPr>
              <a:t> </a:t>
            </a:r>
            <a:r>
              <a:rPr lang="es-ES" dirty="0" err="1" smtClean="0">
                <a:solidFill>
                  <a:schemeClr val="accent5">
                    <a:lumMod val="20000"/>
                    <a:lumOff val="80000"/>
                  </a:schemeClr>
                </a:solidFill>
              </a:rPr>
              <a:t>egun</a:t>
            </a:r>
            <a:r>
              <a:rPr lang="es-ES" dirty="0" smtClean="0">
                <a:solidFill>
                  <a:schemeClr val="accent5">
                    <a:lumMod val="20000"/>
                    <a:lumOff val="80000"/>
                  </a:schemeClr>
                </a:solidFill>
              </a:rPr>
              <a:t> </a:t>
            </a:r>
            <a:r>
              <a:rPr lang="es-ES" dirty="0" err="1" smtClean="0">
                <a:solidFill>
                  <a:schemeClr val="accent5">
                    <a:lumMod val="20000"/>
                    <a:lumOff val="80000"/>
                  </a:schemeClr>
                </a:solidFill>
              </a:rPr>
              <a:t>gaztien</a:t>
            </a:r>
            <a:r>
              <a:rPr lang="es-ES" dirty="0" smtClean="0">
                <a:solidFill>
                  <a:schemeClr val="accent5">
                    <a:lumMod val="20000"/>
                    <a:lumOff val="80000"/>
                  </a:schemeClr>
                </a:solidFill>
              </a:rPr>
              <a:t> </a:t>
            </a:r>
            <a:r>
              <a:rPr lang="es-ES" dirty="0" err="1" smtClean="0">
                <a:solidFill>
                  <a:schemeClr val="accent5">
                    <a:lumMod val="20000"/>
                    <a:lumOff val="80000"/>
                  </a:schemeClr>
                </a:solidFill>
              </a:rPr>
              <a:t>artean</a:t>
            </a:r>
            <a:r>
              <a:rPr lang="es-ES" dirty="0" smtClean="0">
                <a:solidFill>
                  <a:schemeClr val="accent5">
                    <a:lumMod val="20000"/>
                    <a:lumOff val="80000"/>
                  </a:schemeClr>
                </a:solidFill>
              </a:rPr>
              <a:t> </a:t>
            </a:r>
            <a:r>
              <a:rPr lang="es-ES" dirty="0" err="1" smtClean="0">
                <a:solidFill>
                  <a:schemeClr val="accent5">
                    <a:lumMod val="20000"/>
                    <a:lumOff val="80000"/>
                  </a:schemeClr>
                </a:solidFill>
              </a:rPr>
              <a:t>obesitate</a:t>
            </a:r>
            <a:r>
              <a:rPr lang="es-ES" dirty="0" smtClean="0">
                <a:solidFill>
                  <a:schemeClr val="accent5">
                    <a:lumMod val="20000"/>
                    <a:lumOff val="80000"/>
                  </a:schemeClr>
                </a:solidFill>
              </a:rPr>
              <a:t> gehio dago, janari ez </a:t>
            </a:r>
            <a:r>
              <a:rPr lang="es-ES" dirty="0" err="1" smtClean="0">
                <a:solidFill>
                  <a:schemeClr val="accent5">
                    <a:lumMod val="20000"/>
                    <a:lumOff val="80000"/>
                  </a:schemeClr>
                </a:solidFill>
              </a:rPr>
              <a:t>osasuntsua</a:t>
            </a:r>
            <a:r>
              <a:rPr lang="es-ES" dirty="0" smtClean="0">
                <a:solidFill>
                  <a:schemeClr val="accent5">
                    <a:lumMod val="20000"/>
                    <a:lumOff val="80000"/>
                  </a:schemeClr>
                </a:solidFill>
              </a:rPr>
              <a:t> </a:t>
            </a:r>
            <a:r>
              <a:rPr lang="es-ES" dirty="0" err="1" smtClean="0">
                <a:solidFill>
                  <a:schemeClr val="accent5">
                    <a:lumMod val="20000"/>
                    <a:lumOff val="80000"/>
                  </a:schemeClr>
                </a:solidFill>
              </a:rPr>
              <a:t>jaten</a:t>
            </a:r>
            <a:r>
              <a:rPr lang="es-ES" dirty="0" smtClean="0">
                <a:solidFill>
                  <a:schemeClr val="accent5">
                    <a:lumMod val="20000"/>
                    <a:lumOff val="80000"/>
                  </a:schemeClr>
                </a:solidFill>
              </a:rPr>
              <a:t> </a:t>
            </a:r>
            <a:r>
              <a:rPr lang="es-ES" dirty="0" err="1" smtClean="0">
                <a:solidFill>
                  <a:schemeClr val="accent5">
                    <a:lumMod val="20000"/>
                    <a:lumOff val="80000"/>
                  </a:schemeClr>
                </a:solidFill>
              </a:rPr>
              <a:t>duelako</a:t>
            </a:r>
            <a:r>
              <a:rPr lang="es-ES" dirty="0" smtClean="0">
                <a:solidFill>
                  <a:schemeClr val="accent5">
                    <a:lumMod val="20000"/>
                    <a:lumOff val="80000"/>
                  </a:schemeClr>
                </a:solidFill>
              </a:rPr>
              <a:t>, gure </a:t>
            </a:r>
            <a:r>
              <a:rPr lang="es-ES" dirty="0" err="1" smtClean="0">
                <a:solidFill>
                  <a:schemeClr val="accent5">
                    <a:lumMod val="20000"/>
                    <a:lumOff val="80000"/>
                  </a:schemeClr>
                </a:solidFill>
              </a:rPr>
              <a:t>aplikazioaren</a:t>
            </a:r>
            <a:r>
              <a:rPr lang="es-ES" dirty="0" smtClean="0">
                <a:solidFill>
                  <a:schemeClr val="accent5">
                    <a:lumMod val="20000"/>
                    <a:lumOff val="80000"/>
                  </a:schemeClr>
                </a:solidFill>
              </a:rPr>
              <a:t> ideia </a:t>
            </a:r>
            <a:r>
              <a:rPr lang="es-ES" dirty="0" err="1" smtClean="0">
                <a:solidFill>
                  <a:schemeClr val="accent5">
                    <a:lumMod val="20000"/>
                    <a:lumOff val="80000"/>
                  </a:schemeClr>
                </a:solidFill>
              </a:rPr>
              <a:t>nagusia</a:t>
            </a:r>
            <a:r>
              <a:rPr lang="es-ES" dirty="0" smtClean="0">
                <a:solidFill>
                  <a:schemeClr val="accent5">
                    <a:lumMod val="20000"/>
                    <a:lumOff val="80000"/>
                  </a:schemeClr>
                </a:solidFill>
              </a:rPr>
              <a:t> </a:t>
            </a:r>
            <a:r>
              <a:rPr lang="es-ES" dirty="0" err="1" smtClean="0">
                <a:solidFill>
                  <a:schemeClr val="accent5">
                    <a:lumMod val="20000"/>
                    <a:lumOff val="80000"/>
                  </a:schemeClr>
                </a:solidFill>
              </a:rPr>
              <a:t>hori</a:t>
            </a:r>
            <a:r>
              <a:rPr lang="es-ES" dirty="0" smtClean="0">
                <a:solidFill>
                  <a:schemeClr val="accent5">
                    <a:lumMod val="20000"/>
                    <a:lumOff val="80000"/>
                  </a:schemeClr>
                </a:solidFill>
              </a:rPr>
              <a:t> </a:t>
            </a:r>
            <a:r>
              <a:rPr lang="es-ES" dirty="0" err="1" smtClean="0">
                <a:solidFill>
                  <a:schemeClr val="accent5">
                    <a:lumMod val="20000"/>
                    <a:lumOff val="80000"/>
                  </a:schemeClr>
                </a:solidFill>
              </a:rPr>
              <a:t>gelditzea</a:t>
            </a:r>
            <a:r>
              <a:rPr lang="es-ES" dirty="0" smtClean="0">
                <a:solidFill>
                  <a:schemeClr val="accent5">
                    <a:lumMod val="20000"/>
                    <a:lumOff val="80000"/>
                  </a:schemeClr>
                </a:solidFill>
              </a:rPr>
              <a:t> da. Web orri bat </a:t>
            </a:r>
            <a:r>
              <a:rPr lang="es-ES" dirty="0" err="1" smtClean="0">
                <a:solidFill>
                  <a:schemeClr val="accent5">
                    <a:lumMod val="20000"/>
                    <a:lumOff val="80000"/>
                  </a:schemeClr>
                </a:solidFill>
              </a:rPr>
              <a:t>aurkitu</a:t>
            </a:r>
            <a:r>
              <a:rPr lang="es-ES" dirty="0" smtClean="0">
                <a:solidFill>
                  <a:schemeClr val="accent5">
                    <a:lumMod val="20000"/>
                    <a:lumOff val="80000"/>
                  </a:schemeClr>
                </a:solidFill>
              </a:rPr>
              <a:t> dugu </a:t>
            </a:r>
            <a:r>
              <a:rPr lang="es-ES" dirty="0" err="1" smtClean="0">
                <a:solidFill>
                  <a:schemeClr val="accent5">
                    <a:lumMod val="20000"/>
                    <a:lumOff val="80000"/>
                  </a:schemeClr>
                </a:solidFill>
              </a:rPr>
              <a:t>gaztien</a:t>
            </a:r>
            <a:r>
              <a:rPr lang="es-ES" dirty="0" smtClean="0">
                <a:solidFill>
                  <a:schemeClr val="accent5">
                    <a:lumMod val="20000"/>
                    <a:lumOff val="80000"/>
                  </a:schemeClr>
                </a:solidFill>
              </a:rPr>
              <a:t> </a:t>
            </a:r>
            <a:r>
              <a:rPr lang="es-ES" dirty="0" err="1" smtClean="0">
                <a:solidFill>
                  <a:schemeClr val="accent5">
                    <a:lumMod val="20000"/>
                    <a:lumOff val="80000"/>
                  </a:schemeClr>
                </a:solidFill>
              </a:rPr>
              <a:t>nutrizioari</a:t>
            </a:r>
            <a:r>
              <a:rPr lang="es-ES" dirty="0" smtClean="0">
                <a:solidFill>
                  <a:schemeClr val="accent5">
                    <a:lumMod val="20000"/>
                    <a:lumOff val="80000"/>
                  </a:schemeClr>
                </a:solidFill>
              </a:rPr>
              <a:t> </a:t>
            </a:r>
            <a:r>
              <a:rPr lang="es-ES" dirty="0" err="1" smtClean="0">
                <a:solidFill>
                  <a:schemeClr val="accent5">
                    <a:lumMod val="20000"/>
                    <a:lumOff val="80000"/>
                  </a:schemeClr>
                </a:solidFill>
              </a:rPr>
              <a:t>buruz</a:t>
            </a:r>
            <a:r>
              <a:rPr lang="es-ES" dirty="0" smtClean="0">
                <a:solidFill>
                  <a:schemeClr val="accent5">
                    <a:lumMod val="20000"/>
                    <a:lumOff val="80000"/>
                  </a:schemeClr>
                </a:solidFill>
              </a:rPr>
              <a:t>, </a:t>
            </a:r>
            <a:r>
              <a:rPr lang="es-ES" dirty="0" err="1" smtClean="0">
                <a:solidFill>
                  <a:schemeClr val="accent5">
                    <a:lumMod val="20000"/>
                    <a:lumOff val="80000"/>
                  </a:schemeClr>
                </a:solidFill>
              </a:rPr>
              <a:t>hona</a:t>
            </a:r>
            <a:r>
              <a:rPr lang="es-ES" dirty="0" smtClean="0">
                <a:solidFill>
                  <a:schemeClr val="accent5">
                    <a:lumMod val="20000"/>
                    <a:lumOff val="80000"/>
                  </a:schemeClr>
                </a:solidFill>
              </a:rPr>
              <a:t> </a:t>
            </a:r>
            <a:r>
              <a:rPr lang="es-ES" dirty="0" err="1" smtClean="0">
                <a:solidFill>
                  <a:schemeClr val="accent5">
                    <a:lumMod val="20000"/>
                    <a:lumOff val="80000"/>
                  </a:schemeClr>
                </a:solidFill>
              </a:rPr>
              <a:t>hemen</a:t>
            </a:r>
            <a:r>
              <a:rPr lang="es-ES" dirty="0" smtClean="0">
                <a:solidFill>
                  <a:schemeClr val="accent5">
                    <a:lumMod val="20000"/>
                    <a:lumOff val="80000"/>
                  </a:schemeClr>
                </a:solidFill>
              </a:rPr>
              <a:t> link-a </a:t>
            </a:r>
            <a:r>
              <a:rPr lang="es-ES" dirty="0" err="1" smtClean="0">
                <a:solidFill>
                  <a:schemeClr val="accent5">
                    <a:lumMod val="20000"/>
                    <a:lumOff val="80000"/>
                  </a:schemeClr>
                </a:solidFill>
              </a:rPr>
              <a:t>ikusteko</a:t>
            </a:r>
            <a:r>
              <a:rPr lang="es-ES" u="sng" dirty="0" err="1" smtClean="0">
                <a:solidFill>
                  <a:schemeClr val="accent5">
                    <a:lumMod val="20000"/>
                    <a:lumOff val="80000"/>
                  </a:schemeClr>
                </a:solidFill>
              </a:rPr>
              <a:t>s</a:t>
            </a:r>
            <a:r>
              <a:rPr lang="es-ES" dirty="0" smtClean="0">
                <a:solidFill>
                  <a:schemeClr val="accent5">
                    <a:lumMod val="20000"/>
                    <a:lumOff val="80000"/>
                  </a:schemeClr>
                </a:solidFill>
              </a:rPr>
              <a:t>.</a:t>
            </a:r>
          </a:p>
          <a:p>
            <a:endParaRPr lang="es-ES" dirty="0">
              <a:solidFill>
                <a:schemeClr val="accent5">
                  <a:lumMod val="20000"/>
                  <a:lumOff val="80000"/>
                </a:schemeClr>
              </a:solidFill>
            </a:endParaRPr>
          </a:p>
          <a:p>
            <a:r>
              <a:rPr lang="es-ES" dirty="0" smtClean="0">
                <a:solidFill>
                  <a:schemeClr val="accent5">
                    <a:lumMod val="20000"/>
                    <a:lumOff val="80000"/>
                  </a:schemeClr>
                </a:solidFill>
              </a:rPr>
              <a:t> </a:t>
            </a:r>
            <a:r>
              <a:rPr lang="es-ES" u="sng" dirty="0" err="1">
                <a:hlinkClick r:id="rId3"/>
              </a:rPr>
              <a:t>WebOrria</a:t>
            </a:r>
            <a:endParaRPr lang="es-ES" dirty="0"/>
          </a:p>
          <a:p>
            <a:endParaRPr lang="es-ES" dirty="0" smtClean="0">
              <a:solidFill>
                <a:schemeClr val="accent5">
                  <a:lumMod val="20000"/>
                  <a:lumOff val="80000"/>
                </a:schemeClr>
              </a:solidFill>
            </a:endParaRPr>
          </a:p>
          <a:p>
            <a:pPr marL="742950" lvl="1" indent="-285750">
              <a:buFont typeface="Courier New" panose="02070309020205020404" pitchFamily="49" charset="0"/>
              <a:buChar char="o"/>
            </a:pPr>
            <a:endParaRPr lang="es-ES" dirty="0" smtClean="0">
              <a:solidFill>
                <a:schemeClr val="accent5">
                  <a:lumMod val="20000"/>
                  <a:lumOff val="80000"/>
                </a:schemeClr>
              </a:solidFill>
            </a:endParaRPr>
          </a:p>
          <a:p>
            <a:pPr lvl="1"/>
            <a:endParaRPr lang="es-ES" dirty="0" smtClean="0">
              <a:solidFill>
                <a:schemeClr val="accent5">
                  <a:lumMod val="20000"/>
                  <a:lumOff val="80000"/>
                </a:schemeClr>
              </a:solidFill>
            </a:endParaRPr>
          </a:p>
          <a:p>
            <a:endParaRPr lang="es-ES" dirty="0" smtClean="0">
              <a:solidFill>
                <a:schemeClr val="accent5">
                  <a:lumMod val="20000"/>
                  <a:lumOff val="80000"/>
                </a:schemeClr>
              </a:solidFill>
            </a:endParaRPr>
          </a:p>
        </p:txBody>
      </p:sp>
      <p:pic>
        <p:nvPicPr>
          <p:cNvPr id="8" name="Imagen 7"/>
          <p:cNvPicPr>
            <a:picLocks noChangeAspect="1"/>
          </p:cNvPicPr>
          <p:nvPr/>
        </p:nvPicPr>
        <p:blipFill>
          <a:blip r:embed="rId4"/>
          <a:stretch>
            <a:fillRect/>
          </a:stretch>
        </p:blipFill>
        <p:spPr>
          <a:xfrm>
            <a:off x="6887791" y="2927795"/>
            <a:ext cx="3248478" cy="1924319"/>
          </a:xfrm>
          <a:prstGeom prst="rect">
            <a:avLst/>
          </a:prstGeom>
        </p:spPr>
      </p:pic>
      <p:pic>
        <p:nvPicPr>
          <p:cNvPr id="3074" name="Picture 2" descr="niño gordo revisa su grasa corporal con cinta métrica - niños gordos fotografías e imágenes de sto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310" y="3999012"/>
            <a:ext cx="3075866" cy="208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509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Merkatu</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ikerketa</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a:t>
            </a:r>
            <a:r>
              <a:rPr lang="es-ES" sz="2400" b="1" dirty="0" err="1" smtClean="0">
                <a:solidFill>
                  <a:schemeClr val="accent5">
                    <a:lumMod val="20000"/>
                    <a:lumOff val="80000"/>
                  </a:schemeClr>
                </a:solidFill>
                <a:latin typeface="Poppins" panose="00000500000000000000" pitchFamily="2" charset="0"/>
                <a:cs typeface="Poppins" panose="00000500000000000000" pitchFamily="2" charset="0"/>
              </a:rPr>
              <a:t>Lehiakideeen</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2400" b="1" dirty="0" err="1" smtClean="0">
                <a:solidFill>
                  <a:schemeClr val="accent5">
                    <a:lumMod val="20000"/>
                    <a:lumOff val="80000"/>
                  </a:schemeClr>
                </a:solidFill>
                <a:latin typeface="Poppins" panose="00000500000000000000" pitchFamily="2" charset="0"/>
                <a:cs typeface="Poppins" panose="00000500000000000000" pitchFamily="2" charset="0"/>
              </a:rPr>
              <a:t>deskribapena</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a:t>
            </a:r>
            <a:endParaRPr lang="es-ES" sz="2400"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1477328"/>
          </a:xfrm>
          <a:prstGeom prst="rect">
            <a:avLst/>
          </a:prstGeom>
          <a:noFill/>
        </p:spPr>
        <p:txBody>
          <a:bodyPr wrap="square" rtlCol="0">
            <a:spAutoFit/>
          </a:bodyPr>
          <a:lstStyle/>
          <a:p>
            <a:r>
              <a:rPr lang="es-ES" dirty="0" smtClean="0">
                <a:solidFill>
                  <a:schemeClr val="accent5">
                    <a:lumMod val="20000"/>
                    <a:lumOff val="80000"/>
                  </a:schemeClr>
                </a:solidFill>
              </a:rPr>
              <a:t>Aplikazio edo web </a:t>
            </a:r>
            <a:r>
              <a:rPr lang="es-ES" dirty="0" err="1" smtClean="0">
                <a:solidFill>
                  <a:schemeClr val="accent5">
                    <a:lumMod val="20000"/>
                    <a:lumOff val="80000"/>
                  </a:schemeClr>
                </a:solidFill>
              </a:rPr>
              <a:t>gune</a:t>
            </a:r>
            <a:r>
              <a:rPr lang="es-ES" dirty="0" smtClean="0">
                <a:solidFill>
                  <a:schemeClr val="accent5">
                    <a:lumMod val="20000"/>
                    <a:lumOff val="80000"/>
                  </a:schemeClr>
                </a:solidFill>
              </a:rPr>
              <a:t> bat </a:t>
            </a:r>
            <a:r>
              <a:rPr lang="es-ES" dirty="0" err="1" smtClean="0">
                <a:solidFill>
                  <a:schemeClr val="accent5">
                    <a:lumMod val="20000"/>
                    <a:lumOff val="80000"/>
                  </a:schemeClr>
                </a:solidFill>
              </a:rPr>
              <a:t>bereziki</a:t>
            </a:r>
            <a:r>
              <a:rPr lang="es-ES" dirty="0" smtClean="0">
                <a:solidFill>
                  <a:schemeClr val="accent5">
                    <a:lumMod val="20000"/>
                    <a:lumOff val="80000"/>
                  </a:schemeClr>
                </a:solidFill>
              </a:rPr>
              <a:t> ez dago ideia honekin, </a:t>
            </a:r>
            <a:r>
              <a:rPr lang="es-ES" dirty="0" err="1" smtClean="0">
                <a:solidFill>
                  <a:schemeClr val="accent5">
                    <a:lumMod val="20000"/>
                    <a:lumOff val="80000"/>
                  </a:schemeClr>
                </a:solidFill>
              </a:rPr>
              <a:t>badaude</a:t>
            </a:r>
            <a:r>
              <a:rPr lang="es-ES" dirty="0" smtClean="0">
                <a:solidFill>
                  <a:schemeClr val="accent5">
                    <a:lumMod val="20000"/>
                    <a:lumOff val="80000"/>
                  </a:schemeClr>
                </a:solidFill>
              </a:rPr>
              <a:t> </a:t>
            </a:r>
            <a:r>
              <a:rPr lang="es-ES" dirty="0" err="1" smtClean="0">
                <a:solidFill>
                  <a:schemeClr val="accent5">
                    <a:lumMod val="20000"/>
                    <a:lumOff val="80000"/>
                  </a:schemeClr>
                </a:solidFill>
              </a:rPr>
              <a:t>soberakinak</a:t>
            </a:r>
            <a:r>
              <a:rPr lang="es-ES" dirty="0" smtClean="0">
                <a:solidFill>
                  <a:schemeClr val="accent5">
                    <a:lumMod val="20000"/>
                    <a:lumOff val="80000"/>
                  </a:schemeClr>
                </a:solidFill>
              </a:rPr>
              <a:t> saltzen </a:t>
            </a:r>
            <a:r>
              <a:rPr lang="es-ES" dirty="0" err="1" smtClean="0">
                <a:solidFill>
                  <a:schemeClr val="accent5">
                    <a:lumMod val="20000"/>
                    <a:lumOff val="80000"/>
                  </a:schemeClr>
                </a:solidFill>
              </a:rPr>
              <a:t>duten</a:t>
            </a:r>
            <a:r>
              <a:rPr lang="es-ES" dirty="0" smtClean="0">
                <a:solidFill>
                  <a:schemeClr val="accent5">
                    <a:lumMod val="20000"/>
                    <a:lumOff val="80000"/>
                  </a:schemeClr>
                </a:solidFill>
              </a:rPr>
              <a:t> Aplikazioak baina km0 janaria saltzen </a:t>
            </a:r>
            <a:r>
              <a:rPr lang="es-ES" dirty="0" err="1" smtClean="0">
                <a:solidFill>
                  <a:schemeClr val="accent5">
                    <a:lumMod val="20000"/>
                    <a:lumOff val="80000"/>
                  </a:schemeClr>
                </a:solidFill>
              </a:rPr>
              <a:t>dutenak</a:t>
            </a:r>
            <a:r>
              <a:rPr lang="es-ES" dirty="0" smtClean="0">
                <a:solidFill>
                  <a:schemeClr val="accent5">
                    <a:lumMod val="20000"/>
                    <a:lumOff val="80000"/>
                  </a:schemeClr>
                </a:solidFill>
              </a:rPr>
              <a:t> ez, </a:t>
            </a:r>
            <a:r>
              <a:rPr lang="es-ES" dirty="0" err="1" smtClean="0">
                <a:solidFill>
                  <a:schemeClr val="accent5">
                    <a:lumMod val="20000"/>
                    <a:lumOff val="80000"/>
                  </a:schemeClr>
                </a:solidFill>
              </a:rPr>
              <a:t>orduan</a:t>
            </a:r>
            <a:r>
              <a:rPr lang="es-ES" dirty="0" smtClean="0">
                <a:solidFill>
                  <a:schemeClr val="accent5">
                    <a:lumMod val="20000"/>
                    <a:lumOff val="80000"/>
                  </a:schemeClr>
                </a:solidFill>
              </a:rPr>
              <a:t> </a:t>
            </a:r>
            <a:r>
              <a:rPr lang="es-ES" dirty="0" err="1" smtClean="0">
                <a:solidFill>
                  <a:schemeClr val="accent5">
                    <a:lumMod val="20000"/>
                    <a:lumOff val="80000"/>
                  </a:schemeClr>
                </a:solidFill>
              </a:rPr>
              <a:t>lehiakiderik</a:t>
            </a:r>
            <a:r>
              <a:rPr lang="es-ES" dirty="0" smtClean="0">
                <a:solidFill>
                  <a:schemeClr val="accent5">
                    <a:lumMod val="20000"/>
                    <a:lumOff val="80000"/>
                  </a:schemeClr>
                </a:solidFill>
              </a:rPr>
              <a:t> ez dugu. </a:t>
            </a:r>
            <a:endParaRPr lang="es-ES" dirty="0" smtClean="0">
              <a:solidFill>
                <a:schemeClr val="accent5">
                  <a:lumMod val="20000"/>
                  <a:lumOff val="80000"/>
                </a:schemeClr>
              </a:solidFill>
            </a:endParaRPr>
          </a:p>
          <a:p>
            <a:pPr marL="742950" lvl="1" indent="-285750">
              <a:buFont typeface="Courier New" panose="02070309020205020404" pitchFamily="49" charset="0"/>
              <a:buChar char="o"/>
            </a:pPr>
            <a:endParaRPr lang="es-ES" dirty="0" smtClean="0">
              <a:solidFill>
                <a:schemeClr val="accent5">
                  <a:lumMod val="20000"/>
                  <a:lumOff val="80000"/>
                </a:schemeClr>
              </a:solidFill>
            </a:endParaRPr>
          </a:p>
          <a:p>
            <a:pPr lvl="1"/>
            <a:endParaRPr lang="es-ES" dirty="0" smtClean="0">
              <a:solidFill>
                <a:schemeClr val="accent5">
                  <a:lumMod val="20000"/>
                  <a:lumOff val="80000"/>
                </a:schemeClr>
              </a:solidFill>
            </a:endParaRPr>
          </a:p>
          <a:p>
            <a:endParaRPr lang="es-ES" dirty="0" smtClean="0">
              <a:solidFill>
                <a:schemeClr val="accent5">
                  <a:lumMod val="20000"/>
                  <a:lumOff val="80000"/>
                </a:schemeClr>
              </a:solidFill>
            </a:endParaRPr>
          </a:p>
        </p:txBody>
      </p:sp>
    </p:spTree>
    <p:extLst>
      <p:ext uri="{BB962C8B-B14F-4D97-AF65-F5344CB8AC3E}">
        <p14:creationId xmlns:p14="http://schemas.microsoft.com/office/powerpoint/2010/main" val="1607202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89"/>
          </a:xfrm>
        </p:spPr>
      </p:pic>
      <p:sp>
        <p:nvSpPr>
          <p:cNvPr id="2" name="Título 1"/>
          <p:cNvSpPr>
            <a:spLocks noGrp="1"/>
          </p:cNvSpPr>
          <p:nvPr>
            <p:ph type="title"/>
          </p:nvPr>
        </p:nvSpPr>
        <p:spPr>
          <a:xfrm>
            <a:off x="804333" y="365125"/>
            <a:ext cx="10642600" cy="1325563"/>
          </a:xfrm>
        </p:spPr>
        <p:txBody>
          <a:bodyPr>
            <a:normAutofit/>
          </a:bodyPr>
          <a:lstStyle/>
          <a:p>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Merkatu</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b="1" dirty="0" err="1" smtClean="0">
                <a:solidFill>
                  <a:schemeClr val="accent5">
                    <a:lumMod val="20000"/>
                    <a:lumOff val="80000"/>
                  </a:schemeClr>
                </a:solidFill>
                <a:latin typeface="Poppins" panose="00000500000000000000" pitchFamily="2" charset="0"/>
                <a:cs typeface="Poppins" panose="00000500000000000000" pitchFamily="2" charset="0"/>
              </a:rPr>
              <a:t>ikerketa</a:t>
            </a:r>
            <a:r>
              <a:rPr lang="es-ES" b="1" dirty="0" smtClean="0">
                <a:solidFill>
                  <a:schemeClr val="accent5">
                    <a:lumMod val="20000"/>
                    <a:lumOff val="80000"/>
                  </a:schemeClr>
                </a:solidFill>
                <a:latin typeface="Poppins" panose="00000500000000000000" pitchFamily="2" charset="0"/>
                <a:cs typeface="Poppins" panose="00000500000000000000" pitchFamily="2" charset="0"/>
              </a:rPr>
              <a:t> </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a:t>
            </a:r>
            <a:r>
              <a:rPr lang="es-ES" sz="2400" b="1" dirty="0" err="1" smtClean="0">
                <a:solidFill>
                  <a:schemeClr val="accent5">
                    <a:lumMod val="20000"/>
                    <a:lumOff val="80000"/>
                  </a:schemeClr>
                </a:solidFill>
                <a:latin typeface="Poppins" panose="00000500000000000000" pitchFamily="2" charset="0"/>
                <a:cs typeface="Poppins" panose="00000500000000000000" pitchFamily="2" charset="0"/>
              </a:rPr>
              <a:t>Hornitzaileak</a:t>
            </a:r>
            <a:r>
              <a:rPr lang="es-ES" sz="2400" b="1" dirty="0" smtClean="0">
                <a:solidFill>
                  <a:schemeClr val="accent5">
                    <a:lumMod val="20000"/>
                    <a:lumOff val="80000"/>
                  </a:schemeClr>
                </a:solidFill>
                <a:latin typeface="Poppins" panose="00000500000000000000" pitchFamily="2" charset="0"/>
                <a:cs typeface="Poppins" panose="00000500000000000000" pitchFamily="2" charset="0"/>
              </a:rPr>
              <a:t>)</a:t>
            </a:r>
            <a:endParaRPr lang="es-ES" sz="2400"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6" name="CuadroTexto 5">
            <a:extLst>
              <a:ext uri="{FF2B5EF4-FFF2-40B4-BE49-F238E27FC236}">
                <a16:creationId xmlns:a16="http://schemas.microsoft.com/office/drawing/2014/main" id="{259FB6CC-C3AA-6F26-C497-2D5FB7221C5B}"/>
              </a:ext>
            </a:extLst>
          </p:cNvPr>
          <p:cNvSpPr txBox="1"/>
          <p:nvPr/>
        </p:nvSpPr>
        <p:spPr>
          <a:xfrm>
            <a:off x="990600" y="1690688"/>
            <a:ext cx="10456333" cy="1200329"/>
          </a:xfrm>
          <a:prstGeom prst="rect">
            <a:avLst/>
          </a:prstGeom>
          <a:noFill/>
        </p:spPr>
        <p:txBody>
          <a:bodyPr wrap="square" rtlCol="0">
            <a:spAutoFit/>
          </a:bodyPr>
          <a:lstStyle/>
          <a:p>
            <a:r>
              <a:rPr lang="es-ES" dirty="0" err="1" smtClean="0">
                <a:solidFill>
                  <a:schemeClr val="accent5">
                    <a:lumMod val="20000"/>
                    <a:lumOff val="80000"/>
                  </a:schemeClr>
                </a:solidFill>
              </a:rPr>
              <a:t>Berez</a:t>
            </a:r>
            <a:r>
              <a:rPr lang="es-ES" dirty="0" smtClean="0">
                <a:solidFill>
                  <a:schemeClr val="accent5">
                    <a:lumMod val="20000"/>
                    <a:lumOff val="80000"/>
                  </a:schemeClr>
                </a:solidFill>
              </a:rPr>
              <a:t>, </a:t>
            </a:r>
            <a:r>
              <a:rPr lang="es-ES" dirty="0" err="1" smtClean="0">
                <a:solidFill>
                  <a:schemeClr val="accent5">
                    <a:lumMod val="20000"/>
                    <a:lumOff val="80000"/>
                  </a:schemeClr>
                </a:solidFill>
              </a:rPr>
              <a:t>hornitzailerik</a:t>
            </a:r>
            <a:r>
              <a:rPr lang="es-ES" dirty="0" smtClean="0">
                <a:solidFill>
                  <a:schemeClr val="accent5">
                    <a:lumMod val="20000"/>
                    <a:lumOff val="80000"/>
                  </a:schemeClr>
                </a:solidFill>
              </a:rPr>
              <a:t> ez dugu, </a:t>
            </a:r>
            <a:r>
              <a:rPr lang="es-ES" dirty="0" err="1" smtClean="0">
                <a:solidFill>
                  <a:schemeClr val="accent5">
                    <a:lumMod val="20000"/>
                    <a:lumOff val="80000"/>
                  </a:schemeClr>
                </a:solidFill>
              </a:rPr>
              <a:t>gendia</a:t>
            </a:r>
            <a:r>
              <a:rPr lang="es-ES" dirty="0" smtClean="0">
                <a:solidFill>
                  <a:schemeClr val="accent5">
                    <a:lumMod val="20000"/>
                    <a:lumOff val="80000"/>
                  </a:schemeClr>
                </a:solidFill>
              </a:rPr>
              <a:t> </a:t>
            </a:r>
            <a:r>
              <a:rPr lang="es-ES" dirty="0" err="1" smtClean="0">
                <a:solidFill>
                  <a:schemeClr val="accent5">
                    <a:lumMod val="20000"/>
                    <a:lumOff val="80000"/>
                  </a:schemeClr>
                </a:solidFill>
              </a:rPr>
              <a:t>bera</a:t>
            </a:r>
            <a:r>
              <a:rPr lang="es-ES" dirty="0" smtClean="0">
                <a:solidFill>
                  <a:schemeClr val="accent5">
                    <a:lumMod val="20000"/>
                    <a:lumOff val="80000"/>
                  </a:schemeClr>
                </a:solidFill>
              </a:rPr>
              <a:t> izango da </a:t>
            </a:r>
            <a:r>
              <a:rPr lang="es-ES" dirty="0" err="1" smtClean="0">
                <a:solidFill>
                  <a:schemeClr val="accent5">
                    <a:lumMod val="20000"/>
                    <a:lumOff val="80000"/>
                  </a:schemeClr>
                </a:solidFill>
              </a:rPr>
              <a:t>hornitzailea</a:t>
            </a:r>
            <a:r>
              <a:rPr lang="es-ES" dirty="0" smtClean="0">
                <a:solidFill>
                  <a:schemeClr val="accent5">
                    <a:lumMod val="20000"/>
                    <a:lumOff val="80000"/>
                  </a:schemeClr>
                </a:solidFill>
              </a:rPr>
              <a:t>, </a:t>
            </a:r>
            <a:r>
              <a:rPr lang="es-ES" dirty="0" err="1" smtClean="0">
                <a:solidFill>
                  <a:schemeClr val="accent5">
                    <a:lumMod val="20000"/>
                    <a:lumOff val="80000"/>
                  </a:schemeClr>
                </a:solidFill>
              </a:rPr>
              <a:t>zeba</a:t>
            </a:r>
            <a:r>
              <a:rPr lang="es-ES" dirty="0" smtClean="0">
                <a:solidFill>
                  <a:schemeClr val="accent5">
                    <a:lumMod val="20000"/>
                    <a:lumOff val="80000"/>
                  </a:schemeClr>
                </a:solidFill>
              </a:rPr>
              <a:t> </a:t>
            </a:r>
            <a:r>
              <a:rPr lang="es-ES" dirty="0" err="1" smtClean="0">
                <a:solidFill>
                  <a:schemeClr val="accent5">
                    <a:lumMod val="20000"/>
                    <a:lumOff val="80000"/>
                  </a:schemeClr>
                </a:solidFill>
              </a:rPr>
              <a:t>beraiek</a:t>
            </a:r>
            <a:r>
              <a:rPr lang="es-ES" dirty="0" smtClean="0">
                <a:solidFill>
                  <a:schemeClr val="accent5">
                    <a:lumMod val="20000"/>
                    <a:lumOff val="80000"/>
                  </a:schemeClr>
                </a:solidFill>
              </a:rPr>
              <a:t> saltzen dute </a:t>
            </a:r>
            <a:r>
              <a:rPr lang="es-ES" dirty="0" err="1" smtClean="0">
                <a:solidFill>
                  <a:schemeClr val="accent5">
                    <a:lumMod val="20000"/>
                    <a:lumOff val="80000"/>
                  </a:schemeClr>
                </a:solidFill>
              </a:rPr>
              <a:t>beraien</a:t>
            </a:r>
            <a:r>
              <a:rPr lang="es-ES" dirty="0" smtClean="0">
                <a:solidFill>
                  <a:schemeClr val="accent5">
                    <a:lumMod val="20000"/>
                    <a:lumOff val="80000"/>
                  </a:schemeClr>
                </a:solidFill>
              </a:rPr>
              <a:t> janaria, </a:t>
            </a:r>
            <a:r>
              <a:rPr lang="es-ES" dirty="0" err="1" smtClean="0">
                <a:solidFill>
                  <a:schemeClr val="accent5">
                    <a:lumMod val="20000"/>
                    <a:lumOff val="80000"/>
                  </a:schemeClr>
                </a:solidFill>
              </a:rPr>
              <a:t>iraganean</a:t>
            </a:r>
            <a:r>
              <a:rPr lang="es-ES" dirty="0" smtClean="0">
                <a:solidFill>
                  <a:schemeClr val="accent5">
                    <a:lumMod val="20000"/>
                    <a:lumOff val="80000"/>
                  </a:schemeClr>
                </a:solidFill>
              </a:rPr>
              <a:t> saltzen </a:t>
            </a:r>
            <a:r>
              <a:rPr lang="es-ES" dirty="0" err="1" smtClean="0">
                <a:solidFill>
                  <a:schemeClr val="accent5">
                    <a:lumMod val="20000"/>
                    <a:lumOff val="80000"/>
                  </a:schemeClr>
                </a:solidFill>
              </a:rPr>
              <a:t>hasi</a:t>
            </a:r>
            <a:r>
              <a:rPr lang="es-ES" dirty="0" smtClean="0">
                <a:solidFill>
                  <a:schemeClr val="accent5">
                    <a:lumMod val="20000"/>
                    <a:lumOff val="80000"/>
                  </a:schemeClr>
                </a:solidFill>
              </a:rPr>
              <a:t> </a:t>
            </a:r>
            <a:r>
              <a:rPr lang="es-ES" dirty="0" err="1" smtClean="0">
                <a:solidFill>
                  <a:schemeClr val="accent5">
                    <a:lumMod val="20000"/>
                    <a:lumOff val="80000"/>
                  </a:schemeClr>
                </a:solidFill>
              </a:rPr>
              <a:t>behar</a:t>
            </a:r>
            <a:r>
              <a:rPr lang="es-ES" dirty="0" smtClean="0">
                <a:solidFill>
                  <a:schemeClr val="accent5">
                    <a:lumMod val="20000"/>
                    <a:lumOff val="80000"/>
                  </a:schemeClr>
                </a:solidFill>
              </a:rPr>
              <a:t> </a:t>
            </a:r>
            <a:r>
              <a:rPr lang="es-ES" dirty="0" err="1" smtClean="0">
                <a:solidFill>
                  <a:schemeClr val="accent5">
                    <a:lumMod val="20000"/>
                    <a:lumOff val="80000"/>
                  </a:schemeClr>
                </a:solidFill>
              </a:rPr>
              <a:t>badugu</a:t>
            </a:r>
            <a:r>
              <a:rPr lang="es-ES" dirty="0" smtClean="0">
                <a:solidFill>
                  <a:schemeClr val="accent5">
                    <a:lumMod val="20000"/>
                    <a:lumOff val="80000"/>
                  </a:schemeClr>
                </a:solidFill>
              </a:rPr>
              <a:t>, </a:t>
            </a:r>
            <a:r>
              <a:rPr lang="es-ES" dirty="0" err="1" smtClean="0">
                <a:solidFill>
                  <a:schemeClr val="accent5">
                    <a:lumMod val="20000"/>
                    <a:lumOff val="80000"/>
                  </a:schemeClr>
                </a:solidFill>
              </a:rPr>
              <a:t>orduan</a:t>
            </a:r>
            <a:r>
              <a:rPr lang="es-ES" dirty="0" smtClean="0">
                <a:solidFill>
                  <a:schemeClr val="accent5">
                    <a:lumMod val="20000"/>
                    <a:lumOff val="80000"/>
                  </a:schemeClr>
                </a:solidFill>
              </a:rPr>
              <a:t> bai eduki beharko </a:t>
            </a:r>
            <a:r>
              <a:rPr lang="es-ES" dirty="0" err="1" smtClean="0">
                <a:solidFill>
                  <a:schemeClr val="accent5">
                    <a:lumMod val="20000"/>
                    <a:lumOff val="80000"/>
                  </a:schemeClr>
                </a:solidFill>
              </a:rPr>
              <a:t>genuke</a:t>
            </a:r>
            <a:r>
              <a:rPr lang="es-ES" dirty="0" smtClean="0">
                <a:solidFill>
                  <a:schemeClr val="accent5">
                    <a:lumMod val="20000"/>
                    <a:lumOff val="80000"/>
                  </a:schemeClr>
                </a:solidFill>
              </a:rPr>
              <a:t>, baina </a:t>
            </a:r>
            <a:r>
              <a:rPr lang="es-ES" dirty="0" err="1" smtClean="0">
                <a:solidFill>
                  <a:schemeClr val="accent5">
                    <a:lumMod val="20000"/>
                    <a:lumOff val="80000"/>
                  </a:schemeClr>
                </a:solidFill>
              </a:rPr>
              <a:t>oraingoz</a:t>
            </a:r>
            <a:r>
              <a:rPr lang="es-ES" dirty="0" smtClean="0">
                <a:solidFill>
                  <a:schemeClr val="accent5">
                    <a:lumMod val="20000"/>
                    <a:lumOff val="80000"/>
                  </a:schemeClr>
                </a:solidFill>
              </a:rPr>
              <a:t> ez.</a:t>
            </a:r>
          </a:p>
          <a:p>
            <a:pPr lvl="1"/>
            <a:endParaRPr lang="es-ES" dirty="0" smtClean="0">
              <a:solidFill>
                <a:schemeClr val="accent5">
                  <a:lumMod val="20000"/>
                  <a:lumOff val="80000"/>
                </a:schemeClr>
              </a:solidFill>
            </a:endParaRPr>
          </a:p>
          <a:p>
            <a:endParaRPr lang="es-ES" dirty="0" smtClean="0">
              <a:solidFill>
                <a:schemeClr val="accent5">
                  <a:lumMod val="20000"/>
                  <a:lumOff val="80000"/>
                </a:schemeClr>
              </a:solidFill>
            </a:endParaRPr>
          </a:p>
        </p:txBody>
      </p:sp>
      <p:pic>
        <p:nvPicPr>
          <p:cNvPr id="2050" name="Picture 2" descr="dos personas dándose la mano - fotos de personas dandose la mano fotografías e imágenes d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445" y="3603481"/>
            <a:ext cx="3480536" cy="23203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rende más sobre lopez foo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210" y="2609978"/>
            <a:ext cx="4477638" cy="29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763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a:xfrm>
            <a:off x="0" y="0"/>
            <a:ext cx="12189533" cy="6858000"/>
          </a:xfrm>
          <a:prstGeom prst="rect">
            <a:avLst/>
          </a:prstGeom>
        </p:spPr>
      </p:pic>
      <p:sp>
        <p:nvSpPr>
          <p:cNvPr id="2" name="Título 1"/>
          <p:cNvSpPr>
            <a:spLocks noGrp="1"/>
          </p:cNvSpPr>
          <p:nvPr>
            <p:ph type="ctrTitle"/>
          </p:nvPr>
        </p:nvSpPr>
        <p:spPr>
          <a:xfrm>
            <a:off x="1524000" y="1952898"/>
            <a:ext cx="9144000" cy="1263152"/>
          </a:xfrm>
        </p:spPr>
        <p:txBody>
          <a:bodyPr>
            <a:normAutofit fontScale="90000"/>
          </a:bodyPr>
          <a:lstStyle/>
          <a:p>
            <a:r>
              <a:rPr lang="es-ES" sz="4900" dirty="0">
                <a:latin typeface="Poppins Black" panose="00000A00000000000000" pitchFamily="2" charset="0"/>
                <a:cs typeface="Poppins Black" panose="00000A00000000000000" pitchFamily="2" charset="0"/>
              </a:rPr>
              <a:t>ESPERO DUGU GUSTATU IZANA</a:t>
            </a:r>
            <a:endParaRPr lang="es-ES" sz="7200" dirty="0">
              <a:latin typeface="Poppins Black" panose="00000A00000000000000" pitchFamily="2" charset="0"/>
              <a:cs typeface="Poppins Black" panose="00000A00000000000000" pitchFamily="2" charset="0"/>
            </a:endParaRPr>
          </a:p>
        </p:txBody>
      </p:sp>
      <p:sp>
        <p:nvSpPr>
          <p:cNvPr id="5" name="Título 1"/>
          <p:cNvSpPr txBox="1">
            <a:spLocks/>
          </p:cNvSpPr>
          <p:nvPr/>
        </p:nvSpPr>
        <p:spPr>
          <a:xfrm>
            <a:off x="1676400" y="1952898"/>
            <a:ext cx="9144000" cy="14155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400" dirty="0">
                <a:solidFill>
                  <a:schemeClr val="accent5">
                    <a:lumMod val="40000"/>
                    <a:lumOff val="60000"/>
                  </a:schemeClr>
                </a:solidFill>
                <a:latin typeface="Poppins Black" panose="00000A00000000000000" pitchFamily="2" charset="0"/>
                <a:cs typeface="Poppins Black" panose="00000A00000000000000" pitchFamily="2" charset="0"/>
              </a:rPr>
              <a:t>ESPERO DUGU GUSTATU IZANA</a:t>
            </a:r>
          </a:p>
        </p:txBody>
      </p:sp>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6820" r="7509"/>
          <a:stretch/>
        </p:blipFill>
        <p:spPr>
          <a:xfrm>
            <a:off x="1723062" y="3341610"/>
            <a:ext cx="8743405" cy="87390"/>
          </a:xfrm>
          <a:prstGeom prst="rect">
            <a:avLst/>
          </a:prstGeom>
        </p:spPr>
      </p:pic>
      <p:sp>
        <p:nvSpPr>
          <p:cNvPr id="6" name="Subtítulo 2">
            <a:extLst>
              <a:ext uri="{FF2B5EF4-FFF2-40B4-BE49-F238E27FC236}">
                <a16:creationId xmlns:a16="http://schemas.microsoft.com/office/drawing/2014/main" id="{E2BFDC72-68FB-3F8C-43D2-CA93C205D2F6}"/>
              </a:ext>
            </a:extLst>
          </p:cNvPr>
          <p:cNvSpPr>
            <a:spLocks noGrp="1"/>
          </p:cNvSpPr>
          <p:nvPr>
            <p:ph type="subTitle" idx="1"/>
          </p:nvPr>
        </p:nvSpPr>
        <p:spPr>
          <a:xfrm>
            <a:off x="1524000" y="3602038"/>
            <a:ext cx="9144000" cy="1655762"/>
          </a:xfrm>
        </p:spPr>
        <p:txBody>
          <a:bodyPr>
            <a:normAutofit/>
          </a:bodyPr>
          <a:lstStyle/>
          <a:p>
            <a:r>
              <a:rPr lang="es-ES" sz="2000" dirty="0">
                <a:solidFill>
                  <a:schemeClr val="accent5">
                    <a:lumMod val="20000"/>
                    <a:lumOff val="80000"/>
                  </a:schemeClr>
                </a:solidFill>
                <a:latin typeface="Poppins" panose="00000500000000000000" pitchFamily="2" charset="0"/>
                <a:cs typeface="Poppins" panose="00000500000000000000" pitchFamily="2" charset="0"/>
              </a:rPr>
              <a:t>Galdera edo zalantzarik?</a:t>
            </a:r>
          </a:p>
        </p:txBody>
      </p:sp>
    </p:spTree>
    <p:extLst>
      <p:ext uri="{BB962C8B-B14F-4D97-AF65-F5344CB8AC3E}">
        <p14:creationId xmlns:p14="http://schemas.microsoft.com/office/powerpoint/2010/main" val="2240578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GURE ENPRESA</a:t>
            </a:r>
          </a:p>
        </p:txBody>
      </p:sp>
      <p:pic>
        <p:nvPicPr>
          <p:cNvPr id="6" name="Imagen 5" descr="Logotipo&#10;&#10;Descripción generada automáticamente">
            <a:extLst>
              <a:ext uri="{FF2B5EF4-FFF2-40B4-BE49-F238E27FC236}">
                <a16:creationId xmlns:a16="http://schemas.microsoft.com/office/drawing/2014/main" id="{7EE2DFC2-3175-9877-2FFD-8147F762082C}"/>
              </a:ext>
            </a:extLst>
          </p:cNvPr>
          <p:cNvPicPr>
            <a:picLocks noChangeAspect="1"/>
          </p:cNvPicPr>
          <p:nvPr/>
        </p:nvPicPr>
        <p:blipFill rotWithShape="1">
          <a:blip r:embed="rId3">
            <a:extLst>
              <a:ext uri="{28A0092B-C50C-407E-A947-70E740481C1C}">
                <a14:useLocalDpi xmlns:a14="http://schemas.microsoft.com/office/drawing/2010/main" val="0"/>
              </a:ext>
            </a:extLst>
          </a:blip>
          <a:srcRect t="22350" b="16595"/>
          <a:stretch/>
        </p:blipFill>
        <p:spPr>
          <a:xfrm>
            <a:off x="2488722" y="3496120"/>
            <a:ext cx="4063999" cy="1772341"/>
          </a:xfrm>
          <a:prstGeom prst="rect">
            <a:avLst/>
          </a:prstGeom>
        </p:spPr>
      </p:pic>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Egia esan da, enpresa pentsatzea erreza egin zitzaigun. Gure enpresa sortuta genuen aurreko urteko Erronkarengatik, orduan, logoa, izena… Pentzatuta genituen.</a:t>
            </a:r>
          </a:p>
          <a:p>
            <a:pPr marL="285750" indent="-285750">
              <a:buFont typeface="Arial" panose="020B0604020202020204" pitchFamily="34" charset="0"/>
              <a:buChar char="•"/>
            </a:pPr>
            <a:r>
              <a:rPr lang="es-ES" dirty="0">
                <a:solidFill>
                  <a:schemeClr val="accent5">
                    <a:lumMod val="20000"/>
                    <a:lumOff val="80000"/>
                  </a:schemeClr>
                </a:solidFill>
              </a:rPr>
              <a:t>Izena dakizuten bezala “TSB” da, TSB Enpresa, eta gure eslogana “Innovation for a better future”.</a:t>
            </a:r>
          </a:p>
        </p:txBody>
      </p:sp>
      <p:sp>
        <p:nvSpPr>
          <p:cNvPr id="12" name="CuadroTexto 11">
            <a:extLst>
              <a:ext uri="{FF2B5EF4-FFF2-40B4-BE49-F238E27FC236}">
                <a16:creationId xmlns:a16="http://schemas.microsoft.com/office/drawing/2014/main" id="{99B9A5F8-43A1-5813-E387-B5B9A714E38F}"/>
              </a:ext>
            </a:extLst>
          </p:cNvPr>
          <p:cNvSpPr txBox="1"/>
          <p:nvPr/>
        </p:nvSpPr>
        <p:spPr>
          <a:xfrm>
            <a:off x="6707717" y="4180140"/>
            <a:ext cx="439789" cy="367291"/>
          </a:xfrm>
          <a:prstGeom prst="rect">
            <a:avLst/>
          </a:prstGeom>
          <a:solidFill>
            <a:srgbClr val="89BCCC"/>
          </a:solidFill>
        </p:spPr>
        <p:txBody>
          <a:bodyPr wrap="square" rtlCol="0">
            <a:spAutoFit/>
          </a:bodyPr>
          <a:lstStyle/>
          <a:p>
            <a:pPr algn="ctr"/>
            <a:endParaRPr lang="es-ES" dirty="0">
              <a:solidFill>
                <a:schemeClr val="accent5">
                  <a:lumMod val="20000"/>
                  <a:lumOff val="80000"/>
                </a:schemeClr>
              </a:solidFill>
            </a:endParaRPr>
          </a:p>
        </p:txBody>
      </p:sp>
      <p:sp>
        <p:nvSpPr>
          <p:cNvPr id="13" name="CuadroTexto 12">
            <a:extLst>
              <a:ext uri="{FF2B5EF4-FFF2-40B4-BE49-F238E27FC236}">
                <a16:creationId xmlns:a16="http://schemas.microsoft.com/office/drawing/2014/main" id="{06CAE64C-DA0C-9648-C1BE-C672F8164312}"/>
              </a:ext>
            </a:extLst>
          </p:cNvPr>
          <p:cNvSpPr txBox="1"/>
          <p:nvPr/>
        </p:nvSpPr>
        <p:spPr>
          <a:xfrm>
            <a:off x="6707716" y="4680137"/>
            <a:ext cx="439789" cy="367291"/>
          </a:xfrm>
          <a:prstGeom prst="rect">
            <a:avLst/>
          </a:prstGeom>
          <a:solidFill>
            <a:srgbClr val="5BA4B6"/>
          </a:solidFill>
        </p:spPr>
        <p:txBody>
          <a:bodyPr wrap="square" rtlCol="0">
            <a:spAutoFit/>
          </a:bodyPr>
          <a:lstStyle/>
          <a:p>
            <a:pPr algn="ctr"/>
            <a:endParaRPr lang="es-ES" dirty="0">
              <a:solidFill>
                <a:schemeClr val="accent5">
                  <a:lumMod val="20000"/>
                  <a:lumOff val="80000"/>
                </a:schemeClr>
              </a:solidFill>
            </a:endParaRPr>
          </a:p>
        </p:txBody>
      </p:sp>
      <p:sp>
        <p:nvSpPr>
          <p:cNvPr id="14" name="CuadroTexto 13">
            <a:extLst>
              <a:ext uri="{FF2B5EF4-FFF2-40B4-BE49-F238E27FC236}">
                <a16:creationId xmlns:a16="http://schemas.microsoft.com/office/drawing/2014/main" id="{B86976E3-EC63-9FCA-E1DA-BBADB6434324}"/>
              </a:ext>
            </a:extLst>
          </p:cNvPr>
          <p:cNvSpPr txBox="1"/>
          <p:nvPr/>
        </p:nvSpPr>
        <p:spPr>
          <a:xfrm>
            <a:off x="6707717" y="3680143"/>
            <a:ext cx="439789" cy="367291"/>
          </a:xfrm>
          <a:prstGeom prst="rect">
            <a:avLst/>
          </a:prstGeom>
          <a:solidFill>
            <a:srgbClr val="00778B"/>
          </a:solidFill>
        </p:spPr>
        <p:txBody>
          <a:bodyPr wrap="square" rtlCol="0">
            <a:spAutoFit/>
          </a:bodyPr>
          <a:lstStyle/>
          <a:p>
            <a:pPr algn="ctr"/>
            <a:endParaRPr lang="es-ES" dirty="0">
              <a:solidFill>
                <a:schemeClr val="accent5">
                  <a:lumMod val="20000"/>
                  <a:lumOff val="80000"/>
                </a:schemeClr>
              </a:solidFill>
            </a:endParaRPr>
          </a:p>
        </p:txBody>
      </p:sp>
      <p:sp>
        <p:nvSpPr>
          <p:cNvPr id="15" name="CuadroTexto 14">
            <a:extLst>
              <a:ext uri="{FF2B5EF4-FFF2-40B4-BE49-F238E27FC236}">
                <a16:creationId xmlns:a16="http://schemas.microsoft.com/office/drawing/2014/main" id="{C21DE02C-FBF7-A568-C17B-8E4EC975E3E7}"/>
              </a:ext>
            </a:extLst>
          </p:cNvPr>
          <p:cNvSpPr txBox="1"/>
          <p:nvPr/>
        </p:nvSpPr>
        <p:spPr>
          <a:xfrm>
            <a:off x="7251701" y="3684357"/>
            <a:ext cx="1138763" cy="369332"/>
          </a:xfrm>
          <a:prstGeom prst="rect">
            <a:avLst/>
          </a:prstGeom>
          <a:noFill/>
        </p:spPr>
        <p:txBody>
          <a:bodyPr wrap="square" rtlCol="0">
            <a:spAutoFit/>
          </a:bodyPr>
          <a:lstStyle/>
          <a:p>
            <a:r>
              <a:rPr lang="es-ES" b="1" dirty="0">
                <a:solidFill>
                  <a:srgbClr val="00778B"/>
                </a:solidFill>
              </a:rPr>
              <a:t>#00778B</a:t>
            </a:r>
          </a:p>
        </p:txBody>
      </p:sp>
      <p:sp>
        <p:nvSpPr>
          <p:cNvPr id="16" name="CuadroTexto 15">
            <a:extLst>
              <a:ext uri="{FF2B5EF4-FFF2-40B4-BE49-F238E27FC236}">
                <a16:creationId xmlns:a16="http://schemas.microsoft.com/office/drawing/2014/main" id="{81BBFA49-3546-F734-A875-26A46B179A92}"/>
              </a:ext>
            </a:extLst>
          </p:cNvPr>
          <p:cNvSpPr txBox="1"/>
          <p:nvPr/>
        </p:nvSpPr>
        <p:spPr>
          <a:xfrm>
            <a:off x="7251701" y="4197625"/>
            <a:ext cx="1138763" cy="369332"/>
          </a:xfrm>
          <a:prstGeom prst="rect">
            <a:avLst/>
          </a:prstGeom>
          <a:noFill/>
        </p:spPr>
        <p:txBody>
          <a:bodyPr wrap="square" rtlCol="0">
            <a:spAutoFit/>
          </a:bodyPr>
          <a:lstStyle/>
          <a:p>
            <a:r>
              <a:rPr lang="es-ES" b="1" dirty="0">
                <a:solidFill>
                  <a:srgbClr val="89BCCC"/>
                </a:solidFill>
              </a:rPr>
              <a:t>#5BA4B6</a:t>
            </a:r>
          </a:p>
        </p:txBody>
      </p:sp>
      <p:sp>
        <p:nvSpPr>
          <p:cNvPr id="17" name="CuadroTexto 16">
            <a:extLst>
              <a:ext uri="{FF2B5EF4-FFF2-40B4-BE49-F238E27FC236}">
                <a16:creationId xmlns:a16="http://schemas.microsoft.com/office/drawing/2014/main" id="{A8A050C0-FE90-6279-72E5-15A6B50DDE46}"/>
              </a:ext>
            </a:extLst>
          </p:cNvPr>
          <p:cNvSpPr txBox="1"/>
          <p:nvPr/>
        </p:nvSpPr>
        <p:spPr>
          <a:xfrm>
            <a:off x="7251701" y="4678096"/>
            <a:ext cx="1138763" cy="369332"/>
          </a:xfrm>
          <a:prstGeom prst="rect">
            <a:avLst/>
          </a:prstGeom>
          <a:noFill/>
        </p:spPr>
        <p:txBody>
          <a:bodyPr wrap="square" rtlCol="0">
            <a:spAutoFit/>
          </a:bodyPr>
          <a:lstStyle/>
          <a:p>
            <a:r>
              <a:rPr lang="es-ES" b="1" dirty="0">
                <a:solidFill>
                  <a:srgbClr val="5BA4B6"/>
                </a:solidFill>
              </a:rPr>
              <a:t>#89BCCC</a:t>
            </a:r>
          </a:p>
        </p:txBody>
      </p:sp>
    </p:spTree>
    <p:extLst>
      <p:ext uri="{BB962C8B-B14F-4D97-AF65-F5344CB8AC3E}">
        <p14:creationId xmlns:p14="http://schemas.microsoft.com/office/powerpoint/2010/main" val="75842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ERRONKAREN LEHENENGO PAUSUAK</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923330"/>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Erronkan zer egin behar den jakin eta gero, parametroak zehazten hasi ginen. Azkenean parametroak guk zer egin behar dugun jakiteko balio digu. Parametro barruan hainbat sekzio definitu ditugu, Android aplikazioa, enpresaren atala, mahaigaineko aplikazioa…</a:t>
            </a:r>
          </a:p>
        </p:txBody>
      </p:sp>
      <p:pic>
        <p:nvPicPr>
          <p:cNvPr id="1026" name="Picture 2">
            <a:hlinkClick r:id="rId3"/>
            <a:extLst>
              <a:ext uri="{FF2B5EF4-FFF2-40B4-BE49-F238E27FC236}">
                <a16:creationId xmlns:a16="http://schemas.microsoft.com/office/drawing/2014/main" id="{03E0621F-8B61-5218-3399-AFEC55572A5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997" b="10796"/>
          <a:stretch/>
        </p:blipFill>
        <p:spPr bwMode="auto">
          <a:xfrm>
            <a:off x="1539197" y="2802467"/>
            <a:ext cx="9113605" cy="321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5439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EGUNEROKOA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Egin behar dugun lana beti eguneratuta emateko, eguneroko bat erabili dugu. Hasieratik, aste bakoitzean zer lortu behar den zehaztu genuen.</a:t>
            </a:r>
          </a:p>
        </p:txBody>
      </p:sp>
      <p:pic>
        <p:nvPicPr>
          <p:cNvPr id="4" name="Imagen 3">
            <a:extLst>
              <a:ext uri="{FF2B5EF4-FFF2-40B4-BE49-F238E27FC236}">
                <a16:creationId xmlns:a16="http://schemas.microsoft.com/office/drawing/2014/main" id="{0E0D8865-CBAE-4907-3A05-14C833F55601}"/>
              </a:ext>
            </a:extLst>
          </p:cNvPr>
          <p:cNvPicPr>
            <a:picLocks noChangeAspect="1"/>
          </p:cNvPicPr>
          <p:nvPr/>
        </p:nvPicPr>
        <p:blipFill>
          <a:blip r:embed="rId3"/>
          <a:stretch>
            <a:fillRect/>
          </a:stretch>
        </p:blipFill>
        <p:spPr>
          <a:xfrm>
            <a:off x="1473389" y="2573669"/>
            <a:ext cx="9245222" cy="3815895"/>
          </a:xfrm>
          <a:prstGeom prst="rect">
            <a:avLst/>
          </a:prstGeom>
        </p:spPr>
      </p:pic>
    </p:spTree>
    <p:extLst>
      <p:ext uri="{BB962C8B-B14F-4D97-AF65-F5344CB8AC3E}">
        <p14:creationId xmlns:p14="http://schemas.microsoft.com/office/powerpoint/2010/main" val="2147909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ERP PROGRAMA ETA DATU BASEA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477328"/>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Gure kasuan Odoo ERP-a erabili dugu eta datu base PostgreSQL. Biak Docker Hub baten barruan konfiguratu ditugu, Odook </a:t>
            </a:r>
            <a:r>
              <a:rPr lang="es-ES" i="1" dirty="0">
                <a:solidFill>
                  <a:schemeClr val="accent5">
                    <a:lumMod val="20000"/>
                    <a:lumOff val="80000"/>
                  </a:schemeClr>
                </a:solidFill>
              </a:rPr>
              <a:t>8069</a:t>
            </a:r>
            <a:r>
              <a:rPr lang="es-ES" dirty="0">
                <a:solidFill>
                  <a:schemeClr val="accent5">
                    <a:lumMod val="20000"/>
                    <a:lumOff val="80000"/>
                  </a:schemeClr>
                </a:solidFill>
              </a:rPr>
              <a:t> eta PostgreSQL-ak </a:t>
            </a:r>
            <a:r>
              <a:rPr lang="es-ES" i="1" dirty="0">
                <a:solidFill>
                  <a:schemeClr val="accent5">
                    <a:lumMod val="20000"/>
                    <a:lumOff val="80000"/>
                  </a:schemeClr>
                </a:solidFill>
              </a:rPr>
              <a:t>8070</a:t>
            </a:r>
            <a:r>
              <a:rPr lang="es-ES" dirty="0">
                <a:solidFill>
                  <a:schemeClr val="accent5">
                    <a:lumMod val="20000"/>
                    <a:lumOff val="80000"/>
                  </a:schemeClr>
                </a:solidFill>
              </a:rPr>
              <a:t> portuekin.</a:t>
            </a:r>
          </a:p>
          <a:p>
            <a:pPr marL="285750" indent="-285750">
              <a:buFont typeface="Arial" panose="020B0604020202020204" pitchFamily="34" charset="0"/>
              <a:buChar char="•"/>
            </a:pPr>
            <a:r>
              <a:rPr lang="es-ES" dirty="0">
                <a:solidFill>
                  <a:schemeClr val="accent5">
                    <a:lumMod val="20000"/>
                    <a:lumOff val="80000"/>
                  </a:schemeClr>
                </a:solidFill>
                <a:hlinkClick r:id="rId3">
                  <a:extLst>
                    <a:ext uri="{A12FA001-AC4F-418D-AE19-62706E023703}">
                      <ahyp:hlinkClr xmlns:ahyp="http://schemas.microsoft.com/office/drawing/2018/hyperlinkcolor" xmlns="" val="tx"/>
                    </a:ext>
                  </a:extLst>
                </a:hlinkClick>
              </a:rPr>
              <a:t>Odoo</a:t>
            </a:r>
            <a:r>
              <a:rPr lang="es-ES" dirty="0">
                <a:solidFill>
                  <a:schemeClr val="accent5">
                    <a:lumMod val="20000"/>
                    <a:lumOff val="80000"/>
                  </a:schemeClr>
                </a:solidFill>
              </a:rPr>
              <a:t> barruan hiru erabiltzaile sortu ditugu: </a:t>
            </a:r>
            <a:r>
              <a:rPr lang="es-ES" u="sng" dirty="0">
                <a:solidFill>
                  <a:schemeClr val="accent5">
                    <a:lumMod val="20000"/>
                    <a:lumOff val="80000"/>
                  </a:schemeClr>
                </a:solidFill>
              </a:rPr>
              <a:t>TSB</a:t>
            </a:r>
            <a:r>
              <a:rPr lang="es-ES" dirty="0">
                <a:solidFill>
                  <a:schemeClr val="accent5">
                    <a:lumMod val="20000"/>
                    <a:lumOff val="80000"/>
                  </a:schemeClr>
                </a:solidFill>
              </a:rPr>
              <a:t> (Administradoreak), </a:t>
            </a:r>
            <a:r>
              <a:rPr lang="es-ES" u="sng" dirty="0">
                <a:solidFill>
                  <a:schemeClr val="accent5">
                    <a:lumMod val="20000"/>
                    <a:lumOff val="80000"/>
                  </a:schemeClr>
                </a:solidFill>
              </a:rPr>
              <a:t>KOMERTZIALA</a:t>
            </a:r>
            <a:r>
              <a:rPr lang="es-ES" dirty="0">
                <a:solidFill>
                  <a:schemeClr val="accent5">
                    <a:lumMod val="20000"/>
                    <a:lumOff val="80000"/>
                  </a:schemeClr>
                </a:solidFill>
              </a:rPr>
              <a:t> eta </a:t>
            </a:r>
            <a:r>
              <a:rPr lang="es-ES" u="sng" dirty="0">
                <a:solidFill>
                  <a:schemeClr val="accent5">
                    <a:lumMod val="20000"/>
                    <a:lumOff val="80000"/>
                  </a:schemeClr>
                </a:solidFill>
              </a:rPr>
              <a:t>KONTABILITATEA</a:t>
            </a:r>
            <a:r>
              <a:rPr lang="es-ES" dirty="0">
                <a:solidFill>
                  <a:schemeClr val="accent5">
                    <a:lumMod val="20000"/>
                    <a:lumOff val="80000"/>
                  </a:schemeClr>
                </a:solidFill>
              </a:rPr>
              <a:t>. </a:t>
            </a:r>
          </a:p>
          <a:p>
            <a:pPr marL="285750" indent="-285750">
              <a:buFont typeface="Arial" panose="020B0604020202020204" pitchFamily="34" charset="0"/>
              <a:buChar char="•"/>
            </a:pPr>
            <a:r>
              <a:rPr lang="es-ES" dirty="0">
                <a:solidFill>
                  <a:schemeClr val="accent5">
                    <a:lumMod val="20000"/>
                    <a:lumOff val="80000"/>
                  </a:schemeClr>
                </a:solidFill>
              </a:rPr>
              <a:t>Erabiltzaile bakoitzari bere pantaila pertsonalizatu diogu. Hau ondo lortzeko, “Hide Menu” plugin bat erabili dugu.</a:t>
            </a:r>
          </a:p>
        </p:txBody>
      </p:sp>
      <p:pic>
        <p:nvPicPr>
          <p:cNvPr id="2051" name="Picture 3">
            <a:extLst>
              <a:ext uri="{FF2B5EF4-FFF2-40B4-BE49-F238E27FC236}">
                <a16:creationId xmlns:a16="http://schemas.microsoft.com/office/drawing/2014/main" id="{7835385F-A456-B762-05FA-01799ADA4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937"/>
          <a:stretch>
            <a:fillRect/>
          </a:stretch>
        </p:blipFill>
        <p:spPr bwMode="auto">
          <a:xfrm>
            <a:off x="5303836" y="3291522"/>
            <a:ext cx="538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15C45150-C031-F769-4CE6-3AAED3D0CB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9769" b="78366"/>
          <a:stretch/>
        </p:blipFill>
        <p:spPr bwMode="auto">
          <a:xfrm>
            <a:off x="8969903" y="4572318"/>
            <a:ext cx="1718733" cy="10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a:extLst>
              <a:ext uri="{FF2B5EF4-FFF2-40B4-BE49-F238E27FC236}">
                <a16:creationId xmlns:a16="http://schemas.microsoft.com/office/drawing/2014/main" id="{C7F999AC-2E95-1479-655A-52ADEEF70B9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86952" b="74685"/>
          <a:stretch/>
        </p:blipFill>
        <p:spPr bwMode="auto">
          <a:xfrm>
            <a:off x="6652841" y="4572317"/>
            <a:ext cx="1856158" cy="107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uadroTexto 4">
            <a:extLst>
              <a:ext uri="{FF2B5EF4-FFF2-40B4-BE49-F238E27FC236}">
                <a16:creationId xmlns:a16="http://schemas.microsoft.com/office/drawing/2014/main" id="{3B68FB43-98BF-2324-F6A4-A731CA4082D3}"/>
              </a:ext>
            </a:extLst>
          </p:cNvPr>
          <p:cNvSpPr txBox="1"/>
          <p:nvPr/>
        </p:nvSpPr>
        <p:spPr>
          <a:xfrm>
            <a:off x="6652841" y="4275078"/>
            <a:ext cx="1856158" cy="307777"/>
          </a:xfrm>
          <a:prstGeom prst="rect">
            <a:avLst/>
          </a:prstGeom>
          <a:noFill/>
        </p:spPr>
        <p:txBody>
          <a:bodyPr wrap="square" rtlCol="0">
            <a:spAutoFit/>
          </a:bodyPr>
          <a:lstStyle/>
          <a:p>
            <a:r>
              <a:rPr lang="es-ES" sz="1400" dirty="0">
                <a:solidFill>
                  <a:schemeClr val="accent5">
                    <a:lumMod val="20000"/>
                    <a:lumOff val="80000"/>
                  </a:schemeClr>
                </a:solidFill>
              </a:rPr>
              <a:t>KONTABILITATEA</a:t>
            </a:r>
          </a:p>
        </p:txBody>
      </p:sp>
      <p:sp>
        <p:nvSpPr>
          <p:cNvPr id="6" name="CuadroTexto 5">
            <a:extLst>
              <a:ext uri="{FF2B5EF4-FFF2-40B4-BE49-F238E27FC236}">
                <a16:creationId xmlns:a16="http://schemas.microsoft.com/office/drawing/2014/main" id="{67CE6AAD-C239-4F49-8036-6923316C1567}"/>
              </a:ext>
            </a:extLst>
          </p:cNvPr>
          <p:cNvSpPr txBox="1"/>
          <p:nvPr/>
        </p:nvSpPr>
        <p:spPr>
          <a:xfrm>
            <a:off x="8918547" y="4275078"/>
            <a:ext cx="1856158" cy="307777"/>
          </a:xfrm>
          <a:prstGeom prst="rect">
            <a:avLst/>
          </a:prstGeom>
          <a:noFill/>
        </p:spPr>
        <p:txBody>
          <a:bodyPr wrap="square" rtlCol="0">
            <a:spAutoFit/>
          </a:bodyPr>
          <a:lstStyle/>
          <a:p>
            <a:r>
              <a:rPr lang="es-ES" sz="1400" dirty="0">
                <a:solidFill>
                  <a:schemeClr val="accent5">
                    <a:lumMod val="20000"/>
                    <a:lumOff val="80000"/>
                  </a:schemeClr>
                </a:solidFill>
              </a:rPr>
              <a:t>KOMERTZIALA</a:t>
            </a:r>
          </a:p>
        </p:txBody>
      </p:sp>
      <p:sp>
        <p:nvSpPr>
          <p:cNvPr id="7" name="CuadroTexto 6">
            <a:extLst>
              <a:ext uri="{FF2B5EF4-FFF2-40B4-BE49-F238E27FC236}">
                <a16:creationId xmlns:a16="http://schemas.microsoft.com/office/drawing/2014/main" id="{B38AE793-6D14-6DBB-8074-041E921A6C67}"/>
              </a:ext>
            </a:extLst>
          </p:cNvPr>
          <p:cNvSpPr txBox="1"/>
          <p:nvPr/>
        </p:nvSpPr>
        <p:spPr>
          <a:xfrm>
            <a:off x="5303836" y="2983745"/>
            <a:ext cx="1856158" cy="307777"/>
          </a:xfrm>
          <a:prstGeom prst="rect">
            <a:avLst/>
          </a:prstGeom>
          <a:noFill/>
        </p:spPr>
        <p:txBody>
          <a:bodyPr wrap="square" rtlCol="0">
            <a:spAutoFit/>
          </a:bodyPr>
          <a:lstStyle/>
          <a:p>
            <a:r>
              <a:rPr lang="es-ES" sz="1400" dirty="0">
                <a:solidFill>
                  <a:schemeClr val="accent5">
                    <a:lumMod val="20000"/>
                    <a:lumOff val="80000"/>
                  </a:schemeClr>
                </a:solidFill>
              </a:rPr>
              <a:t>ERABILTZAILEAK</a:t>
            </a:r>
          </a:p>
        </p:txBody>
      </p:sp>
      <p:pic>
        <p:nvPicPr>
          <p:cNvPr id="2055" name="Picture 7" descr="PostgreSQL - Wikipedia, la enciclopedia libre">
            <a:extLst>
              <a:ext uri="{FF2B5EF4-FFF2-40B4-BE49-F238E27FC236}">
                <a16:creationId xmlns:a16="http://schemas.microsoft.com/office/drawing/2014/main" id="{357BCC73-022A-A3B7-D249-0E5A411238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9549" y="3924339"/>
            <a:ext cx="1328009" cy="136784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A93BFCAA-ADF9-1F95-8FEA-12CB516CDC97}"/>
              </a:ext>
            </a:extLst>
          </p:cNvPr>
          <p:cNvSpPr txBox="1"/>
          <p:nvPr/>
        </p:nvSpPr>
        <p:spPr>
          <a:xfrm>
            <a:off x="1434572" y="3601184"/>
            <a:ext cx="1856158" cy="307777"/>
          </a:xfrm>
          <a:prstGeom prst="rect">
            <a:avLst/>
          </a:prstGeom>
          <a:noFill/>
        </p:spPr>
        <p:txBody>
          <a:bodyPr wrap="square" rtlCol="0">
            <a:spAutoFit/>
          </a:bodyPr>
          <a:lstStyle/>
          <a:p>
            <a:r>
              <a:rPr lang="es-ES" sz="1400" dirty="0">
                <a:solidFill>
                  <a:schemeClr val="accent5">
                    <a:lumMod val="20000"/>
                    <a:lumOff val="80000"/>
                  </a:schemeClr>
                </a:solidFill>
                <a:hlinkClick r:id="rId8">
                  <a:extLst>
                    <a:ext uri="{A12FA001-AC4F-418D-AE19-62706E023703}">
                      <ahyp:hlinkClr xmlns:ahyp="http://schemas.microsoft.com/office/drawing/2018/hyperlinkcolor" xmlns="" val="tx"/>
                    </a:ext>
                  </a:extLst>
                </a:hlinkClick>
              </a:rPr>
              <a:t>POSTGRESQL</a:t>
            </a:r>
            <a:endParaRPr lang="es-ES" sz="1400" dirty="0">
              <a:solidFill>
                <a:schemeClr val="accent5">
                  <a:lumMod val="20000"/>
                  <a:lumOff val="80000"/>
                </a:schemeClr>
              </a:solidFill>
            </a:endParaRPr>
          </a:p>
        </p:txBody>
      </p:sp>
      <p:pic>
        <p:nvPicPr>
          <p:cNvPr id="2057" name="Picture 9" descr="DBeaver - Wikipedia, la enciclopedia libre">
            <a:extLst>
              <a:ext uri="{FF2B5EF4-FFF2-40B4-BE49-F238E27FC236}">
                <a16:creationId xmlns:a16="http://schemas.microsoft.com/office/drawing/2014/main" id="{CF77D872-C81E-8FF3-8746-B03916A0618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2098" y="5109791"/>
            <a:ext cx="1253067" cy="1253067"/>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929176DE-CEFC-07B1-230F-BE6E608CF957}"/>
              </a:ext>
            </a:extLst>
          </p:cNvPr>
          <p:cNvSpPr txBox="1"/>
          <p:nvPr/>
        </p:nvSpPr>
        <p:spPr>
          <a:xfrm>
            <a:off x="3313995" y="4800159"/>
            <a:ext cx="1856158" cy="307777"/>
          </a:xfrm>
          <a:prstGeom prst="rect">
            <a:avLst/>
          </a:prstGeom>
          <a:noFill/>
        </p:spPr>
        <p:txBody>
          <a:bodyPr wrap="square" rtlCol="0">
            <a:spAutoFit/>
          </a:bodyPr>
          <a:lstStyle/>
          <a:p>
            <a:r>
              <a:rPr lang="es-ES" sz="1400" dirty="0">
                <a:solidFill>
                  <a:schemeClr val="accent5">
                    <a:lumMod val="20000"/>
                    <a:lumOff val="80000"/>
                  </a:schemeClr>
                </a:solidFill>
              </a:rPr>
              <a:t>DBEAVER</a:t>
            </a:r>
          </a:p>
        </p:txBody>
      </p:sp>
    </p:spTree>
    <p:extLst>
      <p:ext uri="{BB962C8B-B14F-4D97-AF65-F5344CB8AC3E}">
        <p14:creationId xmlns:p14="http://schemas.microsoft.com/office/powerpoint/2010/main" val="3425654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KOMERTZIALEN APP </a:t>
            </a:r>
            <a:r>
              <a:rPr lang="es-ES" sz="3200" b="1" dirty="0">
                <a:solidFill>
                  <a:schemeClr val="accent5">
                    <a:lumMod val="20000"/>
                    <a:lumOff val="80000"/>
                  </a:schemeClr>
                </a:solidFill>
                <a:latin typeface="Poppins" panose="00000500000000000000" pitchFamily="2" charset="0"/>
                <a:cs typeface="Poppins" panose="00000500000000000000" pitchFamily="2" charset="0"/>
              </a:rPr>
              <a:t>(KUDEAPP)</a:t>
            </a:r>
            <a:endParaRPr lang="es-ES" b="1" dirty="0">
              <a:solidFill>
                <a:schemeClr val="accent5">
                  <a:lumMod val="20000"/>
                  <a:lumOff val="80000"/>
                </a:schemeClr>
              </a:solidFill>
              <a:latin typeface="Poppins" panose="00000500000000000000" pitchFamily="2" charset="0"/>
              <a:cs typeface="Poppins" panose="00000500000000000000" pitchFamily="2" charset="0"/>
            </a:endParaRP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2031325"/>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Honen helburua, komertzialek datuak erraz bistaratu ahal izateko aplikazio bat egitea da, kontutan hartuta ez dutela beti konexiorik edukiko.</a:t>
            </a:r>
          </a:p>
          <a:p>
            <a:pPr marL="285750" indent="-285750">
              <a:buFont typeface="Arial" panose="020B0604020202020204" pitchFamily="34" charset="0"/>
              <a:buChar char="•"/>
            </a:pPr>
            <a:r>
              <a:rPr lang="es-ES" dirty="0">
                <a:solidFill>
                  <a:schemeClr val="accent5">
                    <a:lumMod val="20000"/>
                    <a:lumOff val="80000"/>
                  </a:schemeClr>
                </a:solidFill>
              </a:rPr>
              <a:t>Aurrekoa lortzeko, bi datu base erabiltzen ditugu, PostgreSQL (printzipala, Odooren datuak lortzeko) eta SQLite (datu base lokala). Hauek erabili ahal izateko, </a:t>
            </a:r>
            <a:r>
              <a:rPr lang="es-ES" u="sng" dirty="0">
                <a:solidFill>
                  <a:schemeClr val="accent5">
                    <a:lumMod val="20000"/>
                    <a:lumOff val="80000"/>
                  </a:schemeClr>
                </a:solidFill>
              </a:rPr>
              <a:t>libreriak</a:t>
            </a:r>
            <a:r>
              <a:rPr lang="es-ES" dirty="0">
                <a:solidFill>
                  <a:schemeClr val="accent5">
                    <a:lumMod val="20000"/>
                    <a:lumOff val="80000"/>
                  </a:schemeClr>
                </a:solidFill>
              </a:rPr>
              <a:t> eta mugikorraren </a:t>
            </a:r>
            <a:r>
              <a:rPr lang="es-ES" u="sng" dirty="0">
                <a:solidFill>
                  <a:schemeClr val="accent5">
                    <a:lumMod val="20000"/>
                    <a:lumOff val="80000"/>
                  </a:schemeClr>
                </a:solidFill>
              </a:rPr>
              <a:t>sareko konexioa </a:t>
            </a:r>
            <a:r>
              <a:rPr lang="es-ES" dirty="0">
                <a:solidFill>
                  <a:schemeClr val="accent5">
                    <a:lumMod val="20000"/>
                    <a:lumOff val="80000"/>
                  </a:schemeClr>
                </a:solidFill>
              </a:rPr>
              <a:t>erabiltzeko baimenak.</a:t>
            </a:r>
          </a:p>
          <a:p>
            <a:pPr marL="285750" indent="-285750">
              <a:buFont typeface="Arial" panose="020B0604020202020204" pitchFamily="34" charset="0"/>
              <a:buChar char="•"/>
            </a:pPr>
            <a:endParaRPr lang="es-ES" dirty="0">
              <a:solidFill>
                <a:schemeClr val="accent5">
                  <a:lumMod val="20000"/>
                  <a:lumOff val="80000"/>
                </a:schemeClr>
              </a:solidFill>
            </a:endParaRPr>
          </a:p>
          <a:p>
            <a:pPr marL="285750" indent="-285750">
              <a:buFont typeface="Arial" panose="020B0604020202020204" pitchFamily="34" charset="0"/>
              <a:buChar char="•"/>
            </a:pPr>
            <a:endParaRPr lang="es-ES" dirty="0">
              <a:solidFill>
                <a:schemeClr val="accent5">
                  <a:lumMod val="20000"/>
                  <a:lumOff val="80000"/>
                </a:schemeClr>
              </a:solidFill>
            </a:endParaRPr>
          </a:p>
        </p:txBody>
      </p:sp>
      <p:pic>
        <p:nvPicPr>
          <p:cNvPr id="5" name="Imagen 4" descr="Icono&#10;&#10;Descripción generada automáticamente con confianza media">
            <a:extLst>
              <a:ext uri="{FF2B5EF4-FFF2-40B4-BE49-F238E27FC236}">
                <a16:creationId xmlns:a16="http://schemas.microsoft.com/office/drawing/2014/main" id="{60924186-C61B-A2B9-A3FC-2390BB737E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389" t="17222" r="16104" b="17741"/>
          <a:stretch/>
        </p:blipFill>
        <p:spPr>
          <a:xfrm>
            <a:off x="9154437" y="3413286"/>
            <a:ext cx="1922749" cy="1852474"/>
          </a:xfrm>
          <a:prstGeom prst="ellipse">
            <a:avLst/>
          </a:prstGeom>
          <a:ln>
            <a:noFill/>
          </a:ln>
          <a:effectLst>
            <a:softEdge rad="112500"/>
          </a:effectLst>
        </p:spPr>
      </p:pic>
      <p:pic>
        <p:nvPicPr>
          <p:cNvPr id="6" name="Imagen 5">
            <a:extLst>
              <a:ext uri="{FF2B5EF4-FFF2-40B4-BE49-F238E27FC236}">
                <a16:creationId xmlns:a16="http://schemas.microsoft.com/office/drawing/2014/main" id="{1BE9ACD9-068B-AD8F-90CF-34B1649C093B}"/>
              </a:ext>
            </a:extLst>
          </p:cNvPr>
          <p:cNvPicPr>
            <a:picLocks noChangeAspect="1"/>
          </p:cNvPicPr>
          <p:nvPr/>
        </p:nvPicPr>
        <p:blipFill>
          <a:blip r:embed="rId4"/>
          <a:stretch>
            <a:fillRect/>
          </a:stretch>
        </p:blipFill>
        <p:spPr>
          <a:xfrm>
            <a:off x="1156123" y="5152959"/>
            <a:ext cx="4238912" cy="720243"/>
          </a:xfrm>
          <a:prstGeom prst="rect">
            <a:avLst/>
          </a:prstGeom>
        </p:spPr>
      </p:pic>
      <p:sp>
        <p:nvSpPr>
          <p:cNvPr id="7" name="CuadroTexto 6">
            <a:extLst>
              <a:ext uri="{FF2B5EF4-FFF2-40B4-BE49-F238E27FC236}">
                <a16:creationId xmlns:a16="http://schemas.microsoft.com/office/drawing/2014/main" id="{2B3468F7-6277-6748-9D84-3E285EE09EA5}"/>
              </a:ext>
            </a:extLst>
          </p:cNvPr>
          <p:cNvSpPr txBox="1"/>
          <p:nvPr/>
        </p:nvSpPr>
        <p:spPr>
          <a:xfrm>
            <a:off x="1156123" y="4811185"/>
            <a:ext cx="1856158" cy="307777"/>
          </a:xfrm>
          <a:prstGeom prst="rect">
            <a:avLst/>
          </a:prstGeom>
          <a:noFill/>
        </p:spPr>
        <p:txBody>
          <a:bodyPr wrap="square" rtlCol="0">
            <a:spAutoFit/>
          </a:bodyPr>
          <a:lstStyle/>
          <a:p>
            <a:r>
              <a:rPr lang="es-ES" sz="1400" dirty="0">
                <a:solidFill>
                  <a:schemeClr val="accent5">
                    <a:lumMod val="20000"/>
                    <a:lumOff val="80000"/>
                  </a:schemeClr>
                </a:solidFill>
              </a:rPr>
              <a:t>LIBRERIAK</a:t>
            </a:r>
          </a:p>
        </p:txBody>
      </p:sp>
      <p:sp>
        <p:nvSpPr>
          <p:cNvPr id="8" name="CuadroTexto 7">
            <a:extLst>
              <a:ext uri="{FF2B5EF4-FFF2-40B4-BE49-F238E27FC236}">
                <a16:creationId xmlns:a16="http://schemas.microsoft.com/office/drawing/2014/main" id="{38675AE3-BB5F-42F9-AAE7-18830309D14A}"/>
              </a:ext>
            </a:extLst>
          </p:cNvPr>
          <p:cNvSpPr txBox="1"/>
          <p:nvPr/>
        </p:nvSpPr>
        <p:spPr>
          <a:xfrm>
            <a:off x="9187732" y="3089935"/>
            <a:ext cx="1856158" cy="307777"/>
          </a:xfrm>
          <a:prstGeom prst="rect">
            <a:avLst/>
          </a:prstGeom>
          <a:noFill/>
        </p:spPr>
        <p:txBody>
          <a:bodyPr wrap="square" rtlCol="0">
            <a:spAutoFit/>
          </a:bodyPr>
          <a:lstStyle/>
          <a:p>
            <a:r>
              <a:rPr lang="es-ES" sz="1400" dirty="0">
                <a:solidFill>
                  <a:schemeClr val="accent5">
                    <a:lumMod val="20000"/>
                    <a:lumOff val="80000"/>
                  </a:schemeClr>
                </a:solidFill>
              </a:rPr>
              <a:t>TSB_KUDEAPP LOGO</a:t>
            </a:r>
          </a:p>
        </p:txBody>
      </p:sp>
      <p:pic>
        <p:nvPicPr>
          <p:cNvPr id="11" name="Imagen 10">
            <a:extLst>
              <a:ext uri="{FF2B5EF4-FFF2-40B4-BE49-F238E27FC236}">
                <a16:creationId xmlns:a16="http://schemas.microsoft.com/office/drawing/2014/main" id="{BCA0B8E6-3863-8E9B-ACFF-F57AE3CFA4BD}"/>
              </a:ext>
            </a:extLst>
          </p:cNvPr>
          <p:cNvPicPr>
            <a:picLocks noChangeAspect="1"/>
          </p:cNvPicPr>
          <p:nvPr/>
        </p:nvPicPr>
        <p:blipFill>
          <a:blip r:embed="rId5"/>
          <a:stretch>
            <a:fillRect/>
          </a:stretch>
        </p:blipFill>
        <p:spPr>
          <a:xfrm>
            <a:off x="1156123" y="4041161"/>
            <a:ext cx="5447877" cy="526365"/>
          </a:xfrm>
          <a:prstGeom prst="rect">
            <a:avLst/>
          </a:prstGeom>
        </p:spPr>
      </p:pic>
      <p:sp>
        <p:nvSpPr>
          <p:cNvPr id="12" name="CuadroTexto 11">
            <a:extLst>
              <a:ext uri="{FF2B5EF4-FFF2-40B4-BE49-F238E27FC236}">
                <a16:creationId xmlns:a16="http://schemas.microsoft.com/office/drawing/2014/main" id="{38069422-CF0B-FDF4-82A1-2DC47FAA3CFC}"/>
              </a:ext>
            </a:extLst>
          </p:cNvPr>
          <p:cNvSpPr txBox="1"/>
          <p:nvPr/>
        </p:nvSpPr>
        <p:spPr>
          <a:xfrm>
            <a:off x="1156123" y="3699387"/>
            <a:ext cx="1856158" cy="307777"/>
          </a:xfrm>
          <a:prstGeom prst="rect">
            <a:avLst/>
          </a:prstGeom>
          <a:noFill/>
        </p:spPr>
        <p:txBody>
          <a:bodyPr wrap="square" rtlCol="0">
            <a:spAutoFit/>
          </a:bodyPr>
          <a:lstStyle/>
          <a:p>
            <a:r>
              <a:rPr lang="es-ES" sz="1400" dirty="0">
                <a:solidFill>
                  <a:schemeClr val="accent5">
                    <a:lumMod val="20000"/>
                    <a:lumOff val="80000"/>
                  </a:schemeClr>
                </a:solidFill>
              </a:rPr>
              <a:t>SAREKO KONEXIOA</a:t>
            </a:r>
          </a:p>
        </p:txBody>
      </p:sp>
      <p:pic>
        <p:nvPicPr>
          <p:cNvPr id="3074" name="Picture 2" descr="Fundamentos SQLite - AprendeXojo">
            <a:extLst>
              <a:ext uri="{FF2B5EF4-FFF2-40B4-BE49-F238E27FC236}">
                <a16:creationId xmlns:a16="http://schemas.microsoft.com/office/drawing/2014/main" id="{AD02FAA6-6BCC-A892-4FB5-E4D7642DBD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06267" y="5004347"/>
            <a:ext cx="1015999" cy="101599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45A45B2A-215E-1B6D-2A12-97F9C89B4056}"/>
              </a:ext>
            </a:extLst>
          </p:cNvPr>
          <p:cNvSpPr txBox="1"/>
          <p:nvPr/>
        </p:nvSpPr>
        <p:spPr>
          <a:xfrm>
            <a:off x="7894187" y="4713007"/>
            <a:ext cx="682546" cy="307777"/>
          </a:xfrm>
          <a:prstGeom prst="rect">
            <a:avLst/>
          </a:prstGeom>
          <a:noFill/>
        </p:spPr>
        <p:txBody>
          <a:bodyPr wrap="square" rtlCol="0">
            <a:spAutoFit/>
          </a:bodyPr>
          <a:lstStyle/>
          <a:p>
            <a:r>
              <a:rPr lang="es-ES" sz="1400" dirty="0">
                <a:solidFill>
                  <a:schemeClr val="accent5">
                    <a:lumMod val="20000"/>
                    <a:lumOff val="80000"/>
                  </a:schemeClr>
                </a:solidFill>
              </a:rPr>
              <a:t>SQLite</a:t>
            </a:r>
          </a:p>
        </p:txBody>
      </p:sp>
    </p:spTree>
    <p:extLst>
      <p:ext uri="{BB962C8B-B14F-4D97-AF65-F5344CB8AC3E}">
        <p14:creationId xmlns:p14="http://schemas.microsoft.com/office/powerpoint/2010/main" val="3963093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89"/>
            <a:ext cx="12192000" cy="6859389"/>
          </a:xfrm>
        </p:spPr>
      </p:pic>
      <p:pic>
        <p:nvPicPr>
          <p:cNvPr id="4100" name="Picture 4" descr="Samsung Teléfono - Imagen gratis en Pixabay - Pixabay">
            <a:extLst>
              <a:ext uri="{FF2B5EF4-FFF2-40B4-BE49-F238E27FC236}">
                <a16:creationId xmlns:a16="http://schemas.microsoft.com/office/drawing/2014/main" id="{3C5748DE-FCE4-C6CC-1500-822449D891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57" r="35695"/>
          <a:stretch/>
        </p:blipFill>
        <p:spPr bwMode="auto">
          <a:xfrm>
            <a:off x="1305329" y="3997619"/>
            <a:ext cx="1291863" cy="238654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KUDEAPP KONEXIOA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1754326"/>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Aplikazioak bi datu base ditu, horrela segurtasuna handitzen dugu eta baita, aplikazioak konexiorik gabe funtzionatu ahal izateko. Hau funtzionatzeko, datu base lokalaren datuak berritzeko botoia dugu, horrekin PostgreSQL datu basera konexioa egin eta datuak hartzen ditu, gero SQLiten ditugun tauletan sartzeko datuak.</a:t>
            </a:r>
          </a:p>
          <a:p>
            <a:pPr marL="285750" indent="-285750">
              <a:buFont typeface="Arial" panose="020B0604020202020204" pitchFamily="34" charset="0"/>
              <a:buChar char="•"/>
            </a:pPr>
            <a:r>
              <a:rPr lang="es-ES" dirty="0">
                <a:solidFill>
                  <a:schemeClr val="accent5">
                    <a:lumMod val="20000"/>
                    <a:lumOff val="80000"/>
                  </a:schemeClr>
                </a:solidFill>
              </a:rPr>
              <a:t>Konexioa asíncrono moduan egiten dugu, horrela, erabiltzailearen erabilgarritasuna hobetu eta konexioa ez egitearen aurkako erroreak kontrolatzen ditugu.</a:t>
            </a:r>
          </a:p>
        </p:txBody>
      </p:sp>
      <p:sp>
        <p:nvSpPr>
          <p:cNvPr id="7" name="CuadroTexto 6">
            <a:extLst>
              <a:ext uri="{FF2B5EF4-FFF2-40B4-BE49-F238E27FC236}">
                <a16:creationId xmlns:a16="http://schemas.microsoft.com/office/drawing/2014/main" id="{2B3468F7-6277-6748-9D84-3E285EE09EA5}"/>
              </a:ext>
            </a:extLst>
          </p:cNvPr>
          <p:cNvSpPr txBox="1"/>
          <p:nvPr/>
        </p:nvSpPr>
        <p:spPr>
          <a:xfrm>
            <a:off x="6976532" y="3724366"/>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BISTARATU</a:t>
            </a:r>
          </a:p>
        </p:txBody>
      </p:sp>
      <p:sp>
        <p:nvSpPr>
          <p:cNvPr id="12" name="CuadroTexto 11">
            <a:extLst>
              <a:ext uri="{FF2B5EF4-FFF2-40B4-BE49-F238E27FC236}">
                <a16:creationId xmlns:a16="http://schemas.microsoft.com/office/drawing/2014/main" id="{38069422-CF0B-FDF4-82A1-2DC47FAA3CFC}"/>
              </a:ext>
            </a:extLst>
          </p:cNvPr>
          <p:cNvSpPr txBox="1"/>
          <p:nvPr/>
        </p:nvSpPr>
        <p:spPr>
          <a:xfrm>
            <a:off x="1110342" y="3812678"/>
            <a:ext cx="1856158" cy="307777"/>
          </a:xfrm>
          <a:prstGeom prst="rect">
            <a:avLst/>
          </a:prstGeom>
          <a:noFill/>
        </p:spPr>
        <p:txBody>
          <a:bodyPr wrap="square" rtlCol="0">
            <a:spAutoFit/>
          </a:bodyPr>
          <a:lstStyle/>
          <a:p>
            <a:r>
              <a:rPr lang="es-ES" sz="1400" dirty="0">
                <a:solidFill>
                  <a:schemeClr val="accent5">
                    <a:lumMod val="20000"/>
                    <a:lumOff val="80000"/>
                  </a:schemeClr>
                </a:solidFill>
              </a:rPr>
              <a:t>DATUAK AKTUALIZATU</a:t>
            </a:r>
          </a:p>
        </p:txBody>
      </p:sp>
      <p:pic>
        <p:nvPicPr>
          <p:cNvPr id="3074" name="Picture 2" descr="Fundamentos SQLite - AprendeXojo">
            <a:extLst>
              <a:ext uri="{FF2B5EF4-FFF2-40B4-BE49-F238E27FC236}">
                <a16:creationId xmlns:a16="http://schemas.microsoft.com/office/drawing/2014/main" id="{AD02FAA6-6BCC-A892-4FB5-E4D7642DBD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3788" y="4339523"/>
            <a:ext cx="689677" cy="6896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7" descr="PostgreSQL - Wikipedia, la enciclopedia libre">
            <a:extLst>
              <a:ext uri="{FF2B5EF4-FFF2-40B4-BE49-F238E27FC236}">
                <a16:creationId xmlns:a16="http://schemas.microsoft.com/office/drawing/2014/main" id="{F431533B-5FEB-CD57-5297-EA7BC6DCECE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8814" y="4007163"/>
            <a:ext cx="669590" cy="689677"/>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descr="Logotipo&#10;&#10;Descripción generada automáticamente">
            <a:extLst>
              <a:ext uri="{FF2B5EF4-FFF2-40B4-BE49-F238E27FC236}">
                <a16:creationId xmlns:a16="http://schemas.microsoft.com/office/drawing/2014/main" id="{AF9BE1E0-0D73-C725-D820-8B62A766F4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38421" y="5805552"/>
            <a:ext cx="239469" cy="239469"/>
          </a:xfrm>
          <a:prstGeom prst="rect">
            <a:avLst/>
          </a:prstGeom>
        </p:spPr>
      </p:pic>
      <p:cxnSp>
        <p:nvCxnSpPr>
          <p:cNvPr id="17" name="Conector recto de flecha 16">
            <a:extLst>
              <a:ext uri="{FF2B5EF4-FFF2-40B4-BE49-F238E27FC236}">
                <a16:creationId xmlns:a16="http://schemas.microsoft.com/office/drawing/2014/main" id="{31CCB7E7-7CD8-913C-DEF7-58CBDDAD0DE5}"/>
              </a:ext>
            </a:extLst>
          </p:cNvPr>
          <p:cNvCxnSpPr>
            <a:cxnSpLocks/>
          </p:cNvCxnSpPr>
          <p:nvPr/>
        </p:nvCxnSpPr>
        <p:spPr>
          <a:xfrm flipV="1">
            <a:off x="2243729" y="4640401"/>
            <a:ext cx="1396045" cy="1165151"/>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D711A4EF-C32A-8F0B-9176-4B7759B5CE19}"/>
              </a:ext>
            </a:extLst>
          </p:cNvPr>
          <p:cNvCxnSpPr>
            <a:cxnSpLocks/>
          </p:cNvCxnSpPr>
          <p:nvPr/>
        </p:nvCxnSpPr>
        <p:spPr>
          <a:xfrm flipH="1">
            <a:off x="2429795" y="4694571"/>
            <a:ext cx="1403814" cy="1262744"/>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06C66A8A-AAD8-3D63-3147-77F707298920}"/>
              </a:ext>
            </a:extLst>
          </p:cNvPr>
          <p:cNvCxnSpPr>
            <a:cxnSpLocks/>
          </p:cNvCxnSpPr>
          <p:nvPr/>
        </p:nvCxnSpPr>
        <p:spPr>
          <a:xfrm flipV="1">
            <a:off x="2483198" y="4684361"/>
            <a:ext cx="2240590" cy="1272954"/>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099" name="Picture 4" descr="Samsung Teléfono - Imagen gratis en Pixabay - Pixabay">
            <a:extLst>
              <a:ext uri="{FF2B5EF4-FFF2-40B4-BE49-F238E27FC236}">
                <a16:creationId xmlns:a16="http://schemas.microsoft.com/office/drawing/2014/main" id="{6A005874-32A5-B5A7-0FB6-DFA3BA8181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57" r="35695"/>
          <a:stretch/>
        </p:blipFill>
        <p:spPr bwMode="auto">
          <a:xfrm>
            <a:off x="7172576" y="3835929"/>
            <a:ext cx="1291863" cy="2386542"/>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2" descr="Fundamentos SQLite - AprendeXojo">
            <a:extLst>
              <a:ext uri="{FF2B5EF4-FFF2-40B4-BE49-F238E27FC236}">
                <a16:creationId xmlns:a16="http://schemas.microsoft.com/office/drawing/2014/main" id="{37A9108D-0884-55A5-5672-363F95E23D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00941" y="3969364"/>
            <a:ext cx="689677" cy="689677"/>
          </a:xfrm>
          <a:prstGeom prst="rect">
            <a:avLst/>
          </a:prstGeom>
          <a:noFill/>
          <a:extLst>
            <a:ext uri="{909E8E84-426E-40DD-AFC4-6F175D3DCCD1}">
              <a14:hiddenFill xmlns:a14="http://schemas.microsoft.com/office/drawing/2010/main">
                <a:solidFill>
                  <a:srgbClr val="FFFFFF"/>
                </a:solidFill>
              </a14:hiddenFill>
            </a:ext>
          </a:extLst>
        </p:spPr>
      </p:pic>
      <p:cxnSp>
        <p:nvCxnSpPr>
          <p:cNvPr id="4104" name="Conector recto de flecha 4103">
            <a:extLst>
              <a:ext uri="{FF2B5EF4-FFF2-40B4-BE49-F238E27FC236}">
                <a16:creationId xmlns:a16="http://schemas.microsoft.com/office/drawing/2014/main" id="{A28A9F28-B77E-E762-669A-22ABF2AF54F3}"/>
              </a:ext>
            </a:extLst>
          </p:cNvPr>
          <p:cNvCxnSpPr>
            <a:cxnSpLocks/>
          </p:cNvCxnSpPr>
          <p:nvPr/>
        </p:nvCxnSpPr>
        <p:spPr>
          <a:xfrm flipH="1">
            <a:off x="8062755" y="4694571"/>
            <a:ext cx="1134776" cy="670120"/>
          </a:xfrm>
          <a:prstGeom prst="straightConnector1">
            <a:avLst/>
          </a:prstGeom>
          <a:ln w="19050">
            <a:solidFill>
              <a:schemeClr val="tx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662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contenido 3">
            <a:extLst>
              <a:ext uri="{FF2B5EF4-FFF2-40B4-BE49-F238E27FC236}">
                <a16:creationId xmlns:a16="http://schemas.microsoft.com/office/drawing/2014/main" id="{CA7FC421-1747-0DF6-D236-DBA1BD8A60A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89"/>
            <a:ext cx="12192000" cy="6859389"/>
          </a:xfrm>
        </p:spPr>
      </p:pic>
      <p:sp>
        <p:nvSpPr>
          <p:cNvPr id="2" name="Título 1"/>
          <p:cNvSpPr>
            <a:spLocks noGrp="1"/>
          </p:cNvSpPr>
          <p:nvPr>
            <p:ph type="title"/>
          </p:nvPr>
        </p:nvSpPr>
        <p:spPr/>
        <p:txBody>
          <a:bodyPr/>
          <a:lstStyle/>
          <a:p>
            <a:r>
              <a:rPr lang="es-ES" b="1" dirty="0">
                <a:solidFill>
                  <a:schemeClr val="accent5">
                    <a:lumMod val="20000"/>
                    <a:lumOff val="80000"/>
                  </a:schemeClr>
                </a:solidFill>
                <a:latin typeface="Poppins" panose="00000500000000000000" pitchFamily="2" charset="0"/>
                <a:cs typeface="Poppins" panose="00000500000000000000" pitchFamily="2" charset="0"/>
              </a:rPr>
              <a:t>KUDEAPP DISEINUA</a:t>
            </a:r>
          </a:p>
        </p:txBody>
      </p:sp>
      <p:sp>
        <p:nvSpPr>
          <p:cNvPr id="9" name="CuadroTexto 8">
            <a:extLst>
              <a:ext uri="{FF2B5EF4-FFF2-40B4-BE49-F238E27FC236}">
                <a16:creationId xmlns:a16="http://schemas.microsoft.com/office/drawing/2014/main" id="{259FB6CC-C3AA-6F26-C497-2D5FB7221C5B}"/>
              </a:ext>
            </a:extLst>
          </p:cNvPr>
          <p:cNvSpPr txBox="1"/>
          <p:nvPr/>
        </p:nvSpPr>
        <p:spPr>
          <a:xfrm>
            <a:off x="897467" y="1625600"/>
            <a:ext cx="10456333" cy="646331"/>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accent5">
                    <a:lumMod val="20000"/>
                    <a:lumOff val="80000"/>
                  </a:schemeClr>
                </a:solidFill>
              </a:rPr>
              <a:t>Aplikazioaren diseinua bastante simplea dugu, azkenean erabilgarria, ulergarria eta txukua izan behar du.</a:t>
            </a:r>
          </a:p>
          <a:p>
            <a:pPr marL="285750" indent="-285750">
              <a:buFont typeface="Arial" panose="020B0604020202020204" pitchFamily="34" charset="0"/>
              <a:buChar char="•"/>
            </a:pPr>
            <a:r>
              <a:rPr lang="es-ES" dirty="0">
                <a:solidFill>
                  <a:schemeClr val="accent5">
                    <a:lumMod val="20000"/>
                    <a:lumOff val="80000"/>
                  </a:schemeClr>
                </a:solidFill>
              </a:rPr>
              <a:t>Diseinua </a:t>
            </a:r>
            <a:r>
              <a:rPr lang="es-ES" dirty="0">
                <a:solidFill>
                  <a:schemeClr val="accent5">
                    <a:lumMod val="20000"/>
                    <a:lumOff val="80000"/>
                  </a:schemeClr>
                </a:solidFill>
                <a:hlinkClick r:id="rId4">
                  <a:extLst>
                    <a:ext uri="{A12FA001-AC4F-418D-AE19-62706E023703}">
                      <ahyp:hlinkClr xmlns:ahyp="http://schemas.microsoft.com/office/drawing/2018/hyperlinkcolor" xmlns="" val="tx"/>
                    </a:ext>
                  </a:extLst>
                </a:hlinkClick>
              </a:rPr>
              <a:t>bistaratu</a:t>
            </a:r>
            <a:r>
              <a:rPr lang="es-ES" dirty="0">
                <a:solidFill>
                  <a:schemeClr val="accent5">
                    <a:lumMod val="20000"/>
                    <a:lumOff val="80000"/>
                  </a:schemeClr>
                </a:solidFill>
              </a:rPr>
              <a:t>:</a:t>
            </a:r>
          </a:p>
        </p:txBody>
      </p:sp>
      <p:pic>
        <p:nvPicPr>
          <p:cNvPr id="4" name="Elementos multimedia en línea 3" title="TSB_KUDEAPP | ANDROID STUDIO APP">
            <a:hlinkClick r:id="" action="ppaction://media"/>
            <a:extLst>
              <a:ext uri="{FF2B5EF4-FFF2-40B4-BE49-F238E27FC236}">
                <a16:creationId xmlns:a16="http://schemas.microsoft.com/office/drawing/2014/main" id="{ABB153F6-5C95-CBEC-E00B-AD04B672A932}"/>
              </a:ext>
            </a:extLst>
          </p:cNvPr>
          <p:cNvPicPr>
            <a:picLocks noRot="1" noChangeAspect="1"/>
          </p:cNvPicPr>
          <p:nvPr>
            <a:videoFile r:link="rId1"/>
          </p:nvPr>
        </p:nvPicPr>
        <p:blipFill>
          <a:blip r:embed="rId5"/>
          <a:stretch>
            <a:fillRect/>
          </a:stretch>
        </p:blipFill>
        <p:spPr>
          <a:xfrm>
            <a:off x="2681816" y="2601362"/>
            <a:ext cx="6887633" cy="3891513"/>
          </a:xfrm>
          <a:prstGeom prst="rect">
            <a:avLst/>
          </a:prstGeom>
        </p:spPr>
      </p:pic>
    </p:spTree>
    <p:extLst>
      <p:ext uri="{BB962C8B-B14F-4D97-AF65-F5344CB8AC3E}">
        <p14:creationId xmlns:p14="http://schemas.microsoft.com/office/powerpoint/2010/main" val="898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965</Words>
  <Application>Microsoft Office PowerPoint</Application>
  <PresentationFormat>Panorámica</PresentationFormat>
  <Paragraphs>122</Paragraphs>
  <Slides>23</Slides>
  <Notes>0</Notes>
  <HiddenSlides>0</HiddenSlides>
  <MMClips>2</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Calibri Light</vt:lpstr>
      <vt:lpstr>Courier New</vt:lpstr>
      <vt:lpstr>Poppins</vt:lpstr>
      <vt:lpstr>Poppins Black</vt:lpstr>
      <vt:lpstr>Tema de Office</vt:lpstr>
      <vt:lpstr>TSB ENPRESA</vt:lpstr>
      <vt:lpstr>AURKIBIDEA</vt:lpstr>
      <vt:lpstr>GURE ENPRESA</vt:lpstr>
      <vt:lpstr>ERRONKAREN LEHENENGO PAUSUAK</vt:lpstr>
      <vt:lpstr>EGUNEROKOA</vt:lpstr>
      <vt:lpstr>ERP PROGRAMA ETA DATU BASEA</vt:lpstr>
      <vt:lpstr>KOMERTZIALEN APP (KUDEAPP)</vt:lpstr>
      <vt:lpstr>KUDEAPP KONEXIOA</vt:lpstr>
      <vt:lpstr>KUDEAPP DISEINUA</vt:lpstr>
      <vt:lpstr>ENPRESAREN APP (OdooControl)</vt:lpstr>
      <vt:lpstr>OdooControl KONEXIOA</vt:lpstr>
      <vt:lpstr>OdooControl DISEINUA</vt:lpstr>
      <vt:lpstr>FIGMAREN ERABILERA DISEINUENTZAT</vt:lpstr>
      <vt:lpstr>PYTHON APP</vt:lpstr>
      <vt:lpstr>ENPRESA IDEIA</vt:lpstr>
      <vt:lpstr>FORMA JURIDIKOA</vt:lpstr>
      <vt:lpstr>CANVAS TAULA</vt:lpstr>
      <vt:lpstr>CANVAS TAULA</vt:lpstr>
      <vt:lpstr>SDG (Objetivos de Desarrollo Sostenible)</vt:lpstr>
      <vt:lpstr>Merkatu ikerketa (Merkatuko ezaugarriak)</vt:lpstr>
      <vt:lpstr>Merkatu ikerketa (Lehiakideeen deskribapena)</vt:lpstr>
      <vt:lpstr>Merkatu ikerketa (Hornitzaileak)</vt:lpstr>
      <vt:lpstr>ESPERO DUGU GUSTATU IZANA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TSB ENPRESA</dc:title>
  <dc:creator>Ander Ibáñez Míguez</dc:creator>
  <cp:lastModifiedBy>Lander Chamorro Jimenez</cp:lastModifiedBy>
  <cp:revision>23</cp:revision>
  <dcterms:created xsi:type="dcterms:W3CDTF">2023-11-16T10:03:22Z</dcterms:created>
  <dcterms:modified xsi:type="dcterms:W3CDTF">2023-11-17T08:04:21Z</dcterms:modified>
</cp:coreProperties>
</file>