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Deciding the Result of Chess Endgames as a Classification Problem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Mike Anderson</a:t>
            </a:r>
            <a:br>
              <a:rPr lang="en"/>
            </a:br>
            <a:r>
              <a:rPr lang="en"/>
              <a:t>Greg Gutshall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717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Our Problem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- Determine the result of a chess endgame position.</a:t>
            </a:r>
          </a:p>
          <a:p>
            <a:endParaRPr dirty="0"/>
          </a:p>
          <a:p>
            <a:pPr lvl="0" rtl="0">
              <a:buNone/>
            </a:pPr>
            <a:r>
              <a:rPr lang="en" dirty="0"/>
              <a:t>- Usually formulated as a search problem.</a:t>
            </a:r>
          </a:p>
          <a:p>
            <a:pPr lvl="0" rtl="0">
              <a:buNone/>
            </a:pPr>
            <a:r>
              <a:rPr lang="en" dirty="0"/>
              <a:t>	- Slow because tree grows exponentially.</a:t>
            </a:r>
          </a:p>
          <a:p>
            <a:endParaRPr dirty="0"/>
          </a:p>
          <a:p>
            <a:pPr lvl="0" rtl="0">
              <a:buNone/>
            </a:pPr>
            <a:r>
              <a:rPr lang="en" dirty="0"/>
              <a:t>- We wanted to use a classification approach.</a:t>
            </a:r>
          </a:p>
          <a:p>
            <a:endParaRPr dirty="0"/>
          </a:p>
          <a:p>
            <a:pPr>
              <a:buNone/>
            </a:pPr>
            <a:r>
              <a:rPr lang="en" dirty="0"/>
              <a:t>- Found a UCI King-Rook vs. King dataset.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130500" y="215613"/>
            <a:ext cx="2974973" cy="29749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6" name="Shape 36"/>
          <p:cNvSpPr/>
          <p:nvPr/>
        </p:nvSpPr>
        <p:spPr>
          <a:xfrm>
            <a:off x="4901642" y="215613"/>
            <a:ext cx="3005380" cy="30053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7" name="Shape 37"/>
          <p:cNvSpPr/>
          <p:nvPr/>
        </p:nvSpPr>
        <p:spPr>
          <a:xfrm>
            <a:off x="1122899" y="3652530"/>
            <a:ext cx="2990165" cy="298986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4916850" y="3659978"/>
            <a:ext cx="2974964" cy="297496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326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20139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dirty="0" smtClean="0"/>
              <a:t>- Decision tree</a:t>
            </a:r>
          </a:p>
          <a:p>
            <a:pPr lvl="0" rtl="0">
              <a:buNone/>
            </a:pPr>
            <a:r>
              <a:rPr lang="en" sz="2400" dirty="0" smtClean="0"/>
              <a:t>	- Fast.</a:t>
            </a:r>
          </a:p>
          <a:p>
            <a:pPr lvl="0" rtl="0">
              <a:buNone/>
            </a:pPr>
            <a:r>
              <a:rPr lang="en" sz="2400" dirty="0" smtClean="0"/>
              <a:t>	- </a:t>
            </a:r>
            <a:r>
              <a:rPr lang="en" sz="2400" dirty="0"/>
              <a:t>Used successfully on a similar dataset.</a:t>
            </a:r>
          </a:p>
          <a:p>
            <a:endParaRPr dirty="0"/>
          </a:p>
          <a:p>
            <a:pPr lvl="0" rtl="0">
              <a:buNone/>
            </a:pPr>
            <a:r>
              <a:rPr lang="en" sz="2400" dirty="0"/>
              <a:t>- SVM</a:t>
            </a:r>
          </a:p>
          <a:p>
            <a:pPr lvl="0" rtl="0">
              <a:buNone/>
            </a:pPr>
            <a:r>
              <a:rPr lang="en" sz="2400" dirty="0"/>
              <a:t>	- Strong general-purpose algorithm.</a:t>
            </a:r>
          </a:p>
          <a:p>
            <a:endParaRPr dirty="0"/>
          </a:p>
          <a:p>
            <a:pPr lvl="0" rtl="0">
              <a:buNone/>
            </a:pPr>
            <a:r>
              <a:rPr lang="en" sz="2400" dirty="0"/>
              <a:t>- Redefined </a:t>
            </a:r>
            <a:r>
              <a:rPr lang="en" sz="2400" dirty="0" smtClean="0"/>
              <a:t>Error</a:t>
            </a:r>
            <a:endParaRPr lang="en" sz="2400" dirty="0"/>
          </a:p>
          <a:p>
            <a:pPr lvl="0" rtl="0">
              <a:buNone/>
            </a:pPr>
            <a:r>
              <a:rPr lang="en" sz="2400" dirty="0"/>
              <a:t>	- Difficult to distinguish between nearing classes.</a:t>
            </a:r>
          </a:p>
          <a:p>
            <a:pPr lvl="0" rtl="0">
              <a:buNone/>
            </a:pPr>
            <a:r>
              <a:rPr lang="en" sz="2400" dirty="0"/>
              <a:t>	- Normal loss metric non-informative.</a:t>
            </a:r>
          </a:p>
          <a:p>
            <a:pPr lvl="0" rtl="0">
              <a:buNone/>
            </a:pPr>
            <a:r>
              <a:rPr lang="en" sz="2400" dirty="0"/>
              <a:t>	- Use distance to correct class label.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628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Reparameterization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/>
              <a:t>- Original parameterization with row and column locations of individual pieces uninformative.</a:t>
            </a:r>
          </a:p>
          <a:p>
            <a:endParaRPr/>
          </a:p>
          <a:p>
            <a:pPr lvl="0" rtl="0">
              <a:buNone/>
            </a:pPr>
            <a:r>
              <a:rPr lang="en" sz="2400"/>
              <a:t>- Reparameterized in terms of spatial relationships, just like real chess players do!</a:t>
            </a:r>
          </a:p>
          <a:p>
            <a:pPr lvl="0" rtl="0">
              <a:buNone/>
            </a:pPr>
            <a:r>
              <a:rPr lang="en" sz="2400"/>
              <a:t>	- Distance of black king to corner.</a:t>
            </a:r>
          </a:p>
          <a:p>
            <a:pPr lvl="0" rtl="0">
              <a:buNone/>
            </a:pPr>
            <a:r>
              <a:rPr lang="en" sz="2400"/>
              <a:t>	- Distance of black king to edge.</a:t>
            </a:r>
          </a:p>
          <a:p>
            <a:pPr lvl="0" rtl="0">
              <a:buNone/>
            </a:pPr>
            <a:r>
              <a:rPr lang="en" sz="2400"/>
              <a:t>	- Distance between black king and white king.</a:t>
            </a:r>
          </a:p>
          <a:p>
            <a:pPr lvl="0" rtl="0">
              <a:buNone/>
            </a:pPr>
            <a:r>
              <a:rPr lang="en" sz="2400"/>
              <a:t>	- Is position drawn?</a:t>
            </a:r>
          </a:p>
          <a:p>
            <a:pPr>
              <a:buNone/>
            </a:pPr>
            <a:r>
              <a:rPr lang="en" sz="2400"/>
              <a:t>	- Is position checkmate?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3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Decision Tree Experiment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700" dirty="0"/>
              <a:t>- Very fast.</a:t>
            </a:r>
          </a:p>
          <a:p>
            <a:endParaRPr dirty="0"/>
          </a:p>
          <a:p>
            <a:pPr lvl="0" rtl="0">
              <a:buNone/>
            </a:pPr>
            <a:r>
              <a:rPr lang="en" sz="2700" dirty="0"/>
              <a:t>- Split using maximum information gain at each node.</a:t>
            </a:r>
          </a:p>
          <a:p>
            <a:endParaRPr dirty="0"/>
          </a:p>
          <a:p>
            <a:pPr lvl="0" rtl="0">
              <a:buNone/>
            </a:pPr>
            <a:r>
              <a:rPr lang="en" sz="2700" dirty="0"/>
              <a:t>- Original parameterization massively overfits data.</a:t>
            </a:r>
          </a:p>
          <a:p>
            <a:endParaRPr dirty="0"/>
          </a:p>
          <a:p>
            <a:pPr lvl="0" rtl="0">
              <a:buNone/>
            </a:pPr>
            <a:r>
              <a:rPr lang="en" sz="2700" dirty="0"/>
              <a:t>- Reparameterization performs well using validation.</a:t>
            </a:r>
          </a:p>
          <a:p>
            <a:pPr lvl="0" indent="457200" rtl="0">
              <a:buNone/>
            </a:pPr>
            <a:r>
              <a:rPr lang="en" sz="2700" dirty="0"/>
              <a:t>- Mean error: 1.07</a:t>
            </a:r>
          </a:p>
          <a:p>
            <a:pPr indent="457200">
              <a:buNone/>
            </a:pPr>
            <a:r>
              <a:rPr lang="en" sz="2700" dirty="0"/>
              <a:t>- Std: 1.45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717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SVM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1440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Pegasos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FAST,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iterated sub-gradient projections.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Requires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one-v-one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Multi-Class method.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Non-linear Kernels are difficult to implement.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LIBSVM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Off-the-Shelf SVM package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Supports Kernels and Multi-Class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066800" y="1752600"/>
            <a:ext cx="3733800" cy="30290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4267200"/>
          <a:ext cx="7620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0"/>
                <a:gridCol w="1199444"/>
                <a:gridCol w="1411112"/>
                <a:gridCol w="2469444"/>
              </a:tblGrid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μ error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</a:t>
                      </a:r>
                      <a:r>
                        <a:rPr lang="en-US" b="1" dirty="0" smtClean="0"/>
                        <a:t> error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Testing Accuracy (</a:t>
                      </a:r>
                      <a:r>
                        <a:rPr lang="el-GR" b="1" dirty="0" smtClean="0"/>
                        <a:t>ε</a:t>
                      </a:r>
                      <a:r>
                        <a:rPr lang="en-US" b="1" dirty="0" smtClean="0"/>
                        <a:t> = 1)</a:t>
                      </a:r>
                      <a:endParaRPr lang="en-US" b="1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Pegasos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Linear, One-v-One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51.25%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dirty="0" smtClean="0"/>
                        <a:t>LIBSVM: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68.28%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LIBSVM: Polynomial d-2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59.90%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LIBSVM: Polynomial d-3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66.70%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LIBSVM: Polynomial 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61.82%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LIBSVM: RBF (Gaussian)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70.10%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LIBSVM: 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52.50%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2D_FeatureSpa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56651" y="1066800"/>
            <a:ext cx="3090997" cy="1443672"/>
          </a:xfrm>
          <a:prstGeom prst="rect">
            <a:avLst/>
          </a:prstGeom>
        </p:spPr>
      </p:pic>
      <p:pic>
        <p:nvPicPr>
          <p:cNvPr id="8" name="Picture 7" descr="Grid_Searc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600" y="2743200"/>
            <a:ext cx="2971800" cy="138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19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Conclusions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/>
              <a:t>- Reparameterizations using expert knowledge can be highly effective.</a:t>
            </a:r>
          </a:p>
          <a:p>
            <a:endParaRPr/>
          </a:p>
          <a:p>
            <a:pPr lvl="0" rtl="0">
              <a:buNone/>
            </a:pPr>
            <a:r>
              <a:rPr lang="en" sz="2400"/>
              <a:t>- A good definition of error is often domain-specific.</a:t>
            </a:r>
          </a:p>
          <a:p>
            <a:endParaRPr/>
          </a:p>
          <a:p>
            <a:pPr lvl="0" rtl="0">
              <a:buNone/>
            </a:pPr>
            <a:r>
              <a:rPr lang="en" sz="2400"/>
              <a:t>- Both decision tree and SVM were highly effective.</a:t>
            </a:r>
          </a:p>
          <a:p>
            <a:endParaRPr/>
          </a:p>
          <a:p>
            <a:pPr lvl="0" rtl="0">
              <a:buNone/>
            </a:pPr>
            <a:r>
              <a:rPr lang="en" sz="2400"/>
              <a:t>- Decision tree outperformed SVM</a:t>
            </a:r>
          </a:p>
          <a:p>
            <a:pPr lvl="0" rtl="0">
              <a:buNone/>
            </a:pPr>
            <a:r>
              <a:rPr lang="en" sz="2400"/>
              <a:t>	- Somewhat better in terms of accuracy.</a:t>
            </a:r>
          </a:p>
          <a:p>
            <a:pPr>
              <a:buNone/>
            </a:pPr>
            <a:r>
              <a:rPr lang="en" sz="2400"/>
              <a:t>	- Much better in terms of speed.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1/\epsilon) \rightarrow (\mathbf{X} \in \mathbf{R}^{28k \times 5} &lt; 2 sec)$&#10;&#10;&#10;&#10;\end{document}"/>
  <p:tag name="IGUANATEXSIZE" val="20"/>
</p:tagLst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238</Words>
  <Application>Microsoft Office PowerPoint</Application>
  <PresentationFormat>On-screen Show (4:3)</PresentationFormat>
  <Paragraphs>93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/>
      <vt:lpstr>Deciding the Result of Chess Endgames as a Classification Problem</vt:lpstr>
      <vt:lpstr>Our Problem</vt:lpstr>
      <vt:lpstr>Slide 3</vt:lpstr>
      <vt:lpstr>Methodology</vt:lpstr>
      <vt:lpstr>Reparameterization</vt:lpstr>
      <vt:lpstr>Decision Tree Experiment</vt:lpstr>
      <vt:lpstr>SVM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Deciding the Result of Chess Endgames as a Classification Problem</dc:title>
  <cp:lastModifiedBy>Gregory Gutshall</cp:lastModifiedBy>
  <cp:revision>3</cp:revision>
  <dcterms:modified xsi:type="dcterms:W3CDTF">2012-06-08T07:33:19Z</dcterms:modified>
</cp:coreProperties>
</file>