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59" r:id="rId6"/>
    <p:sldId id="267" r:id="rId7"/>
    <p:sldId id="258" r:id="rId8"/>
    <p:sldId id="268" r:id="rId9"/>
    <p:sldId id="269" r:id="rId10"/>
    <p:sldId id="276" r:id="rId11"/>
    <p:sldId id="270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6CBD-5E10-DF42-9EA5-EC3B48C972C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42D50-87B5-C34E-A418-C8D89A70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7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2D50-87B5-C34E-A418-C8D89A707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2D50-87B5-C34E-A418-C8D89A707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010C-4E75-9397-D5E0-0C30CB43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E54DD-4EBB-89B9-393A-E183AC00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BE5C-F521-C3E6-8C13-183A2A06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A676-D543-57BD-8FE4-7CC6564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65ED-582F-DA74-90E0-2576B0DF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7E45-B5F5-AD1B-1E8E-DDC5BB7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25FE-22D9-914F-A6C1-7F3C87F7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EB7A-BF4C-347B-B028-025BE9B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C38F-99DB-3898-4109-597FF77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1290-E58C-AAFF-2AD4-9CBB4966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BE257-3F58-FC54-2896-EB9E8E98C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492F3-6BDF-63C7-8DF4-8863C7E7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D406-D22D-A3B1-9720-F618F75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169B-2146-9980-2ADD-EDAA541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6116-A8C6-B93B-9DF6-AAB10738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A418-8195-8F60-E6E7-58D7AAF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96CA-6969-D862-4ABE-4390C5C2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395B-96E0-5698-3169-933D636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7335-C978-C314-715B-03C58EFD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E0F4-4A05-F9D4-BF70-9A172918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EC7E-9B47-E4A9-80A1-3A7F24FF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DBB0-31A9-2211-FD80-AAC8AFB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4D0-CECD-A3B8-5231-97409D7F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EAB5-B070-6095-4238-05BCA6E9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6BD2-95CC-7216-B73E-CB1242DE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C193-963F-8B6B-7BFF-5A7958A9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13AC-7EE7-D5EC-3851-A3758EC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8C39B-B3B0-398F-B65B-5FA076A2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989BC-DBE4-1231-D3C1-447B584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1A18-E95A-264C-0BA0-207A2CEE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5F05-0231-CB84-7D2C-397CCC77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F89F-02F5-0288-8E41-71BE3F0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5AF5-4DE0-52D7-1E7D-29F7BB92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D9CE-AF43-3A53-B550-9FAA10926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FBE6-30C7-A07E-08EB-1B9053A7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48AFB-CC42-A6C0-1B2C-C2991C566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2771F-8D78-EC22-9A3B-27B47128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2770D-570D-0379-7C7D-0F8E9E3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0A80A-7C9C-A108-E804-C93A642A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ECBD-ECB8-DDC4-F5CA-D668D46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9622F-4549-CC6A-3C0B-5C333996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F78E3-F84F-C707-DE38-F9C9BB94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DB2E3-5531-EEF7-DED2-CEFDE29D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F22F-9E0C-6AF9-89B7-1DF17E15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39877-0E25-FD45-E5B0-DA758EF0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05C2-FE96-B289-2642-C6B1986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E6DD-A1FC-6118-69D8-C9306C62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2BD5-B721-F2ED-322A-40C180E0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202A4-3FD1-9D31-2C93-1510C0E5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BAFB-D5D8-666D-72E5-409BEDEA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D14-0861-B8C5-C8C2-AC65D818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31C8-A2F3-5706-9E79-79921A9D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18D2-B95D-A755-C56C-95D55964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128C3-D3D5-BB43-BAED-66FB1457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A4E5-5036-641A-9FE2-A7C9689C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5756-38A5-2579-AD55-F80506EB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188B-6660-BBA9-206D-E0FC2CB3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200E-115D-E7BB-64BD-8B07E5B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F0EBC-26CC-BE93-6EB0-9FB31EA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7483-0A16-9C11-0778-AD6298EC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61BE-7F89-9FE4-3F19-4922150E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10973-0571-4C40-9109-CEB5139F92E0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EC12-BFF3-EE2A-D131-E85C0C9A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8FB9-7537-D56F-6BA0-FB00AFD3A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A3ACA-31E5-C343-B946-14F28617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21CFB6-C705-0E84-B0EA-906C83072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37304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About Montana State University | Bozeman, MT | Montana State University">
            <a:extLst>
              <a:ext uri="{FF2B5EF4-FFF2-40B4-BE49-F238E27FC236}">
                <a16:creationId xmlns:a16="http://schemas.microsoft.com/office/drawing/2014/main" id="{684C4C90-C3E9-24A4-7F94-685737BE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17540926" cy="57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0D24B1-E06E-847E-8905-2F4E29636D8C}"/>
              </a:ext>
            </a:extLst>
          </p:cNvPr>
          <p:cNvSpPr/>
          <p:nvPr/>
        </p:nvSpPr>
        <p:spPr>
          <a:xfrm>
            <a:off x="0" y="0"/>
            <a:ext cx="6247112" cy="704335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21062-50FC-13CF-6DBA-3A8B9362E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5" y="1003387"/>
            <a:ext cx="62471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Improving Student Experience with A/B Testing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41BAC98-BADE-5B93-D3F4-EAC175661D49}"/>
              </a:ext>
            </a:extLst>
          </p:cNvPr>
          <p:cNvSpPr txBox="1">
            <a:spLocks/>
          </p:cNvSpPr>
          <p:nvPr/>
        </p:nvSpPr>
        <p:spPr>
          <a:xfrm>
            <a:off x="223710" y="3692375"/>
            <a:ext cx="6247112" cy="569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lternateGotNo2D" pitchFamily="2" charset="77"/>
              </a:rPr>
              <a:t>A Look at Montana State University’s Library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9AE4D57-46CD-DB10-5D1A-B2FD1AB2EB50}"/>
              </a:ext>
            </a:extLst>
          </p:cNvPr>
          <p:cNvSpPr txBox="1">
            <a:spLocks/>
          </p:cNvSpPr>
          <p:nvPr/>
        </p:nvSpPr>
        <p:spPr>
          <a:xfrm>
            <a:off x="111855" y="6188461"/>
            <a:ext cx="6247112" cy="569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AlternateGotNo2D" pitchFamily="2" charset="77"/>
              </a:rPr>
              <a:t>2023 Feb 29</a:t>
            </a:r>
          </a:p>
        </p:txBody>
      </p:sp>
    </p:spTree>
    <p:extLst>
      <p:ext uri="{BB962C8B-B14F-4D97-AF65-F5344CB8AC3E}">
        <p14:creationId xmlns:p14="http://schemas.microsoft.com/office/powerpoint/2010/main" val="210755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-668177" y="451267"/>
            <a:ext cx="6511764" cy="806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solidFill>
                  <a:schemeClr val="bg1"/>
                </a:solidFill>
                <a:latin typeface="AlternateGotNo2D" pitchFamily="2" charset="77"/>
              </a:rPr>
              <a:t>CrazyEgg</a:t>
            </a:r>
            <a:r>
              <a:rPr lang="en-US" sz="6000" dirty="0">
                <a:solidFill>
                  <a:schemeClr val="bg1"/>
                </a:solidFill>
                <a:latin typeface="AlternateGotNo2D" pitchFamily="2" charset="77"/>
              </a:rPr>
              <a:t> Heatmap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0427FD-9494-F702-5D34-E155AF96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6" y="1257301"/>
            <a:ext cx="3931103" cy="350253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67967D-4463-8BF0-9EBC-D2BFD01D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601" y="1257300"/>
            <a:ext cx="3931103" cy="35025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B23806-DE55-FE42-BE2A-D26E84F37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22" y="1257300"/>
            <a:ext cx="3931103" cy="350253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45261BE-8EF0-E90E-EF0B-35A47D168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468" y="4323180"/>
            <a:ext cx="3931103" cy="350253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319A587-B752-0BA9-31FD-477C31150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1571" y="4314826"/>
            <a:ext cx="3931103" cy="35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Exploratory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1246148" y="1314450"/>
            <a:ext cx="561185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The Median Average Time Spent on each page is </a:t>
            </a:r>
            <a:r>
              <a:rPr lang="en-US" sz="33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lternateGotNo2D" pitchFamily="2" charset="77"/>
              </a:rPr>
              <a:t>55.67 seconds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.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Average view per page is about </a:t>
            </a:r>
            <a:r>
              <a:rPr lang="en-US" sz="3300" dirty="0">
                <a:solidFill>
                  <a:schemeClr val="tx2">
                    <a:lumMod val="50000"/>
                    <a:lumOff val="50000"/>
                  </a:schemeClr>
                </a:solidFill>
                <a:latin typeface="AlternateGotNo2D" pitchFamily="2" charset="77"/>
              </a:rPr>
              <a:t>1519 views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.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Two outliers were found in the dataset and did not impact study.</a:t>
            </a:r>
          </a:p>
        </p:txBody>
      </p:sp>
      <p:pic>
        <p:nvPicPr>
          <p:cNvPr id="3" name="Picture 2" descr="A graph showing a blue rectangle with black lines&#10;&#10;Description automatically generated">
            <a:extLst>
              <a:ext uri="{FF2B5EF4-FFF2-40B4-BE49-F238E27FC236}">
                <a16:creationId xmlns:a16="http://schemas.microsoft.com/office/drawing/2014/main" id="{E59EB8C8-A3ED-BE56-525D-AE40F96B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5735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Click Through Rates (CTR)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1246148" y="1314450"/>
            <a:ext cx="561185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</p:txBody>
      </p:sp>
      <p:pic>
        <p:nvPicPr>
          <p:cNvPr id="4" name="Picture 3" descr="A graph of pie charts&#10;&#10;Description automatically generated with medium confidence">
            <a:extLst>
              <a:ext uri="{FF2B5EF4-FFF2-40B4-BE49-F238E27FC236}">
                <a16:creationId xmlns:a16="http://schemas.microsoft.com/office/drawing/2014/main" id="{D8DEE514-3006-42CB-3783-66E50EEF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59"/>
          <a:stretch/>
        </p:blipFill>
        <p:spPr>
          <a:xfrm>
            <a:off x="2" y="1501490"/>
            <a:ext cx="12192000" cy="2521743"/>
          </a:xfrm>
          <a:prstGeom prst="rect">
            <a:avLst/>
          </a:prstGeom>
        </p:spPr>
      </p:pic>
      <p:pic>
        <p:nvPicPr>
          <p:cNvPr id="6" name="Picture 5" descr="A graph of pie charts&#10;&#10;Description automatically generated with medium confidence">
            <a:extLst>
              <a:ext uri="{FF2B5EF4-FFF2-40B4-BE49-F238E27FC236}">
                <a16:creationId xmlns:a16="http://schemas.microsoft.com/office/drawing/2014/main" id="{451F22AF-9B1B-0DCE-859F-E3FC62B35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77" r="35233"/>
          <a:stretch/>
        </p:blipFill>
        <p:spPr>
          <a:xfrm>
            <a:off x="2121005" y="4023233"/>
            <a:ext cx="7949989" cy="24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6657975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1402085" y="524049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Exploratory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523061" y="1314450"/>
            <a:ext cx="561185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Changing CTA language from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Interact 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to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Services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 increased click through rate by </a:t>
            </a:r>
            <a:r>
              <a:rPr lang="en-US" sz="3300" dirty="0">
                <a:solidFill>
                  <a:schemeClr val="tx2">
                    <a:lumMod val="50000"/>
                    <a:lumOff val="50000"/>
                  </a:schemeClr>
                </a:solidFill>
                <a:latin typeface="AlternateGotNo2D" pitchFamily="2" charset="77"/>
              </a:rPr>
              <a:t>5-fold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.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Changing CTA language from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Interact 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to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Help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 increased click through rate by </a:t>
            </a:r>
            <a:r>
              <a:rPr lang="en-US" sz="3300" dirty="0">
                <a:solidFill>
                  <a:schemeClr val="tx2">
                    <a:lumMod val="50000"/>
                    <a:lumOff val="50000"/>
                  </a:schemeClr>
                </a:solidFill>
                <a:latin typeface="AlternateGotNo2D" pitchFamily="2" charset="77"/>
              </a:rPr>
              <a:t>2-fold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.</a:t>
            </a:r>
          </a:p>
        </p:txBody>
      </p:sp>
      <p:pic>
        <p:nvPicPr>
          <p:cNvPr id="4" name="Picture 3" descr="A graph of different labels&#10;&#10;Description automatically generated">
            <a:extLst>
              <a:ext uri="{FF2B5EF4-FFF2-40B4-BE49-F238E27FC236}">
                <a16:creationId xmlns:a16="http://schemas.microsoft.com/office/drawing/2014/main" id="{B102A7DA-3C0C-1BF6-450D-EBE12DA3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270647"/>
            <a:ext cx="4387203" cy="43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131445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2139317" y="147724"/>
            <a:ext cx="7913365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Exit Rates and Bounce Rates, normalized to Interact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1246148" y="1314450"/>
            <a:ext cx="561185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</p:txBody>
      </p:sp>
      <p:pic>
        <p:nvPicPr>
          <p:cNvPr id="3" name="Picture 2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47876CC9-88CB-04A9-592A-23208BE0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1419313"/>
            <a:ext cx="9853612" cy="49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2636999" y="262024"/>
            <a:ext cx="6918001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Conclusion and Recommendations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385763" y="1314450"/>
            <a:ext cx="11044237" cy="5281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Renaming the card from </a:t>
            </a:r>
            <a:r>
              <a:rPr lang="en-US" sz="2800" i="1" dirty="0">
                <a:solidFill>
                  <a:srgbClr val="EEFFFF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to </a:t>
            </a:r>
            <a:r>
              <a:rPr lang="en-US" sz="2800" i="1" dirty="0">
                <a:solidFill>
                  <a:srgbClr val="EEFFFF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improves click through rates by </a:t>
            </a:r>
            <a:r>
              <a:rPr lang="en-US" sz="2800" dirty="0">
                <a:solidFill>
                  <a:srgbClr val="EEFFFF"/>
                </a:solidFill>
                <a:latin typeface="AlternateGotNo2D" pitchFamily="2" charset="77"/>
              </a:rPr>
              <a:t>5-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fold, suggesting that the </a:t>
            </a:r>
            <a:r>
              <a:rPr lang="en-US" sz="280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 is a better call to action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for students accessing MSU's library resources.</a:t>
            </a:r>
          </a:p>
          <a:p>
            <a:pPr algn="l"/>
            <a:endParaRPr lang="en-US" sz="2800" dirty="0">
              <a:solidFill>
                <a:srgbClr val="EEFFFF"/>
              </a:solidFill>
              <a:effectLst/>
              <a:latin typeface="AlternateGotNo2D" pitchFamily="2" charset="77"/>
            </a:endParaRPr>
          </a:p>
          <a:p>
            <a:pPr algn="l"/>
            <a:r>
              <a:rPr lang="en-US" sz="2800" i="1" dirty="0">
                <a:solidFill>
                  <a:srgbClr val="EEFFFF"/>
                </a:solidFill>
                <a:effectLst/>
                <a:latin typeface="AlternateGotNo2D" pitchFamily="2" charset="77"/>
              </a:rPr>
              <a:t>HELP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and </a:t>
            </a:r>
            <a:r>
              <a:rPr lang="en-US" sz="2800" i="1" dirty="0">
                <a:solidFill>
                  <a:srgbClr val="EEFFFF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however experience a higher than typical bounce rate between 6% and 8%. This is reinforced with the higher exit percentage rates at about 6%,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suggesting that users who click on </a:t>
            </a:r>
            <a:r>
              <a:rPr lang="en-US" sz="280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SERVICES OR HELP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finds the information they are looking for without further exploration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 of the 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EEFFFF"/>
              </a:solidFill>
              <a:effectLst/>
              <a:latin typeface="AlternateGotNo2D" pitchFamily="2" charset="77"/>
            </a:endParaRPr>
          </a:p>
          <a:p>
            <a:pPr algn="l"/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I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recommend changing the title card to </a:t>
            </a:r>
            <a:r>
              <a:rPr lang="en-US" sz="2800" i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, due to the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lternateGotNo2D" pitchFamily="2" charset="77"/>
              </a:rPr>
              <a:t>stronger CTR </a:t>
            </a:r>
            <a:r>
              <a:rPr lang="en-US" sz="2800" dirty="0">
                <a:solidFill>
                  <a:srgbClr val="EEFFFF"/>
                </a:solidFill>
                <a:effectLst/>
                <a:latin typeface="AlternateGotNo2D" pitchFamily="2" charset="77"/>
              </a:rPr>
              <a:t>compared to the other options. This is further supported by the higher Bounce and Exit percentages. Since this is a library meant to provide students with resources, having a higher bounce and exit percentage is more judicious, as it indicates that students are finding the resources they are looking for. </a:t>
            </a:r>
          </a:p>
        </p:txBody>
      </p:sp>
    </p:spTree>
    <p:extLst>
      <p:ext uri="{BB962C8B-B14F-4D97-AF65-F5344CB8AC3E}">
        <p14:creationId xmlns:p14="http://schemas.microsoft.com/office/powerpoint/2010/main" val="23662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962DE7-F4D7-1F6D-2FFE-2ACBE3A62EC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5B242F-3007-5C78-EF3D-F57917B5A22C}"/>
              </a:ext>
            </a:extLst>
          </p:cNvPr>
          <p:cNvSpPr txBox="1">
            <a:spLocks/>
          </p:cNvSpPr>
          <p:nvPr/>
        </p:nvSpPr>
        <p:spPr>
          <a:xfrm>
            <a:off x="406100" y="569977"/>
            <a:ext cx="1128556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/>
                </a:solidFill>
                <a:latin typeface="AlternateGotNo2D" pitchFamily="2" charset="77"/>
              </a:rPr>
              <a:t>Introduction to A/B testing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F2368D-519D-B00A-79C6-9E7B3F1159CF}"/>
              </a:ext>
            </a:extLst>
          </p:cNvPr>
          <p:cNvSpPr txBox="1">
            <a:spLocks/>
          </p:cNvSpPr>
          <p:nvPr/>
        </p:nvSpPr>
        <p:spPr>
          <a:xfrm>
            <a:off x="517956" y="1801749"/>
            <a:ext cx="11083494" cy="4486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lternateGotNo2D" pitchFamily="2" charset="77"/>
              </a:rPr>
              <a:t>A/B Testing is a controlled experiment where two or more variations of a product or service is served to its users.</a:t>
            </a:r>
          </a:p>
          <a:p>
            <a:endParaRPr lang="en-US" sz="3200" dirty="0">
              <a:solidFill>
                <a:schemeClr val="bg1"/>
              </a:solidFill>
              <a:latin typeface="AlternateGotNo2D" pitchFamily="2" charset="77"/>
            </a:endParaRPr>
          </a:p>
          <a:p>
            <a:r>
              <a:rPr lang="en-US" sz="3200" dirty="0">
                <a:solidFill>
                  <a:schemeClr val="bg1"/>
                </a:solidFill>
                <a:latin typeface="AlternateGotNo2D" pitchFamily="2" charset="77"/>
              </a:rPr>
              <a:t>A/B Testing is a widely used methodology that allows researchers to make iterative user centered, data driven decisions for its products or services based on user feedback and response.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lternateGotNo2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674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D04FC-8D32-C7AC-3438-23D762B4044C}"/>
              </a:ext>
            </a:extLst>
          </p:cNvPr>
          <p:cNvSpPr/>
          <p:nvPr/>
        </p:nvSpPr>
        <p:spPr>
          <a:xfrm>
            <a:off x="1" y="1"/>
            <a:ext cx="6095999" cy="6858000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D3166A-1C41-663A-B63E-4547FEC5E67A}"/>
              </a:ext>
            </a:extLst>
          </p:cNvPr>
          <p:cNvSpPr txBox="1">
            <a:spLocks/>
          </p:cNvSpPr>
          <p:nvPr/>
        </p:nvSpPr>
        <p:spPr>
          <a:xfrm>
            <a:off x="517956" y="27459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Research Question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CC4BAA-5B24-B52C-AE14-776D57E809F3}"/>
              </a:ext>
            </a:extLst>
          </p:cNvPr>
          <p:cNvSpPr txBox="1">
            <a:spLocks/>
          </p:cNvSpPr>
          <p:nvPr/>
        </p:nvSpPr>
        <p:spPr>
          <a:xfrm>
            <a:off x="517956" y="1314450"/>
            <a:ext cx="5054169" cy="5268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Website analytics from MSU’s library website showed that the ”Interact” tile card was often neglected by users.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Sample period: Apr 3 – Apr 10, 2013. Included 10,819 visits.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  <a:latin typeface="AlternateGotNo2D" pitchFamily="2" charset="77"/>
              </a:rPr>
              <a:t>”Interact” is where students can find information regarding hours, instructional services, staff directory, floor map and more.</a:t>
            </a:r>
          </a:p>
        </p:txBody>
      </p:sp>
      <p:pic>
        <p:nvPicPr>
          <p:cNvPr id="3074" name="Picture 2" descr="Fig. 1: Library Homepage - April 2013">
            <a:extLst>
              <a:ext uri="{FF2B5EF4-FFF2-40B4-BE49-F238E27FC236}">
                <a16:creationId xmlns:a16="http://schemas.microsoft.com/office/drawing/2014/main" id="{A6457F9B-3587-BC92-A6E4-E6623D4A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68" y="-1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4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954840-B840-143F-4E15-08E912092F08}"/>
              </a:ext>
            </a:extLst>
          </p:cNvPr>
          <p:cNvSpPr/>
          <p:nvPr/>
        </p:nvSpPr>
        <p:spPr>
          <a:xfrm>
            <a:off x="1" y="1"/>
            <a:ext cx="5080655" cy="6858000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5928C7-DAF9-96A7-9B2E-D3BAEE00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56" y="0"/>
            <a:ext cx="769713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09C2E3-11C8-D33E-8A41-9FA1D9410882}"/>
              </a:ext>
            </a:extLst>
          </p:cNvPr>
          <p:cNvSpPr txBox="1"/>
          <p:nvPr/>
        </p:nvSpPr>
        <p:spPr>
          <a:xfrm>
            <a:off x="242888" y="1813173"/>
            <a:ext cx="44948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lternateGotNo2D" pitchFamily="2" charset="77"/>
              </a:rPr>
              <a:t>The resource website contains 3 primary Call to Actions (CTA):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35% engaged with “Find”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6% engaged with “Request”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2% engaged with “Interact”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163F0-24AC-2ED3-863A-3736A2523E77}"/>
              </a:ext>
            </a:extLst>
          </p:cNvPr>
          <p:cNvSpPr txBox="1"/>
          <p:nvPr/>
        </p:nvSpPr>
        <p:spPr>
          <a:xfrm>
            <a:off x="10909663" y="6450353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via </a:t>
            </a:r>
            <a:r>
              <a:rPr lang="en-US" sz="1400" dirty="0" err="1">
                <a:solidFill>
                  <a:schemeClr val="bg1"/>
                </a:solidFill>
              </a:rPr>
              <a:t>CrazyEgg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FA612A-D7F6-BDF5-F4D0-BD1C516DCBE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C06430-AD01-9469-5F74-0A5C0D67CF87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Student Survey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08223F-DEA6-0B68-095D-D578FF529E04}"/>
              </a:ext>
            </a:extLst>
          </p:cNvPr>
          <p:cNvSpPr txBox="1">
            <a:spLocks/>
          </p:cNvSpPr>
          <p:nvPr/>
        </p:nvSpPr>
        <p:spPr>
          <a:xfrm>
            <a:off x="1246148" y="1314450"/>
            <a:ext cx="972618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A qualitative student survey was conducted as a small-scale test to confirm variations in click through rates. </a:t>
            </a: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Three students were randomly recruited to ask: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AlternateGotNo2D" pitchFamily="2" charset="77"/>
              </a:rPr>
              <a:t>Have you previously clicked on </a:t>
            </a:r>
            <a:r>
              <a:rPr lang="en-US" sz="2700" i="1" dirty="0">
                <a:solidFill>
                  <a:schemeClr val="bg1"/>
                </a:solidFill>
                <a:latin typeface="AlternateGotNo2D" pitchFamily="2" charset="77"/>
              </a:rPr>
              <a:t>Interact?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AlternateGotNo2D" pitchFamily="2" charset="77"/>
              </a:rPr>
              <a:t>What content do you expect to see after you click </a:t>
            </a:r>
            <a:r>
              <a:rPr lang="en-US" sz="2700" i="1" dirty="0">
                <a:solidFill>
                  <a:schemeClr val="bg1"/>
                </a:solidFill>
                <a:latin typeface="AlternateGotNo2D" pitchFamily="2" charset="77"/>
              </a:rPr>
              <a:t>Interact?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AlternateGotNo2D" pitchFamily="2" charset="77"/>
              </a:rPr>
              <a:t>Does </a:t>
            </a:r>
            <a:r>
              <a:rPr lang="en-US" sz="2700" i="1" dirty="0">
                <a:solidFill>
                  <a:schemeClr val="bg1"/>
                </a:solidFill>
                <a:latin typeface="AlternateGotNo2D" pitchFamily="2" charset="77"/>
              </a:rPr>
              <a:t>Interact</a:t>
            </a:r>
            <a:r>
              <a:rPr lang="en-US" sz="2700" dirty="0">
                <a:solidFill>
                  <a:schemeClr val="bg1"/>
                </a:solidFill>
                <a:latin typeface="AlternateGotNo2D" pitchFamily="2" charset="77"/>
              </a:rPr>
              <a:t> accurately describe the content you find after selecting it?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AlternateGotNo2D" pitchFamily="2" charset="77"/>
              </a:rPr>
              <a:t>Which word best describes the category? </a:t>
            </a:r>
            <a:r>
              <a:rPr lang="en-US" sz="2700" i="1" dirty="0">
                <a:solidFill>
                  <a:schemeClr val="bg1"/>
                </a:solidFill>
                <a:latin typeface="AlternateGotNo2D" pitchFamily="2" charset="77"/>
              </a:rPr>
              <a:t>Interact, Connect, Learn, Help or Services?</a:t>
            </a:r>
            <a:endParaRPr lang="en-US" sz="2700" dirty="0">
              <a:solidFill>
                <a:schemeClr val="bg1"/>
              </a:solidFill>
              <a:latin typeface="AlternateGotNo2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46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21869A-2FB6-ED3E-F1F6-35B74DC6D29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334A6A7-A6FB-B2E8-F68E-3CB27E40F746}"/>
              </a:ext>
            </a:extLst>
          </p:cNvPr>
          <p:cNvSpPr/>
          <p:nvPr/>
        </p:nvSpPr>
        <p:spPr>
          <a:xfrm>
            <a:off x="461492" y="1885950"/>
            <a:ext cx="5157787" cy="3587592"/>
          </a:xfrm>
          <a:prstGeom prst="wedgeRoundRectCallou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4BBC-C9F4-6BBB-694E-EBEAEC1921DA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Key Excerpts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2A6BF4-06F7-4D5E-3C2A-0726862FB26C}"/>
              </a:ext>
            </a:extLst>
          </p:cNvPr>
          <p:cNvSpPr txBox="1">
            <a:spLocks/>
          </p:cNvSpPr>
          <p:nvPr/>
        </p:nvSpPr>
        <p:spPr>
          <a:xfrm>
            <a:off x="647230" y="2170985"/>
            <a:ext cx="4800599" cy="318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Senior student: </a:t>
            </a:r>
          </a:p>
          <a:p>
            <a:pPr algn="l" fontAlgn="base"/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"I've never felt the need to click on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. What am I interacting with? I guess the library?”</a:t>
            </a:r>
          </a:p>
          <a:p>
            <a:pPr algn="l" fontAlgn="base"/>
            <a:endParaRPr lang="en-US" sz="29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  <a:p>
            <a:pPr algn="l" fontAlgn="base"/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Help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makes sense. When I'm in the library, and I think I need help, it would at least get me to click there to find out what sort of help there is.”</a:t>
            </a:r>
          </a:p>
          <a:p>
            <a:pPr algn="l" fontAlgn="base"/>
            <a:endParaRPr lang="en-US" sz="29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  <a:p>
            <a:pPr algn="l" fontAlgn="base"/>
            <a:r>
              <a:rPr lang="en-US" sz="2900" dirty="0">
                <a:solidFill>
                  <a:schemeClr val="bg1"/>
                </a:solidFill>
                <a:latin typeface="AlternateGotNo2D" pitchFamily="2" charset="77"/>
              </a:rPr>
              <a:t>I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n order of preferences of the choices, this student responded: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Help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Connect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29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29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Learn</a:t>
            </a:r>
            <a:endParaRPr lang="en-US" sz="29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  <a:p>
            <a:br>
              <a:rPr lang="en-US" sz="1600" dirty="0">
                <a:solidFill>
                  <a:schemeClr val="bg1"/>
                </a:solidFill>
                <a:latin typeface="AlternateGotNo2D" pitchFamily="2" charset="77"/>
              </a:rPr>
            </a:br>
            <a:endParaRPr lang="en-US" sz="1600" dirty="0">
              <a:solidFill>
                <a:schemeClr val="bg1"/>
              </a:solidFill>
              <a:latin typeface="AlternateGotNo2D" pitchFamily="2" charset="77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79D7A79C-E62A-226A-4E93-9FF77016461B}"/>
              </a:ext>
            </a:extLst>
          </p:cNvPr>
          <p:cNvSpPr/>
          <p:nvPr/>
        </p:nvSpPr>
        <p:spPr>
          <a:xfrm>
            <a:off x="5848347" y="3050767"/>
            <a:ext cx="4995865" cy="3113070"/>
          </a:xfrm>
          <a:prstGeom prst="wedgeRoundRectCallout">
            <a:avLst/>
          </a:prstGeom>
          <a:solidFill>
            <a:schemeClr val="tx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D5568BD3-7DC4-452A-FE1E-6A1617B7C898}"/>
              </a:ext>
            </a:extLst>
          </p:cNvPr>
          <p:cNvSpPr/>
          <p:nvPr/>
        </p:nvSpPr>
        <p:spPr>
          <a:xfrm>
            <a:off x="6834186" y="1117342"/>
            <a:ext cx="4387203" cy="166809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016D7-4B02-69D7-44F2-0648F85C8DEC}"/>
              </a:ext>
            </a:extLst>
          </p:cNvPr>
          <p:cNvSpPr txBox="1"/>
          <p:nvPr/>
        </p:nvSpPr>
        <p:spPr>
          <a:xfrm>
            <a:off x="7063257" y="1351226"/>
            <a:ext cx="3929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Junior student: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"I am not a native English speaker, so I look for strong words. I look for help, so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Help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is the best, then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too."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9826B-EC88-0DC1-0087-130349C16411}"/>
              </a:ext>
            </a:extLst>
          </p:cNvPr>
          <p:cNvSpPr txBox="1"/>
          <p:nvPr/>
        </p:nvSpPr>
        <p:spPr>
          <a:xfrm>
            <a:off x="6210535" y="3410576"/>
            <a:ext cx="41581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Sophomore student:</a:t>
            </a:r>
          </a:p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"I didn't know that 'About' was under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.'"</a:t>
            </a:r>
          </a:p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Connect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is too vague and too close to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."</a:t>
            </a:r>
          </a:p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is more accurate.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Help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 is stronger.”</a:t>
            </a:r>
          </a:p>
          <a:p>
            <a:pPr algn="l" fontAlgn="base"/>
            <a:endParaRPr lang="en-US" sz="18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"Floor maps seem odd here.”</a:t>
            </a:r>
          </a:p>
          <a:p>
            <a:pPr algn="l" fontAlgn="base"/>
            <a:endParaRPr lang="en-US" sz="18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  <a:p>
            <a:pPr algn="l" fontAlgn="base"/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 order of preferences of the choices, this student responded: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Help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Services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Interact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Connect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, 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AlternateGotNo2D" pitchFamily="2" charset="77"/>
              </a:rPr>
              <a:t>Learn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AlternateGotNo2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25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Study Design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1246148" y="1314450"/>
            <a:ext cx="9726182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Hypothesis: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Help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 or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Services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 will generate increased website engagement compared to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Learn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,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Connect</a:t>
            </a: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 and </a:t>
            </a:r>
            <a:r>
              <a:rPr lang="en-US" sz="3300" i="1" dirty="0">
                <a:solidFill>
                  <a:schemeClr val="bg1"/>
                </a:solidFill>
                <a:latin typeface="AlternateGotNo2D" pitchFamily="2" charset="77"/>
              </a:rPr>
              <a:t>Interact.</a:t>
            </a:r>
          </a:p>
          <a:p>
            <a:pPr algn="l"/>
            <a:endParaRPr lang="en-US" sz="3300" i="1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Data Collection: Google Analytics, </a:t>
            </a:r>
            <a:r>
              <a:rPr lang="en-US" sz="3300" dirty="0" err="1">
                <a:solidFill>
                  <a:schemeClr val="bg1"/>
                </a:solidFill>
                <a:latin typeface="AlternateGotNo2D" pitchFamily="2" charset="77"/>
              </a:rPr>
              <a:t>CrazyEgg</a:t>
            </a:r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endParaRPr lang="en-US" sz="3300" dirty="0">
              <a:solidFill>
                <a:schemeClr val="bg1"/>
              </a:solidFill>
              <a:latin typeface="AlternateGotNo2D" pitchFamily="2" charset="77"/>
            </a:endParaRPr>
          </a:p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Metrics: Click Through Rate (CTR), Bounce Rate, Exit Rate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CTR will indicate how users are responding to the new CTA 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Bounce rate indicates whether a user will leave the site after visiting a given page.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Exit rate indicates users who navigate away after visiting a single page, indicating students successfully finding the resources they are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36650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3902398" y="262024"/>
            <a:ext cx="4387203" cy="10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lternateGotNo2D" pitchFamily="2" charset="77"/>
              </a:rPr>
              <a:t>Test Setup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4029CA-3D1C-15C8-9DCE-EBDAAEB06F30}"/>
              </a:ext>
            </a:extLst>
          </p:cNvPr>
          <p:cNvSpPr txBox="1">
            <a:spLocks/>
          </p:cNvSpPr>
          <p:nvPr/>
        </p:nvSpPr>
        <p:spPr>
          <a:xfrm>
            <a:off x="1156022" y="1314450"/>
            <a:ext cx="9602465" cy="542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chemeClr val="bg1"/>
                </a:solidFill>
                <a:latin typeface="AlternateGotNo2D" pitchFamily="2" charset="77"/>
              </a:rPr>
              <a:t>Five options were created for AB testing for the duration of 3 weeks:</a:t>
            </a:r>
          </a:p>
        </p:txBody>
      </p:sp>
      <p:pic>
        <p:nvPicPr>
          <p:cNvPr id="14338" name="Picture 2" descr="Fig. 3: Control - Interact">
            <a:extLst>
              <a:ext uri="{FF2B5EF4-FFF2-40B4-BE49-F238E27FC236}">
                <a16:creationId xmlns:a16="http://schemas.microsoft.com/office/drawing/2014/main" id="{07C2E820-F537-2718-F1AD-AD59E3F3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" y="1813798"/>
            <a:ext cx="5492750" cy="45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ig. 4: Variation 1 - Connect">
            <a:extLst>
              <a:ext uri="{FF2B5EF4-FFF2-40B4-BE49-F238E27FC236}">
                <a16:creationId xmlns:a16="http://schemas.microsoft.com/office/drawing/2014/main" id="{76646233-1752-8FE6-C279-F9604942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00" y="1813038"/>
            <a:ext cx="4495477" cy="178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Fig. 5: Variation 2 - Learn">
            <a:extLst>
              <a:ext uri="{FF2B5EF4-FFF2-40B4-BE49-F238E27FC236}">
                <a16:creationId xmlns:a16="http://schemas.microsoft.com/office/drawing/2014/main" id="{498E5634-4401-80A5-E30B-6E7E6AD1A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00" y="2706514"/>
            <a:ext cx="4495477" cy="18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Fig. 6: Variation 3 - Help">
            <a:extLst>
              <a:ext uri="{FF2B5EF4-FFF2-40B4-BE49-F238E27FC236}">
                <a16:creationId xmlns:a16="http://schemas.microsoft.com/office/drawing/2014/main" id="{77A4690B-9725-F9F4-9984-9DA72D4B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00" y="3599990"/>
            <a:ext cx="4495477" cy="17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Fig. 7: Variation 4 - Services">
            <a:extLst>
              <a:ext uri="{FF2B5EF4-FFF2-40B4-BE49-F238E27FC236}">
                <a16:creationId xmlns:a16="http://schemas.microsoft.com/office/drawing/2014/main" id="{00F246E2-BC89-A8C2-A314-966322E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00" y="4517089"/>
            <a:ext cx="4495477" cy="182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4F0E1F-EA3B-5029-3C13-37E41A55AC7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>
              <a:alpha val="63192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A675B3-A2AF-EABC-B803-E369BD27CBD6}"/>
              </a:ext>
            </a:extLst>
          </p:cNvPr>
          <p:cNvSpPr txBox="1">
            <a:spLocks/>
          </p:cNvSpPr>
          <p:nvPr/>
        </p:nvSpPr>
        <p:spPr>
          <a:xfrm>
            <a:off x="3089436" y="2094330"/>
            <a:ext cx="6013128" cy="2669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AlternateGotNo2D" pitchFamily="2" charset="77"/>
              </a:rPr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47512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786</Words>
  <Application>Microsoft Macintosh PowerPoint</Application>
  <PresentationFormat>Widescreen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AlternateGotNo2D</vt:lpstr>
      <vt:lpstr>Aptos</vt:lpstr>
      <vt:lpstr>Aptos Display</vt:lpstr>
      <vt:lpstr>Arial</vt:lpstr>
      <vt:lpstr>Office Theme</vt:lpstr>
      <vt:lpstr>Improving Student Experience with A/B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Student Experience with A/B Testing</dc:title>
  <dc:creator>Andrew Cheng</dc:creator>
  <cp:lastModifiedBy>Andrew Cheng</cp:lastModifiedBy>
  <cp:revision>1</cp:revision>
  <dcterms:created xsi:type="dcterms:W3CDTF">2024-02-29T19:45:37Z</dcterms:created>
  <dcterms:modified xsi:type="dcterms:W3CDTF">2024-02-29T21:24:54Z</dcterms:modified>
</cp:coreProperties>
</file>