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57" r:id="rId4"/>
    <p:sldId id="258" r:id="rId5"/>
    <p:sldId id="268" r:id="rId6"/>
    <p:sldId id="266" r:id="rId7"/>
    <p:sldId id="262" r:id="rId8"/>
    <p:sldId id="267" r:id="rId9"/>
    <p:sldId id="287" r:id="rId10"/>
    <p:sldId id="288" r:id="rId11"/>
    <p:sldId id="289" r:id="rId12"/>
    <p:sldId id="281" r:id="rId13"/>
    <p:sldId id="273" r:id="rId14"/>
    <p:sldId id="282" r:id="rId15"/>
    <p:sldId id="274" r:id="rId16"/>
    <p:sldId id="275" r:id="rId17"/>
    <p:sldId id="284" r:id="rId18"/>
    <p:sldId id="277" r:id="rId19"/>
    <p:sldId id="290" r:id="rId20"/>
    <p:sldId id="29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canciones más cortas suelen ser más populares.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ADAA0FD0-E298-4588-8AF0-D4F543A69C36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4631E1F2-B835-47D7-A2ED-274786657CC7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1F6F92B0-D9CF-4E5C-B6E9-F0EA28D9917D}" type="presOf" srcId="{0E0ADF52-3E57-410F-8832-048E1CB82C65}" destId="{ADAA0FD0-E298-4588-8AF0-D4F543A69C36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7E291303-C8CE-4507-83CD-CAD8B4BA7CD8}" type="presParOf" srcId="{CBF8D870-1D72-4740-B65A-1138F85616D1}" destId="{ADAA0FD0-E298-4588-8AF0-D4F543A69C36}" srcOrd="11" destOrd="0" presId="urn:microsoft.com/office/officeart/2008/layout/VerticalCurvedList"/>
    <dgm:cxn modelId="{FB6E1727-EA3E-4A31-882B-F83B9B9127FA}" type="presParOf" srcId="{CBF8D870-1D72-4740-B65A-1138F85616D1}" destId="{4631E1F2-B835-47D7-A2ED-274786657CC7}" srcOrd="12" destOrd="0" presId="urn:microsoft.com/office/officeart/2008/layout/VerticalCurvedList"/>
    <dgm:cxn modelId="{5C20DA7A-B063-4AEA-8573-53D04E73FBE5}" type="presParOf" srcId="{4631E1F2-B835-47D7-A2ED-274786657CC7}" destId="{01B5D62D-6146-4151-BF6D-FE5BD43747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>
        <a:solidFill>
          <a:srgbClr val="FFC000"/>
        </a:solidFill>
      </dgm:spPr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0EFA84E4-F379-4FB9-B8C3-1A33252BCD67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857F49F3-1D63-4263-961A-A529BE29E273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3BA98E68-F61C-4FD2-B260-2C3E4FF99E27}" type="presOf" srcId="{0E0ADF52-3E57-410F-8832-048E1CB82C65}" destId="{0EFA84E4-F379-4FB9-B8C3-1A33252BCD67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8D24C4E7-4A88-4CB6-B6CA-956FD517960A}" type="presParOf" srcId="{CBF8D870-1D72-4740-B65A-1138F85616D1}" destId="{0EFA84E4-F379-4FB9-B8C3-1A33252BCD67}" srcOrd="11" destOrd="0" presId="urn:microsoft.com/office/officeart/2008/layout/VerticalCurvedList"/>
    <dgm:cxn modelId="{3DB2EA54-954D-49D6-B0A3-A6E18C97B349}" type="presParOf" srcId="{CBF8D870-1D72-4740-B65A-1138F85616D1}" destId="{857F49F3-1D63-4263-961A-A529BE29E273}" srcOrd="12" destOrd="0" presId="urn:microsoft.com/office/officeart/2008/layout/VerticalCurvedList"/>
    <dgm:cxn modelId="{59C92414-9E31-4239-9C3E-E3B28BBB6AC1}" type="presParOf" srcId="{857F49F3-1D63-4263-961A-A529BE29E273}" destId="{01B5D62D-6146-4151-BF6D-FE5BD43747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sz="17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sz="17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canciones más cortas suelen ser más populares.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A0FD0-E298-4588-8AF0-D4F543A69C36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sz="15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84E4-F379-4FB9-B8C3-1A33252BCD67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15C0-E22A-4D1C-88B5-23890E9AC1E1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009-F329-4F8A-8AE1-8EA1863FF1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0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9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03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90C4-D0EB-4911-8BDA-BB12C6A9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1EA9-FDF7-4515-9555-5BF02A91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C9D19-CE3D-49A8-AD4F-31E02AF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F083B-66E4-43DD-A43E-E46C5B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57E77-7995-492D-A1AA-165A7D4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003E-B498-4D34-9139-E29C137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9930E-011B-4EFF-80E0-50D87BB7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AB7E-32CA-4E77-A54A-17D2947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8CA4-F702-4148-9AFB-9FB010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7CAA5-DD8F-48C6-B5BC-D7CD55F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403B-7276-477F-A90A-7FD92BEE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6E511-E444-434A-8E19-5C01328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3E782-B6D3-4A1E-961F-0F9B244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F005B-9F36-44E4-A4E8-013AFA2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96EE2-67DB-497B-B3E2-81A7D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DAD4-F964-4BBE-BDEB-AA2C042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FDB99-15D3-4222-B3F9-3751E52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590B-5321-490C-B68B-F5BBB5B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29DB-2A8B-46F6-9618-A2034C7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C55F3-3E9C-4552-AF3F-8C42F46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4CD-0EC6-4E2C-B4E4-9DE2737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9B5D2-A392-46B5-91FB-DE26486E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5A067-104C-4276-98D8-8E26F2FA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CBE-1CCC-4710-A761-6457AD9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45D4-CA5D-4863-9C1E-5533CEAE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4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4593-5DA6-47DC-8A53-7EABE49E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2D0D0-E901-4E67-B3C3-C2CA548B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6A05-48E1-41AA-84DD-82C68609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67171-1CFE-46E7-B9B2-EBA923F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8C0D5-11FF-406D-AFFC-411CECB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42F60-22FC-4E9D-A30A-50DC029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3CF-CD10-4644-B492-C2E1034B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2CB82-EF7C-466E-A924-8F271662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ACDEC-92A2-4071-8F87-8A611D6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4EF4C-9094-4903-99E5-EA781B7C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979C2-51AA-47A8-9BCB-2513C234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B7ED46-BAD6-4F5D-A888-C35191B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41AD3-1674-45AF-9CA9-64E48E2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7E297-ECFA-46F1-B18D-97D94D7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DD9C-E7DC-42AB-B078-928F50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D3EF8-C526-4DEF-92D5-047BB4E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F89FE-8001-446F-A236-41C94830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6132A-44A0-44A0-9565-0C1AF0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3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B4D94-D15B-4284-A4EF-0D4C2E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BDBB-4BFA-40A3-BD06-76800DF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99090-1703-4823-99ED-FDE08F6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F261-5730-4D98-8F75-C45BE9CB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53C27-FDA1-40DB-8811-C9B56DCF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FBEFA-525C-4305-A27D-DD7D1A19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911AC-2DA2-4DC7-97B2-BD2D2F6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D56FB-996F-483F-8BD3-7CB8D5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3594E-FCEF-4786-9977-6A348C6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3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AD3E-EDAC-4FE0-81F5-971C4C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6E009-A0C4-4722-B54E-F217D784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7016E-0397-490D-9E5D-553183B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11BC3-8012-4A99-BB62-91E8B89C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2A96-260F-4819-84F8-A7A13A13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93485-2135-4F98-A54C-0B05A3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21A28-8D62-47E0-8E09-15081C9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CB56-3224-43FB-9429-1AC2B82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6C-8B86-48DE-BB52-E46F377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90F1-1ED3-4C59-AE5F-C1704E0852C3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1406B-E799-425B-ABF1-0771C9BF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CC5AA-6D0E-4E14-B581-092412CC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1" y="2546674"/>
            <a:ext cx="8589818" cy="176465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766" y="4547612"/>
            <a:ext cx="7994468" cy="53819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¿Favorece Spotify los lanzamiento de ciertos tipos de canciones por sus características?</a:t>
            </a:r>
          </a:p>
        </p:txBody>
      </p:sp>
      <p:pic>
        <p:nvPicPr>
          <p:cNvPr id="1028" name="Picture 4" descr="Flecha Crecimiento PNG para descargar gratis">
            <a:extLst>
              <a:ext uri="{FF2B5EF4-FFF2-40B4-BE49-F238E27FC236}">
                <a16:creationId xmlns:a16="http://schemas.microsoft.com/office/drawing/2014/main" id="{3AA5DDC4-19E4-4F59-BA17-3155BB9F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2" y="5340928"/>
            <a:ext cx="2413347" cy="15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54089" y="453032"/>
            <a:ext cx="4620088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en Spotify suelen ser los viernes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cumpliendo las expectativas.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568560" y="4508856"/>
            <a:ext cx="501096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popularidad media varía entre 31 y 36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rango pequeño susceptible a sesgos del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 así, se observa una tendencia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lanzamientos hacia el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de semana tienden a ser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CA37EF-7096-4C1F-8231-161882B9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0" y="133151"/>
            <a:ext cx="6369468" cy="36130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656AD-9229-48DD-8AB5-7ECF5112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526"/>
            <a:ext cx="6020044" cy="3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C65FD87-9602-41AA-B5BD-F899E96D4E7A}"/>
              </a:ext>
            </a:extLst>
          </p:cNvPr>
          <p:cNvSpPr txBox="1"/>
          <p:nvPr/>
        </p:nvSpPr>
        <p:spPr>
          <a:xfrm>
            <a:off x="2123547" y="5581959"/>
            <a:ext cx="794490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lanzamientos más populares ocurren los viernes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confirmando el patrón observado en el análisis mensual.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44F87-7E2B-4C5C-8AE3-121F71DFD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2" y="178515"/>
            <a:ext cx="8209633" cy="47096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52C7C1-DF02-46DD-A2F3-59921F0C497B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día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5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¿Triunfan más las canciones más cortas?</a:t>
            </a:r>
          </a:p>
        </p:txBody>
      </p:sp>
    </p:spTree>
    <p:extLst>
      <p:ext uri="{BB962C8B-B14F-4D97-AF65-F5344CB8AC3E}">
        <p14:creationId xmlns:p14="http://schemas.microsoft.com/office/powerpoint/2010/main" val="9702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A81C73F-D380-4A03-98A7-7FEFA6BF12A7}"/>
              </a:ext>
            </a:extLst>
          </p:cNvPr>
          <p:cNvSpPr txBox="1"/>
          <p:nvPr/>
        </p:nvSpPr>
        <p:spPr>
          <a:xfrm>
            <a:off x="3123781" y="5516814"/>
            <a:ext cx="647127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3 géneros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tienden a tener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canciones más cortas.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Indicación de una posible relación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duración y popularidad.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379B8-E3A0-45BC-9E08-D032D0E3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32406"/>
            <a:ext cx="7211652" cy="4574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44A656-497B-443A-84C7-8028F1650213}"/>
              </a:ext>
            </a:extLst>
          </p:cNvPr>
          <p:cNvSpPr txBox="1"/>
          <p:nvPr/>
        </p:nvSpPr>
        <p:spPr>
          <a:xfrm>
            <a:off x="3204442" y="5516814"/>
            <a:ext cx="630995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de 0.026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indica una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tendencia creciente muy débil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canciones más largas tienden a ser menos populares.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F96E-1E34-43C5-8503-5640FBEF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5" y="213554"/>
            <a:ext cx="7046029" cy="4558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2A4476-76C2-4761-B7EB-EACC15C45C60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hay una relación fuerte entre duración y popularidad, aunque la hipótesis no se descarta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770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¿Tienen menos probabilidad de éxito las canciones con letras explícitas?</a:t>
            </a:r>
          </a:p>
        </p:txBody>
      </p:sp>
    </p:spTree>
    <p:extLst>
      <p:ext uri="{BB962C8B-B14F-4D97-AF65-F5344CB8AC3E}">
        <p14:creationId xmlns:p14="http://schemas.microsoft.com/office/powerpoint/2010/main" val="17083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D740E-8E03-4FAD-9393-FD459B79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" y="1234980"/>
            <a:ext cx="3699966" cy="38889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CD5FA-AAF4-41AF-BFC1-D0BAF7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9" y="974660"/>
            <a:ext cx="5053931" cy="44095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1FC717-6FC7-46CA-B078-9440735EA8D9}"/>
              </a:ext>
            </a:extLst>
          </p:cNvPr>
          <p:cNvSpPr txBox="1"/>
          <p:nvPr/>
        </p:nvSpPr>
        <p:spPr>
          <a:xfrm>
            <a:off x="385000" y="5567708"/>
            <a:ext cx="579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Factores culturales, sociales y regulatorios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Restricciones en otras plataformas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(como Instagram)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D9926D-E6F0-455A-A029-723719F2A34E}"/>
              </a:ext>
            </a:extLst>
          </p:cNvPr>
          <p:cNvSpPr txBox="1"/>
          <p:nvPr/>
        </p:nvSpPr>
        <p:spPr>
          <a:xfrm>
            <a:off x="6182590" y="5429208"/>
            <a:ext cx="5624410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+mj-lt"/>
              </a:rPr>
              <a:t>Las canciones explícitas parecen ser más populares</a:t>
            </a:r>
            <a:r>
              <a:rPr lang="es-ES" dirty="0">
                <a:latin typeface="+mj-lt"/>
              </a:rPr>
              <a:t>, pero el </a:t>
            </a:r>
            <a:r>
              <a:rPr lang="es-ES" b="1" dirty="0">
                <a:latin typeface="+mj-lt"/>
              </a:rPr>
              <a:t>desequilibrio en el </a:t>
            </a:r>
            <a:r>
              <a:rPr lang="es-ES" b="1" dirty="0" err="1">
                <a:latin typeface="+mj-lt"/>
              </a:rPr>
              <a:t>dataset</a:t>
            </a:r>
            <a:r>
              <a:rPr lang="es-ES" dirty="0">
                <a:latin typeface="+mj-lt"/>
              </a:rPr>
              <a:t> impide sacar una conclusión definitiva.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5EA6D0-B3EF-46EF-977C-10167DCD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967D6C-FFEC-4094-ABA3-1F369FC76926}"/>
              </a:ext>
            </a:extLst>
          </p:cNvPr>
          <p:cNvSpPr txBox="1"/>
          <p:nvPr/>
        </p:nvSpPr>
        <p:spPr>
          <a:xfrm>
            <a:off x="3400515" y="5684347"/>
            <a:ext cx="539096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K-pop, el género más popular, tiene más canciones no explícitas.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12870-252C-432F-87BB-E091A2BA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1" y="278216"/>
            <a:ext cx="6249936" cy="4969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75925C-743A-4FAC-A218-F84FDB9B3064}"/>
              </a:ext>
            </a:extLst>
          </p:cNvPr>
          <p:cNvSpPr txBox="1"/>
          <p:nvPr/>
        </p:nvSpPr>
        <p:spPr>
          <a:xfrm>
            <a:off x="3038952" y="2828835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se puede concluir que esto influya en el éxito, ya que puede deberse a factores culturales más que al algoritmo de Spotify.</a:t>
            </a:r>
          </a:p>
        </p:txBody>
      </p:sp>
    </p:spTree>
    <p:extLst>
      <p:ext uri="{BB962C8B-B14F-4D97-AF65-F5344CB8AC3E}">
        <p14:creationId xmlns:p14="http://schemas.microsoft.com/office/powerpoint/2010/main" val="861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útil realizar una campaña de lanzamiento por singles?</a:t>
            </a:r>
          </a:p>
        </p:txBody>
      </p:sp>
    </p:spTree>
    <p:extLst>
      <p:ext uri="{BB962C8B-B14F-4D97-AF65-F5344CB8AC3E}">
        <p14:creationId xmlns:p14="http://schemas.microsoft.com/office/powerpoint/2010/main" val="386939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6904B4-1FAD-463C-95C6-CE6CB798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7" y="190138"/>
            <a:ext cx="9807653" cy="5101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BC5C77-55A2-42A6-98E6-27BB8226A4E2}"/>
              </a:ext>
            </a:extLst>
          </p:cNvPr>
          <p:cNvSpPr txBox="1"/>
          <p:nvPr/>
        </p:nvSpPr>
        <p:spPr>
          <a:xfrm>
            <a:off x="1792734" y="5572227"/>
            <a:ext cx="860653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álbumes lanzados con estrategia de singles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muestran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mayor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Promocionar canciones individualmente antes del álbum parece ser una estrategia efectiva.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3D5ED-0DA8-4A76-9EEB-A82DF0CD3020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 estrategia de lanzamiento de singles influye en el éxito del álbum y del artista</a:t>
            </a:r>
          </a:p>
        </p:txBody>
      </p:sp>
    </p:spTree>
    <p:extLst>
      <p:ext uri="{BB962C8B-B14F-4D97-AF65-F5344CB8AC3E}">
        <p14:creationId xmlns:p14="http://schemas.microsoft.com/office/powerpoint/2010/main" val="762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7717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Hipótesis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308950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2042"/>
            <a:ext cx="9144000" cy="159442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8" y="2840181"/>
            <a:ext cx="3546764" cy="42963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Gastando mucho dinero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2AB848-42E0-41D8-980E-A5C8E0A5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91" y="3429000"/>
            <a:ext cx="3332017" cy="33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nero png by iamlupitacarbajal on DeviantArt">
            <a:extLst>
              <a:ext uri="{FF2B5EF4-FFF2-40B4-BE49-F238E27FC236}">
                <a16:creationId xmlns:a16="http://schemas.microsoft.com/office/drawing/2014/main" id="{24BFAF84-6FE3-4665-A525-E95975F6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4"/>
          <a:stretch/>
        </p:blipFill>
        <p:spPr bwMode="auto">
          <a:xfrm>
            <a:off x="7940" y="2237047"/>
            <a:ext cx="1991189" cy="36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E13A128-423B-4A57-8F18-5402AB21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09" y="5622952"/>
            <a:ext cx="10226180" cy="8309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No hay una correlación fuerte</a:t>
            </a:r>
            <a:r>
              <a:rPr lang="es-ES" altLang="es-ES" sz="1600" dirty="0">
                <a:latin typeface="+mj-lt"/>
              </a:rPr>
              <a:t> entre las características de las canciones y su popularidad.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Spotify parece no favorecer</a:t>
            </a:r>
            <a:r>
              <a:rPr lang="es-ES" altLang="es-ES" sz="1600" dirty="0">
                <a:latin typeface="+mj-lt"/>
              </a:rPr>
              <a:t> canciones según atributos como energía, felicidad o </a:t>
            </a:r>
            <a:r>
              <a:rPr lang="es-ES" altLang="es-ES" sz="1600" dirty="0" err="1">
                <a:latin typeface="+mj-lt"/>
              </a:rPr>
              <a:t>danzabilidad</a:t>
            </a:r>
            <a:r>
              <a:rPr lang="es-ES" altLang="es-ES" sz="1600" dirty="0">
                <a:latin typeface="+mj-lt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El público puede no mostrar una preferencia clara.</a:t>
            </a:r>
            <a:endParaRPr lang="es-ES" altLang="es-ES" sz="1600" dirty="0"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5BC5AE-FF84-4563-845B-E117BC7F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3" y="342790"/>
            <a:ext cx="10436732" cy="52801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5CC0D70-B666-4CDE-A774-80774393E859}"/>
              </a:ext>
            </a:extLst>
          </p:cNvPr>
          <p:cNvSpPr/>
          <p:nvPr/>
        </p:nvSpPr>
        <p:spPr>
          <a:xfrm>
            <a:off x="9736282" y="467591"/>
            <a:ext cx="561109" cy="489411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5D882-CC44-4CC5-9BEE-90777AD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1" y="4209644"/>
            <a:ext cx="11062856" cy="12003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El género muestra correlaciones más altas</a:t>
            </a:r>
            <a:r>
              <a:rPr lang="es-ES" altLang="es-ES" dirty="0">
                <a:latin typeface="+mj-lt"/>
              </a:rPr>
              <a:t> con otras variables.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Mayor correlación con 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 y 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Cada artista tiene un género definido.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Refleja el éxito del artista en la plataforma, indicando que el género puede influir en su popularidad.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5B874-F0CF-4D6F-BDF7-AA3E3DDD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3" y="1065761"/>
            <a:ext cx="9582931" cy="2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¿Influye el género en el éxito de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745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EC2B1-99AA-4A06-A362-470C86E1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901532"/>
            <a:ext cx="8448493" cy="5170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9215DF-20EB-4E84-A181-ADCC859B9698}"/>
              </a:ext>
            </a:extLst>
          </p:cNvPr>
          <p:cNvSpPr txBox="1"/>
          <p:nvPr/>
        </p:nvSpPr>
        <p:spPr>
          <a:xfrm>
            <a:off x="8868792" y="1859339"/>
            <a:ext cx="3231471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popularity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Basado en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reproducciones recientes y frecuencia de escucha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Ajustado por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de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streams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Spotify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actividad reciente pesa más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historial total.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Modo privado no influye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la popularidad.</a:t>
            </a:r>
          </a:p>
        </p:txBody>
      </p:sp>
      <p:pic>
        <p:nvPicPr>
          <p:cNvPr id="3074" name="Picture 2" descr="BTS: kpop en estado puro | Ticketmaster Blog">
            <a:extLst>
              <a:ext uri="{FF2B5EF4-FFF2-40B4-BE49-F238E27FC236}">
                <a16:creationId xmlns:a16="http://schemas.microsoft.com/office/drawing/2014/main" id="{1EB575C3-C386-4443-B33B-12D7694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2" y="5843871"/>
            <a:ext cx="1680759" cy="9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1D410C1-FFBE-4C4F-8B03-D156FEE3E465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883230" y="5673439"/>
            <a:ext cx="623453" cy="643147"/>
          </a:xfrm>
          <a:prstGeom prst="curvedConnector2">
            <a:avLst/>
          </a:prstGeom>
          <a:ln w="38100">
            <a:solidFill>
              <a:srgbClr val="E68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9941C7-4CE5-4327-9B3C-BBECFB8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4" y="243267"/>
            <a:ext cx="8859451" cy="48466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45A5DCD-CD5D-4CAE-BCAA-6064AF51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85CC66-5226-47D6-9F31-C04D29BD780F}"/>
              </a:ext>
            </a:extLst>
          </p:cNvPr>
          <p:cNvSpPr txBox="1"/>
          <p:nvPr/>
        </p:nvSpPr>
        <p:spPr>
          <a:xfrm>
            <a:off x="364319" y="5253169"/>
            <a:ext cx="1146336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hay relación directa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la cantidad de canciones y la popularidad de un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géneros con muchas canciones tienen baja popularidad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Spotify no los promueve tanto o desequilibrio en el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Géneros con pocas canciones pueden destacar.</a:t>
            </a:r>
            <a:endParaRPr kumimoji="0" lang="es-ES" altLang="es-E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6B17D-B2C5-4763-A5E8-273FCC4CD784}"/>
              </a:ext>
            </a:extLst>
          </p:cNvPr>
          <p:cNvSpPr txBox="1"/>
          <p:nvPr/>
        </p:nvSpPr>
        <p:spPr>
          <a:xfrm>
            <a:off x="3048865" y="2828835"/>
            <a:ext cx="60942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favoritismo de Spotify parece depender más de la demanda y la curaduría algorítmica que de la cantidad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1113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relevante la fecha de lanzamiento de cara a su éxito?</a:t>
            </a:r>
          </a:p>
        </p:txBody>
      </p:sp>
    </p:spTree>
    <p:extLst>
      <p:ext uri="{BB962C8B-B14F-4D97-AF65-F5344CB8AC3E}">
        <p14:creationId xmlns:p14="http://schemas.microsoft.com/office/powerpoint/2010/main" val="549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02135" y="709082"/>
            <a:ext cx="4620088" cy="28007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galas de premios.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esperados: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Octubre - Noviembre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maximizar ventas navideñas y premios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 - Junio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hits del verano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600" dirty="0">
                <a:latin typeface="+mj-lt"/>
              </a:rPr>
              <a:t>oportunidad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Diciembre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cierre de la industria☑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Julio - Agosto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se prioriza septiembre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2463E-4034-4F5C-AA4C-3FC47562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142967"/>
            <a:ext cx="6455538" cy="3722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8B2A6D-63CC-4D42-94CF-A115F697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3829741"/>
            <a:ext cx="5766039" cy="28852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671986" y="4335602"/>
            <a:ext cx="5010966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Muchas canciones con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popularidad = 0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 estar afectando los resultados.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7F804-6A79-4C50-995E-98EB98FC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6" y="1167433"/>
            <a:ext cx="7746704" cy="41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312C1-4B99-49D5-9B69-655EE617EC72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mes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3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799</Words>
  <Application>Microsoft Office PowerPoint</Application>
  <PresentationFormat>Panorámica</PresentationFormat>
  <Paragraphs>83</Paragraphs>
  <Slides>20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de Office</vt:lpstr>
      <vt:lpstr>Cómo triunfar en Spotify (sin gastar mucho dinero) </vt:lpstr>
      <vt:lpstr>Hipótesis</vt:lpstr>
      <vt:lpstr>Presentación de PowerPoint</vt:lpstr>
      <vt:lpstr>Presentación de PowerPoint</vt:lpstr>
      <vt:lpstr>¿Influye el género en el éxito de un lanzamiento?</vt:lpstr>
      <vt:lpstr>Presentación de PowerPoint</vt:lpstr>
      <vt:lpstr>Presentación de PowerPoint</vt:lpstr>
      <vt:lpstr>¿Es relevante la fecha de lanzamiento de cara a su éxito?</vt:lpstr>
      <vt:lpstr>Presentación de PowerPoint</vt:lpstr>
      <vt:lpstr>Presentación de PowerPoint</vt:lpstr>
      <vt:lpstr>Presentación de PowerPoint</vt:lpstr>
      <vt:lpstr>¿Triunfan más las canciones más cortas?</vt:lpstr>
      <vt:lpstr>Presentación de PowerPoint</vt:lpstr>
      <vt:lpstr>¿Tienen menos probabilidad de éxito las canciones con letras explícitas?</vt:lpstr>
      <vt:lpstr>Presentación de PowerPoint</vt:lpstr>
      <vt:lpstr>Presentación de PowerPoint</vt:lpstr>
      <vt:lpstr>¿Es útil realizar una campaña de lanzamiento por singles?</vt:lpstr>
      <vt:lpstr>Presentación de PowerPoint</vt:lpstr>
      <vt:lpstr>Conclusiones</vt:lpstr>
      <vt:lpstr>Cómo triunfar en Spotify (sin gastar mucho dinero)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Pena Villalobos</dc:creator>
  <cp:lastModifiedBy>Ander Pena Villalobos</cp:lastModifiedBy>
  <cp:revision>36</cp:revision>
  <dcterms:created xsi:type="dcterms:W3CDTF">2025-04-04T10:10:06Z</dcterms:created>
  <dcterms:modified xsi:type="dcterms:W3CDTF">2025-04-06T22:45:50Z</dcterms:modified>
</cp:coreProperties>
</file>