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2" r:id="rId3"/>
    <p:sldId id="257" r:id="rId4"/>
    <p:sldId id="258" r:id="rId5"/>
    <p:sldId id="268" r:id="rId6"/>
    <p:sldId id="266" r:id="rId7"/>
    <p:sldId id="262" r:id="rId8"/>
    <p:sldId id="267" r:id="rId9"/>
    <p:sldId id="287" r:id="rId10"/>
    <p:sldId id="288" r:id="rId11"/>
    <p:sldId id="289" r:id="rId12"/>
    <p:sldId id="281" r:id="rId13"/>
    <p:sldId id="273" r:id="rId14"/>
    <p:sldId id="282" r:id="rId15"/>
    <p:sldId id="274" r:id="rId16"/>
    <p:sldId id="275" r:id="rId17"/>
    <p:sldId id="284" r:id="rId18"/>
    <p:sldId id="277" r:id="rId19"/>
    <p:sldId id="290" r:id="rId20"/>
    <p:sldId id="291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19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63C68E-20F5-4D37-B5FE-26DE8985D49E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s-ES"/>
        </a:p>
      </dgm:t>
    </dgm:pt>
    <dgm:pt modelId="{4FB880F6-F4EA-4497-AA44-2D61FEA2596D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Spotify favorece canciones por sus características</a:t>
          </a:r>
          <a:r>
            <a:rPr kumimoji="0" lang="es-ES" altLang="es-E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 (energía, felicidad, </a:t>
          </a:r>
          <a:r>
            <a:rPr kumimoji="0" lang="es-ES" altLang="es-ES" b="0" i="0" u="none" strike="noStrike" cap="none" normalizeH="0" baseline="0" dirty="0" err="1">
              <a:ln/>
              <a:effectLst/>
              <a:latin typeface="Arial" panose="020B0604020202020204" pitchFamily="34" charset="0"/>
            </a:rPr>
            <a:t>danzabilidad</a:t>
          </a:r>
          <a:r>
            <a:rPr kumimoji="0" lang="es-ES" altLang="es-E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…).</a:t>
          </a:r>
          <a:endParaRPr lang="es-ES" dirty="0"/>
        </a:p>
      </dgm:t>
    </dgm:pt>
    <dgm:pt modelId="{4775797E-CD45-46F8-9F83-DCAD5B04C64C}" type="parTrans" cxnId="{5AE5E1D0-CB62-4D43-9EB1-CA4B645E3EC4}">
      <dgm:prSet/>
      <dgm:spPr/>
      <dgm:t>
        <a:bodyPr/>
        <a:lstStyle/>
        <a:p>
          <a:endParaRPr lang="es-ES"/>
        </a:p>
      </dgm:t>
    </dgm:pt>
    <dgm:pt modelId="{ABC5F04F-E51B-4B13-A470-60C9D9E7A975}" type="sibTrans" cxnId="{5AE5E1D0-CB62-4D43-9EB1-CA4B645E3EC4}">
      <dgm:prSet/>
      <dgm:spPr/>
      <dgm:t>
        <a:bodyPr/>
        <a:lstStyle/>
        <a:p>
          <a:endParaRPr lang="es-ES"/>
        </a:p>
      </dgm:t>
    </dgm:pt>
    <dgm:pt modelId="{94854CFF-66B0-4C77-8607-37E89885711C}">
      <dgm:prSet/>
      <dgm:spPr/>
      <dgm:t>
        <a:bodyPr/>
        <a:lstStyle/>
        <a:p>
          <a:r>
            <a:rPr lang="es-ES" b="1" dirty="0">
              <a:latin typeface="Arial" panose="020B0604020202020204" pitchFamily="34" charset="0"/>
              <a:cs typeface="Arial" panose="020B0604020202020204" pitchFamily="34" charset="0"/>
            </a:rPr>
            <a:t>Spotify favorece ciertos géneros frente a otros.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220AD3-6EE8-4381-B31E-2DE0449DBE40}" type="parTrans" cxnId="{80AC5394-C0F5-4DF9-95C1-603545653659}">
      <dgm:prSet/>
      <dgm:spPr/>
      <dgm:t>
        <a:bodyPr/>
        <a:lstStyle/>
        <a:p>
          <a:endParaRPr lang="es-ES"/>
        </a:p>
      </dgm:t>
    </dgm:pt>
    <dgm:pt modelId="{63A294BC-48DB-4B98-8E8F-C9C236486E65}" type="sibTrans" cxnId="{80AC5394-C0F5-4DF9-95C1-603545653659}">
      <dgm:prSet/>
      <dgm:spPr/>
      <dgm:t>
        <a:bodyPr/>
        <a:lstStyle/>
        <a:p>
          <a:endParaRPr lang="es-ES"/>
        </a:p>
      </dgm:t>
    </dgm:pt>
    <dgm:pt modelId="{A429BF68-12DF-4A32-A0EC-0760F967F595}">
      <dgm:prSet/>
      <dgm:spPr/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El día y mes de lanzamiento influyen en el éxito de una canción.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502BB672-C846-4E5C-AEEA-BE9FCA6F24A1}" type="parTrans" cxnId="{26943B8A-30B5-46F3-A193-62EECC447040}">
      <dgm:prSet/>
      <dgm:spPr/>
      <dgm:t>
        <a:bodyPr/>
        <a:lstStyle/>
        <a:p>
          <a:endParaRPr lang="es-ES"/>
        </a:p>
      </dgm:t>
    </dgm:pt>
    <dgm:pt modelId="{7D84CC68-97B9-426F-B2DF-83808E6021C8}" type="sibTrans" cxnId="{26943B8A-30B5-46F3-A193-62EECC447040}">
      <dgm:prSet/>
      <dgm:spPr/>
      <dgm:t>
        <a:bodyPr/>
        <a:lstStyle/>
        <a:p>
          <a:endParaRPr lang="es-ES"/>
        </a:p>
      </dgm:t>
    </dgm:pt>
    <dgm:pt modelId="{0E0ADF52-3E57-410F-8832-048E1CB82C65}">
      <dgm:prSet/>
      <dgm:spPr/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Lanzar un álbum con estrategia de singles es efectivo.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C967924A-C8F2-47A9-BFCF-D363AF74AA41}" type="parTrans" cxnId="{90526A6D-E20D-46D1-B0EF-44391FAB034E}">
      <dgm:prSet/>
      <dgm:spPr/>
      <dgm:t>
        <a:bodyPr/>
        <a:lstStyle/>
        <a:p>
          <a:endParaRPr lang="es-ES"/>
        </a:p>
      </dgm:t>
    </dgm:pt>
    <dgm:pt modelId="{0726772F-B681-42C9-AD99-A8D8A773D595}" type="sibTrans" cxnId="{90526A6D-E20D-46D1-B0EF-44391FAB034E}">
      <dgm:prSet/>
      <dgm:spPr/>
      <dgm:t>
        <a:bodyPr/>
        <a:lstStyle/>
        <a:p>
          <a:endParaRPr lang="es-ES"/>
        </a:p>
      </dgm:t>
    </dgm:pt>
    <dgm:pt modelId="{3A4ACC02-679C-4703-BB90-8753DEE0717E}">
      <dgm:prSet/>
      <dgm:spPr/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Las letras explícitas repercuten en el éxito de una canción.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C0F17646-6426-4F30-92C9-A81EA804DAB3}" type="sibTrans" cxnId="{14F731F9-405C-4532-950C-20CF27C295F7}">
      <dgm:prSet/>
      <dgm:spPr/>
      <dgm:t>
        <a:bodyPr/>
        <a:lstStyle/>
        <a:p>
          <a:endParaRPr lang="es-ES"/>
        </a:p>
      </dgm:t>
    </dgm:pt>
    <dgm:pt modelId="{C6B3E134-76BA-48D2-94A0-9FF00D8E8DB1}" type="parTrans" cxnId="{14F731F9-405C-4532-950C-20CF27C295F7}">
      <dgm:prSet/>
      <dgm:spPr/>
      <dgm:t>
        <a:bodyPr/>
        <a:lstStyle/>
        <a:p>
          <a:endParaRPr lang="es-ES"/>
        </a:p>
      </dgm:t>
    </dgm:pt>
    <dgm:pt modelId="{D79D9C5C-588B-42F2-8178-B258F71EC5B1}" type="pres">
      <dgm:prSet presAssocID="{BE63C68E-20F5-4D37-B5FE-26DE8985D49E}" presName="Name0" presStyleCnt="0">
        <dgm:presLayoutVars>
          <dgm:chMax val="7"/>
          <dgm:chPref val="7"/>
          <dgm:dir/>
        </dgm:presLayoutVars>
      </dgm:prSet>
      <dgm:spPr/>
    </dgm:pt>
    <dgm:pt modelId="{CBF8D870-1D72-4740-B65A-1138F85616D1}" type="pres">
      <dgm:prSet presAssocID="{BE63C68E-20F5-4D37-B5FE-26DE8985D49E}" presName="Name1" presStyleCnt="0"/>
      <dgm:spPr/>
    </dgm:pt>
    <dgm:pt modelId="{671DED32-9DDA-4F0D-822B-F7A6C0115A2A}" type="pres">
      <dgm:prSet presAssocID="{BE63C68E-20F5-4D37-B5FE-26DE8985D49E}" presName="cycle" presStyleCnt="0"/>
      <dgm:spPr/>
    </dgm:pt>
    <dgm:pt modelId="{3BC58DCE-9A49-49AA-8F34-B006DA24D14B}" type="pres">
      <dgm:prSet presAssocID="{BE63C68E-20F5-4D37-B5FE-26DE8985D49E}" presName="srcNode" presStyleLbl="node1" presStyleIdx="0" presStyleCnt="5"/>
      <dgm:spPr/>
    </dgm:pt>
    <dgm:pt modelId="{77B48406-3A64-4B37-A831-F2D8C19D8F89}" type="pres">
      <dgm:prSet presAssocID="{BE63C68E-20F5-4D37-B5FE-26DE8985D49E}" presName="conn" presStyleLbl="parChTrans1D2" presStyleIdx="0" presStyleCnt="1"/>
      <dgm:spPr/>
    </dgm:pt>
    <dgm:pt modelId="{61B26A17-4482-49A9-95BF-F93FE670D70D}" type="pres">
      <dgm:prSet presAssocID="{BE63C68E-20F5-4D37-B5FE-26DE8985D49E}" presName="extraNode" presStyleLbl="node1" presStyleIdx="0" presStyleCnt="5"/>
      <dgm:spPr/>
    </dgm:pt>
    <dgm:pt modelId="{A8F7D9C2-7AF5-4F74-BBF4-FD2609A1A212}" type="pres">
      <dgm:prSet presAssocID="{BE63C68E-20F5-4D37-B5FE-26DE8985D49E}" presName="dstNode" presStyleLbl="node1" presStyleIdx="0" presStyleCnt="5"/>
      <dgm:spPr/>
    </dgm:pt>
    <dgm:pt modelId="{D57FE9FF-9389-4601-9A4E-6CBD8F3B7A60}" type="pres">
      <dgm:prSet presAssocID="{4FB880F6-F4EA-4497-AA44-2D61FEA2596D}" presName="text_1" presStyleLbl="node1" presStyleIdx="0" presStyleCnt="5">
        <dgm:presLayoutVars>
          <dgm:bulletEnabled val="1"/>
        </dgm:presLayoutVars>
      </dgm:prSet>
      <dgm:spPr/>
    </dgm:pt>
    <dgm:pt modelId="{A3A9AEA7-175F-420F-845B-E93FDF109724}" type="pres">
      <dgm:prSet presAssocID="{4FB880F6-F4EA-4497-AA44-2D61FEA2596D}" presName="accent_1" presStyleCnt="0"/>
      <dgm:spPr/>
    </dgm:pt>
    <dgm:pt modelId="{87C25D6F-E287-43E8-B517-FAEAA1151E3E}" type="pres">
      <dgm:prSet presAssocID="{4FB880F6-F4EA-4497-AA44-2D61FEA2596D}" presName="accentRepeatNode" presStyleLbl="solidFgAcc1" presStyleIdx="0" presStyleCnt="5"/>
      <dgm:spPr/>
    </dgm:pt>
    <dgm:pt modelId="{B43EEE51-7FA3-43D4-A603-53D2130794C6}" type="pres">
      <dgm:prSet presAssocID="{94854CFF-66B0-4C77-8607-37E89885711C}" presName="text_2" presStyleLbl="node1" presStyleIdx="1" presStyleCnt="5">
        <dgm:presLayoutVars>
          <dgm:bulletEnabled val="1"/>
        </dgm:presLayoutVars>
      </dgm:prSet>
      <dgm:spPr/>
    </dgm:pt>
    <dgm:pt modelId="{42293C4E-3422-4B83-BA6E-F500B1AD7697}" type="pres">
      <dgm:prSet presAssocID="{94854CFF-66B0-4C77-8607-37E89885711C}" presName="accent_2" presStyleCnt="0"/>
      <dgm:spPr/>
    </dgm:pt>
    <dgm:pt modelId="{5B0E6E65-C541-4C28-A2D5-9CFE13756F5B}" type="pres">
      <dgm:prSet presAssocID="{94854CFF-66B0-4C77-8607-37E89885711C}" presName="accentRepeatNode" presStyleLbl="solidFgAcc1" presStyleIdx="1" presStyleCnt="5"/>
      <dgm:spPr/>
    </dgm:pt>
    <dgm:pt modelId="{E9FE3DBE-6A90-4E53-B6B3-AB85D93D20E3}" type="pres">
      <dgm:prSet presAssocID="{A429BF68-12DF-4A32-A0EC-0760F967F595}" presName="text_3" presStyleLbl="node1" presStyleIdx="2" presStyleCnt="5">
        <dgm:presLayoutVars>
          <dgm:bulletEnabled val="1"/>
        </dgm:presLayoutVars>
      </dgm:prSet>
      <dgm:spPr/>
    </dgm:pt>
    <dgm:pt modelId="{4748ECF2-6E4B-4E56-A9C2-17C9A6EC7494}" type="pres">
      <dgm:prSet presAssocID="{A429BF68-12DF-4A32-A0EC-0760F967F595}" presName="accent_3" presStyleCnt="0"/>
      <dgm:spPr/>
    </dgm:pt>
    <dgm:pt modelId="{EEDAD627-E8EB-4006-9B2B-6C6F75BD0106}" type="pres">
      <dgm:prSet presAssocID="{A429BF68-12DF-4A32-A0EC-0760F967F595}" presName="accentRepeatNode" presStyleLbl="solidFgAcc1" presStyleIdx="2" presStyleCnt="5"/>
      <dgm:spPr/>
    </dgm:pt>
    <dgm:pt modelId="{3F0A1807-8362-4BB8-8DA0-C0B66603D226}" type="pres">
      <dgm:prSet presAssocID="{3A4ACC02-679C-4703-BB90-8753DEE0717E}" presName="text_4" presStyleLbl="node1" presStyleIdx="3" presStyleCnt="5">
        <dgm:presLayoutVars>
          <dgm:bulletEnabled val="1"/>
        </dgm:presLayoutVars>
      </dgm:prSet>
      <dgm:spPr/>
    </dgm:pt>
    <dgm:pt modelId="{F8554282-B8B7-48B7-BE70-F53CE51C444A}" type="pres">
      <dgm:prSet presAssocID="{3A4ACC02-679C-4703-BB90-8753DEE0717E}" presName="accent_4" presStyleCnt="0"/>
      <dgm:spPr/>
    </dgm:pt>
    <dgm:pt modelId="{A5EC3969-192B-40AC-9728-041CD250B718}" type="pres">
      <dgm:prSet presAssocID="{3A4ACC02-679C-4703-BB90-8753DEE0717E}" presName="accentRepeatNode" presStyleLbl="solidFgAcc1" presStyleIdx="3" presStyleCnt="5"/>
      <dgm:spPr/>
    </dgm:pt>
    <dgm:pt modelId="{3595A138-6CC0-40F7-966E-B8769FD469D3}" type="pres">
      <dgm:prSet presAssocID="{0E0ADF52-3E57-410F-8832-048E1CB82C65}" presName="text_5" presStyleLbl="node1" presStyleIdx="4" presStyleCnt="5">
        <dgm:presLayoutVars>
          <dgm:bulletEnabled val="1"/>
        </dgm:presLayoutVars>
      </dgm:prSet>
      <dgm:spPr/>
    </dgm:pt>
    <dgm:pt modelId="{711D43FD-4884-4D46-BA3F-FDE39EE021C7}" type="pres">
      <dgm:prSet presAssocID="{0E0ADF52-3E57-410F-8832-048E1CB82C65}" presName="accent_5" presStyleCnt="0"/>
      <dgm:spPr/>
    </dgm:pt>
    <dgm:pt modelId="{01B5D62D-6146-4151-BF6D-FE5BD437478A}" type="pres">
      <dgm:prSet presAssocID="{0E0ADF52-3E57-410F-8832-048E1CB82C65}" presName="accentRepeatNode" presStyleLbl="solidFgAcc1" presStyleIdx="4" presStyleCnt="5"/>
      <dgm:spPr/>
    </dgm:pt>
  </dgm:ptLst>
  <dgm:cxnLst>
    <dgm:cxn modelId="{A331C805-3E5F-4731-8A99-1791DC452B42}" type="presOf" srcId="{BE63C68E-20F5-4D37-B5FE-26DE8985D49E}" destId="{D79D9C5C-588B-42F2-8178-B258F71EC5B1}" srcOrd="0" destOrd="0" presId="urn:microsoft.com/office/officeart/2008/layout/VerticalCurvedList"/>
    <dgm:cxn modelId="{2CA28868-572B-420B-B7EE-A675A366C6CD}" type="presOf" srcId="{A429BF68-12DF-4A32-A0EC-0760F967F595}" destId="{E9FE3DBE-6A90-4E53-B6B3-AB85D93D20E3}" srcOrd="0" destOrd="0" presId="urn:microsoft.com/office/officeart/2008/layout/VerticalCurvedList"/>
    <dgm:cxn modelId="{90526A6D-E20D-46D1-B0EF-44391FAB034E}" srcId="{BE63C68E-20F5-4D37-B5FE-26DE8985D49E}" destId="{0E0ADF52-3E57-410F-8832-048E1CB82C65}" srcOrd="4" destOrd="0" parTransId="{C967924A-C8F2-47A9-BFCF-D363AF74AA41}" sibTransId="{0726772F-B681-42C9-AD99-A8D8A773D595}"/>
    <dgm:cxn modelId="{04924772-D873-4A82-8094-C4253F590D4B}" type="presOf" srcId="{ABC5F04F-E51B-4B13-A470-60C9D9E7A975}" destId="{77B48406-3A64-4B37-A831-F2D8C19D8F89}" srcOrd="0" destOrd="0" presId="urn:microsoft.com/office/officeart/2008/layout/VerticalCurvedList"/>
    <dgm:cxn modelId="{26943B8A-30B5-46F3-A193-62EECC447040}" srcId="{BE63C68E-20F5-4D37-B5FE-26DE8985D49E}" destId="{A429BF68-12DF-4A32-A0EC-0760F967F595}" srcOrd="2" destOrd="0" parTransId="{502BB672-C846-4E5C-AEEA-BE9FCA6F24A1}" sibTransId="{7D84CC68-97B9-426F-B2DF-83808E6021C8}"/>
    <dgm:cxn modelId="{80AC5394-C0F5-4DF9-95C1-603545653659}" srcId="{BE63C68E-20F5-4D37-B5FE-26DE8985D49E}" destId="{94854CFF-66B0-4C77-8607-37E89885711C}" srcOrd="1" destOrd="0" parTransId="{42220AD3-6EE8-4381-B31E-2DE0449DBE40}" sibTransId="{63A294BC-48DB-4B98-8E8F-C9C236486E65}"/>
    <dgm:cxn modelId="{0FA1B0AD-B924-45A2-90C0-C7122D22B41C}" type="presOf" srcId="{3A4ACC02-679C-4703-BB90-8753DEE0717E}" destId="{3F0A1807-8362-4BB8-8DA0-C0B66603D226}" srcOrd="0" destOrd="0" presId="urn:microsoft.com/office/officeart/2008/layout/VerticalCurvedList"/>
    <dgm:cxn modelId="{5AE5E1D0-CB62-4D43-9EB1-CA4B645E3EC4}" srcId="{BE63C68E-20F5-4D37-B5FE-26DE8985D49E}" destId="{4FB880F6-F4EA-4497-AA44-2D61FEA2596D}" srcOrd="0" destOrd="0" parTransId="{4775797E-CD45-46F8-9F83-DCAD5B04C64C}" sibTransId="{ABC5F04F-E51B-4B13-A470-60C9D9E7A975}"/>
    <dgm:cxn modelId="{B49134D3-AB7F-4B2F-8B74-EEC556680D28}" type="presOf" srcId="{4FB880F6-F4EA-4497-AA44-2D61FEA2596D}" destId="{D57FE9FF-9389-4601-9A4E-6CBD8F3B7A60}" srcOrd="0" destOrd="0" presId="urn:microsoft.com/office/officeart/2008/layout/VerticalCurvedList"/>
    <dgm:cxn modelId="{5C6600EC-A911-48BD-AE6E-871186F09FE1}" type="presOf" srcId="{94854CFF-66B0-4C77-8607-37E89885711C}" destId="{B43EEE51-7FA3-43D4-A603-53D2130794C6}" srcOrd="0" destOrd="0" presId="urn:microsoft.com/office/officeart/2008/layout/VerticalCurvedList"/>
    <dgm:cxn modelId="{14F731F9-405C-4532-950C-20CF27C295F7}" srcId="{BE63C68E-20F5-4D37-B5FE-26DE8985D49E}" destId="{3A4ACC02-679C-4703-BB90-8753DEE0717E}" srcOrd="3" destOrd="0" parTransId="{C6B3E134-76BA-48D2-94A0-9FF00D8E8DB1}" sibTransId="{C0F17646-6426-4F30-92C9-A81EA804DAB3}"/>
    <dgm:cxn modelId="{3DB728FB-ED76-482F-BFAF-CCB04E111A8F}" type="presOf" srcId="{0E0ADF52-3E57-410F-8832-048E1CB82C65}" destId="{3595A138-6CC0-40F7-966E-B8769FD469D3}" srcOrd="0" destOrd="0" presId="urn:microsoft.com/office/officeart/2008/layout/VerticalCurvedList"/>
    <dgm:cxn modelId="{8B55C46F-9398-450D-9136-B91A380E073C}" type="presParOf" srcId="{D79D9C5C-588B-42F2-8178-B258F71EC5B1}" destId="{CBF8D870-1D72-4740-B65A-1138F85616D1}" srcOrd="0" destOrd="0" presId="urn:microsoft.com/office/officeart/2008/layout/VerticalCurvedList"/>
    <dgm:cxn modelId="{77332858-F957-4AFE-B5A7-193741B0C508}" type="presParOf" srcId="{CBF8D870-1D72-4740-B65A-1138F85616D1}" destId="{671DED32-9DDA-4F0D-822B-F7A6C0115A2A}" srcOrd="0" destOrd="0" presId="urn:microsoft.com/office/officeart/2008/layout/VerticalCurvedList"/>
    <dgm:cxn modelId="{EDEEB349-F57E-435E-BCEF-3E3BFE9642AF}" type="presParOf" srcId="{671DED32-9DDA-4F0D-822B-F7A6C0115A2A}" destId="{3BC58DCE-9A49-49AA-8F34-B006DA24D14B}" srcOrd="0" destOrd="0" presId="urn:microsoft.com/office/officeart/2008/layout/VerticalCurvedList"/>
    <dgm:cxn modelId="{B4AD26ED-FBC3-40DB-AA03-12E761770F22}" type="presParOf" srcId="{671DED32-9DDA-4F0D-822B-F7A6C0115A2A}" destId="{77B48406-3A64-4B37-A831-F2D8C19D8F89}" srcOrd="1" destOrd="0" presId="urn:microsoft.com/office/officeart/2008/layout/VerticalCurvedList"/>
    <dgm:cxn modelId="{A9A2EC39-D6CA-4A83-85D5-A2B308CB8A72}" type="presParOf" srcId="{671DED32-9DDA-4F0D-822B-F7A6C0115A2A}" destId="{61B26A17-4482-49A9-95BF-F93FE670D70D}" srcOrd="2" destOrd="0" presId="urn:microsoft.com/office/officeart/2008/layout/VerticalCurvedList"/>
    <dgm:cxn modelId="{2961A2CD-EAFB-4021-A4C0-79EB9BE26E3F}" type="presParOf" srcId="{671DED32-9DDA-4F0D-822B-F7A6C0115A2A}" destId="{A8F7D9C2-7AF5-4F74-BBF4-FD2609A1A212}" srcOrd="3" destOrd="0" presId="urn:microsoft.com/office/officeart/2008/layout/VerticalCurvedList"/>
    <dgm:cxn modelId="{93A60192-24C5-4020-A957-4077B59CA2DB}" type="presParOf" srcId="{CBF8D870-1D72-4740-B65A-1138F85616D1}" destId="{D57FE9FF-9389-4601-9A4E-6CBD8F3B7A60}" srcOrd="1" destOrd="0" presId="urn:microsoft.com/office/officeart/2008/layout/VerticalCurvedList"/>
    <dgm:cxn modelId="{B1869EE1-D5F2-4B55-A5CE-2E6C54DF6DA5}" type="presParOf" srcId="{CBF8D870-1D72-4740-B65A-1138F85616D1}" destId="{A3A9AEA7-175F-420F-845B-E93FDF109724}" srcOrd="2" destOrd="0" presId="urn:microsoft.com/office/officeart/2008/layout/VerticalCurvedList"/>
    <dgm:cxn modelId="{CDAA0E40-8CB8-48D3-B29F-4F5F8CFB33C1}" type="presParOf" srcId="{A3A9AEA7-175F-420F-845B-E93FDF109724}" destId="{87C25D6F-E287-43E8-B517-FAEAA1151E3E}" srcOrd="0" destOrd="0" presId="urn:microsoft.com/office/officeart/2008/layout/VerticalCurvedList"/>
    <dgm:cxn modelId="{70FFAC38-0369-489D-9E45-B962123AC36A}" type="presParOf" srcId="{CBF8D870-1D72-4740-B65A-1138F85616D1}" destId="{B43EEE51-7FA3-43D4-A603-53D2130794C6}" srcOrd="3" destOrd="0" presId="urn:microsoft.com/office/officeart/2008/layout/VerticalCurvedList"/>
    <dgm:cxn modelId="{3726BC52-AA8D-430D-B445-E1BAD0A0473B}" type="presParOf" srcId="{CBF8D870-1D72-4740-B65A-1138F85616D1}" destId="{42293C4E-3422-4B83-BA6E-F500B1AD7697}" srcOrd="4" destOrd="0" presId="urn:microsoft.com/office/officeart/2008/layout/VerticalCurvedList"/>
    <dgm:cxn modelId="{714CFF22-C5C6-41C1-AF52-5D865A5C2417}" type="presParOf" srcId="{42293C4E-3422-4B83-BA6E-F500B1AD7697}" destId="{5B0E6E65-C541-4C28-A2D5-9CFE13756F5B}" srcOrd="0" destOrd="0" presId="urn:microsoft.com/office/officeart/2008/layout/VerticalCurvedList"/>
    <dgm:cxn modelId="{6FC07FF1-D7B3-402A-A5E0-3BB32AEB7906}" type="presParOf" srcId="{CBF8D870-1D72-4740-B65A-1138F85616D1}" destId="{E9FE3DBE-6A90-4E53-B6B3-AB85D93D20E3}" srcOrd="5" destOrd="0" presId="urn:microsoft.com/office/officeart/2008/layout/VerticalCurvedList"/>
    <dgm:cxn modelId="{D67C41D8-B162-42C0-877C-BD30E684A3C4}" type="presParOf" srcId="{CBF8D870-1D72-4740-B65A-1138F85616D1}" destId="{4748ECF2-6E4B-4E56-A9C2-17C9A6EC7494}" srcOrd="6" destOrd="0" presId="urn:microsoft.com/office/officeart/2008/layout/VerticalCurvedList"/>
    <dgm:cxn modelId="{29238E9F-54CF-4B33-969F-AA66F230E8B3}" type="presParOf" srcId="{4748ECF2-6E4B-4E56-A9C2-17C9A6EC7494}" destId="{EEDAD627-E8EB-4006-9B2B-6C6F75BD0106}" srcOrd="0" destOrd="0" presId="urn:microsoft.com/office/officeart/2008/layout/VerticalCurvedList"/>
    <dgm:cxn modelId="{16CED897-E2DC-4FB3-BA1F-CC79BD6FDBA5}" type="presParOf" srcId="{CBF8D870-1D72-4740-B65A-1138F85616D1}" destId="{3F0A1807-8362-4BB8-8DA0-C0B66603D226}" srcOrd="7" destOrd="0" presId="urn:microsoft.com/office/officeart/2008/layout/VerticalCurvedList"/>
    <dgm:cxn modelId="{D8240C6A-3CB3-40E5-B564-5DA16DE1C762}" type="presParOf" srcId="{CBF8D870-1D72-4740-B65A-1138F85616D1}" destId="{F8554282-B8B7-48B7-BE70-F53CE51C444A}" srcOrd="8" destOrd="0" presId="urn:microsoft.com/office/officeart/2008/layout/VerticalCurvedList"/>
    <dgm:cxn modelId="{F5B3BB70-C9F2-4F44-8739-F93E1371DB6B}" type="presParOf" srcId="{F8554282-B8B7-48B7-BE70-F53CE51C444A}" destId="{A5EC3969-192B-40AC-9728-041CD250B718}" srcOrd="0" destOrd="0" presId="urn:microsoft.com/office/officeart/2008/layout/VerticalCurvedList"/>
    <dgm:cxn modelId="{8D9D988F-86D4-4D28-8801-C8E2E6CDD4FB}" type="presParOf" srcId="{CBF8D870-1D72-4740-B65A-1138F85616D1}" destId="{3595A138-6CC0-40F7-966E-B8769FD469D3}" srcOrd="9" destOrd="0" presId="urn:microsoft.com/office/officeart/2008/layout/VerticalCurvedList"/>
    <dgm:cxn modelId="{2357F45E-1C7D-4949-ACE9-CA82540D90A2}" type="presParOf" srcId="{CBF8D870-1D72-4740-B65A-1138F85616D1}" destId="{711D43FD-4884-4D46-BA3F-FDE39EE021C7}" srcOrd="10" destOrd="0" presId="urn:microsoft.com/office/officeart/2008/layout/VerticalCurvedList"/>
    <dgm:cxn modelId="{E7E385B5-75A5-44E8-86AC-122FA4AA8AEC}" type="presParOf" srcId="{711D43FD-4884-4D46-BA3F-FDE39EE021C7}" destId="{01B5D62D-6146-4151-BF6D-FE5BD437478A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48406-3A64-4B37-A831-F2D8C19D8F89}">
      <dsp:nvSpPr>
        <dsp:cNvPr id="0" name=""/>
        <dsp:cNvSpPr/>
      </dsp:nvSpPr>
      <dsp:spPr>
        <a:xfrm>
          <a:off x="-5318860" y="-814554"/>
          <a:ext cx="6333498" cy="6333498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FE9FF-9389-4601-9A4E-6CBD8F3B7A60}">
      <dsp:nvSpPr>
        <dsp:cNvPr id="0" name=""/>
        <dsp:cNvSpPr/>
      </dsp:nvSpPr>
      <dsp:spPr>
        <a:xfrm>
          <a:off x="443714" y="293930"/>
          <a:ext cx="9092186" cy="588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691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s-ES" altLang="es-ES" sz="18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Spotify favorece canciones por sus características</a:t>
          </a:r>
          <a:r>
            <a:rPr kumimoji="0" lang="es-ES" altLang="es-ES" sz="18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 (energía, felicidad, </a:t>
          </a:r>
          <a:r>
            <a:rPr kumimoji="0" lang="es-ES" altLang="es-ES" sz="1800" b="0" i="0" u="none" strike="noStrike" kern="1200" cap="none" normalizeH="0" baseline="0" dirty="0" err="1">
              <a:ln/>
              <a:effectLst/>
              <a:latin typeface="Arial" panose="020B0604020202020204" pitchFamily="34" charset="0"/>
            </a:rPr>
            <a:t>danzabilidad</a:t>
          </a:r>
          <a:r>
            <a:rPr kumimoji="0" lang="es-ES" altLang="es-ES" sz="18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…).</a:t>
          </a:r>
          <a:endParaRPr lang="es-ES" sz="1800" kern="1200" dirty="0"/>
        </a:p>
      </dsp:txBody>
      <dsp:txXfrm>
        <a:off x="443714" y="293930"/>
        <a:ext cx="9092186" cy="588236"/>
      </dsp:txXfrm>
    </dsp:sp>
    <dsp:sp modelId="{87C25D6F-E287-43E8-B517-FAEAA1151E3E}">
      <dsp:nvSpPr>
        <dsp:cNvPr id="0" name=""/>
        <dsp:cNvSpPr/>
      </dsp:nvSpPr>
      <dsp:spPr>
        <a:xfrm>
          <a:off x="76066" y="220400"/>
          <a:ext cx="735296" cy="7352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EEE51-7FA3-43D4-A603-53D2130794C6}">
      <dsp:nvSpPr>
        <dsp:cNvPr id="0" name=""/>
        <dsp:cNvSpPr/>
      </dsp:nvSpPr>
      <dsp:spPr>
        <a:xfrm>
          <a:off x="865227" y="1176003"/>
          <a:ext cx="8670672" cy="588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691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latin typeface="Arial" panose="020B0604020202020204" pitchFamily="34" charset="0"/>
              <a:cs typeface="Arial" panose="020B0604020202020204" pitchFamily="34" charset="0"/>
            </a:rPr>
            <a:t>Spotify favorece ciertos géneros frente a otros.</a:t>
          </a:r>
          <a:endParaRPr kumimoji="0" lang="es-ES" altLang="es-ES" sz="1800" b="0" i="0" u="none" strike="noStrike" kern="1200" cap="none" normalizeH="0" baseline="0" dirty="0">
            <a:ln/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65227" y="1176003"/>
        <a:ext cx="8670672" cy="588236"/>
      </dsp:txXfrm>
    </dsp:sp>
    <dsp:sp modelId="{5B0E6E65-C541-4C28-A2D5-9CFE13756F5B}">
      <dsp:nvSpPr>
        <dsp:cNvPr id="0" name=""/>
        <dsp:cNvSpPr/>
      </dsp:nvSpPr>
      <dsp:spPr>
        <a:xfrm>
          <a:off x="497579" y="1102473"/>
          <a:ext cx="735296" cy="7352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E3DBE-6A90-4E53-B6B3-AB85D93D20E3}">
      <dsp:nvSpPr>
        <dsp:cNvPr id="0" name=""/>
        <dsp:cNvSpPr/>
      </dsp:nvSpPr>
      <dsp:spPr>
        <a:xfrm>
          <a:off x="994598" y="2058076"/>
          <a:ext cx="8541302" cy="588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691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8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El día y mes de lanzamiento influyen en el éxito de una canción.</a:t>
          </a:r>
          <a:endParaRPr kumimoji="0" lang="es-ES" altLang="es-ES" sz="18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994598" y="2058076"/>
        <a:ext cx="8541302" cy="588236"/>
      </dsp:txXfrm>
    </dsp:sp>
    <dsp:sp modelId="{EEDAD627-E8EB-4006-9B2B-6C6F75BD0106}">
      <dsp:nvSpPr>
        <dsp:cNvPr id="0" name=""/>
        <dsp:cNvSpPr/>
      </dsp:nvSpPr>
      <dsp:spPr>
        <a:xfrm>
          <a:off x="626950" y="1984546"/>
          <a:ext cx="735296" cy="7352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A1807-8362-4BB8-8DA0-C0B66603D226}">
      <dsp:nvSpPr>
        <dsp:cNvPr id="0" name=""/>
        <dsp:cNvSpPr/>
      </dsp:nvSpPr>
      <dsp:spPr>
        <a:xfrm>
          <a:off x="865227" y="2940149"/>
          <a:ext cx="8670672" cy="588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691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8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Las letras explícitas repercuten en el éxito de una canción.</a:t>
          </a:r>
          <a:endParaRPr kumimoji="0" lang="es-ES" altLang="es-ES" sz="18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865227" y="2940149"/>
        <a:ext cx="8670672" cy="588236"/>
      </dsp:txXfrm>
    </dsp:sp>
    <dsp:sp modelId="{A5EC3969-192B-40AC-9728-041CD250B718}">
      <dsp:nvSpPr>
        <dsp:cNvPr id="0" name=""/>
        <dsp:cNvSpPr/>
      </dsp:nvSpPr>
      <dsp:spPr>
        <a:xfrm>
          <a:off x="497579" y="2866619"/>
          <a:ext cx="735296" cy="7352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5A138-6CC0-40F7-966E-B8769FD469D3}">
      <dsp:nvSpPr>
        <dsp:cNvPr id="0" name=""/>
        <dsp:cNvSpPr/>
      </dsp:nvSpPr>
      <dsp:spPr>
        <a:xfrm>
          <a:off x="443714" y="3822221"/>
          <a:ext cx="9092186" cy="588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691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8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Lanzar un álbum con estrategia de singles es efectivo.</a:t>
          </a:r>
          <a:endParaRPr kumimoji="0" lang="es-ES" altLang="es-ES" sz="18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443714" y="3822221"/>
        <a:ext cx="9092186" cy="588236"/>
      </dsp:txXfrm>
    </dsp:sp>
    <dsp:sp modelId="{01B5D62D-6146-4151-BF6D-FE5BD437478A}">
      <dsp:nvSpPr>
        <dsp:cNvPr id="0" name=""/>
        <dsp:cNvSpPr/>
      </dsp:nvSpPr>
      <dsp:spPr>
        <a:xfrm>
          <a:off x="76066" y="3748692"/>
          <a:ext cx="735296" cy="7352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715C0-E22A-4D1C-88B5-23890E9AC1E1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6D009-F329-4F8A-8AE1-8EA1863FF1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00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26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003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924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89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977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439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748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152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03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190C4-D0EB-4911-8BDA-BB12C6A97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F71EA9-FDF7-4515-9555-5BF02A91E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DC9D19-CE3D-49A8-AD4F-31E02AFC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2F083B-66E4-43DD-A43E-E46C5B5A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E57E77-7995-492D-A1AA-165A7D4A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482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8003E-B498-4D34-9139-E29C137F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F9930E-011B-4EFF-80E0-50D87BB78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CEAB7E-32CA-4E77-A54A-17D29479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898CA4-F702-4148-9AFB-9FB01082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A7CAA5-DD8F-48C6-B5BC-D7CD55FB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62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1A403B-7276-477F-A90A-7FD92BEE8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56E511-E444-434A-8E19-5C013289C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53E782-B6D3-4A1E-961F-0F9B2447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3F005B-9F36-44E4-A4E8-013AFA29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296EE2-67DB-497B-B3E2-81A7D287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6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7DAD4-F964-4BBE-BDEB-AA2C0422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5FDB99-15D3-4222-B3F9-3751E523F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AD590B-5321-490C-B68B-F5BBB5BC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7C29DB-2A8B-46F6-9618-A2034C79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7C55F3-3E9C-4552-AF3F-8C42F468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8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224CD-0EC6-4E2C-B4E4-9DE2737D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69B5D2-A392-46B5-91FB-DE26486EF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F5A067-104C-4276-98D8-8E26F2FA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77CBE-1CCC-4710-A761-6457AD98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D945D4-CA5D-4863-9C1E-5533CEAE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940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E4593-5DA6-47DC-8A53-7EABE49E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82D0D0-E901-4E67-B3C3-C2CA548BE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AA6A05-48E1-41AA-84DD-82C686098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67171-1CFE-46E7-B9B2-EBA923F5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F8C0D5-11FF-406D-AFFC-411CECB5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A42F60-22FC-4E9D-A30A-50DC0295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06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883CF-CD10-4644-B492-C2E1034B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F2CB82-EF7C-466E-A924-8F2716622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5ACDEC-92A2-4071-8F87-8A611D68E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F4EF4C-9094-4903-99E5-EA781B7CA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0979C2-51AA-47A8-9BCB-2513C2341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B7ED46-BAD6-4F5D-A888-C35191BE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E41AD3-1674-45AF-9CA9-64E48E21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37E297-ECFA-46F1-B18D-97D94D71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79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2DD9C-E7DC-42AB-B078-928F5098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DD3EF8-C526-4DEF-92D5-047BB4EA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6F89FE-8001-446F-A236-41C94830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96132A-44A0-44A0-9565-0C1AF0F5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34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0B4D94-D15B-4284-A4EF-0D4C2E31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B1BDBB-4BFA-40A3-BD06-76800DF5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399090-1703-4823-99ED-FDE08F6B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9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0F261-5730-4D98-8F75-C45BE9CB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53C27-FDA1-40DB-8811-C9B56DCF3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7FBEFA-525C-4305-A27D-DD7D1A193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4911AC-2DA2-4DC7-97B2-BD2D2F6A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DD56FB-996F-483F-8BD3-7CB8D58E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B3594E-FCEF-4786-9977-6A348C6F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739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7AD3E-EDAC-4FE0-81F5-971C4C82A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86E009-A0C4-4722-B54E-F217D7840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67016E-0397-490D-9E5D-553183B98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B11BC3-8012-4A99-BB62-91E8B89C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4C2A96-260F-4819-84F8-A7A13A13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393485-2135-4F98-A54C-0B05A3D6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83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721A28-8D62-47E0-8E09-15081C91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19CB56-3224-43FB-9429-1AC2B82AF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0F1F6C-8B86-48DE-BB52-E46F377C3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01406B-E799-425B-ABF1-0771C9BFF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9CC5AA-6D0E-4E14-B581-092412CC6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4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CA70F-D8D2-4563-ABAC-04BF42BBD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091" y="2546674"/>
            <a:ext cx="8589818" cy="1764651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Cómo triunfar en Spotify (sin gastar mucho dinero)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395886-B780-4197-BBD1-9DD604BC6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8766" y="4547612"/>
            <a:ext cx="7994468" cy="538194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¿Favorece Spotify los lanzamiento de ciertos tipos de canciones por sus características?</a:t>
            </a:r>
          </a:p>
        </p:txBody>
      </p:sp>
      <p:pic>
        <p:nvPicPr>
          <p:cNvPr id="1028" name="Picture 4" descr="Flecha Crecimiento PNG para descargar gratis">
            <a:extLst>
              <a:ext uri="{FF2B5EF4-FFF2-40B4-BE49-F238E27FC236}">
                <a16:creationId xmlns:a16="http://schemas.microsoft.com/office/drawing/2014/main" id="{3AA5DDC4-19E4-4F59-BA17-3155BB9FC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652" y="5340928"/>
            <a:ext cx="2413347" cy="150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40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2E95CD8-0C98-4892-A79F-52ADDD858B9E}"/>
              </a:ext>
            </a:extLst>
          </p:cNvPr>
          <p:cNvSpPr txBox="1"/>
          <p:nvPr/>
        </p:nvSpPr>
        <p:spPr>
          <a:xfrm>
            <a:off x="7154089" y="453032"/>
            <a:ext cx="4620088" cy="18158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lanzamientos en Spotify suelen ser los viernes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cumpliendo las expectativas.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Día de actualización de 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playlists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Mayor tráfico de usuarios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Estandarización en la industria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Optimización del algoritmo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A91D2CB-5681-40E0-AEBC-D12CCE21A5B0}"/>
              </a:ext>
            </a:extLst>
          </p:cNvPr>
          <p:cNvSpPr txBox="1"/>
          <p:nvPr/>
        </p:nvSpPr>
        <p:spPr>
          <a:xfrm>
            <a:off x="568560" y="4508856"/>
            <a:ext cx="5010966" cy="17543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popularidad media varía entre 31 y 36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un rango pequeño susceptible a sesgos del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Aun así, se observa una tendencia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los lanzamientos hacia el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 de semana tienden a ser más populares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DCA37EF-7096-4C1F-8231-161882B98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0" y="133151"/>
            <a:ext cx="6369468" cy="361309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0A656AD-9229-48DD-8AB5-7ECF5112D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85526"/>
            <a:ext cx="6020044" cy="305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0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C65FD87-9602-41AA-B5BD-F899E96D4E7A}"/>
              </a:ext>
            </a:extLst>
          </p:cNvPr>
          <p:cNvSpPr txBox="1"/>
          <p:nvPr/>
        </p:nvSpPr>
        <p:spPr>
          <a:xfrm>
            <a:off x="2123547" y="5581959"/>
            <a:ext cx="7944902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 lanzamientos más populares ocurren los viernes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confirmando el patrón observado en el análisis mensual.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C44F87-7E2B-4C5C-8AE3-121F71DFD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182" y="178515"/>
            <a:ext cx="8209633" cy="470965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452C7C1-DF02-46DD-A2F3-59921F0C497B}"/>
              </a:ext>
            </a:extLst>
          </p:cNvPr>
          <p:cNvSpPr txBox="1"/>
          <p:nvPr/>
        </p:nvSpPr>
        <p:spPr>
          <a:xfrm>
            <a:off x="3539061" y="2915244"/>
            <a:ext cx="6114094" cy="83099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día de lanzamiento influye en el éxito de una canción.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456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¿Triunfan más las canciones más cortas?</a:t>
            </a:r>
          </a:p>
        </p:txBody>
      </p:sp>
    </p:spTree>
    <p:extLst>
      <p:ext uri="{BB962C8B-B14F-4D97-AF65-F5344CB8AC3E}">
        <p14:creationId xmlns:p14="http://schemas.microsoft.com/office/powerpoint/2010/main" val="97022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EA81C73F-D380-4A03-98A7-7FEFA6BF12A7}"/>
              </a:ext>
            </a:extLst>
          </p:cNvPr>
          <p:cNvSpPr txBox="1"/>
          <p:nvPr/>
        </p:nvSpPr>
        <p:spPr>
          <a:xfrm>
            <a:off x="3123781" y="5516814"/>
            <a:ext cx="6471274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 3 géneros más populares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tienden a tener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canciones más cortas.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Indicación de una posible relación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entre duración y popularidad.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2379B8-E3A0-45BC-9E08-D032D0E34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592" y="232406"/>
            <a:ext cx="7211652" cy="457406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044A656-497B-443A-84C7-8028F1650213}"/>
              </a:ext>
            </a:extLst>
          </p:cNvPr>
          <p:cNvSpPr txBox="1"/>
          <p:nvPr/>
        </p:nvSpPr>
        <p:spPr>
          <a:xfrm>
            <a:off x="3204442" y="5516814"/>
            <a:ext cx="6309952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Correlación de 0.026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indica una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tendencia creciente muy débil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Las canciones más largas tienden a ser menos populares.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5B6F96E-1E34-43C5-8503-5640FBEFE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985" y="213554"/>
            <a:ext cx="7046029" cy="455822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A2A4476-76C2-4761-B7EB-EACC15C45C60}"/>
              </a:ext>
            </a:extLst>
          </p:cNvPr>
          <p:cNvSpPr txBox="1"/>
          <p:nvPr/>
        </p:nvSpPr>
        <p:spPr>
          <a:xfrm>
            <a:off x="3539061" y="2915244"/>
            <a:ext cx="6114094" cy="1200329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400" b="1" dirty="0">
                <a:solidFill>
                  <a:schemeClr val="tx1"/>
                </a:solidFill>
                <a:latin typeface="+mj-lt"/>
              </a:rPr>
              <a:t>No hay una relación fuerte entre duración y popularidad, aunque la hipótesis no se descarta por completo.</a:t>
            </a:r>
          </a:p>
        </p:txBody>
      </p:sp>
    </p:spTree>
    <p:extLst>
      <p:ext uri="{BB962C8B-B14F-4D97-AF65-F5344CB8AC3E}">
        <p14:creationId xmlns:p14="http://schemas.microsoft.com/office/powerpoint/2010/main" val="277053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¿Tienen menos probabilidad de éxito las canciones con letras explícitas?</a:t>
            </a:r>
          </a:p>
        </p:txBody>
      </p:sp>
    </p:spTree>
    <p:extLst>
      <p:ext uri="{BB962C8B-B14F-4D97-AF65-F5344CB8AC3E}">
        <p14:creationId xmlns:p14="http://schemas.microsoft.com/office/powerpoint/2010/main" val="1708321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9CD740E-8E03-4FAD-9393-FD459B795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76" y="1234980"/>
            <a:ext cx="3699966" cy="38889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23CD5FA-AAF4-41AF-BFC1-D0BAF720A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29" y="974660"/>
            <a:ext cx="5053931" cy="440956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61FC717-6FC7-46CA-B078-9440735EA8D9}"/>
              </a:ext>
            </a:extLst>
          </p:cNvPr>
          <p:cNvSpPr txBox="1"/>
          <p:nvPr/>
        </p:nvSpPr>
        <p:spPr>
          <a:xfrm>
            <a:off x="385000" y="5567708"/>
            <a:ext cx="5797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Factores culturales, sociales y regulatorios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Restricciones en otras plataformas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(como Instagram)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D9926D-E6F0-455A-A029-723719F2A34E}"/>
              </a:ext>
            </a:extLst>
          </p:cNvPr>
          <p:cNvSpPr txBox="1"/>
          <p:nvPr/>
        </p:nvSpPr>
        <p:spPr>
          <a:xfrm>
            <a:off x="6182590" y="5429208"/>
            <a:ext cx="5624410" cy="9233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s-ES" b="1" dirty="0">
                <a:latin typeface="+mj-lt"/>
              </a:rPr>
              <a:t>Las canciones explícitas parecen ser más populares</a:t>
            </a:r>
            <a:r>
              <a:rPr lang="es-ES" dirty="0">
                <a:latin typeface="+mj-lt"/>
              </a:rPr>
              <a:t>, pero el </a:t>
            </a:r>
            <a:r>
              <a:rPr lang="es-ES" b="1" dirty="0">
                <a:latin typeface="+mj-lt"/>
              </a:rPr>
              <a:t>desequilibrio en el </a:t>
            </a:r>
            <a:r>
              <a:rPr lang="es-ES" b="1" dirty="0" err="1">
                <a:latin typeface="+mj-lt"/>
              </a:rPr>
              <a:t>dataset</a:t>
            </a:r>
            <a:r>
              <a:rPr lang="es-ES" dirty="0">
                <a:latin typeface="+mj-lt"/>
              </a:rPr>
              <a:t> impide sacar una conclusión definitiva.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55EA6D0-B3EF-46EF-977C-10167DCD6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0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A967D6C-FFEC-4094-ABA3-1F369FC76926}"/>
              </a:ext>
            </a:extLst>
          </p:cNvPr>
          <p:cNvSpPr txBox="1"/>
          <p:nvPr/>
        </p:nvSpPr>
        <p:spPr>
          <a:xfrm>
            <a:off x="3400515" y="5684347"/>
            <a:ext cx="5390969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K-pop, el género más popular, tiene más canciones no explícitas.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F12870-252C-432F-87BB-E091A2BA4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31" y="278216"/>
            <a:ext cx="6249936" cy="496977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975925C-743A-4FAC-A218-F84FDB9B3064}"/>
              </a:ext>
            </a:extLst>
          </p:cNvPr>
          <p:cNvSpPr txBox="1"/>
          <p:nvPr/>
        </p:nvSpPr>
        <p:spPr>
          <a:xfrm>
            <a:off x="3038952" y="2828835"/>
            <a:ext cx="6114094" cy="1200329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400" b="1" dirty="0">
                <a:solidFill>
                  <a:schemeClr val="tx1"/>
                </a:solidFill>
                <a:latin typeface="+mj-lt"/>
              </a:rPr>
              <a:t>No se puede concluir que esto influya en el éxito, ya que puede deberse a factores culturales más que al algoritmo de Spotify.</a:t>
            </a:r>
          </a:p>
        </p:txBody>
      </p:sp>
    </p:spTree>
    <p:extLst>
      <p:ext uri="{BB962C8B-B14F-4D97-AF65-F5344CB8AC3E}">
        <p14:creationId xmlns:p14="http://schemas.microsoft.com/office/powerpoint/2010/main" val="86189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¿Es útil realizar una campaña de lanzamiento por singles?</a:t>
            </a:r>
          </a:p>
        </p:txBody>
      </p:sp>
    </p:spTree>
    <p:extLst>
      <p:ext uri="{BB962C8B-B14F-4D97-AF65-F5344CB8AC3E}">
        <p14:creationId xmlns:p14="http://schemas.microsoft.com/office/powerpoint/2010/main" val="3869398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6904B4-1FAD-463C-95C6-CE6CB7980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57" y="190138"/>
            <a:ext cx="9807653" cy="51019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5BC5C77-55A2-42A6-98E6-27BB8226A4E2}"/>
              </a:ext>
            </a:extLst>
          </p:cNvPr>
          <p:cNvSpPr txBox="1"/>
          <p:nvPr/>
        </p:nvSpPr>
        <p:spPr>
          <a:xfrm>
            <a:off x="1792734" y="5572227"/>
            <a:ext cx="8606532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 álbumes lanzados con estrategia de singles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muestran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mayor popularidad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Promocionar canciones individualmente antes del álbum parece ser una estrategia efectiva.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F93D5ED-0DA8-4A76-9EEB-A82DF0CD3020}"/>
              </a:ext>
            </a:extLst>
          </p:cNvPr>
          <p:cNvSpPr txBox="1"/>
          <p:nvPr/>
        </p:nvSpPr>
        <p:spPr>
          <a:xfrm>
            <a:off x="3539061" y="2915244"/>
            <a:ext cx="6114094" cy="83099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400" b="1" dirty="0">
                <a:solidFill>
                  <a:schemeClr val="tx1"/>
                </a:solidFill>
                <a:latin typeface="+mj-lt"/>
              </a:rPr>
              <a:t>La estrategia de lanzamiento de singles influye en el éxito del álbum y del artista</a:t>
            </a:r>
          </a:p>
        </p:txBody>
      </p:sp>
    </p:spTree>
    <p:extLst>
      <p:ext uri="{BB962C8B-B14F-4D97-AF65-F5344CB8AC3E}">
        <p14:creationId xmlns:p14="http://schemas.microsoft.com/office/powerpoint/2010/main" val="76249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314C784-E6B0-47EC-9468-AAD1573D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265"/>
            <a:ext cx="10515600" cy="1325563"/>
          </a:xfrm>
        </p:spPr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5" name="Arco de bloque 4">
            <a:extLst>
              <a:ext uri="{FF2B5EF4-FFF2-40B4-BE49-F238E27FC236}">
                <a16:creationId xmlns:a16="http://schemas.microsoft.com/office/drawing/2014/main" id="{EFC6F31C-8D24-4D3D-88A5-EF0BA37E4F6F}"/>
              </a:ext>
            </a:extLst>
          </p:cNvPr>
          <p:cNvSpPr/>
          <p:nvPr/>
        </p:nvSpPr>
        <p:spPr>
          <a:xfrm>
            <a:off x="-3241644" y="788339"/>
            <a:ext cx="6333498" cy="6333498"/>
          </a:xfrm>
          <a:prstGeom prst="blockArc">
            <a:avLst>
              <a:gd name="adj1" fmla="val 18900000"/>
              <a:gd name="adj2" fmla="val 2700000"/>
              <a:gd name="adj3" fmla="val 341"/>
            </a:avLst>
          </a:prstGeom>
        </p:spPr>
        <p:style>
          <a:lnRef idx="2">
            <a:schemeClr val="accent6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75110EDE-673E-45E1-B436-6F80D12DD2D2}"/>
              </a:ext>
            </a:extLst>
          </p:cNvPr>
          <p:cNvSpPr/>
          <p:nvPr/>
        </p:nvSpPr>
        <p:spPr>
          <a:xfrm>
            <a:off x="2404730" y="1816754"/>
            <a:ext cx="9208384" cy="427534"/>
          </a:xfrm>
          <a:custGeom>
            <a:avLst/>
            <a:gdLst>
              <a:gd name="connsiteX0" fmla="*/ 0 w 9208384"/>
              <a:gd name="connsiteY0" fmla="*/ 0 h 427534"/>
              <a:gd name="connsiteX1" fmla="*/ 9208384 w 9208384"/>
              <a:gd name="connsiteY1" fmla="*/ 0 h 427534"/>
              <a:gd name="connsiteX2" fmla="*/ 9208384 w 9208384"/>
              <a:gd name="connsiteY2" fmla="*/ 427534 h 427534"/>
              <a:gd name="connsiteX3" fmla="*/ 0 w 9208384"/>
              <a:gd name="connsiteY3" fmla="*/ 427534 h 427534"/>
              <a:gd name="connsiteX4" fmla="*/ 0 w 9208384"/>
              <a:gd name="connsiteY4" fmla="*/ 0 h 42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08384" h="427534">
                <a:moveTo>
                  <a:pt x="0" y="0"/>
                </a:moveTo>
                <a:lnTo>
                  <a:pt x="9208384" y="0"/>
                </a:lnTo>
                <a:lnTo>
                  <a:pt x="9208384" y="427534"/>
                </a:lnTo>
                <a:lnTo>
                  <a:pt x="0" y="42753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9356" tIns="38100" rIns="38100" bIns="38100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kumimoji="0" lang="es-ES" altLang="es-ES" sz="1500" b="1" i="0" u="none" strike="noStrike" kern="1200" cap="none" normalizeH="0" baseline="0" dirty="0">
                <a:ln/>
                <a:effectLst/>
                <a:latin typeface="Arial" panose="020B0604020202020204" pitchFamily="34" charset="0"/>
              </a:rPr>
              <a:t>Spotify no favorece canciones por sus características</a:t>
            </a:r>
            <a:r>
              <a:rPr kumimoji="0" lang="es-ES" altLang="es-ES" sz="1500" b="0" i="0" u="none" strike="noStrike" kern="1200" cap="none" normalizeH="0" baseline="0" dirty="0">
                <a:ln/>
                <a:effectLst/>
                <a:latin typeface="Arial" panose="020B0604020202020204" pitchFamily="34" charset="0"/>
              </a:rPr>
              <a:t> (energía, felicidad, </a:t>
            </a:r>
            <a:r>
              <a:rPr kumimoji="0" lang="es-ES" altLang="es-ES" sz="1500" b="0" i="0" u="none" strike="noStrike" kern="1200" cap="none" normalizeH="0" baseline="0" dirty="0" err="1">
                <a:ln/>
                <a:effectLst/>
                <a:latin typeface="Arial" panose="020B0604020202020204" pitchFamily="34" charset="0"/>
              </a:rPr>
              <a:t>danzabilidad</a:t>
            </a:r>
            <a:r>
              <a:rPr kumimoji="0" lang="es-ES" altLang="es-ES" sz="1500" b="0" i="0" u="none" strike="noStrike" kern="1200" cap="none" normalizeH="0" baseline="0" dirty="0">
                <a:ln/>
                <a:effectLst/>
                <a:latin typeface="Arial" panose="020B0604020202020204" pitchFamily="34" charset="0"/>
              </a:rPr>
              <a:t>).</a:t>
            </a:r>
            <a:endParaRPr lang="es-ES" sz="1500" kern="12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5EC7CA7-2F63-4483-BF27-B17DCA6E5709}"/>
              </a:ext>
            </a:extLst>
          </p:cNvPr>
          <p:cNvSpPr/>
          <p:nvPr/>
        </p:nvSpPr>
        <p:spPr>
          <a:xfrm>
            <a:off x="2137521" y="1763312"/>
            <a:ext cx="534418" cy="534418"/>
          </a:xfrm>
          <a:prstGeom prst="ellipse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F0C5E758-C40E-42F5-928A-95472DE8C510}"/>
              </a:ext>
            </a:extLst>
          </p:cNvPr>
          <p:cNvSpPr/>
          <p:nvPr/>
        </p:nvSpPr>
        <p:spPr>
          <a:xfrm>
            <a:off x="2791902" y="2458433"/>
            <a:ext cx="8821213" cy="427534"/>
          </a:xfrm>
          <a:custGeom>
            <a:avLst/>
            <a:gdLst>
              <a:gd name="connsiteX0" fmla="*/ 0 w 8821213"/>
              <a:gd name="connsiteY0" fmla="*/ 0 h 427534"/>
              <a:gd name="connsiteX1" fmla="*/ 8821213 w 8821213"/>
              <a:gd name="connsiteY1" fmla="*/ 0 h 427534"/>
              <a:gd name="connsiteX2" fmla="*/ 8821213 w 8821213"/>
              <a:gd name="connsiteY2" fmla="*/ 427534 h 427534"/>
              <a:gd name="connsiteX3" fmla="*/ 0 w 8821213"/>
              <a:gd name="connsiteY3" fmla="*/ 427534 h 427534"/>
              <a:gd name="connsiteX4" fmla="*/ 0 w 8821213"/>
              <a:gd name="connsiteY4" fmla="*/ 0 h 42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1213" h="427534">
                <a:moveTo>
                  <a:pt x="0" y="0"/>
                </a:moveTo>
                <a:lnTo>
                  <a:pt x="8821213" y="0"/>
                </a:lnTo>
                <a:lnTo>
                  <a:pt x="8821213" y="427534"/>
                </a:lnTo>
                <a:lnTo>
                  <a:pt x="0" y="427534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9356" tIns="38100" rIns="38100" bIns="38100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500" b="1" kern="1200" dirty="0">
                <a:latin typeface="Arial" panose="020B0604020202020204" pitchFamily="34" charset="0"/>
                <a:cs typeface="Arial" panose="020B0604020202020204" pitchFamily="34" charset="0"/>
              </a:rPr>
              <a:t>Spotify favorece ciertos géneros frente a otros.</a:t>
            </a:r>
            <a:endParaRPr kumimoji="0" lang="es-ES" altLang="es-ES" sz="1500" b="0" i="0" u="none" strike="noStrike" kern="1200" cap="none" normalizeH="0" baseline="0" dirty="0">
              <a:ln/>
              <a:effectLst/>
              <a:latin typeface="Arial" panose="020B0604020202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5E456D9-CC2C-463B-BAD4-E99B8E36F1BA}"/>
              </a:ext>
            </a:extLst>
          </p:cNvPr>
          <p:cNvSpPr/>
          <p:nvPr/>
        </p:nvSpPr>
        <p:spPr>
          <a:xfrm>
            <a:off x="2524692" y="2404991"/>
            <a:ext cx="534418" cy="534418"/>
          </a:xfrm>
          <a:prstGeom prst="ellipse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7299CFA6-F752-4E83-8C66-DEF5D6906375}"/>
              </a:ext>
            </a:extLst>
          </p:cNvPr>
          <p:cNvSpPr/>
          <p:nvPr/>
        </p:nvSpPr>
        <p:spPr>
          <a:xfrm>
            <a:off x="3004070" y="3099641"/>
            <a:ext cx="8609045" cy="427534"/>
          </a:xfrm>
          <a:custGeom>
            <a:avLst/>
            <a:gdLst>
              <a:gd name="connsiteX0" fmla="*/ 0 w 8609045"/>
              <a:gd name="connsiteY0" fmla="*/ 0 h 427534"/>
              <a:gd name="connsiteX1" fmla="*/ 8609045 w 8609045"/>
              <a:gd name="connsiteY1" fmla="*/ 0 h 427534"/>
              <a:gd name="connsiteX2" fmla="*/ 8609045 w 8609045"/>
              <a:gd name="connsiteY2" fmla="*/ 427534 h 427534"/>
              <a:gd name="connsiteX3" fmla="*/ 0 w 8609045"/>
              <a:gd name="connsiteY3" fmla="*/ 427534 h 427534"/>
              <a:gd name="connsiteX4" fmla="*/ 0 w 8609045"/>
              <a:gd name="connsiteY4" fmla="*/ 0 h 42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045" h="427534">
                <a:moveTo>
                  <a:pt x="0" y="0"/>
                </a:moveTo>
                <a:lnTo>
                  <a:pt x="8609045" y="0"/>
                </a:lnTo>
                <a:lnTo>
                  <a:pt x="8609045" y="427534"/>
                </a:lnTo>
                <a:lnTo>
                  <a:pt x="0" y="42753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9356" tIns="38100" rIns="38100" bIns="38100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0" lang="es-ES" altLang="es-ES" sz="1500" b="1" i="0" u="none" strike="noStrike" kern="1200" cap="none" normalizeH="0" baseline="0">
                <a:ln/>
                <a:effectLst/>
                <a:latin typeface="Arial" panose="020B0604020202020204" pitchFamily="34" charset="0"/>
              </a:rPr>
              <a:t>El día y mes de lanzamiento influyen</a:t>
            </a:r>
            <a:r>
              <a:rPr kumimoji="0" lang="es-ES" altLang="es-ES" sz="1500" b="0" i="0" u="none" strike="noStrike" kern="1200" cap="none" normalizeH="0" baseline="0">
                <a:ln/>
                <a:effectLst/>
                <a:latin typeface="Arial" panose="020B0604020202020204" pitchFamily="34" charset="0"/>
              </a:rPr>
              <a:t>: los viernes y octubre-noviembre son estratégicos.</a:t>
            </a:r>
            <a:endParaRPr kumimoji="0" lang="es-ES" altLang="es-ES" sz="1500" b="0" i="0" u="none" strike="noStrike" kern="1200" cap="none" normalizeH="0" baseline="0" dirty="0">
              <a:ln/>
              <a:effectLst/>
              <a:latin typeface="Arial" panose="020B060402020202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8A80222-CF0E-4AF4-9665-81A7244A4415}"/>
              </a:ext>
            </a:extLst>
          </p:cNvPr>
          <p:cNvSpPr/>
          <p:nvPr/>
        </p:nvSpPr>
        <p:spPr>
          <a:xfrm>
            <a:off x="2736860" y="3046199"/>
            <a:ext cx="534418" cy="534418"/>
          </a:xfrm>
          <a:prstGeom prst="ellipse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4501FA42-58AD-4F0B-A307-BBF75C76AEB4}"/>
              </a:ext>
            </a:extLst>
          </p:cNvPr>
          <p:cNvSpPr/>
          <p:nvPr/>
        </p:nvSpPr>
        <p:spPr>
          <a:xfrm>
            <a:off x="3071813" y="3741320"/>
            <a:ext cx="8541302" cy="427534"/>
          </a:xfrm>
          <a:custGeom>
            <a:avLst/>
            <a:gdLst>
              <a:gd name="connsiteX0" fmla="*/ 0 w 8541302"/>
              <a:gd name="connsiteY0" fmla="*/ 0 h 427534"/>
              <a:gd name="connsiteX1" fmla="*/ 8541302 w 8541302"/>
              <a:gd name="connsiteY1" fmla="*/ 0 h 427534"/>
              <a:gd name="connsiteX2" fmla="*/ 8541302 w 8541302"/>
              <a:gd name="connsiteY2" fmla="*/ 427534 h 427534"/>
              <a:gd name="connsiteX3" fmla="*/ 0 w 8541302"/>
              <a:gd name="connsiteY3" fmla="*/ 427534 h 427534"/>
              <a:gd name="connsiteX4" fmla="*/ 0 w 8541302"/>
              <a:gd name="connsiteY4" fmla="*/ 0 h 42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1302" h="427534">
                <a:moveTo>
                  <a:pt x="0" y="0"/>
                </a:moveTo>
                <a:lnTo>
                  <a:pt x="8541302" y="0"/>
                </a:lnTo>
                <a:lnTo>
                  <a:pt x="8541302" y="427534"/>
                </a:lnTo>
                <a:lnTo>
                  <a:pt x="0" y="427534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9356" tIns="38100" rIns="38100" bIns="38100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0" lang="es-ES" altLang="es-ES" sz="1500" b="1" i="0" u="none" strike="noStrike" kern="1200" cap="none" normalizeH="0" baseline="0" dirty="0">
                <a:ln/>
                <a:effectLst/>
                <a:latin typeface="Arial" panose="020B0604020202020204" pitchFamily="34" charset="0"/>
              </a:rPr>
              <a:t>Las letras explícitas pueden ser populares</a:t>
            </a:r>
            <a:r>
              <a:rPr kumimoji="0" lang="es-ES" altLang="es-ES" sz="1500" b="0" i="0" u="none" strike="noStrike" kern="1200" cap="none" normalizeH="0" baseline="0" dirty="0">
                <a:ln/>
                <a:effectLst/>
                <a:latin typeface="Arial" panose="020B0604020202020204" pitchFamily="34" charset="0"/>
              </a:rPr>
              <a:t>, pero enfrentan restricciones en otras plataformas.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7F004F1-E7C2-4E34-BC69-2ED13B9DC5EC}"/>
              </a:ext>
            </a:extLst>
          </p:cNvPr>
          <p:cNvSpPr/>
          <p:nvPr/>
        </p:nvSpPr>
        <p:spPr>
          <a:xfrm>
            <a:off x="2804603" y="3687878"/>
            <a:ext cx="534418" cy="534418"/>
          </a:xfrm>
          <a:prstGeom prst="ellipse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F87BF17-DC7D-4C0F-9FF5-9562C08DB89D}"/>
              </a:ext>
            </a:extLst>
          </p:cNvPr>
          <p:cNvSpPr/>
          <p:nvPr/>
        </p:nvSpPr>
        <p:spPr>
          <a:xfrm>
            <a:off x="3004070" y="4382998"/>
            <a:ext cx="8609045" cy="427534"/>
          </a:xfrm>
          <a:custGeom>
            <a:avLst/>
            <a:gdLst>
              <a:gd name="connsiteX0" fmla="*/ 0 w 8609045"/>
              <a:gd name="connsiteY0" fmla="*/ 0 h 427534"/>
              <a:gd name="connsiteX1" fmla="*/ 8609045 w 8609045"/>
              <a:gd name="connsiteY1" fmla="*/ 0 h 427534"/>
              <a:gd name="connsiteX2" fmla="*/ 8609045 w 8609045"/>
              <a:gd name="connsiteY2" fmla="*/ 427534 h 427534"/>
              <a:gd name="connsiteX3" fmla="*/ 0 w 8609045"/>
              <a:gd name="connsiteY3" fmla="*/ 427534 h 427534"/>
              <a:gd name="connsiteX4" fmla="*/ 0 w 8609045"/>
              <a:gd name="connsiteY4" fmla="*/ 0 h 42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045" h="427534">
                <a:moveTo>
                  <a:pt x="0" y="0"/>
                </a:moveTo>
                <a:lnTo>
                  <a:pt x="8609045" y="0"/>
                </a:lnTo>
                <a:lnTo>
                  <a:pt x="8609045" y="427534"/>
                </a:lnTo>
                <a:lnTo>
                  <a:pt x="0" y="42753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9356" tIns="38100" rIns="38100" bIns="38100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0" lang="es-ES" altLang="es-ES" sz="1500" b="1" i="0" u="none" strike="noStrike" kern="1200" cap="none" normalizeH="0" baseline="0" dirty="0">
                <a:ln/>
                <a:effectLst/>
                <a:latin typeface="Arial" panose="020B0604020202020204" pitchFamily="34" charset="0"/>
              </a:rPr>
              <a:t>Lanzar un álbum con estrategia de singles es efectivo</a:t>
            </a:r>
            <a:r>
              <a:rPr kumimoji="0" lang="es-ES" altLang="es-ES" sz="1500" b="0" i="0" u="none" strike="noStrike" kern="1200" cap="none" normalizeH="0" baseline="0" dirty="0">
                <a:ln/>
                <a:effectLst/>
                <a:latin typeface="Arial" panose="020B0604020202020204" pitchFamily="34" charset="0"/>
              </a:rPr>
              <a:t>, aumenta la popularidad.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9513E31-5A4A-41F7-B308-219C6373FDC0}"/>
              </a:ext>
            </a:extLst>
          </p:cNvPr>
          <p:cNvSpPr/>
          <p:nvPr/>
        </p:nvSpPr>
        <p:spPr>
          <a:xfrm>
            <a:off x="2736860" y="4329556"/>
            <a:ext cx="534418" cy="534418"/>
          </a:xfrm>
          <a:prstGeom prst="ellipse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E03E3A39-B35B-4A38-B35F-F6B436B59284}"/>
              </a:ext>
            </a:extLst>
          </p:cNvPr>
          <p:cNvSpPr/>
          <p:nvPr/>
        </p:nvSpPr>
        <p:spPr>
          <a:xfrm>
            <a:off x="2791902" y="5024206"/>
            <a:ext cx="8821213" cy="427534"/>
          </a:xfrm>
          <a:custGeom>
            <a:avLst/>
            <a:gdLst>
              <a:gd name="connsiteX0" fmla="*/ 0 w 8821213"/>
              <a:gd name="connsiteY0" fmla="*/ 0 h 427534"/>
              <a:gd name="connsiteX1" fmla="*/ 8821213 w 8821213"/>
              <a:gd name="connsiteY1" fmla="*/ 0 h 427534"/>
              <a:gd name="connsiteX2" fmla="*/ 8821213 w 8821213"/>
              <a:gd name="connsiteY2" fmla="*/ 427534 h 427534"/>
              <a:gd name="connsiteX3" fmla="*/ 0 w 8821213"/>
              <a:gd name="connsiteY3" fmla="*/ 427534 h 427534"/>
              <a:gd name="connsiteX4" fmla="*/ 0 w 8821213"/>
              <a:gd name="connsiteY4" fmla="*/ 0 h 42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1213" h="427534">
                <a:moveTo>
                  <a:pt x="0" y="0"/>
                </a:moveTo>
                <a:lnTo>
                  <a:pt x="8821213" y="0"/>
                </a:lnTo>
                <a:lnTo>
                  <a:pt x="8821213" y="427534"/>
                </a:lnTo>
                <a:lnTo>
                  <a:pt x="0" y="427534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9356" tIns="38100" rIns="38100" bIns="38100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0" lang="es-ES" altLang="es-ES" sz="1500" b="1" i="0" u="none" strike="noStrike" kern="1200" cap="none" normalizeH="0" baseline="0" dirty="0">
                <a:ln/>
                <a:effectLst/>
                <a:latin typeface="Arial" panose="020B0604020202020204" pitchFamily="34" charset="0"/>
              </a:rPr>
              <a:t>ADICIONAL: Las canciones más cortas suelen ser más populares</a:t>
            </a:r>
            <a:r>
              <a:rPr kumimoji="0" lang="es-ES" altLang="es-ES" sz="1500" b="0" i="0" u="none" strike="noStrike" kern="1200" cap="none" normalizeH="0" baseline="0" dirty="0">
                <a:ln/>
                <a:effectLst/>
                <a:latin typeface="Arial" panose="020B0604020202020204" pitchFamily="34" charset="0"/>
              </a:rPr>
              <a:t>, aunque la relación es débil.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4A681F6-8078-48CB-A88D-19172D3AD6CE}"/>
              </a:ext>
            </a:extLst>
          </p:cNvPr>
          <p:cNvSpPr/>
          <p:nvPr/>
        </p:nvSpPr>
        <p:spPr>
          <a:xfrm>
            <a:off x="2524692" y="4970765"/>
            <a:ext cx="534418" cy="534418"/>
          </a:xfrm>
          <a:prstGeom prst="ellipse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7BE9C212-5104-4DF9-9FB0-50636CA099AA}"/>
              </a:ext>
            </a:extLst>
          </p:cNvPr>
          <p:cNvSpPr/>
          <p:nvPr/>
        </p:nvSpPr>
        <p:spPr>
          <a:xfrm>
            <a:off x="2404730" y="5665885"/>
            <a:ext cx="9208384" cy="427534"/>
          </a:xfrm>
          <a:custGeom>
            <a:avLst/>
            <a:gdLst>
              <a:gd name="connsiteX0" fmla="*/ 0 w 9208384"/>
              <a:gd name="connsiteY0" fmla="*/ 0 h 427534"/>
              <a:gd name="connsiteX1" fmla="*/ 9208384 w 9208384"/>
              <a:gd name="connsiteY1" fmla="*/ 0 h 427534"/>
              <a:gd name="connsiteX2" fmla="*/ 9208384 w 9208384"/>
              <a:gd name="connsiteY2" fmla="*/ 427534 h 427534"/>
              <a:gd name="connsiteX3" fmla="*/ 0 w 9208384"/>
              <a:gd name="connsiteY3" fmla="*/ 427534 h 427534"/>
              <a:gd name="connsiteX4" fmla="*/ 0 w 9208384"/>
              <a:gd name="connsiteY4" fmla="*/ 0 h 42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08384" h="427534">
                <a:moveTo>
                  <a:pt x="0" y="0"/>
                </a:moveTo>
                <a:lnTo>
                  <a:pt x="9208384" y="0"/>
                </a:lnTo>
                <a:lnTo>
                  <a:pt x="9208384" y="427534"/>
                </a:lnTo>
                <a:lnTo>
                  <a:pt x="0" y="427534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9356" tIns="38100" rIns="38100" bIns="38100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0" lang="es-ES" altLang="es-ES" sz="1500" b="1" i="0" u="none" strike="noStrike" kern="1200" cap="none" normalizeH="0" baseline="0" dirty="0">
                <a:ln/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ADICIONAL: No se puede asegurar que l</a:t>
            </a:r>
            <a:r>
              <a:rPr lang="es-ES" sz="1500" b="1" kern="1200" dirty="0">
                <a:latin typeface="Arial" panose="020B0604020202020204" pitchFamily="34" charset="0"/>
                <a:cs typeface="Arial" panose="020B0604020202020204" pitchFamily="34" charset="0"/>
              </a:rPr>
              <a:t>as colaboraciones impulsen la popularidad.</a:t>
            </a:r>
            <a:endParaRPr kumimoji="0" lang="es-ES" altLang="es-ES" sz="1500" b="1" i="0" u="none" strike="noStrike" kern="1200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1061AE3-3A5A-45DF-B165-65419AC706E3}"/>
              </a:ext>
            </a:extLst>
          </p:cNvPr>
          <p:cNvSpPr/>
          <p:nvPr/>
        </p:nvSpPr>
        <p:spPr>
          <a:xfrm>
            <a:off x="2137521" y="5612443"/>
            <a:ext cx="534418" cy="534418"/>
          </a:xfrm>
          <a:prstGeom prst="ellipse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B3B5415F-0600-4AAA-AD32-C0184362D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54" y="3292305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86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314C784-E6B0-47EC-9468-AAD1573D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265"/>
            <a:ext cx="10515600" cy="1325563"/>
          </a:xfrm>
        </p:spPr>
        <p:txBody>
          <a:bodyPr/>
          <a:lstStyle/>
          <a:p>
            <a:r>
              <a:rPr lang="es-ES" dirty="0"/>
              <a:t>Hipótesis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EB5BEBE9-36B0-44A9-BAEF-D7E0BA78B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074089"/>
              </p:ext>
            </p:extLst>
          </p:nvPr>
        </p:nvGraphicFramePr>
        <p:xfrm>
          <a:off x="2074718" y="1602893"/>
          <a:ext cx="9601201" cy="4704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9" name="Picture 5">
            <a:extLst>
              <a:ext uri="{FF2B5EF4-FFF2-40B4-BE49-F238E27FC236}">
                <a16:creationId xmlns:a16="http://schemas.microsoft.com/office/drawing/2014/main" id="{B3B5415F-0600-4AAA-AD32-C0184362D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54" y="3292305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556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CA70F-D8D2-4563-ABAC-04BF42BBD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12042"/>
            <a:ext cx="9144000" cy="159442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Cómo triunfar en Spotify (sin gastar mucho dinero)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395886-B780-4197-BBD1-9DD604BC6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2618" y="2840181"/>
            <a:ext cx="3546764" cy="429634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/>
              <a:t>Gastando mucho dinero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F2AB848-42E0-41D8-980E-A5C8E0A5E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991" y="3429000"/>
            <a:ext cx="3332017" cy="333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inero png by iamlupitacarbajal on DeviantArt">
            <a:extLst>
              <a:ext uri="{FF2B5EF4-FFF2-40B4-BE49-F238E27FC236}">
                <a16:creationId xmlns:a16="http://schemas.microsoft.com/office/drawing/2014/main" id="{24BFAF84-6FE3-4665-A525-E95975F6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14"/>
          <a:stretch/>
        </p:blipFill>
        <p:spPr bwMode="auto">
          <a:xfrm>
            <a:off x="7940" y="2237047"/>
            <a:ext cx="1991189" cy="365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1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AE13A128-423B-4A57-8F18-5402AB212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263" y="2397948"/>
            <a:ext cx="4160076" cy="206210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sz="1600" b="1" dirty="0">
                <a:latin typeface="+mj-lt"/>
              </a:rPr>
              <a:t>No hay una correlación fuerte</a:t>
            </a:r>
            <a:r>
              <a:rPr lang="es-ES" altLang="es-ES" sz="1600" dirty="0">
                <a:latin typeface="+mj-lt"/>
              </a:rPr>
              <a:t> entre las características de las canciones y su popularidad.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sz="1600" b="1" dirty="0">
                <a:latin typeface="+mj-lt"/>
              </a:rPr>
              <a:t>Spotify parece no favorecer</a:t>
            </a:r>
            <a:r>
              <a:rPr lang="es-ES" altLang="es-ES" sz="1600" dirty="0">
                <a:latin typeface="+mj-lt"/>
              </a:rPr>
              <a:t> canciones según atributos como energía, felicidad o </a:t>
            </a:r>
            <a:r>
              <a:rPr lang="es-ES" altLang="es-ES" sz="1600" dirty="0" err="1">
                <a:latin typeface="+mj-lt"/>
              </a:rPr>
              <a:t>danzabilidad</a:t>
            </a:r>
            <a:r>
              <a:rPr lang="es-ES" altLang="es-ES" sz="1600" dirty="0">
                <a:latin typeface="+mj-lt"/>
              </a:rPr>
              <a:t>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sz="1600" b="1" dirty="0">
                <a:latin typeface="+mj-lt"/>
              </a:rPr>
              <a:t>El público puede no mostrar una preferencia clara.</a:t>
            </a:r>
            <a:endParaRPr lang="es-ES" altLang="es-ES" sz="1600" dirty="0">
              <a:latin typeface="+mj-lt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A5BC5AE-FF84-4563-845B-E117BC7F5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971"/>
          <a:stretch/>
        </p:blipFill>
        <p:spPr>
          <a:xfrm>
            <a:off x="1683380" y="665303"/>
            <a:ext cx="863102" cy="543861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2E06A09-208B-4FA7-B9C5-47B735115B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0"/>
          <a:stretch/>
        </p:blipFill>
        <p:spPr>
          <a:xfrm>
            <a:off x="2716599" y="665303"/>
            <a:ext cx="1719644" cy="575381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8BD41AE-CAAC-4C5F-BCA4-B423C6929474}"/>
              </a:ext>
            </a:extLst>
          </p:cNvPr>
          <p:cNvSpPr txBox="1">
            <a:spLocks/>
          </p:cNvSpPr>
          <p:nvPr/>
        </p:nvSpPr>
        <p:spPr>
          <a:xfrm>
            <a:off x="4781006" y="95795"/>
            <a:ext cx="2629988" cy="6749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Correlación</a:t>
            </a:r>
          </a:p>
        </p:txBody>
      </p:sp>
    </p:spTree>
    <p:extLst>
      <p:ext uri="{BB962C8B-B14F-4D97-AF65-F5344CB8AC3E}">
        <p14:creationId xmlns:p14="http://schemas.microsoft.com/office/powerpoint/2010/main" val="48215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9E5D882-CC44-4CC5-9BEE-90777AD81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71" y="4209644"/>
            <a:ext cx="11062856" cy="1200329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b="1" dirty="0">
                <a:latin typeface="+mj-lt"/>
              </a:rPr>
              <a:t>El género muestra correlaciones más altas</a:t>
            </a:r>
            <a:r>
              <a:rPr lang="es-ES" altLang="es-ES" dirty="0">
                <a:latin typeface="+mj-lt"/>
              </a:rPr>
              <a:t> con otras variables.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b="1" dirty="0">
                <a:latin typeface="+mj-lt"/>
              </a:rPr>
              <a:t>Mayor correlación con '</a:t>
            </a:r>
            <a:r>
              <a:rPr lang="es-ES" altLang="es-ES" b="1" dirty="0" err="1">
                <a:latin typeface="+mj-lt"/>
              </a:rPr>
              <a:t>followers</a:t>
            </a:r>
            <a:r>
              <a:rPr lang="es-ES" altLang="es-ES" b="1" dirty="0">
                <a:latin typeface="+mj-lt"/>
              </a:rPr>
              <a:t>' y '</a:t>
            </a:r>
            <a:r>
              <a:rPr lang="es-ES" altLang="es-ES" b="1" dirty="0" err="1">
                <a:latin typeface="+mj-lt"/>
              </a:rPr>
              <a:t>artists</a:t>
            </a:r>
            <a:r>
              <a:rPr lang="es-ES" altLang="es-ES" b="1" dirty="0">
                <a:latin typeface="+mj-lt"/>
              </a:rPr>
              <a:t>'</a:t>
            </a:r>
            <a:r>
              <a:rPr lang="es-ES" altLang="es-ES" dirty="0">
                <a:latin typeface="+mj-lt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b="1" dirty="0">
                <a:latin typeface="+mj-lt"/>
              </a:rPr>
              <a:t>'</a:t>
            </a:r>
            <a:r>
              <a:rPr lang="es-ES" altLang="es-ES" b="1" dirty="0" err="1">
                <a:latin typeface="+mj-lt"/>
              </a:rPr>
              <a:t>artists</a:t>
            </a:r>
            <a:r>
              <a:rPr lang="es-ES" altLang="es-ES" b="1" dirty="0">
                <a:latin typeface="+mj-lt"/>
              </a:rPr>
              <a:t>'</a:t>
            </a:r>
            <a:r>
              <a:rPr lang="es-ES" altLang="es-ES" dirty="0">
                <a:latin typeface="+mj-lt"/>
              </a:rPr>
              <a:t>: Cada artista tiene un género definido.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b="1" dirty="0">
                <a:latin typeface="+mj-lt"/>
              </a:rPr>
              <a:t>'</a:t>
            </a:r>
            <a:r>
              <a:rPr lang="es-ES" altLang="es-ES" b="1" dirty="0" err="1">
                <a:latin typeface="+mj-lt"/>
              </a:rPr>
              <a:t>followers</a:t>
            </a:r>
            <a:r>
              <a:rPr lang="es-ES" altLang="es-ES" b="1" dirty="0">
                <a:latin typeface="+mj-lt"/>
              </a:rPr>
              <a:t>'</a:t>
            </a:r>
            <a:r>
              <a:rPr lang="es-ES" altLang="es-ES" dirty="0">
                <a:latin typeface="+mj-lt"/>
              </a:rPr>
              <a:t>: Refleja el éxito del artista en la plataforma, indicando que el género puede influir en su popularidad.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75B874-F0CF-4D6F-BDF7-AA3E3DDDC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33" y="1065761"/>
            <a:ext cx="9582931" cy="256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7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¿Influye el género en el éxito de un lanzamiento?</a:t>
            </a:r>
          </a:p>
        </p:txBody>
      </p:sp>
    </p:spTree>
    <p:extLst>
      <p:ext uri="{BB962C8B-B14F-4D97-AF65-F5344CB8AC3E}">
        <p14:creationId xmlns:p14="http://schemas.microsoft.com/office/powerpoint/2010/main" val="74549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36EC2B1-99AA-4A06-A362-470C86E17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" y="901532"/>
            <a:ext cx="8448493" cy="517079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C9215DF-20EB-4E84-A181-ADCC859B9698}"/>
              </a:ext>
            </a:extLst>
          </p:cNvPr>
          <p:cNvSpPr txBox="1"/>
          <p:nvPr/>
        </p:nvSpPr>
        <p:spPr>
          <a:xfrm>
            <a:off x="8877501" y="2136338"/>
            <a:ext cx="3231471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‘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popularity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’: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Basado en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reproducciones recientes y frecuencia de escucha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Ajustado por el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total de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streams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 actividad reciente pesa más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el historial total.</a:t>
            </a:r>
          </a:p>
        </p:txBody>
      </p:sp>
      <p:pic>
        <p:nvPicPr>
          <p:cNvPr id="3074" name="Picture 2" descr="BTS: kpop en estado puro | Ticketmaster Blog">
            <a:extLst>
              <a:ext uri="{FF2B5EF4-FFF2-40B4-BE49-F238E27FC236}">
                <a16:creationId xmlns:a16="http://schemas.microsoft.com/office/drawing/2014/main" id="{1EB575C3-C386-4443-B33B-12D76945F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82" y="5852836"/>
            <a:ext cx="1680759" cy="9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: curvado 3">
            <a:extLst>
              <a:ext uri="{FF2B5EF4-FFF2-40B4-BE49-F238E27FC236}">
                <a16:creationId xmlns:a16="http://schemas.microsoft.com/office/drawing/2014/main" id="{61D410C1-FFBE-4C4F-8B03-D156FEE3E465}"/>
              </a:ext>
            </a:extLst>
          </p:cNvPr>
          <p:cNvCxnSpPr>
            <a:cxnSpLocks/>
            <a:stCxn id="3074" idx="1"/>
          </p:cNvCxnSpPr>
          <p:nvPr/>
        </p:nvCxnSpPr>
        <p:spPr>
          <a:xfrm rot="10800000">
            <a:off x="883230" y="5682404"/>
            <a:ext cx="623453" cy="643147"/>
          </a:xfrm>
          <a:prstGeom prst="curvedConnector2">
            <a:avLst/>
          </a:prstGeom>
          <a:ln w="38100">
            <a:solidFill>
              <a:srgbClr val="E681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A846F56F-4C74-420C-BAB5-DE5EDBD359A0}"/>
              </a:ext>
            </a:extLst>
          </p:cNvPr>
          <p:cNvSpPr/>
          <p:nvPr/>
        </p:nvSpPr>
        <p:spPr>
          <a:xfrm>
            <a:off x="1658471" y="5390606"/>
            <a:ext cx="6875929" cy="453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144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59941C7-4CE5-4327-9B3C-BBECFB856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74" y="243267"/>
            <a:ext cx="8859451" cy="484661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445A5DCD-CD5D-4CAE-BCAA-6064AF511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C85CC66-5226-47D6-9F31-C04D29BD780F}"/>
              </a:ext>
            </a:extLst>
          </p:cNvPr>
          <p:cNvSpPr txBox="1"/>
          <p:nvPr/>
        </p:nvSpPr>
        <p:spPr>
          <a:xfrm>
            <a:off x="364319" y="5253169"/>
            <a:ext cx="11463360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 hay relación directa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entre la cantidad de canciones y la popularidad de un género.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Algunos géneros con muchas canciones tienen baja popularidad -&gt; 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Spotify no los promueve tanto o desequilibrio en el </a:t>
            </a:r>
            <a:r>
              <a:rPr kumimoji="0" lang="es-ES" altLang="es-E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dataset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Géneros con pocas canciones pueden destacar.</a:t>
            </a:r>
            <a:endParaRPr kumimoji="0" lang="es-ES" altLang="es-E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56B17D-B2C5-4763-A5E8-273FCC4CD784}"/>
              </a:ext>
            </a:extLst>
          </p:cNvPr>
          <p:cNvSpPr txBox="1"/>
          <p:nvPr/>
        </p:nvSpPr>
        <p:spPr>
          <a:xfrm>
            <a:off x="3048865" y="2828835"/>
            <a:ext cx="6094268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favoritismo de Spotify parece depender más de la demanda y la curaduría algorítmica que de la cantidad de contenido.</a:t>
            </a:r>
          </a:p>
        </p:txBody>
      </p:sp>
    </p:spTree>
    <p:extLst>
      <p:ext uri="{BB962C8B-B14F-4D97-AF65-F5344CB8AC3E}">
        <p14:creationId xmlns:p14="http://schemas.microsoft.com/office/powerpoint/2010/main" val="111134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¿Es relevante la fecha de lanzamiento de cara a su éxito?</a:t>
            </a:r>
          </a:p>
        </p:txBody>
      </p:sp>
    </p:spTree>
    <p:extLst>
      <p:ext uri="{BB962C8B-B14F-4D97-AF65-F5344CB8AC3E}">
        <p14:creationId xmlns:p14="http://schemas.microsoft.com/office/powerpoint/2010/main" val="54954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2E95CD8-0C98-4892-A79F-52ADDD858B9E}"/>
              </a:ext>
            </a:extLst>
          </p:cNvPr>
          <p:cNvSpPr txBox="1"/>
          <p:nvPr/>
        </p:nvSpPr>
        <p:spPr>
          <a:xfrm>
            <a:off x="7102135" y="709082"/>
            <a:ext cx="4620088" cy="23083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 mayoría de lanzamientos ocurren en octubre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alineado con estrategias de ventas y galas de premios.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Patrones esperados: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Octubre - Noviembre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maximizar ventas navideñas y premios ☑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Enero - Febrero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s-ES" altLang="es-ES" sz="1600" dirty="0">
                <a:latin typeface="+mj-lt"/>
              </a:rPr>
              <a:t>oportunidad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para artistas independientes ☑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Diciembre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cierre de la industria☑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A2463E-4034-4F5C-AA4C-3FC475629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0" y="142967"/>
            <a:ext cx="6455538" cy="372221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D8B2A6D-63CC-4D42-94CF-A115F6972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68" y="3829741"/>
            <a:ext cx="5766039" cy="288529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A91D2CB-5681-40E0-AEBC-D12CCE21A5B0}"/>
              </a:ext>
            </a:extLst>
          </p:cNvPr>
          <p:cNvSpPr txBox="1"/>
          <p:nvPr/>
        </p:nvSpPr>
        <p:spPr>
          <a:xfrm>
            <a:off x="671986" y="4335602"/>
            <a:ext cx="5010966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Inconsistencia entre las gráficas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Distribución de popularidad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Muchas canciones con 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popularidad = 0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pueden estar afectando los resultados.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1D7F804-6A79-4C50-995E-98EB98FCE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16" y="1167433"/>
            <a:ext cx="7746704" cy="4192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5A312C1-4B99-49D5-9B69-655EE617EC72}"/>
              </a:ext>
            </a:extLst>
          </p:cNvPr>
          <p:cNvSpPr txBox="1"/>
          <p:nvPr/>
        </p:nvSpPr>
        <p:spPr>
          <a:xfrm>
            <a:off x="3539061" y="2915244"/>
            <a:ext cx="6114094" cy="83099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mes de lanzamiento influye en el éxito de una canción.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233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782</Words>
  <Application>Microsoft Office PowerPoint</Application>
  <PresentationFormat>Panorámica</PresentationFormat>
  <Paragraphs>81</Paragraphs>
  <Slides>20</Slides>
  <Notes>9</Notes>
  <HiddenSlides>3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Tema de Office</vt:lpstr>
      <vt:lpstr>Cómo triunfar en Spotify (sin gastar mucho dinero) </vt:lpstr>
      <vt:lpstr>Hipótesis</vt:lpstr>
      <vt:lpstr>Presentación de PowerPoint</vt:lpstr>
      <vt:lpstr>Presentación de PowerPoint</vt:lpstr>
      <vt:lpstr>¿Influye el género en el éxito de un lanzamiento?</vt:lpstr>
      <vt:lpstr>Presentación de PowerPoint</vt:lpstr>
      <vt:lpstr>Presentación de PowerPoint</vt:lpstr>
      <vt:lpstr>¿Es relevante la fecha de lanzamiento de cara a su éxito?</vt:lpstr>
      <vt:lpstr>Presentación de PowerPoint</vt:lpstr>
      <vt:lpstr>Presentación de PowerPoint</vt:lpstr>
      <vt:lpstr>Presentación de PowerPoint</vt:lpstr>
      <vt:lpstr>¿Triunfan más las canciones más cortas?</vt:lpstr>
      <vt:lpstr>Presentación de PowerPoint</vt:lpstr>
      <vt:lpstr>¿Tienen menos probabilidad de éxito las canciones con letras explícitas?</vt:lpstr>
      <vt:lpstr>Presentación de PowerPoint</vt:lpstr>
      <vt:lpstr>Presentación de PowerPoint</vt:lpstr>
      <vt:lpstr>¿Es útil realizar una campaña de lanzamiento por singles?</vt:lpstr>
      <vt:lpstr>Presentación de PowerPoint</vt:lpstr>
      <vt:lpstr>Conclusiones</vt:lpstr>
      <vt:lpstr>Cómo triunfar en Spotify (sin gastar mucho dinero)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Ander Pena Villalobos</dc:creator>
  <cp:lastModifiedBy>Ander Pena Villalobos</cp:lastModifiedBy>
  <cp:revision>44</cp:revision>
  <dcterms:created xsi:type="dcterms:W3CDTF">2025-04-04T10:10:06Z</dcterms:created>
  <dcterms:modified xsi:type="dcterms:W3CDTF">2025-04-07T19:14:46Z</dcterms:modified>
</cp:coreProperties>
</file>