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57" r:id="rId4"/>
    <p:sldId id="258" r:id="rId5"/>
    <p:sldId id="268" r:id="rId6"/>
    <p:sldId id="266" r:id="rId7"/>
    <p:sldId id="262" r:id="rId8"/>
    <p:sldId id="267" r:id="rId9"/>
    <p:sldId id="287" r:id="rId10"/>
    <p:sldId id="288" r:id="rId11"/>
    <p:sldId id="289" r:id="rId12"/>
    <p:sldId id="281" r:id="rId13"/>
    <p:sldId id="273" r:id="rId14"/>
    <p:sldId id="282" r:id="rId15"/>
    <p:sldId id="274" r:id="rId16"/>
    <p:sldId id="275" r:id="rId17"/>
    <p:sldId id="284" r:id="rId18"/>
    <p:sldId id="277" r:id="rId19"/>
    <p:sldId id="290" r:id="rId20"/>
    <p:sldId id="29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b="0" i="0" u="none" strike="noStrike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/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5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5"/>
      <dgm:spPr/>
    </dgm:pt>
    <dgm:pt modelId="{A8F7D9C2-7AF5-4F74-BBF4-FD2609A1A212}" type="pres">
      <dgm:prSet presAssocID="{BE63C68E-20F5-4D37-B5FE-26DE8985D49E}" presName="dstNode" presStyleLbl="node1" presStyleIdx="0" presStyleCnt="5"/>
      <dgm:spPr/>
    </dgm:pt>
    <dgm:pt modelId="{D57FE9FF-9389-4601-9A4E-6CBD8F3B7A60}" type="pres">
      <dgm:prSet presAssocID="{4FB880F6-F4EA-4497-AA44-2D61FEA2596D}" presName="text_1" presStyleLbl="node1" presStyleIdx="0" presStyleCnt="5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5"/>
      <dgm:spPr/>
    </dgm:pt>
    <dgm:pt modelId="{B43EEE51-7FA3-43D4-A603-53D2130794C6}" type="pres">
      <dgm:prSet presAssocID="{94854CFF-66B0-4C77-8607-37E89885711C}" presName="text_2" presStyleLbl="node1" presStyleIdx="1" presStyleCnt="5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5"/>
      <dgm:spPr/>
    </dgm:pt>
    <dgm:pt modelId="{E9FE3DBE-6A90-4E53-B6B3-AB85D93D20E3}" type="pres">
      <dgm:prSet presAssocID="{A429BF68-12DF-4A32-A0EC-0760F967F595}" presName="text_3" presStyleLbl="node1" presStyleIdx="2" presStyleCnt="5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5"/>
      <dgm:spPr/>
    </dgm:pt>
    <dgm:pt modelId="{3F0A1807-8362-4BB8-8DA0-C0B66603D226}" type="pres">
      <dgm:prSet presAssocID="{3A4ACC02-679C-4703-BB90-8753DEE0717E}" presName="text_4" presStyleLbl="node1" presStyleIdx="3" presStyleCnt="5">
        <dgm:presLayoutVars>
          <dgm:bulletEnabled val="1"/>
        </dgm:presLayoutVars>
      </dgm:prSet>
      <dgm:spPr/>
    </dgm:pt>
    <dgm:pt modelId="{F8554282-B8B7-48B7-BE70-F53CE51C444A}" type="pres">
      <dgm:prSet presAssocID="{3A4ACC02-679C-4703-BB90-8753DEE0717E}" presName="accent_4" presStyleCnt="0"/>
      <dgm:spPr/>
    </dgm:pt>
    <dgm:pt modelId="{A5EC3969-192B-40AC-9728-041CD250B718}" type="pres">
      <dgm:prSet presAssocID="{3A4ACC02-679C-4703-BB90-8753DEE0717E}" presName="accentRepeatNode" presStyleLbl="solidFgAcc1" presStyleIdx="3" presStyleCnt="5"/>
      <dgm:spPr/>
    </dgm:pt>
    <dgm:pt modelId="{3595A138-6CC0-40F7-966E-B8769FD469D3}" type="pres">
      <dgm:prSet presAssocID="{0E0ADF52-3E57-410F-8832-048E1CB82C65}" presName="text_5" presStyleLbl="node1" presStyleIdx="4" presStyleCnt="5">
        <dgm:presLayoutVars>
          <dgm:bulletEnabled val="1"/>
        </dgm:presLayoutVars>
      </dgm:prSet>
      <dgm:spPr/>
    </dgm:pt>
    <dgm:pt modelId="{711D43FD-4884-4D46-BA3F-FDE39EE021C7}" type="pres">
      <dgm:prSet presAssocID="{0E0ADF52-3E57-410F-8832-048E1CB82C65}" presName="accent_5" presStyleCnt="0"/>
      <dgm:spPr/>
    </dgm:pt>
    <dgm:pt modelId="{01B5D62D-6146-4151-BF6D-FE5BD437478A}" type="pres">
      <dgm:prSet presAssocID="{0E0ADF52-3E57-410F-8832-048E1CB82C65}" presName="accentRepeatNode" presStyleLbl="solidFgAcc1" presStyleIdx="4" presStyleCnt="5"/>
      <dgm:spPr/>
    </dgm:pt>
  </dgm:ptLst>
  <dgm:cxnLst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4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0FA1B0AD-B924-45A2-90C0-C7122D22B41C}" type="presOf" srcId="{3A4ACC02-679C-4703-BB90-8753DEE0717E}" destId="{3F0A1807-8362-4BB8-8DA0-C0B66603D226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3" destOrd="0" parTransId="{C6B3E134-76BA-48D2-94A0-9FF00D8E8DB1}" sibTransId="{C0F17646-6426-4F30-92C9-A81EA804DAB3}"/>
    <dgm:cxn modelId="{3DB728FB-ED76-482F-BFAF-CCB04E111A8F}" type="presOf" srcId="{0E0ADF52-3E57-410F-8832-048E1CB82C65}" destId="{3595A138-6CC0-40F7-966E-B8769FD469D3}" srcOrd="0" destOrd="0" presId="urn:microsoft.com/office/officeart/2008/layout/VerticalCurvedList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16CED897-E2DC-4FB3-BA1F-CC79BD6FDBA5}" type="presParOf" srcId="{CBF8D870-1D72-4740-B65A-1138F85616D1}" destId="{3F0A1807-8362-4BB8-8DA0-C0B66603D226}" srcOrd="7" destOrd="0" presId="urn:microsoft.com/office/officeart/2008/layout/VerticalCurvedList"/>
    <dgm:cxn modelId="{D8240C6A-3CB3-40E5-B564-5DA16DE1C762}" type="presParOf" srcId="{CBF8D870-1D72-4740-B65A-1138F85616D1}" destId="{F8554282-B8B7-48B7-BE70-F53CE51C444A}" srcOrd="8" destOrd="0" presId="urn:microsoft.com/office/officeart/2008/layout/VerticalCurvedList"/>
    <dgm:cxn modelId="{F5B3BB70-C9F2-4F44-8739-F93E1371DB6B}" type="presParOf" srcId="{F8554282-B8B7-48B7-BE70-F53CE51C444A}" destId="{A5EC3969-192B-40AC-9728-041CD250B718}" srcOrd="0" destOrd="0" presId="urn:microsoft.com/office/officeart/2008/layout/VerticalCurvedList"/>
    <dgm:cxn modelId="{8D9D988F-86D4-4D28-8801-C8E2E6CDD4FB}" type="presParOf" srcId="{CBF8D870-1D72-4740-B65A-1138F85616D1}" destId="{3595A138-6CC0-40F7-966E-B8769FD469D3}" srcOrd="9" destOrd="0" presId="urn:microsoft.com/office/officeart/2008/layout/VerticalCurvedList"/>
    <dgm:cxn modelId="{2357F45E-1C7D-4949-ACE9-CA82540D90A2}" type="presParOf" srcId="{CBF8D870-1D72-4740-B65A-1138F85616D1}" destId="{711D43FD-4884-4D46-BA3F-FDE39EE021C7}" srcOrd="10" destOrd="0" presId="urn:microsoft.com/office/officeart/2008/layout/VerticalCurvedList"/>
    <dgm:cxn modelId="{E7E385B5-75A5-44E8-86AC-122FA4AA8AEC}" type="presParOf" srcId="{711D43FD-4884-4D46-BA3F-FDE39EE021C7}" destId="{01B5D62D-6146-4151-BF6D-FE5BD437478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>
        <a:solidFill>
          <a:srgbClr val="FF0000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>
        <a:solidFill>
          <a:srgbClr val="FFC000"/>
        </a:solidFill>
      </dgm:spPr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6D9622A9-449E-4937-BD2B-6C94CCABEA4A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ADICIONAL: Las canciones más cortas suelen ser más populares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aunque la relación es débil.</a:t>
          </a:r>
        </a:p>
      </dgm:t>
    </dgm:pt>
    <dgm:pt modelId="{7F164686-DABB-4E73-89D9-AFCFABE57FA1}" type="parTrans" cxnId="{BD0D0711-3AED-45A0-800A-1712DFD27260}">
      <dgm:prSet/>
      <dgm:spPr/>
      <dgm:t>
        <a:bodyPr/>
        <a:lstStyle/>
        <a:p>
          <a:endParaRPr lang="es-ES"/>
        </a:p>
      </dgm:t>
    </dgm:pt>
    <dgm:pt modelId="{3565A1F3-3880-445D-A53C-B6814E42B762}" type="sibTrans" cxnId="{BD0D0711-3AED-45A0-800A-1712DFD27260}">
      <dgm:prSet/>
      <dgm:spPr/>
      <dgm:t>
        <a:bodyPr/>
        <a:lstStyle/>
        <a:p>
          <a:endParaRPr lang="es-ES"/>
        </a:p>
      </dgm:t>
    </dgm:pt>
    <dgm:pt modelId="{39E733DA-C0EE-44A5-80FB-F504D1CC5DC0}">
      <dgm:prSet custT="1"/>
      <dgm:spPr>
        <a:solidFill>
          <a:srgbClr val="FFC000"/>
        </a:solidFill>
      </dgm:spPr>
      <dgm:t>
        <a:bodyPr/>
        <a:lstStyle/>
        <a:p>
          <a:r>
            <a:rPr kumimoji="0" lang="es-ES" altLang="es-ES" sz="1500" b="1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ADICIONAL: No se puede asegurar que l</a:t>
          </a:r>
          <a:r>
            <a:rPr lang="es-ES" sz="1500" b="1" dirty="0">
              <a:latin typeface="Arial" panose="020B0604020202020204" pitchFamily="34" charset="0"/>
              <a:cs typeface="Arial" panose="020B0604020202020204" pitchFamily="34" charset="0"/>
            </a:rPr>
            <a:t>as colaboraciones impulsen la popularidad.</a:t>
          </a:r>
          <a:endParaRPr kumimoji="0" lang="es-ES" altLang="es-ES" sz="1500" b="1" i="0" u="none" strike="noStrike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444FA5-3329-4E9D-BF1F-CA91CAF9D561}" type="parTrans" cxnId="{716E5198-799F-41AA-9F52-9160C90F596F}">
      <dgm:prSet/>
      <dgm:spPr/>
      <dgm:t>
        <a:bodyPr/>
        <a:lstStyle/>
        <a:p>
          <a:endParaRPr lang="es-ES"/>
        </a:p>
      </dgm:t>
    </dgm:pt>
    <dgm:pt modelId="{242D68E8-A846-4D0B-A3CD-49EEEEE2CB8E}" type="sibTrans" cxnId="{716E5198-799F-41AA-9F52-9160C90F596F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7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7"/>
      <dgm:spPr/>
    </dgm:pt>
    <dgm:pt modelId="{A8F7D9C2-7AF5-4F74-BBF4-FD2609A1A212}" type="pres">
      <dgm:prSet presAssocID="{BE63C68E-20F5-4D37-B5FE-26DE8985D49E}" presName="dstNode" presStyleLbl="node1" presStyleIdx="0" presStyleCnt="7"/>
      <dgm:spPr/>
    </dgm:pt>
    <dgm:pt modelId="{D57FE9FF-9389-4601-9A4E-6CBD8F3B7A60}" type="pres">
      <dgm:prSet presAssocID="{4FB880F6-F4EA-4497-AA44-2D61FEA2596D}" presName="text_1" presStyleLbl="node1" presStyleIdx="0" presStyleCnt="7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7"/>
      <dgm:spPr/>
    </dgm:pt>
    <dgm:pt modelId="{B43EEE51-7FA3-43D4-A603-53D2130794C6}" type="pres">
      <dgm:prSet presAssocID="{94854CFF-66B0-4C77-8607-37E89885711C}" presName="text_2" presStyleLbl="node1" presStyleIdx="1" presStyleCnt="7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7"/>
      <dgm:spPr/>
    </dgm:pt>
    <dgm:pt modelId="{E9FE3DBE-6A90-4E53-B6B3-AB85D93D20E3}" type="pres">
      <dgm:prSet presAssocID="{A429BF68-12DF-4A32-A0EC-0760F967F595}" presName="text_3" presStyleLbl="node1" presStyleIdx="2" presStyleCnt="7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7"/>
      <dgm:spPr/>
    </dgm:pt>
    <dgm:pt modelId="{43F809F3-CFF6-4A58-A6C2-FB0EBEBB4AA9}" type="pres">
      <dgm:prSet presAssocID="{3A4ACC02-679C-4703-BB90-8753DEE0717E}" presName="text_4" presStyleLbl="node1" presStyleIdx="3" presStyleCnt="7">
        <dgm:presLayoutVars>
          <dgm:bulletEnabled val="1"/>
        </dgm:presLayoutVars>
      </dgm:prSet>
      <dgm:spPr/>
    </dgm:pt>
    <dgm:pt modelId="{4CAB179F-97E5-45D0-B740-7C18D366836F}" type="pres">
      <dgm:prSet presAssocID="{3A4ACC02-679C-4703-BB90-8753DEE0717E}" presName="accent_4" presStyleCnt="0"/>
      <dgm:spPr/>
    </dgm:pt>
    <dgm:pt modelId="{A5EC3969-192B-40AC-9728-041CD250B718}" type="pres">
      <dgm:prSet presAssocID="{3A4ACC02-679C-4703-BB90-8753DEE0717E}" presName="accentRepeatNode" presStyleLbl="solidFgAcc1" presStyleIdx="3" presStyleCnt="7"/>
      <dgm:spPr/>
    </dgm:pt>
    <dgm:pt modelId="{AADEEF9E-6514-4209-B0AB-70303127C9BC}" type="pres">
      <dgm:prSet presAssocID="{0E0ADF52-3E57-410F-8832-048E1CB82C65}" presName="text_5" presStyleLbl="node1" presStyleIdx="4" presStyleCnt="7">
        <dgm:presLayoutVars>
          <dgm:bulletEnabled val="1"/>
        </dgm:presLayoutVars>
      </dgm:prSet>
      <dgm:spPr/>
    </dgm:pt>
    <dgm:pt modelId="{645EE064-12F4-4D0B-B9E8-95A82194C374}" type="pres">
      <dgm:prSet presAssocID="{0E0ADF52-3E57-410F-8832-048E1CB82C65}" presName="accent_5" presStyleCnt="0"/>
      <dgm:spPr/>
    </dgm:pt>
    <dgm:pt modelId="{01B5D62D-6146-4151-BF6D-FE5BD437478A}" type="pres">
      <dgm:prSet presAssocID="{0E0ADF52-3E57-410F-8832-048E1CB82C65}" presName="accentRepeatNode" presStyleLbl="solidFgAcc1" presStyleIdx="4" presStyleCnt="7"/>
      <dgm:spPr/>
    </dgm:pt>
    <dgm:pt modelId="{AFA8D7F2-52D8-471B-A5AB-CAB9564599F4}" type="pres">
      <dgm:prSet presAssocID="{6D9622A9-449E-4937-BD2B-6C94CCABEA4A}" presName="text_6" presStyleLbl="node1" presStyleIdx="5" presStyleCnt="7">
        <dgm:presLayoutVars>
          <dgm:bulletEnabled val="1"/>
        </dgm:presLayoutVars>
      </dgm:prSet>
      <dgm:spPr/>
    </dgm:pt>
    <dgm:pt modelId="{FACE83F2-1A70-4877-B15D-AB1BC6AB30F7}" type="pres">
      <dgm:prSet presAssocID="{6D9622A9-449E-4937-BD2B-6C94CCABEA4A}" presName="accent_6" presStyleCnt="0"/>
      <dgm:spPr/>
    </dgm:pt>
    <dgm:pt modelId="{358213D4-7A82-4B21-A8DB-86270F72903F}" type="pres">
      <dgm:prSet presAssocID="{6D9622A9-449E-4937-BD2B-6C94CCABEA4A}" presName="accentRepeatNode" presStyleLbl="solidFgAcc1" presStyleIdx="5" presStyleCnt="7"/>
      <dgm:spPr/>
    </dgm:pt>
    <dgm:pt modelId="{8424699D-2C67-4034-BCB3-27C28B025C10}" type="pres">
      <dgm:prSet presAssocID="{39E733DA-C0EE-44A5-80FB-F504D1CC5DC0}" presName="text_7" presStyleLbl="node1" presStyleIdx="6" presStyleCnt="7">
        <dgm:presLayoutVars>
          <dgm:bulletEnabled val="1"/>
        </dgm:presLayoutVars>
      </dgm:prSet>
      <dgm:spPr/>
    </dgm:pt>
    <dgm:pt modelId="{9BCF4BBD-F554-49D0-8A10-C1328123EEA7}" type="pres">
      <dgm:prSet presAssocID="{39E733DA-C0EE-44A5-80FB-F504D1CC5DC0}" presName="accent_7" presStyleCnt="0"/>
      <dgm:spPr/>
    </dgm:pt>
    <dgm:pt modelId="{F9FD0456-1E55-4FA7-AD71-116F83C8E65D}" type="pres">
      <dgm:prSet presAssocID="{39E733DA-C0EE-44A5-80FB-F504D1CC5DC0}" presName="accentRepeatNode" presStyleLbl="solidFgAcc1" presStyleIdx="6" presStyleCnt="7"/>
      <dgm:spPr/>
    </dgm:pt>
  </dgm:ptLst>
  <dgm:cxnLst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BD0D0711-3AED-45A0-800A-1712DFD27260}" srcId="{BE63C68E-20F5-4D37-B5FE-26DE8985D49E}" destId="{6D9622A9-449E-4937-BD2B-6C94CCABEA4A}" srcOrd="5" destOrd="0" parTransId="{7F164686-DABB-4E73-89D9-AFCFABE57FA1}" sibTransId="{3565A1F3-3880-445D-A53C-B6814E42B762}"/>
    <dgm:cxn modelId="{599C7B22-DA6C-41D2-9793-8F97103A3217}" type="presOf" srcId="{6D9622A9-449E-4937-BD2B-6C94CCABEA4A}" destId="{AFA8D7F2-52D8-471B-A5AB-CAB9564599F4}" srcOrd="0" destOrd="0" presId="urn:microsoft.com/office/officeart/2008/layout/VerticalCurvedList"/>
    <dgm:cxn modelId="{71F2E034-725B-4B18-99A7-9C221D2DE679}" type="presOf" srcId="{3A4ACC02-679C-4703-BB90-8753DEE0717E}" destId="{43F809F3-CFF6-4A58-A6C2-FB0EBEBB4AA9}" srcOrd="0" destOrd="0" presId="urn:microsoft.com/office/officeart/2008/layout/VerticalCurvedList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4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716E5198-799F-41AA-9F52-9160C90F596F}" srcId="{BE63C68E-20F5-4D37-B5FE-26DE8985D49E}" destId="{39E733DA-C0EE-44A5-80FB-F504D1CC5DC0}" srcOrd="6" destOrd="0" parTransId="{5E444FA5-3329-4E9D-BF1F-CA91CAF9D561}" sibTransId="{242D68E8-A846-4D0B-A3CD-49EEEEE2CB8E}"/>
    <dgm:cxn modelId="{A624889F-5B5C-4B91-807F-AF0876E906C5}" type="presOf" srcId="{0E0ADF52-3E57-410F-8832-048E1CB82C65}" destId="{AADEEF9E-6514-4209-B0AB-70303127C9BC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FE8CB2F5-BB15-40B2-A481-6605855CA7E1}" type="presOf" srcId="{39E733DA-C0EE-44A5-80FB-F504D1CC5DC0}" destId="{8424699D-2C67-4034-BCB3-27C28B025C10}" srcOrd="0" destOrd="0" presId="urn:microsoft.com/office/officeart/2008/layout/VerticalCurvedList"/>
    <dgm:cxn modelId="{14F731F9-405C-4532-950C-20CF27C295F7}" srcId="{BE63C68E-20F5-4D37-B5FE-26DE8985D49E}" destId="{3A4ACC02-679C-4703-BB90-8753DEE0717E}" srcOrd="3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F481B687-5439-44DA-B925-AFA81A7276CD}" type="presParOf" srcId="{CBF8D870-1D72-4740-B65A-1138F85616D1}" destId="{43F809F3-CFF6-4A58-A6C2-FB0EBEBB4AA9}" srcOrd="7" destOrd="0" presId="urn:microsoft.com/office/officeart/2008/layout/VerticalCurvedList"/>
    <dgm:cxn modelId="{AD2B46A7-213E-477B-B4E5-A095358B78F9}" type="presParOf" srcId="{CBF8D870-1D72-4740-B65A-1138F85616D1}" destId="{4CAB179F-97E5-45D0-B740-7C18D366836F}" srcOrd="8" destOrd="0" presId="urn:microsoft.com/office/officeart/2008/layout/VerticalCurvedList"/>
    <dgm:cxn modelId="{1680F119-97D5-49D7-BFBE-41F1880234B8}" type="presParOf" srcId="{4CAB179F-97E5-45D0-B740-7C18D366836F}" destId="{A5EC3969-192B-40AC-9728-041CD250B718}" srcOrd="0" destOrd="0" presId="urn:microsoft.com/office/officeart/2008/layout/VerticalCurvedList"/>
    <dgm:cxn modelId="{7FD7E67E-AF83-4613-A60F-DA5BDD0AFABE}" type="presParOf" srcId="{CBF8D870-1D72-4740-B65A-1138F85616D1}" destId="{AADEEF9E-6514-4209-B0AB-70303127C9BC}" srcOrd="9" destOrd="0" presId="urn:microsoft.com/office/officeart/2008/layout/VerticalCurvedList"/>
    <dgm:cxn modelId="{7A7A3ED5-127C-47A1-9727-E42290986216}" type="presParOf" srcId="{CBF8D870-1D72-4740-B65A-1138F85616D1}" destId="{645EE064-12F4-4D0B-B9E8-95A82194C374}" srcOrd="10" destOrd="0" presId="urn:microsoft.com/office/officeart/2008/layout/VerticalCurvedList"/>
    <dgm:cxn modelId="{D56A878A-DED0-4AF1-8AD4-5D03C6EB06BA}" type="presParOf" srcId="{645EE064-12F4-4D0B-B9E8-95A82194C374}" destId="{01B5D62D-6146-4151-BF6D-FE5BD437478A}" srcOrd="0" destOrd="0" presId="urn:microsoft.com/office/officeart/2008/layout/VerticalCurvedList"/>
    <dgm:cxn modelId="{13CB0FF0-04DF-4907-8B2D-706D25511BCB}" type="presParOf" srcId="{CBF8D870-1D72-4740-B65A-1138F85616D1}" destId="{AFA8D7F2-52D8-471B-A5AB-CAB9564599F4}" srcOrd="11" destOrd="0" presId="urn:microsoft.com/office/officeart/2008/layout/VerticalCurvedList"/>
    <dgm:cxn modelId="{DD596B9A-84E9-4DCA-B409-5D64145E0D4B}" type="presParOf" srcId="{CBF8D870-1D72-4740-B65A-1138F85616D1}" destId="{FACE83F2-1A70-4877-B15D-AB1BC6AB30F7}" srcOrd="12" destOrd="0" presId="urn:microsoft.com/office/officeart/2008/layout/VerticalCurvedList"/>
    <dgm:cxn modelId="{7327C8D1-80EC-44E3-9331-8EA2ED203E9A}" type="presParOf" srcId="{FACE83F2-1A70-4877-B15D-AB1BC6AB30F7}" destId="{358213D4-7A82-4B21-A8DB-86270F72903F}" srcOrd="0" destOrd="0" presId="urn:microsoft.com/office/officeart/2008/layout/VerticalCurvedList"/>
    <dgm:cxn modelId="{35332AB7-98FE-47C2-A894-B039BB8B2EDE}" type="presParOf" srcId="{CBF8D870-1D72-4740-B65A-1138F85616D1}" destId="{8424699D-2C67-4034-BCB3-27C28B025C10}" srcOrd="13" destOrd="0" presId="urn:microsoft.com/office/officeart/2008/layout/VerticalCurvedList"/>
    <dgm:cxn modelId="{5C231500-F86E-4225-937B-B67FA366BAA7}" type="presParOf" srcId="{CBF8D870-1D72-4740-B65A-1138F85616D1}" destId="{9BCF4BBD-F554-49D0-8A10-C1328123EEA7}" srcOrd="14" destOrd="0" presId="urn:microsoft.com/office/officeart/2008/layout/VerticalCurvedList"/>
    <dgm:cxn modelId="{38CE20A9-48ED-4459-AFE1-F4E32D12F7E5}" type="presParOf" srcId="{9BCF4BBD-F554-49D0-8A10-C1328123EEA7}" destId="{F9FD0456-1E55-4FA7-AD71-116F83C8E6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443714" y="293930"/>
          <a:ext cx="9092186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sz="1800" b="0" i="0" u="none" strike="noStrike" kern="1200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sz="1800" kern="1200" dirty="0"/>
        </a:p>
      </dsp:txBody>
      <dsp:txXfrm>
        <a:off x="443714" y="293930"/>
        <a:ext cx="9092186" cy="588236"/>
      </dsp:txXfrm>
    </dsp:sp>
    <dsp:sp modelId="{87C25D6F-E287-43E8-B517-FAEAA1151E3E}">
      <dsp:nvSpPr>
        <dsp:cNvPr id="0" name=""/>
        <dsp:cNvSpPr/>
      </dsp:nvSpPr>
      <dsp:spPr>
        <a:xfrm>
          <a:off x="76066" y="220400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865227" y="1176003"/>
          <a:ext cx="867067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5227" y="1176003"/>
        <a:ext cx="8670672" cy="588236"/>
      </dsp:txXfrm>
    </dsp:sp>
    <dsp:sp modelId="{5B0E6E65-C541-4C28-A2D5-9CFE13756F5B}">
      <dsp:nvSpPr>
        <dsp:cNvPr id="0" name=""/>
        <dsp:cNvSpPr/>
      </dsp:nvSpPr>
      <dsp:spPr>
        <a:xfrm>
          <a:off x="497579" y="1102473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94598" y="2058076"/>
          <a:ext cx="854130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94598" y="2058076"/>
        <a:ext cx="8541302" cy="588236"/>
      </dsp:txXfrm>
    </dsp:sp>
    <dsp:sp modelId="{EEDAD627-E8EB-4006-9B2B-6C6F75BD0106}">
      <dsp:nvSpPr>
        <dsp:cNvPr id="0" name=""/>
        <dsp:cNvSpPr/>
      </dsp:nvSpPr>
      <dsp:spPr>
        <a:xfrm>
          <a:off x="626950" y="1984546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A1807-8362-4BB8-8DA0-C0B66603D226}">
      <dsp:nvSpPr>
        <dsp:cNvPr id="0" name=""/>
        <dsp:cNvSpPr/>
      </dsp:nvSpPr>
      <dsp:spPr>
        <a:xfrm>
          <a:off x="865227" y="2940149"/>
          <a:ext cx="867067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865227" y="2940149"/>
        <a:ext cx="8670672" cy="588236"/>
      </dsp:txXfrm>
    </dsp:sp>
    <dsp:sp modelId="{A5EC3969-192B-40AC-9728-041CD250B718}">
      <dsp:nvSpPr>
        <dsp:cNvPr id="0" name=""/>
        <dsp:cNvSpPr/>
      </dsp:nvSpPr>
      <dsp:spPr>
        <a:xfrm>
          <a:off x="497579" y="2866619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A138-6CC0-40F7-966E-B8769FD469D3}">
      <dsp:nvSpPr>
        <dsp:cNvPr id="0" name=""/>
        <dsp:cNvSpPr/>
      </dsp:nvSpPr>
      <dsp:spPr>
        <a:xfrm>
          <a:off x="443714" y="3822221"/>
          <a:ext cx="9092186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443714" y="3822221"/>
        <a:ext cx="9092186" cy="588236"/>
      </dsp:txXfrm>
    </dsp:sp>
    <dsp:sp modelId="{01B5D62D-6146-4151-BF6D-FE5BD437478A}">
      <dsp:nvSpPr>
        <dsp:cNvPr id="0" name=""/>
        <dsp:cNvSpPr/>
      </dsp:nvSpPr>
      <dsp:spPr>
        <a:xfrm>
          <a:off x="76066" y="3748692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6362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30012" y="213861"/>
          <a:ext cx="9208384" cy="42753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sz="1500" kern="1200" dirty="0"/>
        </a:p>
      </dsp:txBody>
      <dsp:txXfrm>
        <a:off x="330012" y="213861"/>
        <a:ext cx="9208384" cy="427534"/>
      </dsp:txXfrm>
    </dsp:sp>
    <dsp:sp modelId="{87C25D6F-E287-43E8-B517-FAEAA1151E3E}">
      <dsp:nvSpPr>
        <dsp:cNvPr id="0" name=""/>
        <dsp:cNvSpPr/>
      </dsp:nvSpPr>
      <dsp:spPr>
        <a:xfrm>
          <a:off x="62803" y="160419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17184" y="855540"/>
          <a:ext cx="8821213" cy="4275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17184" y="855540"/>
        <a:ext cx="8821213" cy="427534"/>
      </dsp:txXfrm>
    </dsp:sp>
    <dsp:sp modelId="{5B0E6E65-C541-4C28-A2D5-9CFE13756F5B}">
      <dsp:nvSpPr>
        <dsp:cNvPr id="0" name=""/>
        <dsp:cNvSpPr/>
      </dsp:nvSpPr>
      <dsp:spPr>
        <a:xfrm>
          <a:off x="449974" y="802098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29352" y="1496748"/>
          <a:ext cx="8609045" cy="427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29352" y="1496748"/>
        <a:ext cx="8609045" cy="427534"/>
      </dsp:txXfrm>
    </dsp:sp>
    <dsp:sp modelId="{EEDAD627-E8EB-4006-9B2B-6C6F75BD0106}">
      <dsp:nvSpPr>
        <dsp:cNvPr id="0" name=""/>
        <dsp:cNvSpPr/>
      </dsp:nvSpPr>
      <dsp:spPr>
        <a:xfrm>
          <a:off x="662142" y="1443306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809F3-CFF6-4A58-A6C2-FB0EBEBB4AA9}">
      <dsp:nvSpPr>
        <dsp:cNvPr id="0" name=""/>
        <dsp:cNvSpPr/>
      </dsp:nvSpPr>
      <dsp:spPr>
        <a:xfrm>
          <a:off x="997095" y="2138427"/>
          <a:ext cx="8541302" cy="4275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sp:txBody>
      <dsp:txXfrm>
        <a:off x="997095" y="2138427"/>
        <a:ext cx="8541302" cy="427534"/>
      </dsp:txXfrm>
    </dsp:sp>
    <dsp:sp modelId="{A5EC3969-192B-40AC-9728-041CD250B718}">
      <dsp:nvSpPr>
        <dsp:cNvPr id="0" name=""/>
        <dsp:cNvSpPr/>
      </dsp:nvSpPr>
      <dsp:spPr>
        <a:xfrm>
          <a:off x="729885" y="2084985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EEF9E-6514-4209-B0AB-70303127C9BC}">
      <dsp:nvSpPr>
        <dsp:cNvPr id="0" name=""/>
        <dsp:cNvSpPr/>
      </dsp:nvSpPr>
      <dsp:spPr>
        <a:xfrm>
          <a:off x="929352" y="2780105"/>
          <a:ext cx="8609045" cy="427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sp:txBody>
      <dsp:txXfrm>
        <a:off x="929352" y="2780105"/>
        <a:ext cx="8609045" cy="427534"/>
      </dsp:txXfrm>
    </dsp:sp>
    <dsp:sp modelId="{01B5D62D-6146-4151-BF6D-FE5BD437478A}">
      <dsp:nvSpPr>
        <dsp:cNvPr id="0" name=""/>
        <dsp:cNvSpPr/>
      </dsp:nvSpPr>
      <dsp:spPr>
        <a:xfrm>
          <a:off x="662142" y="2726663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D7F2-52D8-471B-A5AB-CAB9564599F4}">
      <dsp:nvSpPr>
        <dsp:cNvPr id="0" name=""/>
        <dsp:cNvSpPr/>
      </dsp:nvSpPr>
      <dsp:spPr>
        <a:xfrm>
          <a:off x="717184" y="3421313"/>
          <a:ext cx="8821213" cy="4275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ADICIONAL: Las canciones más cortas suelen ser más populares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aunque la relación es débil.</a:t>
          </a:r>
        </a:p>
      </dsp:txBody>
      <dsp:txXfrm>
        <a:off x="717184" y="3421313"/>
        <a:ext cx="8821213" cy="427534"/>
      </dsp:txXfrm>
    </dsp:sp>
    <dsp:sp modelId="{358213D4-7A82-4B21-A8DB-86270F72903F}">
      <dsp:nvSpPr>
        <dsp:cNvPr id="0" name=""/>
        <dsp:cNvSpPr/>
      </dsp:nvSpPr>
      <dsp:spPr>
        <a:xfrm>
          <a:off x="449974" y="3367872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4699D-2C67-4034-BCB3-27C28B025C10}">
      <dsp:nvSpPr>
        <dsp:cNvPr id="0" name=""/>
        <dsp:cNvSpPr/>
      </dsp:nvSpPr>
      <dsp:spPr>
        <a:xfrm>
          <a:off x="330012" y="4062992"/>
          <a:ext cx="9208384" cy="4275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ADICIONAL: No se puede asegurar que l</a:t>
          </a:r>
          <a:r>
            <a:rPr lang="es-ES" sz="1500" b="1" kern="1200" dirty="0">
              <a:latin typeface="Arial" panose="020B0604020202020204" pitchFamily="34" charset="0"/>
              <a:cs typeface="Arial" panose="020B0604020202020204" pitchFamily="34" charset="0"/>
            </a:rPr>
            <a:t>as colaboraciones impulsen la popularidad.</a:t>
          </a:r>
          <a:endParaRPr kumimoji="0" lang="es-ES" altLang="es-ES" sz="1500" b="1" i="0" u="none" strike="noStrike" kern="1200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0012" y="4062992"/>
        <a:ext cx="9208384" cy="427534"/>
      </dsp:txXfrm>
    </dsp:sp>
    <dsp:sp modelId="{F9FD0456-1E55-4FA7-AD71-116F83C8E65D}">
      <dsp:nvSpPr>
        <dsp:cNvPr id="0" name=""/>
        <dsp:cNvSpPr/>
      </dsp:nvSpPr>
      <dsp:spPr>
        <a:xfrm>
          <a:off x="62803" y="4009550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15C0-E22A-4D1C-88B5-23890E9AC1E1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D009-F329-4F8A-8AE1-8EA1863FF1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0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00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9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7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15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03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90C4-D0EB-4911-8BDA-BB12C6A9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1EA9-FDF7-4515-9555-5BF02A91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C9D19-CE3D-49A8-AD4F-31E02AFC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F083B-66E4-43DD-A43E-E46C5B5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57E77-7995-492D-A1AA-165A7D4A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003E-B498-4D34-9139-E29C137F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9930E-011B-4EFF-80E0-50D87BB7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EAB7E-32CA-4E77-A54A-17D2947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8CA4-F702-4148-9AFB-9FB01082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7CAA5-DD8F-48C6-B5BC-D7CD55F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A403B-7276-477F-A90A-7FD92BEE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6E511-E444-434A-8E19-5C01328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3E782-B6D3-4A1E-961F-0F9B244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F005B-9F36-44E4-A4E8-013AFA29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96EE2-67DB-497B-B3E2-81A7D28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DAD4-F964-4BBE-BDEB-AA2C042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FDB99-15D3-4222-B3F9-3751E523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590B-5321-490C-B68B-F5BBB5B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29DB-2A8B-46F6-9618-A2034C7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C55F3-3E9C-4552-AF3F-8C42F46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4CD-0EC6-4E2C-B4E4-9DE2737D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9B5D2-A392-46B5-91FB-DE26486E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5A067-104C-4276-98D8-8E26F2FA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CBE-1CCC-4710-A761-6457AD9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945D4-CA5D-4863-9C1E-5533CEAE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4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4593-5DA6-47DC-8A53-7EABE49E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2D0D0-E901-4E67-B3C3-C2CA548B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A6A05-48E1-41AA-84DD-82C68609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67171-1CFE-46E7-B9B2-EBA923F5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8C0D5-11FF-406D-AFFC-411CECB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42F60-22FC-4E9D-A30A-50DC029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83CF-CD10-4644-B492-C2E1034B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2CB82-EF7C-466E-A924-8F271662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ACDEC-92A2-4071-8F87-8A611D6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4EF4C-9094-4903-99E5-EA781B7C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979C2-51AA-47A8-9BCB-2513C234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B7ED46-BAD6-4F5D-A888-C35191B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E41AD3-1674-45AF-9CA9-64E48E2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7E297-ECFA-46F1-B18D-97D94D7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DD9C-E7DC-42AB-B078-928F5098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D3EF8-C526-4DEF-92D5-047BB4E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F89FE-8001-446F-A236-41C94830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6132A-44A0-44A0-9565-0C1AF0F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3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B4D94-D15B-4284-A4EF-0D4C2E3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1BDBB-4BFA-40A3-BD06-76800DF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99090-1703-4823-99ED-FDE08F6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F261-5730-4D98-8F75-C45BE9CB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53C27-FDA1-40DB-8811-C9B56DCF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FBEFA-525C-4305-A27D-DD7D1A19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911AC-2DA2-4DC7-97B2-BD2D2F6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D56FB-996F-483F-8BD3-7CB8D5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3594E-FCEF-4786-9977-6A348C6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3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AD3E-EDAC-4FE0-81F5-971C4C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6E009-A0C4-4722-B54E-F217D784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7016E-0397-490D-9E5D-553183B9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11BC3-8012-4A99-BB62-91E8B89C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4C2A96-260F-4819-84F8-A7A13A13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93485-2135-4F98-A54C-0B05A3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21A28-8D62-47E0-8E09-15081C91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CB56-3224-43FB-9429-1AC2B82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1F6C-8B86-48DE-BB52-E46F377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1406B-E799-425B-ABF1-0771C9BF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CC5AA-6D0E-4E14-B581-092412CC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1" y="2546674"/>
            <a:ext cx="8589818" cy="176465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766" y="4547612"/>
            <a:ext cx="7994468" cy="53819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¿Favorece Spotify los lanzamiento de ciertos tipos de canciones por sus características?</a:t>
            </a:r>
          </a:p>
        </p:txBody>
      </p:sp>
      <p:pic>
        <p:nvPicPr>
          <p:cNvPr id="1028" name="Picture 4" descr="Flecha Crecimiento PNG para descargar gratis">
            <a:extLst>
              <a:ext uri="{FF2B5EF4-FFF2-40B4-BE49-F238E27FC236}">
                <a16:creationId xmlns:a16="http://schemas.microsoft.com/office/drawing/2014/main" id="{3AA5DDC4-19E4-4F59-BA17-3155BB9FC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2" y="5340928"/>
            <a:ext cx="2413347" cy="15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0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54089" y="453032"/>
            <a:ext cx="4620088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lanzamientos en Spotify suelen ser los viernes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cumpliendo las expectativas.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568560" y="4508856"/>
            <a:ext cx="501096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popularidad media varía entre 31 y 36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rango pequeño susceptible a sesgos del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 así, se observa una tendencia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lanzamientos hacia el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 de semana tienden a ser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CA37EF-7096-4C1F-8231-161882B9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0" y="133151"/>
            <a:ext cx="6369468" cy="36130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656AD-9229-48DD-8AB5-7ECF5112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526"/>
            <a:ext cx="6020044" cy="30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C65FD87-9602-41AA-B5BD-F899E96D4E7A}"/>
              </a:ext>
            </a:extLst>
          </p:cNvPr>
          <p:cNvSpPr txBox="1"/>
          <p:nvPr/>
        </p:nvSpPr>
        <p:spPr>
          <a:xfrm>
            <a:off x="2123547" y="5581959"/>
            <a:ext cx="794490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lanzamientos más populares ocurren los viernes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confirmando el patrón observado en el análisis mensual.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44F87-7E2B-4C5C-8AE3-121F71DFD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82" y="178515"/>
            <a:ext cx="8209633" cy="47096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452C7C1-DF02-46DD-A2F3-59921F0C497B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día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5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¿Triunfan más las canciones más cortas?</a:t>
            </a:r>
          </a:p>
        </p:txBody>
      </p:sp>
    </p:spTree>
    <p:extLst>
      <p:ext uri="{BB962C8B-B14F-4D97-AF65-F5344CB8AC3E}">
        <p14:creationId xmlns:p14="http://schemas.microsoft.com/office/powerpoint/2010/main" val="9702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A81C73F-D380-4A03-98A7-7FEFA6BF12A7}"/>
              </a:ext>
            </a:extLst>
          </p:cNvPr>
          <p:cNvSpPr txBox="1"/>
          <p:nvPr/>
        </p:nvSpPr>
        <p:spPr>
          <a:xfrm>
            <a:off x="3123781" y="5516814"/>
            <a:ext cx="647127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3 géneros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tienden a tener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canciones más cortas.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Indicación de una posible relación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duración y popularidad.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2379B8-E3A0-45BC-9E08-D032D0E34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2" y="232406"/>
            <a:ext cx="7211652" cy="4574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44A656-497B-443A-84C7-8028F1650213}"/>
              </a:ext>
            </a:extLst>
          </p:cNvPr>
          <p:cNvSpPr txBox="1"/>
          <p:nvPr/>
        </p:nvSpPr>
        <p:spPr>
          <a:xfrm>
            <a:off x="3204442" y="5516814"/>
            <a:ext cx="630995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de 0.026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indica una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tendencia creciente muy débil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canciones más largas tienden a ser menos populares.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B6F96E-1E34-43C5-8503-5640FBEFE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5" y="213554"/>
            <a:ext cx="7046029" cy="45582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2A4476-76C2-4761-B7EB-EACC15C45C60}"/>
              </a:ext>
            </a:extLst>
          </p:cNvPr>
          <p:cNvSpPr txBox="1"/>
          <p:nvPr/>
        </p:nvSpPr>
        <p:spPr>
          <a:xfrm>
            <a:off x="3539061" y="2915244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hay una relación fuerte entre duración y popularidad, aunque la hipótesis no se descarta por completo.</a:t>
            </a:r>
          </a:p>
        </p:txBody>
      </p:sp>
    </p:spTree>
    <p:extLst>
      <p:ext uri="{BB962C8B-B14F-4D97-AF65-F5344CB8AC3E}">
        <p14:creationId xmlns:p14="http://schemas.microsoft.com/office/powerpoint/2010/main" val="27705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¿Tienen menos probabilidad de éxito las canciones con letras explícitas?</a:t>
            </a:r>
          </a:p>
        </p:txBody>
      </p:sp>
    </p:spTree>
    <p:extLst>
      <p:ext uri="{BB962C8B-B14F-4D97-AF65-F5344CB8AC3E}">
        <p14:creationId xmlns:p14="http://schemas.microsoft.com/office/powerpoint/2010/main" val="170832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CD740E-8E03-4FAD-9393-FD459B79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" y="1234980"/>
            <a:ext cx="3699966" cy="38889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3CD5FA-AAF4-41AF-BFC1-D0BAF720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9" y="974660"/>
            <a:ext cx="5053931" cy="44095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1FC717-6FC7-46CA-B078-9440735EA8D9}"/>
              </a:ext>
            </a:extLst>
          </p:cNvPr>
          <p:cNvSpPr txBox="1"/>
          <p:nvPr/>
        </p:nvSpPr>
        <p:spPr>
          <a:xfrm>
            <a:off x="385000" y="5567708"/>
            <a:ext cx="579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Factores culturales, sociales y regulatorios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Restricciones en otras plataformas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(como Instagram)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D9926D-E6F0-455A-A029-723719F2A34E}"/>
              </a:ext>
            </a:extLst>
          </p:cNvPr>
          <p:cNvSpPr txBox="1"/>
          <p:nvPr/>
        </p:nvSpPr>
        <p:spPr>
          <a:xfrm>
            <a:off x="6182590" y="5429208"/>
            <a:ext cx="5624410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+mj-lt"/>
              </a:rPr>
              <a:t>Las canciones explícitas parecen ser más populares</a:t>
            </a:r>
            <a:r>
              <a:rPr lang="es-ES" dirty="0">
                <a:latin typeface="+mj-lt"/>
              </a:rPr>
              <a:t>, pero el </a:t>
            </a:r>
            <a:r>
              <a:rPr lang="es-ES" b="1" dirty="0">
                <a:latin typeface="+mj-lt"/>
              </a:rPr>
              <a:t>desequilibrio en el </a:t>
            </a:r>
            <a:r>
              <a:rPr lang="es-ES" b="1" dirty="0" err="1">
                <a:latin typeface="+mj-lt"/>
              </a:rPr>
              <a:t>dataset</a:t>
            </a:r>
            <a:r>
              <a:rPr lang="es-ES" dirty="0">
                <a:latin typeface="+mj-lt"/>
              </a:rPr>
              <a:t> impide sacar una conclusión definitiva.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5EA6D0-B3EF-46EF-977C-10167DCD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967D6C-FFEC-4094-ABA3-1F369FC76926}"/>
              </a:ext>
            </a:extLst>
          </p:cNvPr>
          <p:cNvSpPr txBox="1"/>
          <p:nvPr/>
        </p:nvSpPr>
        <p:spPr>
          <a:xfrm>
            <a:off x="3400515" y="5684347"/>
            <a:ext cx="5390969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K-pop, el género más popular, tiene más canciones no explícitas.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F12870-252C-432F-87BB-E091A2BA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1" y="278216"/>
            <a:ext cx="6249936" cy="4969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75925C-743A-4FAC-A218-F84FDB9B3064}"/>
              </a:ext>
            </a:extLst>
          </p:cNvPr>
          <p:cNvSpPr txBox="1"/>
          <p:nvPr/>
        </p:nvSpPr>
        <p:spPr>
          <a:xfrm>
            <a:off x="3038952" y="2828835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se puede concluir que esto influya en el éxito, ya que puede deberse a factores culturales más que al algoritmo de Spotify.</a:t>
            </a:r>
          </a:p>
        </p:txBody>
      </p:sp>
    </p:spTree>
    <p:extLst>
      <p:ext uri="{BB962C8B-B14F-4D97-AF65-F5344CB8AC3E}">
        <p14:creationId xmlns:p14="http://schemas.microsoft.com/office/powerpoint/2010/main" val="8618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útil realizar una campaña de lanzamiento por singles?</a:t>
            </a:r>
          </a:p>
        </p:txBody>
      </p:sp>
    </p:spTree>
    <p:extLst>
      <p:ext uri="{BB962C8B-B14F-4D97-AF65-F5344CB8AC3E}">
        <p14:creationId xmlns:p14="http://schemas.microsoft.com/office/powerpoint/2010/main" val="386939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6904B4-1FAD-463C-95C6-CE6CB798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7" y="190138"/>
            <a:ext cx="9807653" cy="5101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5BC5C77-55A2-42A6-98E6-27BB8226A4E2}"/>
              </a:ext>
            </a:extLst>
          </p:cNvPr>
          <p:cNvSpPr txBox="1"/>
          <p:nvPr/>
        </p:nvSpPr>
        <p:spPr>
          <a:xfrm>
            <a:off x="1792734" y="5572227"/>
            <a:ext cx="860653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álbumes lanzados con estrategia de singles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muestran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mayor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Promocionar canciones individualmente antes del álbum parece ser una estrategia efectiva.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3D5ED-0DA8-4A76-9EEB-A82DF0CD3020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La estrategia de lanzamiento de singles influye en el éxito del álbum y del artista</a:t>
            </a:r>
          </a:p>
        </p:txBody>
      </p:sp>
    </p:spTree>
    <p:extLst>
      <p:ext uri="{BB962C8B-B14F-4D97-AF65-F5344CB8AC3E}">
        <p14:creationId xmlns:p14="http://schemas.microsoft.com/office/powerpoint/2010/main" val="7624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83702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Hipótesis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074089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5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2042"/>
            <a:ext cx="9144000" cy="159442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8" y="2840181"/>
            <a:ext cx="3546764" cy="42963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Gastando mucho dinero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2AB848-42E0-41D8-980E-A5C8E0A5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91" y="3429000"/>
            <a:ext cx="3332017" cy="33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nero png by iamlupitacarbajal on DeviantArt">
            <a:extLst>
              <a:ext uri="{FF2B5EF4-FFF2-40B4-BE49-F238E27FC236}">
                <a16:creationId xmlns:a16="http://schemas.microsoft.com/office/drawing/2014/main" id="{24BFAF84-6FE3-4665-A525-E95975F6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4"/>
          <a:stretch/>
        </p:blipFill>
        <p:spPr bwMode="auto">
          <a:xfrm>
            <a:off x="7940" y="2237047"/>
            <a:ext cx="1991189" cy="36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AE13A128-423B-4A57-8F18-5402AB21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63" y="2397948"/>
            <a:ext cx="4160076" cy="20621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No hay una correlación fuerte</a:t>
            </a:r>
            <a:r>
              <a:rPr lang="es-ES" altLang="es-ES" sz="1600" dirty="0">
                <a:latin typeface="+mj-lt"/>
              </a:rPr>
              <a:t> entre las características de las canciones y su popularidad.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Spotify parece no favorecer</a:t>
            </a:r>
            <a:r>
              <a:rPr lang="es-ES" altLang="es-ES" sz="1600" dirty="0">
                <a:latin typeface="+mj-lt"/>
              </a:rPr>
              <a:t> canciones según atributos como energía, felicidad o </a:t>
            </a:r>
            <a:r>
              <a:rPr lang="es-ES" altLang="es-ES" sz="1600" dirty="0" err="1">
                <a:latin typeface="+mj-lt"/>
              </a:rPr>
              <a:t>danzabilidad</a:t>
            </a:r>
            <a:r>
              <a:rPr lang="es-ES" altLang="es-ES" sz="1600" dirty="0">
                <a:latin typeface="+mj-lt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El público puede no mostrar una preferencia clara.</a:t>
            </a:r>
            <a:endParaRPr lang="es-ES" altLang="es-ES" sz="1600" dirty="0">
              <a:latin typeface="+mj-lt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5BC5AE-FF84-4563-845B-E117BC7F5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71"/>
          <a:stretch/>
        </p:blipFill>
        <p:spPr>
          <a:xfrm>
            <a:off x="1683380" y="665303"/>
            <a:ext cx="863102" cy="54386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E06A09-208B-4FA7-B9C5-47B735115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0"/>
          <a:stretch/>
        </p:blipFill>
        <p:spPr>
          <a:xfrm>
            <a:off x="2716599" y="665303"/>
            <a:ext cx="1719644" cy="57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5D882-CC44-4CC5-9BEE-90777AD8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1" y="4209644"/>
            <a:ext cx="11062856" cy="12003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El género muestra correlaciones más altas</a:t>
            </a:r>
            <a:r>
              <a:rPr lang="es-ES" altLang="es-ES" dirty="0">
                <a:latin typeface="+mj-lt"/>
              </a:rPr>
              <a:t> con otras variables.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Mayor correlación con 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 y 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Cada artista tiene un género definido.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Refleja el éxito del artista en la plataforma, indicando que el género puede influir en su popularidad.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5B874-F0CF-4D6F-BDF7-AA3E3DDDC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3" y="1065761"/>
            <a:ext cx="9582931" cy="2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¿Influye el género en el éxito de un lanzamiento?</a:t>
            </a:r>
          </a:p>
        </p:txBody>
      </p:sp>
    </p:spTree>
    <p:extLst>
      <p:ext uri="{BB962C8B-B14F-4D97-AF65-F5344CB8AC3E}">
        <p14:creationId xmlns:p14="http://schemas.microsoft.com/office/powerpoint/2010/main" val="7454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6EC2B1-99AA-4A06-A362-470C86E1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901532"/>
            <a:ext cx="8448493" cy="51707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9215DF-20EB-4E84-A181-ADCC859B9698}"/>
              </a:ext>
            </a:extLst>
          </p:cNvPr>
          <p:cNvSpPr txBox="1"/>
          <p:nvPr/>
        </p:nvSpPr>
        <p:spPr>
          <a:xfrm>
            <a:off x="8868792" y="1859339"/>
            <a:ext cx="3231471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popularity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Basado en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reproducciones recientes y frecuencia de escucha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Ajustado por el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de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actividad reciente pesa más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historial total.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Modo privado no influye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la popularidad.</a:t>
            </a:r>
          </a:p>
        </p:txBody>
      </p:sp>
      <p:pic>
        <p:nvPicPr>
          <p:cNvPr id="3074" name="Picture 2" descr="BTS: kpop en estado puro | Ticketmaster Blog">
            <a:extLst>
              <a:ext uri="{FF2B5EF4-FFF2-40B4-BE49-F238E27FC236}">
                <a16:creationId xmlns:a16="http://schemas.microsoft.com/office/drawing/2014/main" id="{1EB575C3-C386-4443-B33B-12D76945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2" y="5843871"/>
            <a:ext cx="1680759" cy="9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61D410C1-FFBE-4C4F-8B03-D156FEE3E465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883230" y="5673439"/>
            <a:ext cx="623453" cy="643147"/>
          </a:xfrm>
          <a:prstGeom prst="curvedConnector2">
            <a:avLst/>
          </a:prstGeom>
          <a:ln w="38100">
            <a:solidFill>
              <a:srgbClr val="E68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9941C7-4CE5-4327-9B3C-BBECFB85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4" y="243267"/>
            <a:ext cx="8859451" cy="48466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45A5DCD-CD5D-4CAE-BCAA-6064AF51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85CC66-5226-47D6-9F31-C04D29BD780F}"/>
              </a:ext>
            </a:extLst>
          </p:cNvPr>
          <p:cNvSpPr txBox="1"/>
          <p:nvPr/>
        </p:nvSpPr>
        <p:spPr>
          <a:xfrm>
            <a:off x="364319" y="5253169"/>
            <a:ext cx="1146336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hay relación directa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la cantidad de canciones y la popularidad de un género.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Algunos géneros con muchas canciones tienen baja popularidad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Spotify no los promueve tanto o desequilibrio en el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Géneros con pocas canciones pueden destacar.</a:t>
            </a:r>
            <a:endParaRPr kumimoji="0" lang="es-ES" altLang="es-E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6B17D-B2C5-4763-A5E8-273FCC4CD784}"/>
              </a:ext>
            </a:extLst>
          </p:cNvPr>
          <p:cNvSpPr txBox="1"/>
          <p:nvPr/>
        </p:nvSpPr>
        <p:spPr>
          <a:xfrm>
            <a:off x="3048865" y="2828835"/>
            <a:ext cx="609426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favoritismo de Spotify parece depender más de la demanda y la curaduría algorítmica que de la cantidad de contenido.</a:t>
            </a:r>
          </a:p>
        </p:txBody>
      </p:sp>
    </p:spTree>
    <p:extLst>
      <p:ext uri="{BB962C8B-B14F-4D97-AF65-F5344CB8AC3E}">
        <p14:creationId xmlns:p14="http://schemas.microsoft.com/office/powerpoint/2010/main" val="11113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relevante la fecha de lanzamiento de cara a su éxito?</a:t>
            </a:r>
          </a:p>
        </p:txBody>
      </p:sp>
    </p:spTree>
    <p:extLst>
      <p:ext uri="{BB962C8B-B14F-4D97-AF65-F5344CB8AC3E}">
        <p14:creationId xmlns:p14="http://schemas.microsoft.com/office/powerpoint/2010/main" val="5495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02135" y="709082"/>
            <a:ext cx="4620088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mayoría de lanzamientos ocurren en octubre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alineado con estrategias de ventas y galas de premios.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esperados: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Octubre - Noviembre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maximizar ventas navideñas y premios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Enero - Febrero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ES" altLang="es-ES" sz="1600" dirty="0">
                <a:latin typeface="+mj-lt"/>
              </a:rPr>
              <a:t>oportunidad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 artistas independientes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Diciembre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cierre de la industria☑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2463E-4034-4F5C-AA4C-3FC47562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" y="142967"/>
            <a:ext cx="6455538" cy="3722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8B2A6D-63CC-4D42-94CF-A115F697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8" y="3829741"/>
            <a:ext cx="5766039" cy="28852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671986" y="4335602"/>
            <a:ext cx="5010966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Inconsistencia entre las gráficas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Distribución de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Muchas canciones con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popularidad = 0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 estar afectando los resultados.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D7F804-6A79-4C50-995E-98EB98FC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6" y="1167433"/>
            <a:ext cx="7746704" cy="41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A312C1-4B99-49D5-9B69-655EE617EC72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mes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3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789</Words>
  <Application>Microsoft Office PowerPoint</Application>
  <PresentationFormat>Panorámica</PresentationFormat>
  <Paragraphs>81</Paragraphs>
  <Slides>20</Slides>
  <Notes>9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 de Office</vt:lpstr>
      <vt:lpstr>Cómo triunfar en Spotify (sin gastar mucho dinero) </vt:lpstr>
      <vt:lpstr>Hipótesis</vt:lpstr>
      <vt:lpstr>Presentación de PowerPoint</vt:lpstr>
      <vt:lpstr>Presentación de PowerPoint</vt:lpstr>
      <vt:lpstr>¿Influye el género en el éxito de un lanzamiento?</vt:lpstr>
      <vt:lpstr>Presentación de PowerPoint</vt:lpstr>
      <vt:lpstr>Presentación de PowerPoint</vt:lpstr>
      <vt:lpstr>¿Es relevante la fecha de lanzamiento de cara a su éxito?</vt:lpstr>
      <vt:lpstr>Presentación de PowerPoint</vt:lpstr>
      <vt:lpstr>Presentación de PowerPoint</vt:lpstr>
      <vt:lpstr>Presentación de PowerPoint</vt:lpstr>
      <vt:lpstr>¿Triunfan más las canciones más cortas?</vt:lpstr>
      <vt:lpstr>Presentación de PowerPoint</vt:lpstr>
      <vt:lpstr>¿Tienen menos probabilidad de éxito las canciones con letras explícitas?</vt:lpstr>
      <vt:lpstr>Presentación de PowerPoint</vt:lpstr>
      <vt:lpstr>Presentación de PowerPoint</vt:lpstr>
      <vt:lpstr>¿Es útil realizar una campaña de lanzamiento por singles?</vt:lpstr>
      <vt:lpstr>Presentación de PowerPoint</vt:lpstr>
      <vt:lpstr>Conclusiones</vt:lpstr>
      <vt:lpstr>Cómo triunfar en Spotify (sin gastar mucho dinero)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Pena Villalobos</dc:creator>
  <cp:lastModifiedBy>Ander Pena Villalobos</cp:lastModifiedBy>
  <cp:revision>40</cp:revision>
  <dcterms:created xsi:type="dcterms:W3CDTF">2025-04-04T10:10:06Z</dcterms:created>
  <dcterms:modified xsi:type="dcterms:W3CDTF">2025-04-07T13:17:50Z</dcterms:modified>
</cp:coreProperties>
</file>