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312" r:id="rId2"/>
    <p:sldId id="258" r:id="rId3"/>
    <p:sldId id="308" r:id="rId4"/>
    <p:sldId id="273" r:id="rId5"/>
    <p:sldId id="309" r:id="rId6"/>
    <p:sldId id="311" r:id="rId7"/>
    <p:sldId id="287" r:id="rId8"/>
    <p:sldId id="294" r:id="rId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4" d="100"/>
          <a:sy n="64" d="100"/>
        </p:scale>
        <p:origin x="1324" y="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A367C706-3C89-4F4E-ADAA-ADEBB876DDAA}" type="datetimeFigureOut">
              <a:rPr lang="en-US" smtClean="0"/>
              <a:t>6/26/2018</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B9D7E845-259F-4F67-AE31-FDD18734BA11}" type="slidenum">
              <a:rPr lang="en-US" smtClean="0"/>
              <a:t>‹Nr.›</a:t>
            </a:fld>
            <a:endParaRPr lang="en-US"/>
          </a:p>
        </p:txBody>
      </p:sp>
    </p:spTree>
    <p:extLst>
      <p:ext uri="{BB962C8B-B14F-4D97-AF65-F5344CB8AC3E}">
        <p14:creationId xmlns:p14="http://schemas.microsoft.com/office/powerpoint/2010/main" val="15741463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2DF8A09-FDEC-4490-89B2-0435D0B70FA3}" type="datetimeFigureOut">
              <a:rPr lang="en-US" smtClean="0"/>
              <a:t>6/26/2018</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30B7258-1F46-4EA4-9549-000ED339EC2C}" type="slidenum">
              <a:rPr lang="en-US" smtClean="0"/>
              <a:t>‹Nr.›</a:t>
            </a:fld>
            <a:endParaRPr lang="en-US"/>
          </a:p>
        </p:txBody>
      </p:sp>
    </p:spTree>
    <p:extLst>
      <p:ext uri="{BB962C8B-B14F-4D97-AF65-F5344CB8AC3E}">
        <p14:creationId xmlns:p14="http://schemas.microsoft.com/office/powerpoint/2010/main" val="2913015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b="1" dirty="0"/>
              <a:t>DNA methylation patterns for improved molecular classification;</a:t>
            </a:r>
            <a:r>
              <a:rPr lang="en-US" b="1" baseline="0" dirty="0"/>
              <a:t> </a:t>
            </a:r>
            <a:r>
              <a:rPr lang="en-US" b="1" dirty="0"/>
              <a:t>-&gt; demonstrates a stable, highly reliable classification strategy;</a:t>
            </a:r>
            <a:r>
              <a:rPr lang="en-US" b="1" baseline="0" dirty="0"/>
              <a:t> </a:t>
            </a:r>
            <a:r>
              <a:rPr lang="en-US" b="1" dirty="0"/>
              <a:t>Proteomic profiling for improved characterization &amp; classification</a:t>
            </a:r>
          </a:p>
          <a:p>
            <a:endParaRPr lang="en-US" dirty="0"/>
          </a:p>
        </p:txBody>
      </p:sp>
      <p:sp>
        <p:nvSpPr>
          <p:cNvPr id="4" name="Slide Number Placeholder 3"/>
          <p:cNvSpPr>
            <a:spLocks noGrp="1"/>
          </p:cNvSpPr>
          <p:nvPr>
            <p:ph type="sldNum" sz="quarter" idx="10"/>
          </p:nvPr>
        </p:nvSpPr>
        <p:spPr/>
        <p:txBody>
          <a:bodyPr/>
          <a:lstStyle/>
          <a:p>
            <a:fld id="{34302CAA-8A6F-46C5-8AB1-A097ACC44300}" type="slidenum">
              <a:rPr lang="en-US" smtClean="0"/>
              <a:t>4</a:t>
            </a:fld>
            <a:endParaRPr lang="en-US"/>
          </a:p>
        </p:txBody>
      </p:sp>
    </p:spTree>
    <p:extLst>
      <p:ext uri="{BB962C8B-B14F-4D97-AF65-F5344CB8AC3E}">
        <p14:creationId xmlns:p14="http://schemas.microsoft.com/office/powerpoint/2010/main" val="3959615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EPHA2:</a:t>
            </a:r>
            <a:r>
              <a:rPr lang="en-US" sz="1200" baseline="0" dirty="0"/>
              <a:t> </a:t>
            </a:r>
            <a:r>
              <a:rPr lang="en-US" sz="1200" dirty="0"/>
              <a:t>Involved for instance in angiogenesis, in early hindbrain development, epithelial proliferation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L1Cam:</a:t>
            </a:r>
            <a:r>
              <a:rPr lang="en-US" baseline="0" dirty="0"/>
              <a:t> </a:t>
            </a:r>
            <a:r>
              <a:rPr lang="en-US" dirty="0"/>
              <a:t>Neural cell adhesion molecule involved in the dynamics of cell adhesion and in the generation of transmembrane signals at tyrosine kinase receptors. During brain development, critical in multiple processes, including neuronal migration, axonal growth and fasciculation, and synaptogenesis</a:t>
            </a:r>
            <a:endParaRPr lang="en-US" sz="1200" dirty="0"/>
          </a:p>
        </p:txBody>
      </p:sp>
      <p:sp>
        <p:nvSpPr>
          <p:cNvPr id="4" name="Slide Number Placeholder 3"/>
          <p:cNvSpPr>
            <a:spLocks noGrp="1"/>
          </p:cNvSpPr>
          <p:nvPr>
            <p:ph type="sldNum" sz="quarter" idx="10"/>
          </p:nvPr>
        </p:nvSpPr>
        <p:spPr/>
        <p:txBody>
          <a:bodyPr/>
          <a:lstStyle/>
          <a:p>
            <a:fld id="{830B7258-1F46-4EA4-9549-000ED339EC2C}" type="slidenum">
              <a:rPr lang="en-US" smtClean="0"/>
              <a:t>7</a:t>
            </a:fld>
            <a:endParaRPr lang="en-US"/>
          </a:p>
        </p:txBody>
      </p:sp>
    </p:spTree>
    <p:extLst>
      <p:ext uri="{BB962C8B-B14F-4D97-AF65-F5344CB8AC3E}">
        <p14:creationId xmlns:p14="http://schemas.microsoft.com/office/powerpoint/2010/main" val="1306504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b="1" dirty="0"/>
              <a:t>DNA methylation patterns for improved molecular classification;</a:t>
            </a:r>
            <a:r>
              <a:rPr lang="en-US" b="1" baseline="0" dirty="0"/>
              <a:t> </a:t>
            </a:r>
            <a:r>
              <a:rPr lang="en-US" b="1" dirty="0"/>
              <a:t>-&gt; demonstrates a stable, highly reliable classification strategy;</a:t>
            </a:r>
            <a:r>
              <a:rPr lang="en-US" b="1" baseline="0" dirty="0"/>
              <a:t> </a:t>
            </a:r>
            <a:r>
              <a:rPr lang="en-US" b="1" dirty="0"/>
              <a:t>Proteomic profiling for improved characterization &amp; classification</a:t>
            </a:r>
          </a:p>
          <a:p>
            <a:endParaRPr lang="en-US" dirty="0"/>
          </a:p>
        </p:txBody>
      </p:sp>
      <p:sp>
        <p:nvSpPr>
          <p:cNvPr id="4" name="Slide Number Placeholder 3"/>
          <p:cNvSpPr>
            <a:spLocks noGrp="1"/>
          </p:cNvSpPr>
          <p:nvPr>
            <p:ph type="sldNum" sz="quarter" idx="10"/>
          </p:nvPr>
        </p:nvSpPr>
        <p:spPr/>
        <p:txBody>
          <a:bodyPr/>
          <a:lstStyle/>
          <a:p>
            <a:fld id="{34302CAA-8A6F-46C5-8AB1-A097ACC44300}" type="slidenum">
              <a:rPr lang="en-US" smtClean="0"/>
              <a:t>8</a:t>
            </a:fld>
            <a:endParaRPr lang="en-US"/>
          </a:p>
        </p:txBody>
      </p:sp>
    </p:spTree>
    <p:extLst>
      <p:ext uri="{BB962C8B-B14F-4D97-AF65-F5344CB8AC3E}">
        <p14:creationId xmlns:p14="http://schemas.microsoft.com/office/powerpoint/2010/main" val="1462901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050ED7-FB6F-4555-B62F-382C5D9D1543}"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70402-DA70-414E-9B51-4E21BCEBE751}" type="slidenum">
              <a:rPr lang="en-US" smtClean="0"/>
              <a:t>‹Nr.›</a:t>
            </a:fld>
            <a:endParaRPr lang="en-US"/>
          </a:p>
        </p:txBody>
      </p:sp>
    </p:spTree>
    <p:extLst>
      <p:ext uri="{BB962C8B-B14F-4D97-AF65-F5344CB8AC3E}">
        <p14:creationId xmlns:p14="http://schemas.microsoft.com/office/powerpoint/2010/main" val="364982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50ED7-FB6F-4555-B62F-382C5D9D1543}"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70402-DA70-414E-9B51-4E21BCEBE751}" type="slidenum">
              <a:rPr lang="en-US" smtClean="0"/>
              <a:t>‹Nr.›</a:t>
            </a:fld>
            <a:endParaRPr lang="en-US"/>
          </a:p>
        </p:txBody>
      </p:sp>
    </p:spTree>
    <p:extLst>
      <p:ext uri="{BB962C8B-B14F-4D97-AF65-F5344CB8AC3E}">
        <p14:creationId xmlns:p14="http://schemas.microsoft.com/office/powerpoint/2010/main" val="973864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50ED7-FB6F-4555-B62F-382C5D9D1543}"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70402-DA70-414E-9B51-4E21BCEBE751}" type="slidenum">
              <a:rPr lang="en-US" smtClean="0"/>
              <a:t>‹Nr.›</a:t>
            </a:fld>
            <a:endParaRPr lang="en-US"/>
          </a:p>
        </p:txBody>
      </p:sp>
    </p:spTree>
    <p:extLst>
      <p:ext uri="{BB962C8B-B14F-4D97-AF65-F5344CB8AC3E}">
        <p14:creationId xmlns:p14="http://schemas.microsoft.com/office/powerpoint/2010/main" val="65257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50ED7-FB6F-4555-B62F-382C5D9D1543}"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70402-DA70-414E-9B51-4E21BCEBE751}" type="slidenum">
              <a:rPr lang="en-US" smtClean="0"/>
              <a:t>‹Nr.›</a:t>
            </a:fld>
            <a:endParaRPr lang="en-US"/>
          </a:p>
        </p:txBody>
      </p:sp>
    </p:spTree>
    <p:extLst>
      <p:ext uri="{BB962C8B-B14F-4D97-AF65-F5344CB8AC3E}">
        <p14:creationId xmlns:p14="http://schemas.microsoft.com/office/powerpoint/2010/main" val="99698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050ED7-FB6F-4555-B62F-382C5D9D1543}"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970402-DA70-414E-9B51-4E21BCEBE751}" type="slidenum">
              <a:rPr lang="en-US" smtClean="0"/>
              <a:t>‹Nr.›</a:t>
            </a:fld>
            <a:endParaRPr lang="en-US"/>
          </a:p>
        </p:txBody>
      </p:sp>
    </p:spTree>
    <p:extLst>
      <p:ext uri="{BB962C8B-B14F-4D97-AF65-F5344CB8AC3E}">
        <p14:creationId xmlns:p14="http://schemas.microsoft.com/office/powerpoint/2010/main" val="1237170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050ED7-FB6F-4555-B62F-382C5D9D1543}"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70402-DA70-414E-9B51-4E21BCEBE751}" type="slidenum">
              <a:rPr lang="en-US" smtClean="0"/>
              <a:t>‹Nr.›</a:t>
            </a:fld>
            <a:endParaRPr lang="en-US"/>
          </a:p>
        </p:txBody>
      </p:sp>
    </p:spTree>
    <p:extLst>
      <p:ext uri="{BB962C8B-B14F-4D97-AF65-F5344CB8AC3E}">
        <p14:creationId xmlns:p14="http://schemas.microsoft.com/office/powerpoint/2010/main" val="265007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050ED7-FB6F-4555-B62F-382C5D9D1543}" type="datetimeFigureOut">
              <a:rPr lang="en-US" smtClean="0"/>
              <a:t>6/26/2018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970402-DA70-414E-9B51-4E21BCEBE751}" type="slidenum">
              <a:rPr lang="en-US" smtClean="0"/>
              <a:t>‹Nr.›</a:t>
            </a:fld>
            <a:endParaRPr lang="en-US"/>
          </a:p>
        </p:txBody>
      </p:sp>
    </p:spTree>
    <p:extLst>
      <p:ext uri="{BB962C8B-B14F-4D97-AF65-F5344CB8AC3E}">
        <p14:creationId xmlns:p14="http://schemas.microsoft.com/office/powerpoint/2010/main" val="308277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050ED7-FB6F-4555-B62F-382C5D9D1543}" type="datetimeFigureOut">
              <a:rPr lang="en-US" smtClean="0"/>
              <a:t>6/26/2018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970402-DA70-414E-9B51-4E21BCEBE751}" type="slidenum">
              <a:rPr lang="en-US" smtClean="0"/>
              <a:t>‹Nr.›</a:t>
            </a:fld>
            <a:endParaRPr lang="en-US"/>
          </a:p>
        </p:txBody>
      </p:sp>
    </p:spTree>
    <p:extLst>
      <p:ext uri="{BB962C8B-B14F-4D97-AF65-F5344CB8AC3E}">
        <p14:creationId xmlns:p14="http://schemas.microsoft.com/office/powerpoint/2010/main" val="57861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050ED7-FB6F-4555-B62F-382C5D9D1543}" type="datetimeFigureOut">
              <a:rPr lang="en-US" smtClean="0"/>
              <a:t>6/26/2018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970402-DA70-414E-9B51-4E21BCEBE751}" type="slidenum">
              <a:rPr lang="en-US" smtClean="0"/>
              <a:t>‹Nr.›</a:t>
            </a:fld>
            <a:endParaRPr lang="en-US"/>
          </a:p>
        </p:txBody>
      </p:sp>
    </p:spTree>
    <p:extLst>
      <p:ext uri="{BB962C8B-B14F-4D97-AF65-F5344CB8AC3E}">
        <p14:creationId xmlns:p14="http://schemas.microsoft.com/office/powerpoint/2010/main" val="280854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050ED7-FB6F-4555-B62F-382C5D9D1543}"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70402-DA70-414E-9B51-4E21BCEBE751}" type="slidenum">
              <a:rPr lang="en-US" smtClean="0"/>
              <a:t>‹Nr.›</a:t>
            </a:fld>
            <a:endParaRPr lang="en-US"/>
          </a:p>
        </p:txBody>
      </p:sp>
    </p:spTree>
    <p:extLst>
      <p:ext uri="{BB962C8B-B14F-4D97-AF65-F5344CB8AC3E}">
        <p14:creationId xmlns:p14="http://schemas.microsoft.com/office/powerpoint/2010/main" val="67027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050ED7-FB6F-4555-B62F-382C5D9D1543}"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970402-DA70-414E-9B51-4E21BCEBE751}" type="slidenum">
              <a:rPr lang="en-US" smtClean="0"/>
              <a:t>‹Nr.›</a:t>
            </a:fld>
            <a:endParaRPr lang="en-US"/>
          </a:p>
        </p:txBody>
      </p:sp>
    </p:spTree>
    <p:extLst>
      <p:ext uri="{BB962C8B-B14F-4D97-AF65-F5344CB8AC3E}">
        <p14:creationId xmlns:p14="http://schemas.microsoft.com/office/powerpoint/2010/main" val="235974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050ED7-FB6F-4555-B62F-382C5D9D1543}" type="datetimeFigureOut">
              <a:rPr lang="en-US" smtClean="0"/>
              <a:t>6/26/2018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70402-DA70-414E-9B51-4E21BCEBE751}" type="slidenum">
              <a:rPr lang="en-US" smtClean="0"/>
              <a:t>‹Nr.›</a:t>
            </a:fld>
            <a:endParaRPr lang="en-US"/>
          </a:p>
        </p:txBody>
      </p:sp>
    </p:spTree>
    <p:extLst>
      <p:ext uri="{BB962C8B-B14F-4D97-AF65-F5344CB8AC3E}">
        <p14:creationId xmlns:p14="http://schemas.microsoft.com/office/powerpoint/2010/main" val="11575250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094195" y="2000164"/>
          <a:ext cx="1549400" cy="3429000"/>
        </p:xfrm>
        <a:graphic>
          <a:graphicData uri="http://schemas.openxmlformats.org/drawingml/2006/table">
            <a:tbl>
              <a:tblPr>
                <a:tableStyleId>{5C22544A-7EE6-4342-B048-85BDC9FD1C3A}</a:tableStyleId>
              </a:tblPr>
              <a:tblGrid>
                <a:gridCol w="941047">
                  <a:extLst>
                    <a:ext uri="{9D8B030D-6E8A-4147-A177-3AD203B41FA5}">
                      <a16:colId xmlns:a16="http://schemas.microsoft.com/office/drawing/2014/main" val="20000"/>
                    </a:ext>
                  </a:extLst>
                </a:gridCol>
                <a:gridCol w="608353">
                  <a:extLst>
                    <a:ext uri="{9D8B030D-6E8A-4147-A177-3AD203B41FA5}">
                      <a16:colId xmlns:a16="http://schemas.microsoft.com/office/drawing/2014/main" val="20001"/>
                    </a:ext>
                  </a:extLst>
                </a:gridCol>
              </a:tblGrid>
              <a:tr h="190500">
                <a:tc>
                  <a:txBody>
                    <a:bodyPr/>
                    <a:lstStyle/>
                    <a:p>
                      <a:pPr algn="l" fontAlgn="b"/>
                      <a:r>
                        <a:rPr lang="en-US" sz="1100" u="none" strike="noStrike" dirty="0">
                          <a:effectLst/>
                        </a:rPr>
                        <a:t>Subgroup</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100" u="none" strike="noStrike">
                          <a:effectLst/>
                        </a:rPr>
                        <a:t>EPN_PFA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7EP34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1100" u="none" strike="noStrike">
                          <a:effectLst/>
                        </a:rPr>
                        <a:t>EPN_RELPOS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4EP47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US" sz="1100" u="none" strike="noStrike">
                          <a:effectLst/>
                        </a:rPr>
                        <a:t>EPN_RELPOS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9EP13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1100" u="none" strike="noStrike">
                          <a:effectLst/>
                        </a:rPr>
                        <a:t>EPN_RELPOS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3EP8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US" sz="1100" u="none" strike="noStrike" dirty="0">
                          <a:effectLst/>
                        </a:rPr>
                        <a:t>EPN_RELPOS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3EP28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190500">
                <a:tc>
                  <a:txBody>
                    <a:bodyPr/>
                    <a:lstStyle/>
                    <a:p>
                      <a:pPr algn="l" fontAlgn="b"/>
                      <a:r>
                        <a:rPr lang="en-US" sz="1100" u="none" strike="noStrike">
                          <a:effectLst/>
                        </a:rPr>
                        <a:t>EPN_RELPOS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3EP50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190500">
                <a:tc>
                  <a:txBody>
                    <a:bodyPr/>
                    <a:lstStyle/>
                    <a:p>
                      <a:pPr algn="l" fontAlgn="b"/>
                      <a:r>
                        <a:rPr lang="en-US" sz="1100" u="none" strike="noStrike" dirty="0">
                          <a:effectLst/>
                        </a:rPr>
                        <a:t>EPN_PFA</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4EP29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190500">
                <a:tc>
                  <a:txBody>
                    <a:bodyPr/>
                    <a:lstStyle/>
                    <a:p>
                      <a:pPr algn="l" fontAlgn="b"/>
                      <a:r>
                        <a:rPr lang="en-US" sz="1100" u="none" strike="noStrike">
                          <a:effectLst/>
                        </a:rPr>
                        <a:t>EPN_RELPOS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4EP51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190500">
                <a:tc>
                  <a:txBody>
                    <a:bodyPr/>
                    <a:lstStyle/>
                    <a:p>
                      <a:pPr algn="l" fontAlgn="b"/>
                      <a:r>
                        <a:rPr lang="en-US" sz="1100" u="none" strike="noStrike">
                          <a:effectLst/>
                        </a:rPr>
                        <a:t>EPN_RELPOS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7EP35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190500">
                <a:tc>
                  <a:txBody>
                    <a:bodyPr/>
                    <a:lstStyle/>
                    <a:p>
                      <a:pPr algn="l" fontAlgn="b"/>
                      <a:r>
                        <a:rPr lang="en-US" sz="1100" u="none" strike="noStrike">
                          <a:effectLst/>
                        </a:rPr>
                        <a:t>EPN_RELPOS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3EP11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r h="190500">
                <a:tc>
                  <a:txBody>
                    <a:bodyPr/>
                    <a:lstStyle/>
                    <a:p>
                      <a:pPr algn="l" fontAlgn="b"/>
                      <a:r>
                        <a:rPr lang="en-US" sz="1100" u="none" strike="noStrike">
                          <a:effectLst/>
                        </a:rPr>
                        <a:t>EPN_RELPOS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4EP54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1"/>
                  </a:ext>
                </a:extLst>
              </a:tr>
              <a:tr h="190500">
                <a:tc>
                  <a:txBody>
                    <a:bodyPr/>
                    <a:lstStyle/>
                    <a:p>
                      <a:pPr algn="l" fontAlgn="b"/>
                      <a:r>
                        <a:rPr lang="en-US" sz="1100" u="none" strike="noStrike">
                          <a:effectLst/>
                        </a:rPr>
                        <a:t>EPN_PFA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9EP29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2"/>
                  </a:ext>
                </a:extLst>
              </a:tr>
              <a:tr h="190500">
                <a:tc>
                  <a:txBody>
                    <a:bodyPr/>
                    <a:lstStyle/>
                    <a:p>
                      <a:pPr algn="l" fontAlgn="b"/>
                      <a:r>
                        <a:rPr lang="en-US" sz="1100" u="none" strike="noStrike">
                          <a:effectLst/>
                        </a:rPr>
                        <a:t>EPN_RELPOS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3EP30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3"/>
                  </a:ext>
                </a:extLst>
              </a:tr>
              <a:tr h="190500">
                <a:tc>
                  <a:txBody>
                    <a:bodyPr/>
                    <a:lstStyle/>
                    <a:p>
                      <a:pPr algn="l" fontAlgn="b"/>
                      <a:r>
                        <a:rPr lang="en-US" sz="1100" u="none" strike="noStrike">
                          <a:effectLst/>
                        </a:rPr>
                        <a:t>EPN_RELPOS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4EP48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4"/>
                  </a:ext>
                </a:extLst>
              </a:tr>
              <a:tr h="190500">
                <a:tc>
                  <a:txBody>
                    <a:bodyPr/>
                    <a:lstStyle/>
                    <a:p>
                      <a:pPr algn="l" fontAlgn="b"/>
                      <a:r>
                        <a:rPr lang="en-US" sz="1100" u="none" strike="noStrike">
                          <a:effectLst/>
                        </a:rPr>
                        <a:t>EPN_PFA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4EP5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5"/>
                  </a:ext>
                </a:extLst>
              </a:tr>
              <a:tr h="190500">
                <a:tc>
                  <a:txBody>
                    <a:bodyPr/>
                    <a:lstStyle/>
                    <a:p>
                      <a:pPr algn="l" fontAlgn="b"/>
                      <a:r>
                        <a:rPr lang="en-US" sz="1100" u="none" strike="noStrike">
                          <a:effectLst/>
                        </a:rPr>
                        <a:t>EPN_RELPOS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3EP19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6"/>
                  </a:ext>
                </a:extLst>
              </a:tr>
              <a:tr h="190500">
                <a:tc>
                  <a:txBody>
                    <a:bodyPr/>
                    <a:lstStyle/>
                    <a:p>
                      <a:pPr algn="l" fontAlgn="b"/>
                      <a:r>
                        <a:rPr lang="en-US" sz="1100" u="none" strike="noStrike" dirty="0">
                          <a:effectLst/>
                        </a:rPr>
                        <a:t>EPN_RELPOS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4EP49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7"/>
                  </a:ext>
                </a:extLst>
              </a:tr>
            </a:tbl>
          </a:graphicData>
        </a:graphic>
      </p:graphicFrame>
      <p:sp>
        <p:nvSpPr>
          <p:cNvPr id="3" name="Rectangle 2"/>
          <p:cNvSpPr/>
          <p:nvPr/>
        </p:nvSpPr>
        <p:spPr>
          <a:xfrm>
            <a:off x="1320784" y="5475331"/>
            <a:ext cx="1096220" cy="523220"/>
          </a:xfrm>
          <a:prstGeom prst="rect">
            <a:avLst/>
          </a:prstGeom>
        </p:spPr>
        <p:txBody>
          <a:bodyPr wrap="square">
            <a:spAutoFit/>
          </a:bodyPr>
          <a:lstStyle/>
          <a:p>
            <a:r>
              <a:rPr lang="en-US" sz="1400" dirty="0"/>
              <a:t>4 x PFA</a:t>
            </a:r>
          </a:p>
          <a:p>
            <a:r>
              <a:rPr lang="en-US" sz="1400" dirty="0"/>
              <a:t>13 x RELPOS</a:t>
            </a:r>
          </a:p>
        </p:txBody>
      </p:sp>
      <p:graphicFrame>
        <p:nvGraphicFramePr>
          <p:cNvPr id="4" name="Table 3"/>
          <p:cNvGraphicFramePr>
            <a:graphicFrameLocks noGrp="1"/>
          </p:cNvGraphicFramePr>
          <p:nvPr>
            <p:extLst/>
          </p:nvPr>
        </p:nvGraphicFramePr>
        <p:xfrm>
          <a:off x="3560494" y="2190662"/>
          <a:ext cx="1549400" cy="762000"/>
        </p:xfrm>
        <a:graphic>
          <a:graphicData uri="http://schemas.openxmlformats.org/drawingml/2006/table">
            <a:tbl>
              <a:tblPr>
                <a:tableStyleId>{16D9F66E-5EB9-4882-86FB-DCBF35E3C3E4}</a:tableStyleId>
              </a:tblPr>
              <a:tblGrid>
                <a:gridCol w="941047">
                  <a:extLst>
                    <a:ext uri="{9D8B030D-6E8A-4147-A177-3AD203B41FA5}">
                      <a16:colId xmlns:a16="http://schemas.microsoft.com/office/drawing/2014/main" val="20000"/>
                    </a:ext>
                  </a:extLst>
                </a:gridCol>
                <a:gridCol w="608353">
                  <a:extLst>
                    <a:ext uri="{9D8B030D-6E8A-4147-A177-3AD203B41FA5}">
                      <a16:colId xmlns:a16="http://schemas.microsoft.com/office/drawing/2014/main" val="20001"/>
                    </a:ext>
                  </a:extLst>
                </a:gridCol>
              </a:tblGrid>
              <a:tr h="190500">
                <a:tc rowSpan="4">
                  <a:txBody>
                    <a:bodyPr/>
                    <a:lstStyle/>
                    <a:p>
                      <a:pPr algn="ctr" fontAlgn="b"/>
                      <a:r>
                        <a:rPr lang="en-US" sz="1100" u="none" strike="noStrike" dirty="0">
                          <a:effectLst/>
                        </a:rPr>
                        <a:t>EPN_PFA</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7EP34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190500">
                <a:tc vMerge="1">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4EP29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9EP29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4EP5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nvPr>
        </p:nvGraphicFramePr>
        <p:xfrm>
          <a:off x="6460837" y="2952664"/>
          <a:ext cx="1549400" cy="2476500"/>
        </p:xfrm>
        <a:graphic>
          <a:graphicData uri="http://schemas.openxmlformats.org/drawingml/2006/table">
            <a:tbl>
              <a:tblPr>
                <a:tableStyleId>{8A107856-5554-42FB-B03E-39F5DBC370BA}</a:tableStyleId>
              </a:tblPr>
              <a:tblGrid>
                <a:gridCol w="941047">
                  <a:extLst>
                    <a:ext uri="{9D8B030D-6E8A-4147-A177-3AD203B41FA5}">
                      <a16:colId xmlns:a16="http://schemas.microsoft.com/office/drawing/2014/main" val="20000"/>
                    </a:ext>
                  </a:extLst>
                </a:gridCol>
                <a:gridCol w="608353">
                  <a:extLst>
                    <a:ext uri="{9D8B030D-6E8A-4147-A177-3AD203B41FA5}">
                      <a16:colId xmlns:a16="http://schemas.microsoft.com/office/drawing/2014/main" val="20001"/>
                    </a:ext>
                  </a:extLst>
                </a:gridCol>
              </a:tblGrid>
              <a:tr h="190500">
                <a:tc rowSpan="13">
                  <a:txBody>
                    <a:bodyPr/>
                    <a:lstStyle/>
                    <a:p>
                      <a:pPr algn="ctr" fontAlgn="b"/>
                      <a:r>
                        <a:rPr lang="en-US" sz="1100" u="none" strike="noStrike" dirty="0">
                          <a:effectLst/>
                        </a:rPr>
                        <a:t>EPN_RELPOS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3EP28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3EP50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4EP47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4EP51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7EP35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3EP11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4EP54</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9EP13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3EP30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4EP48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3EP8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3EP19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1"/>
                  </a:ext>
                </a:extLst>
              </a:tr>
              <a:tr h="190500">
                <a:tc v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4EP49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2"/>
                  </a:ext>
                </a:extLst>
              </a:tr>
            </a:tbl>
          </a:graphicData>
        </a:graphic>
      </p:graphicFrame>
      <p:sp>
        <p:nvSpPr>
          <p:cNvPr id="6" name="Rectangle 5"/>
          <p:cNvSpPr/>
          <p:nvPr/>
        </p:nvSpPr>
        <p:spPr>
          <a:xfrm>
            <a:off x="1128577" y="1692387"/>
            <a:ext cx="1480635" cy="307777"/>
          </a:xfrm>
          <a:prstGeom prst="rect">
            <a:avLst/>
          </a:prstGeom>
        </p:spPr>
        <p:txBody>
          <a:bodyPr wrap="square">
            <a:spAutoFit/>
          </a:bodyPr>
          <a:lstStyle/>
          <a:p>
            <a:r>
              <a:rPr lang="en-US" sz="1400" dirty="0"/>
              <a:t>17 x Samples EPN</a:t>
            </a:r>
          </a:p>
        </p:txBody>
      </p:sp>
      <p:sp>
        <p:nvSpPr>
          <p:cNvPr id="7" name="Rectangle 6"/>
          <p:cNvSpPr/>
          <p:nvPr/>
        </p:nvSpPr>
        <p:spPr>
          <a:xfrm>
            <a:off x="3629259" y="1882884"/>
            <a:ext cx="1480635" cy="307777"/>
          </a:xfrm>
          <a:prstGeom prst="rect">
            <a:avLst/>
          </a:prstGeom>
        </p:spPr>
        <p:txBody>
          <a:bodyPr wrap="square">
            <a:spAutoFit/>
          </a:bodyPr>
          <a:lstStyle/>
          <a:p>
            <a:r>
              <a:rPr lang="en-US" sz="1400" dirty="0"/>
              <a:t>4 x Samples PFA</a:t>
            </a:r>
          </a:p>
        </p:txBody>
      </p:sp>
      <p:sp>
        <p:nvSpPr>
          <p:cNvPr id="8" name="Rectangle 7"/>
          <p:cNvSpPr/>
          <p:nvPr/>
        </p:nvSpPr>
        <p:spPr>
          <a:xfrm>
            <a:off x="6367432" y="2644885"/>
            <a:ext cx="1736209" cy="307777"/>
          </a:xfrm>
          <a:prstGeom prst="rect">
            <a:avLst/>
          </a:prstGeom>
        </p:spPr>
        <p:txBody>
          <a:bodyPr wrap="square">
            <a:spAutoFit/>
          </a:bodyPr>
          <a:lstStyle/>
          <a:p>
            <a:r>
              <a:rPr lang="en-US" sz="1400" dirty="0"/>
              <a:t>13 x Samples RELPOS</a:t>
            </a:r>
          </a:p>
        </p:txBody>
      </p:sp>
      <p:cxnSp>
        <p:nvCxnSpPr>
          <p:cNvPr id="10" name="Straight Connector 9"/>
          <p:cNvCxnSpPr/>
          <p:nvPr/>
        </p:nvCxnSpPr>
        <p:spPr>
          <a:xfrm flipV="1">
            <a:off x="2891940" y="2190661"/>
            <a:ext cx="584886" cy="381001"/>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891940" y="4415448"/>
            <a:ext cx="3475492" cy="1013716"/>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088203" y="319149"/>
            <a:ext cx="2967607" cy="830997"/>
          </a:xfrm>
          <a:prstGeom prst="rect">
            <a:avLst/>
          </a:prstGeom>
        </p:spPr>
        <p:txBody>
          <a:bodyPr wrap="none">
            <a:spAutoFit/>
          </a:bodyPr>
          <a:lstStyle/>
          <a:p>
            <a:pPr algn="ctr">
              <a:lnSpc>
                <a:spcPct val="150000"/>
              </a:lnSpc>
            </a:pPr>
            <a:r>
              <a:rPr lang="en-US" sz="2000" b="1" dirty="0"/>
              <a:t>Ependymoma Proteomics</a:t>
            </a:r>
          </a:p>
          <a:p>
            <a:pPr algn="ctr"/>
            <a:r>
              <a:rPr lang="en-US" dirty="0"/>
              <a:t>Tumor Sample Set</a:t>
            </a:r>
          </a:p>
        </p:txBody>
      </p:sp>
    </p:spTree>
    <p:extLst>
      <p:ext uri="{BB962C8B-B14F-4D97-AF65-F5344CB8AC3E}">
        <p14:creationId xmlns:p14="http://schemas.microsoft.com/office/powerpoint/2010/main" val="424294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0878" y="319151"/>
            <a:ext cx="5562292" cy="830997"/>
          </a:xfrm>
          <a:prstGeom prst="rect">
            <a:avLst/>
          </a:prstGeom>
        </p:spPr>
        <p:txBody>
          <a:bodyPr wrap="none">
            <a:spAutoFit/>
          </a:bodyPr>
          <a:lstStyle/>
          <a:p>
            <a:pPr algn="ctr">
              <a:lnSpc>
                <a:spcPct val="150000"/>
              </a:lnSpc>
            </a:pPr>
            <a:r>
              <a:rPr lang="en-US" sz="2000" b="1" dirty="0"/>
              <a:t>Prologue</a:t>
            </a:r>
            <a:endParaRPr lang="en-US" sz="2400" b="1" dirty="0"/>
          </a:p>
          <a:p>
            <a:pPr algn="ctr"/>
            <a:r>
              <a:rPr lang="en-US" dirty="0"/>
              <a:t>In-Depth Proteomic Profiling; Concept to Implementation</a:t>
            </a:r>
          </a:p>
        </p:txBody>
      </p:sp>
      <p:grpSp>
        <p:nvGrpSpPr>
          <p:cNvPr id="20" name="Group 19"/>
          <p:cNvGrpSpPr/>
          <p:nvPr/>
        </p:nvGrpSpPr>
        <p:grpSpPr>
          <a:xfrm>
            <a:off x="971600" y="1817328"/>
            <a:ext cx="7409401" cy="1761380"/>
            <a:chOff x="599193" y="1483993"/>
            <a:chExt cx="7409401" cy="1761380"/>
          </a:xfrm>
        </p:grpSpPr>
        <p:grpSp>
          <p:nvGrpSpPr>
            <p:cNvPr id="5" name="Group 4"/>
            <p:cNvGrpSpPr/>
            <p:nvPr/>
          </p:nvGrpSpPr>
          <p:grpSpPr>
            <a:xfrm>
              <a:off x="633380" y="1483993"/>
              <a:ext cx="7375214" cy="1761380"/>
              <a:chOff x="88418" y="1736397"/>
              <a:chExt cx="8761596" cy="2092482"/>
            </a:xfrm>
          </p:grpSpPr>
          <p:grpSp>
            <p:nvGrpSpPr>
              <p:cNvPr id="6" name="Group 5"/>
              <p:cNvGrpSpPr/>
              <p:nvPr/>
            </p:nvGrpSpPr>
            <p:grpSpPr>
              <a:xfrm>
                <a:off x="88418" y="1736397"/>
                <a:ext cx="7730373" cy="2092482"/>
                <a:chOff x="36463" y="1719070"/>
                <a:chExt cx="7730373" cy="2092482"/>
              </a:xfrm>
            </p:grpSpPr>
            <p:sp>
              <p:nvSpPr>
                <p:cNvPr id="9" name="Freeform 8"/>
                <p:cNvSpPr/>
                <p:nvPr/>
              </p:nvSpPr>
              <p:spPr bwMode="auto">
                <a:xfrm rot="16200000">
                  <a:off x="1707866" y="1641458"/>
                  <a:ext cx="611188" cy="786727"/>
                </a:xfrm>
                <a:custGeom>
                  <a:avLst/>
                  <a:gdLst>
                    <a:gd name="connsiteX0" fmla="*/ 0 w 29497"/>
                    <a:gd name="connsiteY0" fmla="*/ 0 h 1976284"/>
                    <a:gd name="connsiteX1" fmla="*/ 29497 w 29497"/>
                    <a:gd name="connsiteY1" fmla="*/ 1976284 h 1976284"/>
                    <a:gd name="connsiteX0" fmla="*/ 0 w 0"/>
                    <a:gd name="connsiteY0" fmla="*/ 0 h 1976284"/>
                    <a:gd name="connsiteX1" fmla="*/ 29497 w 0"/>
                    <a:gd name="connsiteY1" fmla="*/ 1976284 h 1976284"/>
                    <a:gd name="connsiteX0" fmla="*/ 0 w 627253"/>
                    <a:gd name="connsiteY0" fmla="*/ 0 h 1976284"/>
                    <a:gd name="connsiteX1" fmla="*/ 29497 w 627253"/>
                    <a:gd name="connsiteY1" fmla="*/ 1976284 h 1976284"/>
                    <a:gd name="connsiteX0" fmla="*/ 0 w 627253"/>
                    <a:gd name="connsiteY0" fmla="*/ 0 h 1976284"/>
                    <a:gd name="connsiteX1" fmla="*/ 29497 w 627253"/>
                    <a:gd name="connsiteY1" fmla="*/ 1976284 h 1976284"/>
                  </a:gdLst>
                  <a:ahLst/>
                  <a:cxnLst>
                    <a:cxn ang="0">
                      <a:pos x="connsiteX0" y="connsiteY0"/>
                    </a:cxn>
                    <a:cxn ang="0">
                      <a:pos x="connsiteX1" y="connsiteY1"/>
                    </a:cxn>
                  </a:cxnLst>
                  <a:rect l="l" t="t" r="r" b="b"/>
                  <a:pathLst>
                    <a:path w="627253" h="1976284">
                      <a:moveTo>
                        <a:pt x="0" y="0"/>
                      </a:moveTo>
                      <a:cubicBezTo>
                        <a:pt x="627253" y="615903"/>
                        <a:pt x="388829" y="1491275"/>
                        <a:pt x="29497" y="1976284"/>
                      </a:cubicBezTo>
                    </a:path>
                  </a:pathLst>
                </a:custGeom>
                <a:noFill/>
                <a:ln w="25400" cap="flat" cmpd="sng" algn="ctr">
                  <a:solidFill>
                    <a:schemeClr val="accent6">
                      <a:lumMod val="75000"/>
                    </a:schemeClr>
                  </a:solidFill>
                  <a:prstDash val="sysDash"/>
                  <a:round/>
                  <a:headEnd type="none" w="med" len="med"/>
                  <a:tailEnd type="arrow" w="med" len="med"/>
                </a:ln>
                <a:effectLst/>
              </p:spPr>
              <p:txBody>
                <a:bodyPr/>
                <a:lstStyle/>
                <a:p>
                  <a:pPr>
                    <a:defRPr/>
                  </a:pPr>
                  <a:endParaRPr lang="de-DE">
                    <a:latin typeface="+mn-lt"/>
                    <a:ea typeface="Geneva" pitchFamily="-112" charset="0"/>
                  </a:endParaRPr>
                </a:p>
              </p:txBody>
            </p:sp>
            <p:sp>
              <p:nvSpPr>
                <p:cNvPr id="10" name="Rectangle 9"/>
                <p:cNvSpPr/>
                <p:nvPr/>
              </p:nvSpPr>
              <p:spPr>
                <a:xfrm>
                  <a:off x="36463" y="3445919"/>
                  <a:ext cx="1641886" cy="365633"/>
                </a:xfrm>
                <a:prstGeom prst="rect">
                  <a:avLst/>
                </a:prstGeom>
              </p:spPr>
              <p:txBody>
                <a:bodyPr wrap="square">
                  <a:spAutoFit/>
                </a:bodyPr>
                <a:lstStyle/>
                <a:p>
                  <a:pPr algn="ctr"/>
                  <a:r>
                    <a:rPr lang="en-US" sz="1400" dirty="0"/>
                    <a:t>Clinical Samples</a:t>
                  </a:r>
                </a:p>
              </p:txBody>
            </p:sp>
            <p:grpSp>
              <p:nvGrpSpPr>
                <p:cNvPr id="11" name="Group 10"/>
                <p:cNvGrpSpPr/>
                <p:nvPr/>
              </p:nvGrpSpPr>
              <p:grpSpPr>
                <a:xfrm>
                  <a:off x="2563091" y="1719070"/>
                  <a:ext cx="5203745" cy="2018819"/>
                  <a:chOff x="2594263" y="1854152"/>
                  <a:chExt cx="5203745" cy="2018819"/>
                </a:xfrm>
              </p:grpSpPr>
              <p:pic>
                <p:nvPicPr>
                  <p:cNvPr id="14" name="Picture 2" descr="https://encrypted-tbn1.gstatic.com/images?q=tbn:ANd9GcQuS3NdJXrCqG2wcgLbdug37d-OfCPyGNoUunFXtoKrqUE-F4-6"/>
                  <p:cNvPicPr>
                    <a:picLocks noChangeAspect="1" noChangeArrowheads="1"/>
                  </p:cNvPicPr>
                  <p:nvPr/>
                </p:nvPicPr>
                <p:blipFill>
                  <a:blip r:embed="rId2"/>
                  <a:srcRect/>
                  <a:stretch>
                    <a:fillRect/>
                  </a:stretch>
                </p:blipFill>
                <p:spPr bwMode="auto">
                  <a:xfrm>
                    <a:off x="6272009" y="2598176"/>
                    <a:ext cx="386871" cy="651428"/>
                  </a:xfrm>
                  <a:prstGeom prst="rect">
                    <a:avLst/>
                  </a:prstGeom>
                  <a:noFill/>
                  <a:ln w="9525">
                    <a:noFill/>
                    <a:miter lim="800000"/>
                    <a:headEnd/>
                    <a:tailEnd/>
                  </a:ln>
                </p:spPr>
              </p:pic>
              <p:sp>
                <p:nvSpPr>
                  <p:cNvPr id="15" name="Freeform 14"/>
                  <p:cNvSpPr/>
                  <p:nvPr/>
                </p:nvSpPr>
                <p:spPr bwMode="auto">
                  <a:xfrm rot="16200000">
                    <a:off x="5722227" y="1742730"/>
                    <a:ext cx="611188" cy="834032"/>
                  </a:xfrm>
                  <a:custGeom>
                    <a:avLst/>
                    <a:gdLst>
                      <a:gd name="connsiteX0" fmla="*/ 0 w 29497"/>
                      <a:gd name="connsiteY0" fmla="*/ 0 h 1976284"/>
                      <a:gd name="connsiteX1" fmla="*/ 29497 w 29497"/>
                      <a:gd name="connsiteY1" fmla="*/ 1976284 h 1976284"/>
                      <a:gd name="connsiteX0" fmla="*/ 0 w 0"/>
                      <a:gd name="connsiteY0" fmla="*/ 0 h 1976284"/>
                      <a:gd name="connsiteX1" fmla="*/ 29497 w 0"/>
                      <a:gd name="connsiteY1" fmla="*/ 1976284 h 1976284"/>
                      <a:gd name="connsiteX0" fmla="*/ 0 w 627253"/>
                      <a:gd name="connsiteY0" fmla="*/ 0 h 1976284"/>
                      <a:gd name="connsiteX1" fmla="*/ 29497 w 627253"/>
                      <a:gd name="connsiteY1" fmla="*/ 1976284 h 1976284"/>
                      <a:gd name="connsiteX0" fmla="*/ 0 w 627253"/>
                      <a:gd name="connsiteY0" fmla="*/ 0 h 1976284"/>
                      <a:gd name="connsiteX1" fmla="*/ 29497 w 627253"/>
                      <a:gd name="connsiteY1" fmla="*/ 1976284 h 1976284"/>
                    </a:gdLst>
                    <a:ahLst/>
                    <a:cxnLst>
                      <a:cxn ang="0">
                        <a:pos x="connsiteX0" y="connsiteY0"/>
                      </a:cxn>
                      <a:cxn ang="0">
                        <a:pos x="connsiteX1" y="connsiteY1"/>
                      </a:cxn>
                    </a:cxnLst>
                    <a:rect l="l" t="t" r="r" b="b"/>
                    <a:pathLst>
                      <a:path w="627253" h="1976284">
                        <a:moveTo>
                          <a:pt x="0" y="0"/>
                        </a:moveTo>
                        <a:cubicBezTo>
                          <a:pt x="627253" y="615903"/>
                          <a:pt x="388829" y="1491275"/>
                          <a:pt x="29497" y="1976284"/>
                        </a:cubicBezTo>
                      </a:path>
                    </a:pathLst>
                  </a:custGeom>
                  <a:noFill/>
                  <a:ln w="25400" cap="flat" cmpd="sng" algn="ctr">
                    <a:solidFill>
                      <a:schemeClr val="accent6">
                        <a:lumMod val="75000"/>
                      </a:schemeClr>
                    </a:solidFill>
                    <a:prstDash val="sysDash"/>
                    <a:round/>
                    <a:headEnd type="none" w="med" len="med"/>
                    <a:tailEnd type="arrow" w="med" len="med"/>
                  </a:ln>
                  <a:effectLst/>
                </p:spPr>
                <p:txBody>
                  <a:bodyPr/>
                  <a:lstStyle/>
                  <a:p>
                    <a:pPr>
                      <a:defRPr/>
                    </a:pPr>
                    <a:endParaRPr lang="de-DE">
                      <a:latin typeface="+mn-lt"/>
                      <a:ea typeface="Geneva" pitchFamily="-112" charset="0"/>
                    </a:endParaRPr>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l="49299" t="35126" b="21863"/>
                  <a:stretch/>
                </p:blipFill>
                <p:spPr>
                  <a:xfrm>
                    <a:off x="6707607" y="2656091"/>
                    <a:ext cx="1090401" cy="79287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7132" y="2209329"/>
                    <a:ext cx="1631339" cy="1663642"/>
                  </a:xfrm>
                  <a:prstGeom prst="rect">
                    <a:avLst/>
                  </a:prstGeom>
                </p:spPr>
              </p:pic>
              <p:pic>
                <p:nvPicPr>
                  <p:cNvPr id="12" name="Picture 2" descr="https://encrypted-tbn1.gstatic.com/images?q=tbn:ANd9GcQuS3NdJXrCqG2wcgLbdug37d-OfCPyGNoUunFXtoKrqUE-F4-6"/>
                  <p:cNvPicPr>
                    <a:picLocks noChangeAspect="1" noChangeArrowheads="1"/>
                  </p:cNvPicPr>
                  <p:nvPr/>
                </p:nvPicPr>
                <p:blipFill>
                  <a:blip r:embed="rId2"/>
                  <a:srcRect/>
                  <a:stretch>
                    <a:fillRect/>
                  </a:stretch>
                </p:blipFill>
                <p:spPr bwMode="auto">
                  <a:xfrm>
                    <a:off x="2594263" y="2606703"/>
                    <a:ext cx="386871" cy="651428"/>
                  </a:xfrm>
                  <a:prstGeom prst="rect">
                    <a:avLst/>
                  </a:prstGeom>
                  <a:noFill/>
                  <a:ln w="9525">
                    <a:noFill/>
                    <a:miter lim="800000"/>
                    <a:headEnd/>
                    <a:tailEnd/>
                  </a:ln>
                </p:spPr>
              </p:pic>
              <p:sp>
                <p:nvSpPr>
                  <p:cNvPr id="13" name="Rectangle 12"/>
                  <p:cNvSpPr/>
                  <p:nvPr/>
                </p:nvSpPr>
                <p:spPr>
                  <a:xfrm>
                    <a:off x="2741766" y="3357160"/>
                    <a:ext cx="592832" cy="365633"/>
                  </a:xfrm>
                  <a:prstGeom prst="rect">
                    <a:avLst/>
                  </a:prstGeom>
                </p:spPr>
                <p:txBody>
                  <a:bodyPr wrap="square">
                    <a:spAutoFit/>
                  </a:bodyPr>
                  <a:lstStyle/>
                  <a:p>
                    <a:pPr algn="ctr"/>
                    <a:r>
                      <a:rPr lang="en-US" sz="1400" dirty="0"/>
                      <a:t>SP3</a:t>
                    </a:r>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l="51052" b="66743"/>
                  <a:stretch/>
                </p:blipFill>
                <p:spPr>
                  <a:xfrm>
                    <a:off x="3038824" y="2656092"/>
                    <a:ext cx="1106242" cy="613067"/>
                  </a:xfrm>
                  <a:prstGeom prst="rect">
                    <a:avLst/>
                  </a:prstGeom>
                </p:spPr>
              </p:pic>
            </p:grpSp>
          </p:grpSp>
          <p:pic>
            <p:nvPicPr>
              <p:cNvPr id="7" name="Picture 5" descr="http://planetorbitrap.com/data/fe/image/6-LTQ-Orbitrap-XL-100-weiss.jpg"/>
              <p:cNvPicPr>
                <a:picLocks noChangeAspect="1" noChangeArrowheads="1"/>
              </p:cNvPicPr>
              <p:nvPr/>
            </p:nvPicPr>
            <p:blipFill>
              <a:blip r:embed="rId5"/>
              <a:srcRect/>
              <a:stretch>
                <a:fillRect/>
              </a:stretch>
            </p:blipFill>
            <p:spPr bwMode="auto">
              <a:xfrm>
                <a:off x="7653738" y="2278291"/>
                <a:ext cx="1196276" cy="1282093"/>
              </a:xfrm>
              <a:prstGeom prst="rect">
                <a:avLst/>
              </a:prstGeom>
              <a:noFill/>
            </p:spPr>
          </p:pic>
        </p:grpSp>
        <p:grpSp>
          <p:nvGrpSpPr>
            <p:cNvPr id="3" name="Group 2"/>
            <p:cNvGrpSpPr/>
            <p:nvPr/>
          </p:nvGrpSpPr>
          <p:grpSpPr>
            <a:xfrm>
              <a:off x="599193" y="1749782"/>
              <a:ext cx="1457857" cy="1243156"/>
              <a:chOff x="391886" y="1549438"/>
              <a:chExt cx="1457857" cy="1243156"/>
            </a:xfrm>
          </p:grpSpPr>
          <p:pic>
            <p:nvPicPr>
              <p:cNvPr id="21" name="Picture 20"/>
              <p:cNvPicPr>
                <a:picLocks noChangeAspect="1"/>
              </p:cNvPicPr>
              <p:nvPr/>
            </p:nvPicPr>
            <p:blipFill>
              <a:blip r:embed="rId6"/>
              <a:stretch>
                <a:fillRect/>
              </a:stretch>
            </p:blipFill>
            <p:spPr>
              <a:xfrm>
                <a:off x="887718" y="2079662"/>
                <a:ext cx="962025" cy="609600"/>
              </a:xfrm>
              <a:prstGeom prst="rect">
                <a:avLst/>
              </a:prstGeom>
            </p:spPr>
          </p:pic>
          <p:pic>
            <p:nvPicPr>
              <p:cNvPr id="2" name="Picture 1"/>
              <p:cNvPicPr>
                <a:picLocks noChangeAspect="1"/>
              </p:cNvPicPr>
              <p:nvPr/>
            </p:nvPicPr>
            <p:blipFill>
              <a:blip r:embed="rId6"/>
              <a:stretch>
                <a:fillRect/>
              </a:stretch>
            </p:blipFill>
            <p:spPr>
              <a:xfrm>
                <a:off x="665472" y="1549438"/>
                <a:ext cx="962025" cy="609600"/>
              </a:xfrm>
              <a:prstGeom prst="rect">
                <a:avLst/>
              </a:prstGeom>
            </p:spPr>
          </p:pic>
          <p:pic>
            <p:nvPicPr>
              <p:cNvPr id="22" name="Picture 21"/>
              <p:cNvPicPr>
                <a:picLocks noChangeAspect="1"/>
              </p:cNvPicPr>
              <p:nvPr/>
            </p:nvPicPr>
            <p:blipFill rotWithShape="1">
              <a:blip r:embed="rId6"/>
              <a:srcRect l="43100"/>
              <a:stretch/>
            </p:blipFill>
            <p:spPr>
              <a:xfrm>
                <a:off x="391886" y="2182994"/>
                <a:ext cx="547391" cy="609600"/>
              </a:xfrm>
              <a:prstGeom prst="rect">
                <a:avLst/>
              </a:prstGeom>
            </p:spPr>
          </p:pic>
        </p:grpSp>
      </p:grpSp>
      <p:sp>
        <p:nvSpPr>
          <p:cNvPr id="25" name="Rectangle 24"/>
          <p:cNvSpPr/>
          <p:nvPr/>
        </p:nvSpPr>
        <p:spPr>
          <a:xfrm>
            <a:off x="1889463" y="3876120"/>
            <a:ext cx="5623489" cy="2677656"/>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1400" dirty="0"/>
              <a:t>Generic, streamlined workflow from sample to deep-proteome profile</a:t>
            </a:r>
          </a:p>
          <a:p>
            <a:pPr marL="742950" lvl="1" indent="-285750">
              <a:lnSpc>
                <a:spcPct val="150000"/>
              </a:lnSpc>
              <a:buFont typeface="Arial" panose="020B0604020202020204" pitchFamily="34" charset="0"/>
              <a:buChar char="•"/>
            </a:pPr>
            <a:r>
              <a:rPr lang="en-US" sz="1400" b="1" dirty="0"/>
              <a:t>Deep coverage (</a:t>
            </a:r>
            <a:r>
              <a:rPr lang="en-US" sz="1400" dirty="0"/>
              <a:t>maximum # of IDs</a:t>
            </a:r>
            <a:r>
              <a:rPr lang="en-US" sz="1400" b="1" dirty="0"/>
              <a:t>)</a:t>
            </a:r>
          </a:p>
          <a:p>
            <a:pPr marL="742950" lvl="1" indent="-285750">
              <a:lnSpc>
                <a:spcPct val="150000"/>
              </a:lnSpc>
              <a:buFont typeface="Arial" panose="020B0604020202020204" pitchFamily="34" charset="0"/>
              <a:buChar char="•"/>
            </a:pPr>
            <a:r>
              <a:rPr lang="en-US" sz="1400" b="1" dirty="0"/>
              <a:t>Quantitative</a:t>
            </a:r>
          </a:p>
          <a:p>
            <a:pPr marL="742950" lvl="1" indent="-285750">
              <a:lnSpc>
                <a:spcPct val="150000"/>
              </a:lnSpc>
              <a:buFont typeface="Arial" panose="020B0604020202020204" pitchFamily="34" charset="0"/>
              <a:buChar char="•"/>
            </a:pPr>
            <a:r>
              <a:rPr lang="en-US" sz="1400" b="1" dirty="0"/>
              <a:t>Scalable</a:t>
            </a:r>
          </a:p>
          <a:p>
            <a:pPr marL="742950" lvl="1" indent="-285750">
              <a:lnSpc>
                <a:spcPct val="150000"/>
              </a:lnSpc>
              <a:buFont typeface="Arial" panose="020B0604020202020204" pitchFamily="34" charset="0"/>
              <a:buChar char="•"/>
            </a:pPr>
            <a:r>
              <a:rPr lang="en-US" sz="1400" b="1" dirty="0"/>
              <a:t>Low-quantity samples (</a:t>
            </a:r>
            <a:r>
              <a:rPr lang="en-US" sz="1400" dirty="0"/>
              <a:t>cells, tissues, fixed tissues..</a:t>
            </a:r>
            <a:r>
              <a:rPr lang="en-US" sz="1400" b="1" dirty="0"/>
              <a:t>)</a:t>
            </a:r>
          </a:p>
          <a:p>
            <a:pPr marL="742950" lvl="1" indent="-285750">
              <a:lnSpc>
                <a:spcPct val="150000"/>
              </a:lnSpc>
              <a:buFont typeface="Arial" panose="020B0604020202020204" pitchFamily="34" charset="0"/>
              <a:buChar char="•"/>
            </a:pPr>
            <a:r>
              <a:rPr lang="en-US" sz="1400" b="1" dirty="0"/>
              <a:t>Fast &amp; Cost-effective</a:t>
            </a:r>
          </a:p>
          <a:p>
            <a:pPr marL="742950" lvl="1" indent="-285750">
              <a:lnSpc>
                <a:spcPct val="150000"/>
              </a:lnSpc>
              <a:buFont typeface="Arial" panose="020B0604020202020204" pitchFamily="34" charset="0"/>
              <a:buChar char="•"/>
            </a:pPr>
            <a:r>
              <a:rPr lang="en-US" sz="1400" b="1" dirty="0"/>
              <a:t>Robust &amp; Reproducible</a:t>
            </a:r>
          </a:p>
          <a:p>
            <a:pPr marL="742950" lvl="1" indent="-285750">
              <a:lnSpc>
                <a:spcPct val="150000"/>
              </a:lnSpc>
              <a:buFont typeface="Arial" panose="020B0604020202020204" pitchFamily="34" charset="0"/>
              <a:buChar char="•"/>
            </a:pPr>
            <a:r>
              <a:rPr lang="en-US" sz="1400" b="1" dirty="0"/>
              <a:t>Minimized hands-on time (</a:t>
            </a:r>
            <a:r>
              <a:rPr lang="en-US" sz="1400" dirty="0"/>
              <a:t>automation</a:t>
            </a:r>
            <a:r>
              <a:rPr lang="en-US" sz="1400" b="1" dirty="0"/>
              <a:t>)</a:t>
            </a:r>
          </a:p>
        </p:txBody>
      </p:sp>
      <p:grpSp>
        <p:nvGrpSpPr>
          <p:cNvPr id="8" name="Group 7"/>
          <p:cNvGrpSpPr/>
          <p:nvPr/>
        </p:nvGrpSpPr>
        <p:grpSpPr>
          <a:xfrm>
            <a:off x="2198502" y="1968562"/>
            <a:ext cx="5029612" cy="4567797"/>
            <a:chOff x="2198502" y="1968562"/>
            <a:chExt cx="5029612" cy="4567797"/>
          </a:xfrm>
        </p:grpSpPr>
        <p:sp>
          <p:nvSpPr>
            <p:cNvPr id="23" name="Rounded Rectangle 22"/>
            <p:cNvSpPr/>
            <p:nvPr/>
          </p:nvSpPr>
          <p:spPr>
            <a:xfrm>
              <a:off x="2821577" y="1968562"/>
              <a:ext cx="2828847" cy="1664641"/>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2198502" y="5233851"/>
              <a:ext cx="5029612" cy="1302508"/>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nvGrpSpPr>
          <p:cNvPr id="19" name="Group 18"/>
          <p:cNvGrpSpPr/>
          <p:nvPr/>
        </p:nvGrpSpPr>
        <p:grpSpPr>
          <a:xfrm>
            <a:off x="2198502" y="1980092"/>
            <a:ext cx="6457817" cy="3197426"/>
            <a:chOff x="2198502" y="1980092"/>
            <a:chExt cx="6457817" cy="3197426"/>
          </a:xfrm>
        </p:grpSpPr>
        <p:sp>
          <p:nvSpPr>
            <p:cNvPr id="26" name="Rounded Rectangle 25"/>
            <p:cNvSpPr/>
            <p:nvPr/>
          </p:nvSpPr>
          <p:spPr>
            <a:xfrm>
              <a:off x="6006098" y="1980092"/>
              <a:ext cx="2650221" cy="1653111"/>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198502" y="4237032"/>
              <a:ext cx="5029612" cy="940486"/>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5769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8678" y="269674"/>
            <a:ext cx="1726986" cy="1004893"/>
            <a:chOff x="4599612" y="1637228"/>
            <a:chExt cx="2501147" cy="1455359"/>
          </a:xfrm>
        </p:grpSpPr>
        <p:grpSp>
          <p:nvGrpSpPr>
            <p:cNvPr id="5" name="Group 4"/>
            <p:cNvGrpSpPr/>
            <p:nvPr/>
          </p:nvGrpSpPr>
          <p:grpSpPr>
            <a:xfrm>
              <a:off x="4811868" y="1893982"/>
              <a:ext cx="2152584" cy="1079221"/>
              <a:chOff x="6463617" y="2288449"/>
              <a:chExt cx="2557223" cy="1282093"/>
            </a:xfrm>
          </p:grpSpPr>
          <p:grpSp>
            <p:nvGrpSpPr>
              <p:cNvPr id="11" name="Group 10"/>
              <p:cNvGrpSpPr/>
              <p:nvPr/>
            </p:nvGrpSpPr>
            <p:grpSpPr>
              <a:xfrm>
                <a:off x="6463617" y="2490579"/>
                <a:ext cx="1526000" cy="850786"/>
                <a:chOff x="6442834" y="2608334"/>
                <a:chExt cx="1526000" cy="850786"/>
              </a:xfrm>
            </p:grpSpPr>
            <p:pic>
              <p:nvPicPr>
                <p:cNvPr id="14" name="Picture 2" descr="https://encrypted-tbn1.gstatic.com/images?q=tbn:ANd9GcQuS3NdJXrCqG2wcgLbdug37d-OfCPyGNoUunFXtoKrqUE-F4-6"/>
                <p:cNvPicPr>
                  <a:picLocks noChangeAspect="1" noChangeArrowheads="1"/>
                </p:cNvPicPr>
                <p:nvPr/>
              </p:nvPicPr>
              <p:blipFill>
                <a:blip r:embed="rId2"/>
                <a:srcRect/>
                <a:stretch>
                  <a:fillRect/>
                </a:stretch>
              </p:blipFill>
              <p:spPr bwMode="auto">
                <a:xfrm>
                  <a:off x="6442834" y="2608334"/>
                  <a:ext cx="386871" cy="651428"/>
                </a:xfrm>
                <a:prstGeom prst="rect">
                  <a:avLst/>
                </a:prstGeom>
                <a:noFill/>
                <a:ln w="9525">
                  <a:noFill/>
                  <a:miter lim="800000"/>
                  <a:headEnd/>
                  <a:tailEnd/>
                </a:ln>
              </p:spPr>
            </p:pic>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l="49299" t="35126" b="21863"/>
                <a:stretch/>
              </p:blipFill>
              <p:spPr>
                <a:xfrm>
                  <a:off x="6878433" y="2666250"/>
                  <a:ext cx="1090401" cy="792870"/>
                </a:xfrm>
                <a:prstGeom prst="rect">
                  <a:avLst/>
                </a:prstGeom>
              </p:spPr>
            </p:pic>
          </p:grpSp>
          <p:pic>
            <p:nvPicPr>
              <p:cNvPr id="7" name="Picture 5" descr="http://planetorbitrap.com/data/fe/image/6-LTQ-Orbitrap-XL-100-weiss.jpg"/>
              <p:cNvPicPr>
                <a:picLocks noChangeAspect="1" noChangeArrowheads="1"/>
              </p:cNvPicPr>
              <p:nvPr/>
            </p:nvPicPr>
            <p:blipFill>
              <a:blip r:embed="rId4"/>
              <a:srcRect/>
              <a:stretch>
                <a:fillRect/>
              </a:stretch>
            </p:blipFill>
            <p:spPr bwMode="auto">
              <a:xfrm>
                <a:off x="7824563" y="2288449"/>
                <a:ext cx="1196277" cy="1282093"/>
              </a:xfrm>
              <a:prstGeom prst="rect">
                <a:avLst/>
              </a:prstGeom>
              <a:noFill/>
            </p:spPr>
          </p:pic>
        </p:grpSp>
        <p:sp>
          <p:nvSpPr>
            <p:cNvPr id="2" name="Rounded Rectangle 1"/>
            <p:cNvSpPr/>
            <p:nvPr/>
          </p:nvSpPr>
          <p:spPr>
            <a:xfrm>
              <a:off x="4599612" y="1637228"/>
              <a:ext cx="2501147" cy="1455359"/>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p:cNvSpPr/>
          <p:nvPr/>
        </p:nvSpPr>
        <p:spPr>
          <a:xfrm>
            <a:off x="2302801" y="319151"/>
            <a:ext cx="4538487" cy="830997"/>
          </a:xfrm>
          <a:prstGeom prst="rect">
            <a:avLst/>
          </a:prstGeom>
        </p:spPr>
        <p:txBody>
          <a:bodyPr wrap="none">
            <a:spAutoFit/>
          </a:bodyPr>
          <a:lstStyle/>
          <a:p>
            <a:pPr algn="ctr">
              <a:lnSpc>
                <a:spcPct val="150000"/>
              </a:lnSpc>
            </a:pPr>
            <a:r>
              <a:rPr lang="en-US" sz="2000" b="1" dirty="0"/>
              <a:t>Data Acquisition Strategy</a:t>
            </a:r>
            <a:endParaRPr lang="en-US" sz="2400" b="1" dirty="0"/>
          </a:p>
          <a:p>
            <a:pPr algn="ctr"/>
            <a:r>
              <a:rPr lang="en-US" dirty="0"/>
              <a:t>Separation of Identification and Quantification</a:t>
            </a:r>
          </a:p>
        </p:txBody>
      </p:sp>
      <p:grpSp>
        <p:nvGrpSpPr>
          <p:cNvPr id="65" name="Group 64"/>
          <p:cNvGrpSpPr/>
          <p:nvPr/>
        </p:nvGrpSpPr>
        <p:grpSpPr>
          <a:xfrm>
            <a:off x="1079908" y="2645758"/>
            <a:ext cx="2198594" cy="3050707"/>
            <a:chOff x="1519873" y="2645758"/>
            <a:chExt cx="2198594" cy="3050707"/>
          </a:xfrm>
        </p:grpSpPr>
        <p:pic>
          <p:nvPicPr>
            <p:cNvPr id="25" name="Picture 24"/>
            <p:cNvPicPr>
              <a:picLocks noChangeAspect="1"/>
            </p:cNvPicPr>
            <p:nvPr/>
          </p:nvPicPr>
          <p:blipFill>
            <a:blip r:embed="rId5"/>
            <a:stretch>
              <a:fillRect/>
            </a:stretch>
          </p:blipFill>
          <p:spPr>
            <a:xfrm>
              <a:off x="2074282" y="2645758"/>
              <a:ext cx="1089776" cy="1024092"/>
            </a:xfrm>
            <a:prstGeom prst="rect">
              <a:avLst/>
            </a:prstGeom>
          </p:spPr>
        </p:pic>
        <p:grpSp>
          <p:nvGrpSpPr>
            <p:cNvPr id="40" name="Group 39"/>
            <p:cNvGrpSpPr/>
            <p:nvPr/>
          </p:nvGrpSpPr>
          <p:grpSpPr>
            <a:xfrm>
              <a:off x="1864923" y="4342561"/>
              <a:ext cx="1458051" cy="1353904"/>
              <a:chOff x="3445060" y="3895012"/>
              <a:chExt cx="1661476" cy="1542799"/>
            </a:xfrm>
          </p:grpSpPr>
          <p:grpSp>
            <p:nvGrpSpPr>
              <p:cNvPr id="38" name="Group 37"/>
              <p:cNvGrpSpPr/>
              <p:nvPr/>
            </p:nvGrpSpPr>
            <p:grpSpPr>
              <a:xfrm>
                <a:off x="3445060" y="3895012"/>
                <a:ext cx="1661476" cy="1542799"/>
                <a:chOff x="3445060" y="3895012"/>
                <a:chExt cx="1661476" cy="1542799"/>
              </a:xfrm>
            </p:grpSpPr>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45060" y="3895012"/>
                  <a:ext cx="1661476" cy="1542799"/>
                </a:xfrm>
                <a:prstGeom prst="rect">
                  <a:avLst/>
                </a:prstGeom>
              </p:spPr>
            </p:pic>
            <p:sp>
              <p:nvSpPr>
                <p:cNvPr id="10" name="Rectangle 9"/>
                <p:cNvSpPr/>
                <p:nvPr/>
              </p:nvSpPr>
              <p:spPr>
                <a:xfrm>
                  <a:off x="3937644" y="4480560"/>
                  <a:ext cx="767360" cy="532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sp>
            <p:nvSpPr>
              <p:cNvPr id="39" name="Rectangle 38"/>
              <p:cNvSpPr/>
              <p:nvPr/>
            </p:nvSpPr>
            <p:spPr>
              <a:xfrm>
                <a:off x="3841686" y="4258634"/>
                <a:ext cx="1026944" cy="736506"/>
              </a:xfrm>
              <a:prstGeom prst="rect">
                <a:avLst/>
              </a:prstGeom>
            </p:spPr>
            <p:txBody>
              <a:bodyPr wrap="none">
                <a:spAutoFit/>
              </a:bodyPr>
              <a:lstStyle/>
              <a:p>
                <a:r>
                  <a:rPr lang="en-US" sz="3600" b="1" dirty="0">
                    <a:solidFill>
                      <a:schemeClr val="accent1"/>
                    </a:solidFill>
                  </a:rPr>
                  <a:t>34h</a:t>
                </a:r>
                <a:endParaRPr lang="en-US" sz="3600" dirty="0">
                  <a:solidFill>
                    <a:schemeClr val="accent1"/>
                  </a:solidFill>
                </a:endParaRPr>
              </a:p>
            </p:txBody>
          </p:sp>
        </p:grpSp>
        <p:sp>
          <p:nvSpPr>
            <p:cNvPr id="48" name="Rectangle 47"/>
            <p:cNvSpPr/>
            <p:nvPr/>
          </p:nvSpPr>
          <p:spPr>
            <a:xfrm>
              <a:off x="1519873" y="3764286"/>
              <a:ext cx="2198594" cy="338554"/>
            </a:xfrm>
            <a:prstGeom prst="rect">
              <a:avLst/>
            </a:prstGeom>
          </p:spPr>
          <p:txBody>
            <a:bodyPr wrap="square">
              <a:spAutoFit/>
            </a:bodyPr>
            <a:lstStyle/>
            <a:p>
              <a:r>
                <a:rPr lang="en-US" sz="1600" b="1" dirty="0">
                  <a:solidFill>
                    <a:schemeClr val="accent1"/>
                  </a:solidFill>
                </a:rPr>
                <a:t>Deep-Proteome Library</a:t>
              </a:r>
              <a:endParaRPr lang="en-US" sz="1600" dirty="0">
                <a:solidFill>
                  <a:schemeClr val="accent1"/>
                </a:solidFill>
              </a:endParaRPr>
            </a:p>
          </p:txBody>
        </p:sp>
      </p:grpSp>
      <p:grpSp>
        <p:nvGrpSpPr>
          <p:cNvPr id="56" name="Group 55"/>
          <p:cNvGrpSpPr/>
          <p:nvPr/>
        </p:nvGrpSpPr>
        <p:grpSpPr>
          <a:xfrm>
            <a:off x="4155306" y="1616529"/>
            <a:ext cx="122341" cy="4531576"/>
            <a:chOff x="4155306" y="1616529"/>
            <a:chExt cx="122341" cy="4531576"/>
          </a:xfrm>
        </p:grpSpPr>
        <p:cxnSp>
          <p:nvCxnSpPr>
            <p:cNvPr id="52" name="Straight Connector 51"/>
            <p:cNvCxnSpPr/>
            <p:nvPr/>
          </p:nvCxnSpPr>
          <p:spPr>
            <a:xfrm>
              <a:off x="4155306" y="1616529"/>
              <a:ext cx="0" cy="453157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277647" y="1616529"/>
              <a:ext cx="0" cy="453157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66" name="Rectangle 65"/>
          <p:cNvSpPr/>
          <p:nvPr/>
        </p:nvSpPr>
        <p:spPr>
          <a:xfrm>
            <a:off x="579385" y="1663037"/>
            <a:ext cx="3149196" cy="707886"/>
          </a:xfrm>
          <a:prstGeom prst="rect">
            <a:avLst/>
          </a:prstGeom>
        </p:spPr>
        <p:txBody>
          <a:bodyPr wrap="square">
            <a:spAutoFit/>
          </a:bodyPr>
          <a:lstStyle/>
          <a:p>
            <a:pPr algn="ctr"/>
            <a:r>
              <a:rPr lang="en-US" sz="2000" b="1" dirty="0">
                <a:solidFill>
                  <a:schemeClr val="accent1"/>
                </a:solidFill>
              </a:rPr>
              <a:t>Gathering of Protein Identifications</a:t>
            </a:r>
            <a:endParaRPr lang="en-US" sz="2000" dirty="0">
              <a:solidFill>
                <a:schemeClr val="accent1"/>
              </a:solidFill>
            </a:endParaRPr>
          </a:p>
        </p:txBody>
      </p:sp>
      <p:grpSp>
        <p:nvGrpSpPr>
          <p:cNvPr id="74" name="Group 73"/>
          <p:cNvGrpSpPr/>
          <p:nvPr/>
        </p:nvGrpSpPr>
        <p:grpSpPr>
          <a:xfrm>
            <a:off x="3945765" y="1663037"/>
            <a:ext cx="4456007" cy="4033428"/>
            <a:chOff x="3945765" y="1663037"/>
            <a:chExt cx="4456007" cy="4033428"/>
          </a:xfrm>
        </p:grpSpPr>
        <p:grpSp>
          <p:nvGrpSpPr>
            <p:cNvPr id="27" name="Group 26"/>
            <p:cNvGrpSpPr/>
            <p:nvPr/>
          </p:nvGrpSpPr>
          <p:grpSpPr>
            <a:xfrm>
              <a:off x="5252576" y="2953035"/>
              <a:ext cx="3130639" cy="505143"/>
              <a:chOff x="2640109" y="2194143"/>
              <a:chExt cx="5546788" cy="895001"/>
            </a:xfrm>
          </p:grpSpPr>
          <p:pic>
            <p:nvPicPr>
              <p:cNvPr id="29" name="Picture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40109" y="2215110"/>
                <a:ext cx="874031" cy="874034"/>
              </a:xfrm>
              <a:prstGeom prst="rect">
                <a:avLst/>
              </a:prstGeom>
            </p:spPr>
          </p:pic>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18902" y="2215110"/>
                <a:ext cx="874031" cy="874032"/>
              </a:xfrm>
              <a:prstGeom prst="rect">
                <a:avLst/>
              </a:prstGeom>
            </p:spPr>
          </p:pic>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97694" y="2215110"/>
                <a:ext cx="874031" cy="874032"/>
              </a:xfrm>
              <a:prstGeom prst="rect">
                <a:avLst/>
              </a:prstGeom>
            </p:spPr>
          </p:pic>
          <p:pic>
            <p:nvPicPr>
              <p:cNvPr id="32" name="Picture 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76487" y="2215110"/>
                <a:ext cx="874031" cy="874032"/>
              </a:xfrm>
              <a:prstGeom prst="rect">
                <a:avLst/>
              </a:prstGeom>
            </p:spPr>
          </p:pic>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55279" y="2215110"/>
                <a:ext cx="874031" cy="874032"/>
              </a:xfrm>
              <a:prstGeom prst="rect">
                <a:avLst/>
              </a:prstGeom>
            </p:spPr>
          </p:pic>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34072" y="2215110"/>
                <a:ext cx="874031" cy="874032"/>
              </a:xfrm>
              <a:prstGeom prst="rect">
                <a:avLst/>
              </a:prstGeom>
            </p:spPr>
          </p:pic>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12866" y="2194143"/>
                <a:ext cx="874031" cy="874032"/>
              </a:xfrm>
              <a:prstGeom prst="rect">
                <a:avLst/>
              </a:prstGeom>
            </p:spPr>
          </p:pic>
        </p:grpSp>
        <p:grpSp>
          <p:nvGrpSpPr>
            <p:cNvPr id="42" name="Group 41"/>
            <p:cNvGrpSpPr/>
            <p:nvPr/>
          </p:nvGrpSpPr>
          <p:grpSpPr>
            <a:xfrm>
              <a:off x="6088869" y="4342561"/>
              <a:ext cx="1458051" cy="1353904"/>
              <a:chOff x="3445060" y="3895012"/>
              <a:chExt cx="1661476" cy="1542799"/>
            </a:xfrm>
          </p:grpSpPr>
          <p:grpSp>
            <p:nvGrpSpPr>
              <p:cNvPr id="43" name="Group 42"/>
              <p:cNvGrpSpPr/>
              <p:nvPr/>
            </p:nvGrpSpPr>
            <p:grpSpPr>
              <a:xfrm>
                <a:off x="3445060" y="3895012"/>
                <a:ext cx="1661476" cy="1542799"/>
                <a:chOff x="3445060" y="3895012"/>
                <a:chExt cx="1661476" cy="1542799"/>
              </a:xfrm>
            </p:grpSpPr>
            <p:pic>
              <p:nvPicPr>
                <p:cNvPr id="45" name="Picture 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45060" y="3895012"/>
                  <a:ext cx="1661476" cy="1542799"/>
                </a:xfrm>
                <a:prstGeom prst="rect">
                  <a:avLst/>
                </a:prstGeom>
              </p:spPr>
            </p:pic>
            <p:sp>
              <p:nvSpPr>
                <p:cNvPr id="46" name="Rectangle 45"/>
                <p:cNvSpPr/>
                <p:nvPr/>
              </p:nvSpPr>
              <p:spPr>
                <a:xfrm>
                  <a:off x="3937644" y="4480560"/>
                  <a:ext cx="767360" cy="532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p:cNvSpPr/>
              <p:nvPr/>
            </p:nvSpPr>
            <p:spPr>
              <a:xfrm>
                <a:off x="3959320" y="4246225"/>
                <a:ext cx="760253" cy="736506"/>
              </a:xfrm>
              <a:prstGeom prst="rect">
                <a:avLst/>
              </a:prstGeom>
            </p:spPr>
            <p:txBody>
              <a:bodyPr wrap="none">
                <a:spAutoFit/>
              </a:bodyPr>
              <a:lstStyle/>
              <a:p>
                <a:r>
                  <a:rPr lang="en-US" sz="3600" b="1" dirty="0">
                    <a:solidFill>
                      <a:srgbClr val="C00000"/>
                    </a:solidFill>
                  </a:rPr>
                  <a:t>1h</a:t>
                </a:r>
                <a:endParaRPr lang="en-US" sz="3600" dirty="0">
                  <a:solidFill>
                    <a:srgbClr val="C00000"/>
                  </a:solidFill>
                </a:endParaRPr>
              </a:p>
            </p:txBody>
          </p:sp>
        </p:grpSp>
        <p:sp>
          <p:nvSpPr>
            <p:cNvPr id="28" name="Rectangle 27"/>
            <p:cNvSpPr/>
            <p:nvPr/>
          </p:nvSpPr>
          <p:spPr>
            <a:xfrm>
              <a:off x="5942313" y="3764286"/>
              <a:ext cx="1889403" cy="338554"/>
            </a:xfrm>
            <a:prstGeom prst="rect">
              <a:avLst/>
            </a:prstGeom>
          </p:spPr>
          <p:txBody>
            <a:bodyPr wrap="square">
              <a:spAutoFit/>
            </a:bodyPr>
            <a:lstStyle/>
            <a:p>
              <a:r>
                <a:rPr lang="en-US" sz="1600" b="1" dirty="0">
                  <a:solidFill>
                    <a:srgbClr val="C00000"/>
                  </a:solidFill>
                </a:rPr>
                <a:t>Single-shot Samples</a:t>
              </a:r>
              <a:endParaRPr lang="en-US" sz="1600" dirty="0">
                <a:solidFill>
                  <a:srgbClr val="C00000"/>
                </a:solidFill>
              </a:endParaRPr>
            </a:p>
          </p:txBody>
        </p:sp>
        <p:sp>
          <p:nvSpPr>
            <p:cNvPr id="49" name="Right Arrow 48"/>
            <p:cNvSpPr/>
            <p:nvPr/>
          </p:nvSpPr>
          <p:spPr>
            <a:xfrm>
              <a:off x="3945765" y="4791698"/>
              <a:ext cx="656071" cy="36113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62"/>
            <p:cNvSpPr/>
            <p:nvPr/>
          </p:nvSpPr>
          <p:spPr>
            <a:xfrm>
              <a:off x="3945765" y="2802906"/>
              <a:ext cx="656071" cy="36113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252576" y="1663037"/>
              <a:ext cx="3149196" cy="646331"/>
            </a:xfrm>
            <a:prstGeom prst="rect">
              <a:avLst/>
            </a:prstGeom>
          </p:spPr>
          <p:txBody>
            <a:bodyPr wrap="square">
              <a:spAutoFit/>
            </a:bodyPr>
            <a:lstStyle/>
            <a:p>
              <a:pPr algn="ctr"/>
              <a:r>
                <a:rPr lang="en-US" sz="2000" b="1" dirty="0">
                  <a:solidFill>
                    <a:srgbClr val="C00000"/>
                  </a:solidFill>
                </a:rPr>
                <a:t>Focusing on Quantification</a:t>
              </a:r>
            </a:p>
            <a:p>
              <a:pPr algn="ctr"/>
              <a:r>
                <a:rPr lang="en-US" sz="1600" dirty="0">
                  <a:solidFill>
                    <a:srgbClr val="C00000"/>
                  </a:solidFill>
                </a:rPr>
                <a:t>gathering data points</a:t>
              </a:r>
            </a:p>
          </p:txBody>
        </p:sp>
      </p:grpSp>
    </p:spTree>
    <p:extLst>
      <p:ext uri="{BB962C8B-B14F-4D97-AF65-F5344CB8AC3E}">
        <p14:creationId xmlns:p14="http://schemas.microsoft.com/office/powerpoint/2010/main" val="321137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82474" y="1728462"/>
            <a:ext cx="8513078" cy="4349669"/>
            <a:chOff x="382474" y="1619132"/>
            <a:chExt cx="8513078" cy="4349669"/>
          </a:xfrm>
        </p:grpSpPr>
        <p:grpSp>
          <p:nvGrpSpPr>
            <p:cNvPr id="10" name="Group 9"/>
            <p:cNvGrpSpPr/>
            <p:nvPr/>
          </p:nvGrpSpPr>
          <p:grpSpPr>
            <a:xfrm>
              <a:off x="382474" y="1797572"/>
              <a:ext cx="3855653" cy="4171229"/>
              <a:chOff x="540971" y="1774719"/>
              <a:chExt cx="3855653" cy="4171229"/>
            </a:xfrm>
          </p:grpSpPr>
          <p:sp>
            <p:nvSpPr>
              <p:cNvPr id="7" name="Rectangle 6"/>
              <p:cNvSpPr/>
              <p:nvPr/>
            </p:nvSpPr>
            <p:spPr>
              <a:xfrm>
                <a:off x="1397150" y="5530450"/>
                <a:ext cx="1668670" cy="415498"/>
              </a:xfrm>
              <a:prstGeom prst="rect">
                <a:avLst/>
              </a:prstGeom>
            </p:spPr>
            <p:txBody>
              <a:bodyPr wrap="square">
                <a:spAutoFit/>
              </a:bodyPr>
              <a:lstStyle/>
              <a:p>
                <a:pPr>
                  <a:lnSpc>
                    <a:spcPct val="150000"/>
                  </a:lnSpc>
                </a:pPr>
                <a:r>
                  <a:rPr lang="en-US" sz="1400" b="1" dirty="0">
                    <a:solidFill>
                      <a:srgbClr val="C00000"/>
                    </a:solidFill>
                  </a:rPr>
                  <a:t>9 distinct subgroups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971" y="1774719"/>
                <a:ext cx="3855653" cy="3822652"/>
              </a:xfrm>
              <a:prstGeom prst="rect">
                <a:avLst/>
              </a:prstGeom>
            </p:spPr>
          </p:pic>
        </p:gr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2035" y="1619132"/>
              <a:ext cx="3903517" cy="2500639"/>
            </a:xfrm>
            <a:prstGeom prst="rect">
              <a:avLst/>
            </a:prstGeom>
          </p:spPr>
        </p:pic>
      </p:grpSp>
      <p:sp>
        <p:nvSpPr>
          <p:cNvPr id="14" name="Rectangle 13"/>
          <p:cNvSpPr/>
          <p:nvPr/>
        </p:nvSpPr>
        <p:spPr>
          <a:xfrm>
            <a:off x="6115200" y="4761702"/>
            <a:ext cx="2519971" cy="1061829"/>
          </a:xfrm>
          <a:prstGeom prst="rect">
            <a:avLst/>
          </a:prstGeom>
        </p:spPr>
        <p:txBody>
          <a:bodyPr wrap="square">
            <a:spAutoFit/>
          </a:bodyPr>
          <a:lstStyle/>
          <a:p>
            <a:pPr>
              <a:lnSpc>
                <a:spcPct val="150000"/>
              </a:lnSpc>
            </a:pPr>
            <a:r>
              <a:rPr lang="en-US" sz="1400" b="1" dirty="0"/>
              <a:t>17 EPN Samples</a:t>
            </a:r>
          </a:p>
          <a:p>
            <a:pPr marL="285750" indent="-285750">
              <a:lnSpc>
                <a:spcPct val="150000"/>
              </a:lnSpc>
              <a:buFont typeface="Wingdings" panose="05000000000000000000" pitchFamily="2" charset="2"/>
              <a:buChar char="Ø"/>
            </a:pPr>
            <a:r>
              <a:rPr lang="en-US" sz="1400" dirty="0"/>
              <a:t>Most distinct groups</a:t>
            </a:r>
          </a:p>
          <a:p>
            <a:pPr marL="285750" indent="-285750">
              <a:lnSpc>
                <a:spcPct val="150000"/>
              </a:lnSpc>
              <a:buFont typeface="Wingdings" panose="05000000000000000000" pitchFamily="2" charset="2"/>
              <a:buChar char="Ø"/>
            </a:pPr>
            <a:r>
              <a:rPr lang="en-US" sz="1400" dirty="0"/>
              <a:t>Dismal prognosis</a:t>
            </a:r>
          </a:p>
        </p:txBody>
      </p:sp>
      <p:sp>
        <p:nvSpPr>
          <p:cNvPr id="15" name="Right Brace 14"/>
          <p:cNvSpPr/>
          <p:nvPr/>
        </p:nvSpPr>
        <p:spPr>
          <a:xfrm rot="5400000">
            <a:off x="5725387" y="3475297"/>
            <a:ext cx="205231" cy="1671935"/>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rot="16200000">
            <a:off x="8020099" y="2898854"/>
            <a:ext cx="1230145" cy="307777"/>
          </a:xfrm>
          <a:prstGeom prst="rect">
            <a:avLst/>
          </a:prstGeom>
          <a:noFill/>
        </p:spPr>
        <p:txBody>
          <a:bodyPr wrap="none" rtlCol="0">
            <a:spAutoFit/>
          </a:bodyPr>
          <a:lstStyle/>
          <a:p>
            <a:r>
              <a:rPr lang="en-US" sz="1400" dirty="0"/>
              <a:t>10,000 probes</a:t>
            </a:r>
            <a:endParaRPr lang="de-DE" sz="1400" dirty="0"/>
          </a:p>
        </p:txBody>
      </p:sp>
      <p:sp>
        <p:nvSpPr>
          <p:cNvPr id="21" name="Rectangle 20"/>
          <p:cNvSpPr/>
          <p:nvPr/>
        </p:nvSpPr>
        <p:spPr>
          <a:xfrm>
            <a:off x="1797335" y="319151"/>
            <a:ext cx="5549340" cy="830997"/>
          </a:xfrm>
          <a:prstGeom prst="rect">
            <a:avLst/>
          </a:prstGeom>
        </p:spPr>
        <p:txBody>
          <a:bodyPr wrap="none">
            <a:spAutoFit/>
          </a:bodyPr>
          <a:lstStyle/>
          <a:p>
            <a:pPr algn="ctr">
              <a:lnSpc>
                <a:spcPct val="150000"/>
              </a:lnSpc>
            </a:pPr>
            <a:r>
              <a:rPr lang="en-US" sz="2000" b="1" dirty="0"/>
              <a:t>Proteomic Profiling of Clinical Tissue Samples</a:t>
            </a:r>
          </a:p>
          <a:p>
            <a:pPr algn="ctr"/>
            <a:r>
              <a:rPr lang="en-US" dirty="0"/>
              <a:t>Application to Ependymoma; Concept to Implementation</a:t>
            </a:r>
          </a:p>
        </p:txBody>
      </p:sp>
      <p:sp>
        <p:nvSpPr>
          <p:cNvPr id="22" name="Right Brace 21"/>
          <p:cNvSpPr/>
          <p:nvPr/>
        </p:nvSpPr>
        <p:spPr>
          <a:xfrm rot="5400000">
            <a:off x="8095693" y="4028290"/>
            <a:ext cx="177531" cy="593648"/>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Rectangle 1"/>
          <p:cNvSpPr/>
          <p:nvPr/>
        </p:nvSpPr>
        <p:spPr>
          <a:xfrm>
            <a:off x="5557864" y="4438083"/>
            <a:ext cx="501676" cy="338554"/>
          </a:xfrm>
          <a:prstGeom prst="rect">
            <a:avLst/>
          </a:prstGeom>
        </p:spPr>
        <p:txBody>
          <a:bodyPr wrap="none">
            <a:spAutoFit/>
          </a:bodyPr>
          <a:lstStyle/>
          <a:p>
            <a:r>
              <a:rPr lang="en-US" sz="1600" b="1" dirty="0"/>
              <a:t>PFA</a:t>
            </a:r>
            <a:endParaRPr lang="en-US" sz="1600" dirty="0"/>
          </a:p>
        </p:txBody>
      </p:sp>
      <p:sp>
        <p:nvSpPr>
          <p:cNvPr id="24" name="Rectangle 23"/>
          <p:cNvSpPr/>
          <p:nvPr/>
        </p:nvSpPr>
        <p:spPr>
          <a:xfrm>
            <a:off x="7750199" y="4438083"/>
            <a:ext cx="832279" cy="338554"/>
          </a:xfrm>
          <a:prstGeom prst="rect">
            <a:avLst/>
          </a:prstGeom>
        </p:spPr>
        <p:txBody>
          <a:bodyPr wrap="none">
            <a:spAutoFit/>
          </a:bodyPr>
          <a:lstStyle/>
          <a:p>
            <a:r>
              <a:rPr lang="en-US" sz="1600" b="1" dirty="0"/>
              <a:t>RELPOS</a:t>
            </a:r>
            <a:endParaRPr lang="en-US" sz="1600" dirty="0"/>
          </a:p>
        </p:txBody>
      </p:sp>
      <p:sp>
        <p:nvSpPr>
          <p:cNvPr id="16" name="Rectangle 15"/>
          <p:cNvSpPr/>
          <p:nvPr/>
        </p:nvSpPr>
        <p:spPr>
          <a:xfrm>
            <a:off x="1084206" y="6361293"/>
            <a:ext cx="5418663" cy="400110"/>
          </a:xfrm>
          <a:prstGeom prst="rect">
            <a:avLst/>
          </a:prstGeom>
        </p:spPr>
        <p:txBody>
          <a:bodyPr wrap="square">
            <a:spAutoFit/>
          </a:bodyPr>
          <a:lstStyle/>
          <a:p>
            <a:r>
              <a:rPr lang="en-US" sz="1000" dirty="0" err="1">
                <a:effectLst/>
                <a:latin typeface="Calibri" panose="020F0502020204030204" pitchFamily="34" charset="0"/>
                <a:ea typeface="Calibri" panose="020F0502020204030204" pitchFamily="34" charset="0"/>
                <a:cs typeface="Times New Roman" panose="02020603050405020304" pitchFamily="18" charset="0"/>
              </a:rPr>
              <a:t>Pajtler</a:t>
            </a:r>
            <a:r>
              <a:rPr lang="en-US" sz="1000" dirty="0">
                <a:effectLst/>
                <a:latin typeface="Calibri" panose="020F0502020204030204" pitchFamily="34" charset="0"/>
                <a:ea typeface="Calibri" panose="020F0502020204030204" pitchFamily="34" charset="0"/>
                <a:cs typeface="Times New Roman" panose="02020603050405020304" pitchFamily="18" charset="0"/>
              </a:rPr>
              <a:t>, K. W. </a:t>
            </a:r>
            <a:r>
              <a:rPr lang="en-US" sz="1000" i="1" dirty="0">
                <a:effectLst/>
                <a:latin typeface="Calibri" panose="020F0502020204030204" pitchFamily="34" charset="0"/>
                <a:ea typeface="Calibri" panose="020F0502020204030204" pitchFamily="34" charset="0"/>
                <a:cs typeface="Times New Roman" panose="02020603050405020304" pitchFamily="18" charset="0"/>
              </a:rPr>
              <a:t>et al.</a:t>
            </a:r>
            <a:r>
              <a:rPr lang="en-US" sz="1000" dirty="0">
                <a:effectLst/>
                <a:latin typeface="Calibri" panose="020F0502020204030204" pitchFamily="34" charset="0"/>
                <a:ea typeface="Calibri" panose="020F0502020204030204" pitchFamily="34" charset="0"/>
                <a:cs typeface="Times New Roman" panose="02020603050405020304" pitchFamily="18" charset="0"/>
              </a:rPr>
              <a:t> Molecular Classification of Ependymal Tumors across All CNS Compartments, Histopathological Grades, and Age Groups. </a:t>
            </a:r>
            <a:r>
              <a:rPr lang="en-US" sz="1000" i="1" dirty="0">
                <a:effectLst/>
                <a:latin typeface="Calibri" panose="020F0502020204030204" pitchFamily="34" charset="0"/>
                <a:ea typeface="Calibri" panose="020F0502020204030204" pitchFamily="34" charset="0"/>
                <a:cs typeface="Times New Roman" panose="02020603050405020304" pitchFamily="18" charset="0"/>
              </a:rPr>
              <a:t>Cancer Cell</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r>
              <a:rPr lang="en-US" sz="1000" b="1" dirty="0">
                <a:effectLst/>
                <a:latin typeface="Calibri" panose="020F0502020204030204" pitchFamily="34" charset="0"/>
                <a:ea typeface="Calibri" panose="020F0502020204030204" pitchFamily="34" charset="0"/>
                <a:cs typeface="Times New Roman" panose="02020603050405020304" pitchFamily="18" charset="0"/>
              </a:rPr>
              <a:t>27,</a:t>
            </a:r>
            <a:r>
              <a:rPr lang="en-US" sz="1000" dirty="0">
                <a:effectLst/>
                <a:latin typeface="Calibri" panose="020F0502020204030204" pitchFamily="34" charset="0"/>
                <a:ea typeface="Calibri" panose="020F0502020204030204" pitchFamily="34" charset="0"/>
                <a:cs typeface="Times New Roman" panose="02020603050405020304" pitchFamily="18" charset="0"/>
              </a:rPr>
              <a:t> 728–743 (2015)</a:t>
            </a:r>
            <a:endParaRPr lang="en-US" sz="1000" dirty="0"/>
          </a:p>
        </p:txBody>
      </p:sp>
    </p:spTree>
    <p:extLst>
      <p:ext uri="{BB962C8B-B14F-4D97-AF65-F5344CB8AC3E}">
        <p14:creationId xmlns:p14="http://schemas.microsoft.com/office/powerpoint/2010/main" val="3157145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7808" y="340623"/>
            <a:ext cx="6588407" cy="830997"/>
          </a:xfrm>
          <a:prstGeom prst="rect">
            <a:avLst/>
          </a:prstGeom>
        </p:spPr>
        <p:txBody>
          <a:bodyPr wrap="none">
            <a:spAutoFit/>
          </a:bodyPr>
          <a:lstStyle/>
          <a:p>
            <a:pPr algn="ctr">
              <a:lnSpc>
                <a:spcPct val="150000"/>
              </a:lnSpc>
            </a:pPr>
            <a:r>
              <a:rPr lang="en-US" sz="2000" b="1" dirty="0"/>
              <a:t>Application to two Ependymoma subgroups</a:t>
            </a:r>
          </a:p>
          <a:p>
            <a:pPr algn="ctr"/>
            <a:r>
              <a:rPr lang="en-US" dirty="0"/>
              <a:t>1H Gradient, T2 method; Unsupervised Hierarchical Clustering &amp; PCA</a:t>
            </a:r>
          </a:p>
        </p:txBody>
      </p:sp>
      <p:grpSp>
        <p:nvGrpSpPr>
          <p:cNvPr id="17" name="Group 16"/>
          <p:cNvGrpSpPr/>
          <p:nvPr/>
        </p:nvGrpSpPr>
        <p:grpSpPr>
          <a:xfrm>
            <a:off x="3783338" y="1642000"/>
            <a:ext cx="4915204" cy="1887034"/>
            <a:chOff x="4319795" y="1969777"/>
            <a:chExt cx="4915204" cy="1887034"/>
          </a:xfrm>
        </p:grpSpPr>
        <p:grpSp>
          <p:nvGrpSpPr>
            <p:cNvPr id="15" name="Group 14"/>
            <p:cNvGrpSpPr/>
            <p:nvPr/>
          </p:nvGrpSpPr>
          <p:grpSpPr>
            <a:xfrm>
              <a:off x="4319795" y="1969777"/>
              <a:ext cx="2681334" cy="1887034"/>
              <a:chOff x="4679133" y="1843028"/>
              <a:chExt cx="2681334" cy="1887034"/>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9116" b="86429"/>
              <a:stretch/>
            </p:blipFill>
            <p:spPr>
              <a:xfrm>
                <a:off x="4679133" y="1843028"/>
                <a:ext cx="2681334" cy="1322668"/>
              </a:xfrm>
              <a:prstGeom prst="rect">
                <a:avLst/>
              </a:prstGeom>
            </p:spPr>
          </p:pic>
          <p:sp>
            <p:nvSpPr>
              <p:cNvPr id="11" name="Left Brace 10"/>
              <p:cNvSpPr/>
              <p:nvPr/>
            </p:nvSpPr>
            <p:spPr>
              <a:xfrm rot="16200000">
                <a:off x="4998250" y="3021469"/>
                <a:ext cx="109416" cy="545455"/>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rot="16200000">
                <a:off x="6269997" y="2339913"/>
                <a:ext cx="106373" cy="1911611"/>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p:cNvSpPr/>
              <p:nvPr/>
            </p:nvSpPr>
            <p:spPr>
              <a:xfrm>
                <a:off x="4830757" y="3422285"/>
                <a:ext cx="494930" cy="307777"/>
              </a:xfrm>
              <a:prstGeom prst="rect">
                <a:avLst/>
              </a:prstGeom>
            </p:spPr>
            <p:txBody>
              <a:bodyPr wrap="square">
                <a:spAutoFit/>
              </a:bodyPr>
              <a:lstStyle/>
              <a:p>
                <a:r>
                  <a:rPr lang="en-US" sz="1400" dirty="0"/>
                  <a:t>PFA</a:t>
                </a:r>
              </a:p>
            </p:txBody>
          </p:sp>
          <p:sp>
            <p:nvSpPr>
              <p:cNvPr id="14" name="Rectangle 13"/>
              <p:cNvSpPr/>
              <p:nvPr/>
            </p:nvSpPr>
            <p:spPr>
              <a:xfrm>
                <a:off x="6008681" y="3422284"/>
                <a:ext cx="888411" cy="307777"/>
              </a:xfrm>
              <a:prstGeom prst="rect">
                <a:avLst/>
              </a:prstGeom>
            </p:spPr>
            <p:txBody>
              <a:bodyPr wrap="square">
                <a:spAutoFit/>
              </a:bodyPr>
              <a:lstStyle/>
              <a:p>
                <a:r>
                  <a:rPr lang="en-US" sz="1400" dirty="0"/>
                  <a:t>RELPOS</a:t>
                </a:r>
              </a:p>
            </p:txBody>
          </p:sp>
        </p:grpSp>
        <p:sp>
          <p:nvSpPr>
            <p:cNvPr id="16" name="Rectangle 15"/>
            <p:cNvSpPr/>
            <p:nvPr/>
          </p:nvSpPr>
          <p:spPr>
            <a:xfrm>
              <a:off x="7072537" y="2154562"/>
              <a:ext cx="2162462" cy="1384995"/>
            </a:xfrm>
            <a:prstGeom prst="rect">
              <a:avLst/>
            </a:prstGeom>
          </p:spPr>
          <p:txBody>
            <a:bodyPr wrap="square">
              <a:spAutoFit/>
            </a:bodyPr>
            <a:lstStyle/>
            <a:p>
              <a:pPr marL="285750" indent="-285750">
                <a:buFont typeface="Wingdings" panose="05000000000000000000" pitchFamily="2" charset="2"/>
                <a:buChar char="Ø"/>
              </a:pPr>
              <a:r>
                <a:rPr lang="en-US" sz="1400" dirty="0"/>
                <a:t>2862 shared proteins groups across all 17 samples</a:t>
              </a:r>
            </a:p>
            <a:p>
              <a:pPr marL="742950" lvl="1"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still clustered in PFA and RELPOS</a:t>
              </a:r>
            </a:p>
          </p:txBody>
        </p:sp>
      </p:grpSp>
      <p:grpSp>
        <p:nvGrpSpPr>
          <p:cNvPr id="21" name="Group 20"/>
          <p:cNvGrpSpPr/>
          <p:nvPr/>
        </p:nvGrpSpPr>
        <p:grpSpPr>
          <a:xfrm>
            <a:off x="4111574" y="3785622"/>
            <a:ext cx="4539157" cy="2747879"/>
            <a:chOff x="3869755" y="3895338"/>
            <a:chExt cx="4284667" cy="2593818"/>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755" y="3895338"/>
              <a:ext cx="4284667" cy="2593818"/>
            </a:xfrm>
            <a:prstGeom prst="rect">
              <a:avLst/>
            </a:prstGeom>
          </p:spPr>
        </p:pic>
        <p:sp>
          <p:nvSpPr>
            <p:cNvPr id="19" name="Rectangle 18"/>
            <p:cNvSpPr/>
            <p:nvPr/>
          </p:nvSpPr>
          <p:spPr>
            <a:xfrm>
              <a:off x="4770651" y="4645284"/>
              <a:ext cx="494930" cy="307777"/>
            </a:xfrm>
            <a:prstGeom prst="rect">
              <a:avLst/>
            </a:prstGeom>
          </p:spPr>
          <p:txBody>
            <a:bodyPr wrap="square">
              <a:spAutoFit/>
            </a:bodyPr>
            <a:lstStyle/>
            <a:p>
              <a:r>
                <a:rPr lang="en-US" sz="1400" b="1" dirty="0">
                  <a:solidFill>
                    <a:srgbClr val="C00000"/>
                  </a:solidFill>
                </a:rPr>
                <a:t>PFA</a:t>
              </a:r>
            </a:p>
          </p:txBody>
        </p:sp>
        <p:sp>
          <p:nvSpPr>
            <p:cNvPr id="20" name="Rectangle 19"/>
            <p:cNvSpPr/>
            <p:nvPr/>
          </p:nvSpPr>
          <p:spPr>
            <a:xfrm>
              <a:off x="6688983" y="5194603"/>
              <a:ext cx="888411" cy="307777"/>
            </a:xfrm>
            <a:prstGeom prst="rect">
              <a:avLst/>
            </a:prstGeom>
          </p:spPr>
          <p:txBody>
            <a:bodyPr wrap="square">
              <a:spAutoFit/>
            </a:bodyPr>
            <a:lstStyle/>
            <a:p>
              <a:r>
                <a:rPr lang="en-US" sz="1400" b="1" dirty="0"/>
                <a:t>RELPOS</a:t>
              </a:r>
            </a:p>
          </p:txBody>
        </p:sp>
      </p:grpSp>
      <p:sp>
        <p:nvSpPr>
          <p:cNvPr id="41" name="Rectangle 40"/>
          <p:cNvSpPr/>
          <p:nvPr/>
        </p:nvSpPr>
        <p:spPr>
          <a:xfrm>
            <a:off x="1862705" y="2426317"/>
            <a:ext cx="1134811" cy="159501"/>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RELPOS</a:t>
            </a:r>
          </a:p>
        </p:txBody>
      </p:sp>
      <p:grpSp>
        <p:nvGrpSpPr>
          <p:cNvPr id="3" name="Group 2"/>
          <p:cNvGrpSpPr/>
          <p:nvPr/>
        </p:nvGrpSpPr>
        <p:grpSpPr>
          <a:xfrm>
            <a:off x="411407" y="1651508"/>
            <a:ext cx="3219045" cy="5043143"/>
            <a:chOff x="411407" y="1651508"/>
            <a:chExt cx="3219045" cy="5043143"/>
          </a:xfrm>
        </p:grpSpPr>
        <p:grpSp>
          <p:nvGrpSpPr>
            <p:cNvPr id="9" name="Group 8"/>
            <p:cNvGrpSpPr/>
            <p:nvPr/>
          </p:nvGrpSpPr>
          <p:grpSpPr>
            <a:xfrm>
              <a:off x="700446" y="1651508"/>
              <a:ext cx="2297071" cy="5043143"/>
              <a:chOff x="2849502" y="1382789"/>
              <a:chExt cx="2563287" cy="562761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26244" r="79596"/>
              <a:stretch/>
            </p:blipFill>
            <p:spPr>
              <a:xfrm>
                <a:off x="2849502" y="2426328"/>
                <a:ext cx="853365" cy="4584071"/>
              </a:xfrm>
              <a:prstGeom prst="rect">
                <a:avLst/>
              </a:prstGeom>
            </p:spPr>
          </p:pic>
          <p:grpSp>
            <p:nvGrpSpPr>
              <p:cNvPr id="8" name="Group 7"/>
              <p:cNvGrpSpPr/>
              <p:nvPr/>
            </p:nvGrpSpPr>
            <p:grpSpPr>
              <a:xfrm>
                <a:off x="3702867" y="1382789"/>
                <a:ext cx="1709922" cy="5627610"/>
                <a:chOff x="5169527" y="1230390"/>
                <a:chExt cx="1709922" cy="562761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9116" t="26802"/>
                <a:stretch/>
              </p:blipFill>
              <p:spPr>
                <a:xfrm>
                  <a:off x="5169528" y="2308634"/>
                  <a:ext cx="1709921" cy="4549366"/>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9116" b="86429"/>
                <a:stretch/>
              </p:blipFill>
              <p:spPr>
                <a:xfrm>
                  <a:off x="5169527" y="1230390"/>
                  <a:ext cx="1709921" cy="843482"/>
                </a:xfrm>
                <a:prstGeom prst="rect">
                  <a:avLst/>
                </a:prstGeom>
              </p:spPr>
            </p:pic>
          </p:grpSp>
        </p:grpSp>
        <p:sp>
          <p:nvSpPr>
            <p:cNvPr id="2" name="Rectangle 1"/>
            <p:cNvSpPr/>
            <p:nvPr/>
          </p:nvSpPr>
          <p:spPr>
            <a:xfrm rot="16200000">
              <a:off x="-297145" y="3856062"/>
              <a:ext cx="1735763" cy="318660"/>
            </a:xfrm>
            <a:prstGeom prst="rect">
              <a:avLst/>
            </a:prstGeom>
          </p:spPr>
          <p:txBody>
            <a:bodyPr wrap="none">
              <a:spAutoFit/>
            </a:bodyPr>
            <a:lstStyle/>
            <a:p>
              <a:r>
                <a:rPr lang="en-US" sz="1400" dirty="0"/>
                <a:t>2862 protein-groups</a:t>
              </a:r>
            </a:p>
          </p:txBody>
        </p:sp>
        <p:grpSp>
          <p:nvGrpSpPr>
            <p:cNvPr id="24" name="Group 23"/>
            <p:cNvGrpSpPr/>
            <p:nvPr/>
          </p:nvGrpSpPr>
          <p:grpSpPr>
            <a:xfrm>
              <a:off x="2997516" y="4706363"/>
              <a:ext cx="632936" cy="1794587"/>
              <a:chOff x="9034615" y="3559183"/>
              <a:chExt cx="611321" cy="1733300"/>
            </a:xfrm>
          </p:grpSpPr>
          <p:sp>
            <p:nvSpPr>
              <p:cNvPr id="26" name="Rectangle 25"/>
              <p:cNvSpPr/>
              <p:nvPr/>
            </p:nvSpPr>
            <p:spPr>
              <a:xfrm>
                <a:off x="9034615" y="3559183"/>
                <a:ext cx="299058" cy="242390"/>
              </a:xfrm>
              <a:prstGeom prst="rect">
                <a:avLst/>
              </a:prstGeom>
            </p:spPr>
            <p:txBody>
              <a:bodyPr wrap="none">
                <a:spAutoFit/>
              </a:bodyPr>
              <a:lstStyle/>
              <a:p>
                <a:r>
                  <a:rPr lang="en-US" sz="1200" dirty="0"/>
                  <a:t>40</a:t>
                </a:r>
              </a:p>
            </p:txBody>
          </p:sp>
          <p:sp>
            <p:nvSpPr>
              <p:cNvPr id="27" name="Rectangle 26"/>
              <p:cNvSpPr/>
              <p:nvPr/>
            </p:nvSpPr>
            <p:spPr>
              <a:xfrm>
                <a:off x="9034615" y="4305157"/>
                <a:ext cx="299058" cy="242390"/>
              </a:xfrm>
              <a:prstGeom prst="rect">
                <a:avLst/>
              </a:prstGeom>
            </p:spPr>
            <p:txBody>
              <a:bodyPr wrap="none">
                <a:spAutoFit/>
              </a:bodyPr>
              <a:lstStyle/>
              <a:p>
                <a:r>
                  <a:rPr lang="en-US" sz="1200" dirty="0"/>
                  <a:t>30</a:t>
                </a:r>
              </a:p>
            </p:txBody>
          </p:sp>
          <p:sp>
            <p:nvSpPr>
              <p:cNvPr id="28" name="Rectangle 27"/>
              <p:cNvSpPr/>
              <p:nvPr/>
            </p:nvSpPr>
            <p:spPr>
              <a:xfrm>
                <a:off x="9034615" y="4676012"/>
                <a:ext cx="341760" cy="276999"/>
              </a:xfrm>
              <a:prstGeom prst="rect">
                <a:avLst/>
              </a:prstGeom>
            </p:spPr>
            <p:txBody>
              <a:bodyPr wrap="none">
                <a:spAutoFit/>
              </a:bodyPr>
              <a:lstStyle/>
              <a:p>
                <a:r>
                  <a:rPr lang="en-US" sz="1200" dirty="0"/>
                  <a:t>25</a:t>
                </a:r>
              </a:p>
            </p:txBody>
          </p:sp>
          <p:sp>
            <p:nvSpPr>
              <p:cNvPr id="29" name="Rectangle 28"/>
              <p:cNvSpPr/>
              <p:nvPr/>
            </p:nvSpPr>
            <p:spPr>
              <a:xfrm>
                <a:off x="9034615" y="5015484"/>
                <a:ext cx="341760" cy="276999"/>
              </a:xfrm>
              <a:prstGeom prst="rect">
                <a:avLst/>
              </a:prstGeom>
            </p:spPr>
            <p:txBody>
              <a:bodyPr wrap="none">
                <a:spAutoFit/>
              </a:bodyPr>
              <a:lstStyle/>
              <a:p>
                <a:r>
                  <a:rPr lang="en-US" sz="1200" dirty="0"/>
                  <a:t>20</a:t>
                </a:r>
              </a:p>
            </p:txBody>
          </p:sp>
          <p:sp>
            <p:nvSpPr>
              <p:cNvPr id="30" name="Rectangle 29"/>
              <p:cNvSpPr/>
              <p:nvPr/>
            </p:nvSpPr>
            <p:spPr>
              <a:xfrm rot="16200000">
                <a:off x="8898824" y="4395074"/>
                <a:ext cx="1251835" cy="242389"/>
              </a:xfrm>
              <a:prstGeom prst="rect">
                <a:avLst/>
              </a:prstGeom>
            </p:spPr>
            <p:txBody>
              <a:bodyPr wrap="none">
                <a:spAutoFit/>
              </a:bodyPr>
              <a:lstStyle/>
              <a:p>
                <a:r>
                  <a:rPr lang="en-US" sz="1200" dirty="0"/>
                  <a:t>Log2 LFQ intensities</a:t>
                </a:r>
              </a:p>
            </p:txBody>
          </p:sp>
          <p:grpSp>
            <p:nvGrpSpPr>
              <p:cNvPr id="31" name="Group 30"/>
              <p:cNvGrpSpPr/>
              <p:nvPr/>
            </p:nvGrpSpPr>
            <p:grpSpPr>
              <a:xfrm rot="16200000">
                <a:off x="8498989" y="4287926"/>
                <a:ext cx="1716861" cy="261615"/>
                <a:chOff x="6004556" y="6022363"/>
                <a:chExt cx="1716861" cy="261615"/>
              </a:xfrm>
            </p:grpSpPr>
            <p:sp>
              <p:nvSpPr>
                <p:cNvPr id="32" name="Rectangle 31"/>
                <p:cNvSpPr/>
                <p:nvPr/>
              </p:nvSpPr>
              <p:spPr>
                <a:xfrm>
                  <a:off x="6342177" y="6022363"/>
                  <a:ext cx="264351" cy="261610"/>
                </a:xfrm>
                <a:prstGeom prst="rect">
                  <a:avLst/>
                </a:prstGeom>
              </p:spPr>
              <p:txBody>
                <a:bodyPr wrap="square">
                  <a:spAutoFit/>
                </a:bodyPr>
                <a:lstStyle/>
                <a:p>
                  <a:r>
                    <a:rPr lang="en-US" sz="1100" dirty="0"/>
                    <a:t>|</a:t>
                  </a:r>
                </a:p>
              </p:txBody>
            </p:sp>
            <p:sp>
              <p:nvSpPr>
                <p:cNvPr id="33" name="Rectangle 32"/>
                <p:cNvSpPr/>
                <p:nvPr/>
              </p:nvSpPr>
              <p:spPr>
                <a:xfrm>
                  <a:off x="6004556" y="6022363"/>
                  <a:ext cx="264351" cy="261610"/>
                </a:xfrm>
                <a:prstGeom prst="rect">
                  <a:avLst/>
                </a:prstGeom>
              </p:spPr>
              <p:txBody>
                <a:bodyPr wrap="square">
                  <a:spAutoFit/>
                </a:bodyPr>
                <a:lstStyle/>
                <a:p>
                  <a:r>
                    <a:rPr lang="en-US" sz="1100" dirty="0"/>
                    <a:t>|</a:t>
                  </a:r>
                </a:p>
              </p:txBody>
            </p:sp>
            <p:sp>
              <p:nvSpPr>
                <p:cNvPr id="34" name="Rectangle 33"/>
                <p:cNvSpPr/>
                <p:nvPr/>
              </p:nvSpPr>
              <p:spPr>
                <a:xfrm>
                  <a:off x="6703314" y="6022363"/>
                  <a:ext cx="264351" cy="261610"/>
                </a:xfrm>
                <a:prstGeom prst="rect">
                  <a:avLst/>
                </a:prstGeom>
              </p:spPr>
              <p:txBody>
                <a:bodyPr wrap="square">
                  <a:spAutoFit/>
                </a:bodyPr>
                <a:lstStyle/>
                <a:p>
                  <a:r>
                    <a:rPr lang="en-US" sz="1100" dirty="0"/>
                    <a:t>|</a:t>
                  </a:r>
                </a:p>
              </p:txBody>
            </p:sp>
            <p:sp>
              <p:nvSpPr>
                <p:cNvPr id="35" name="Rectangle 34"/>
                <p:cNvSpPr/>
                <p:nvPr/>
              </p:nvSpPr>
              <p:spPr>
                <a:xfrm>
                  <a:off x="7457066" y="6022368"/>
                  <a:ext cx="264351" cy="261610"/>
                </a:xfrm>
                <a:prstGeom prst="rect">
                  <a:avLst/>
                </a:prstGeom>
              </p:spPr>
              <p:txBody>
                <a:bodyPr wrap="square">
                  <a:spAutoFit/>
                </a:bodyPr>
                <a:lstStyle/>
                <a:p>
                  <a:r>
                    <a:rPr lang="en-US" sz="1100" dirty="0"/>
                    <a:t>|</a:t>
                  </a:r>
                </a:p>
              </p:txBody>
            </p:sp>
          </p:grpSp>
        </p:grpSp>
        <p:pic>
          <p:nvPicPr>
            <p:cNvPr id="36" name="Picture 35"/>
            <p:cNvPicPr>
              <a:picLocks noChangeAspect="1"/>
            </p:cNvPicPr>
            <p:nvPr/>
          </p:nvPicPr>
          <p:blipFill rotWithShape="1">
            <a:blip r:embed="rId4"/>
            <a:srcRect t="74621"/>
            <a:stretch/>
          </p:blipFill>
          <p:spPr>
            <a:xfrm rot="16200000" flipV="1">
              <a:off x="2396212" y="5646013"/>
              <a:ext cx="1994725" cy="102551"/>
            </a:xfrm>
            <a:prstGeom prst="rect">
              <a:avLst/>
            </a:prstGeom>
          </p:spPr>
        </p:pic>
        <p:sp>
          <p:nvSpPr>
            <p:cNvPr id="42" name="Rectangle 41"/>
            <p:cNvSpPr/>
            <p:nvPr/>
          </p:nvSpPr>
          <p:spPr>
            <a:xfrm>
              <a:off x="1498547" y="2429440"/>
              <a:ext cx="360324" cy="15879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3" name="Rectangle 42"/>
            <p:cNvSpPr/>
            <p:nvPr/>
          </p:nvSpPr>
          <p:spPr>
            <a:xfrm>
              <a:off x="1461149" y="2366338"/>
              <a:ext cx="377451" cy="317360"/>
            </a:xfrm>
            <a:prstGeom prst="rect">
              <a:avLst/>
            </a:prstGeom>
          </p:spPr>
          <p:txBody>
            <a:bodyPr wrap="none">
              <a:spAutoFit/>
            </a:bodyPr>
            <a:lstStyle/>
            <a:p>
              <a:r>
                <a:rPr lang="en-US" sz="1200" dirty="0"/>
                <a:t>PFA</a:t>
              </a:r>
            </a:p>
          </p:txBody>
        </p:sp>
      </p:grpSp>
      <p:sp>
        <p:nvSpPr>
          <p:cNvPr id="44" name="Rectangle 43"/>
          <p:cNvSpPr/>
          <p:nvPr/>
        </p:nvSpPr>
        <p:spPr>
          <a:xfrm>
            <a:off x="746164" y="2348657"/>
            <a:ext cx="807668" cy="286793"/>
          </a:xfrm>
          <a:prstGeom prst="rect">
            <a:avLst/>
          </a:prstGeom>
        </p:spPr>
        <p:txBody>
          <a:bodyPr wrap="none">
            <a:spAutoFit/>
          </a:bodyPr>
          <a:lstStyle/>
          <a:p>
            <a:r>
              <a:rPr lang="en-US" sz="1200" dirty="0"/>
              <a:t>Subgroup</a:t>
            </a:r>
          </a:p>
        </p:txBody>
      </p:sp>
      <p:sp>
        <p:nvSpPr>
          <p:cNvPr id="46" name="Rectangle 45"/>
          <p:cNvSpPr/>
          <p:nvPr/>
        </p:nvSpPr>
        <p:spPr>
          <a:xfrm>
            <a:off x="1606013" y="1406670"/>
            <a:ext cx="1250670" cy="286793"/>
          </a:xfrm>
          <a:prstGeom prst="rect">
            <a:avLst/>
          </a:prstGeom>
        </p:spPr>
        <p:txBody>
          <a:bodyPr wrap="none">
            <a:spAutoFit/>
          </a:bodyPr>
          <a:lstStyle/>
          <a:p>
            <a:r>
              <a:rPr lang="en-US" sz="1200" b="1" dirty="0"/>
              <a:t>Patient Samples</a:t>
            </a:r>
          </a:p>
        </p:txBody>
      </p:sp>
    </p:spTree>
    <p:extLst>
      <p:ext uri="{BB962C8B-B14F-4D97-AF65-F5344CB8AC3E}">
        <p14:creationId xmlns:p14="http://schemas.microsoft.com/office/powerpoint/2010/main" val="2290651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9832" y="340623"/>
            <a:ext cx="5904373" cy="830997"/>
          </a:xfrm>
          <a:prstGeom prst="rect">
            <a:avLst/>
          </a:prstGeom>
        </p:spPr>
        <p:txBody>
          <a:bodyPr wrap="none">
            <a:spAutoFit/>
          </a:bodyPr>
          <a:lstStyle/>
          <a:p>
            <a:pPr algn="ctr">
              <a:lnSpc>
                <a:spcPct val="150000"/>
              </a:lnSpc>
            </a:pPr>
            <a:r>
              <a:rPr lang="en-US" sz="2000" b="1" dirty="0"/>
              <a:t>Application to two Ependymoma subgroups</a:t>
            </a:r>
          </a:p>
          <a:p>
            <a:pPr algn="ctr"/>
            <a:r>
              <a:rPr lang="en-US" dirty="0"/>
              <a:t>1H Gradient; Limma Statistics (incl. all protein groups = 6739)</a:t>
            </a:r>
          </a:p>
        </p:txBody>
      </p:sp>
      <p:grpSp>
        <p:nvGrpSpPr>
          <p:cNvPr id="15" name="Group 14"/>
          <p:cNvGrpSpPr/>
          <p:nvPr/>
        </p:nvGrpSpPr>
        <p:grpSpPr>
          <a:xfrm>
            <a:off x="6367388" y="464700"/>
            <a:ext cx="2568934" cy="6291053"/>
            <a:chOff x="6199474" y="450315"/>
            <a:chExt cx="2568934" cy="6291053"/>
          </a:xfrm>
        </p:grpSpPr>
        <p:grpSp>
          <p:nvGrpSpPr>
            <p:cNvPr id="18" name="Group 17"/>
            <p:cNvGrpSpPr/>
            <p:nvPr/>
          </p:nvGrpSpPr>
          <p:grpSpPr>
            <a:xfrm>
              <a:off x="6484141" y="758092"/>
              <a:ext cx="2284267" cy="5983276"/>
              <a:chOff x="1244571" y="0"/>
              <a:chExt cx="2618214" cy="6858000"/>
            </a:xfrm>
          </p:grpSpPr>
          <p:pic>
            <p:nvPicPr>
              <p:cNvPr id="19" name="Picture 18"/>
              <p:cNvPicPr>
                <a:picLocks noChangeAspect="1"/>
              </p:cNvPicPr>
              <p:nvPr/>
            </p:nvPicPr>
            <p:blipFill rotWithShape="1">
              <a:blip r:embed="rId2">
                <a:extLst>
                  <a:ext uri="{28A0092B-C50C-407E-A947-70E740481C1C}">
                    <a14:useLocalDpi xmlns:a14="http://schemas.microsoft.com/office/drawing/2010/main" val="0"/>
                  </a:ext>
                </a:extLst>
              </a:blip>
              <a:srcRect t="25071" r="79555"/>
              <a:stretch/>
            </p:blipFill>
            <p:spPr>
              <a:xfrm>
                <a:off x="1244571" y="1719384"/>
                <a:ext cx="881214" cy="5138615"/>
              </a:xfrm>
              <a:prstGeom prst="rect">
                <a:avLst/>
              </a:prstGeom>
            </p:spPr>
          </p:pic>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l="59701"/>
              <a:stretch/>
            </p:blipFill>
            <p:spPr>
              <a:xfrm>
                <a:off x="2125785" y="0"/>
                <a:ext cx="1737000" cy="6858000"/>
              </a:xfrm>
              <a:prstGeom prst="rect">
                <a:avLst/>
              </a:prstGeom>
            </p:spPr>
          </p:pic>
        </p:grpSp>
        <p:grpSp>
          <p:nvGrpSpPr>
            <p:cNvPr id="28" name="Group 27"/>
            <p:cNvGrpSpPr/>
            <p:nvPr/>
          </p:nvGrpSpPr>
          <p:grpSpPr>
            <a:xfrm>
              <a:off x="7300874" y="2039815"/>
              <a:ext cx="1467534" cy="317360"/>
              <a:chOff x="176337" y="788566"/>
              <a:chExt cx="1467534" cy="317360"/>
            </a:xfrm>
          </p:grpSpPr>
          <p:sp>
            <p:nvSpPr>
              <p:cNvPr id="29" name="Rectangle 28"/>
              <p:cNvSpPr/>
              <p:nvPr/>
            </p:nvSpPr>
            <p:spPr>
              <a:xfrm>
                <a:off x="1311148" y="847538"/>
                <a:ext cx="332723" cy="15938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0" name="Rectangle 29"/>
              <p:cNvSpPr/>
              <p:nvPr/>
            </p:nvSpPr>
            <p:spPr>
              <a:xfrm>
                <a:off x="176337" y="848899"/>
                <a:ext cx="1134811" cy="159501"/>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RELPOS</a:t>
                </a:r>
              </a:p>
            </p:txBody>
          </p:sp>
          <p:sp>
            <p:nvSpPr>
              <p:cNvPr id="31" name="Rectangle 30"/>
              <p:cNvSpPr/>
              <p:nvPr/>
            </p:nvSpPr>
            <p:spPr>
              <a:xfrm>
                <a:off x="1263232" y="788566"/>
                <a:ext cx="377451" cy="317360"/>
              </a:xfrm>
              <a:prstGeom prst="rect">
                <a:avLst/>
              </a:prstGeom>
            </p:spPr>
            <p:txBody>
              <a:bodyPr wrap="none">
                <a:spAutoFit/>
              </a:bodyPr>
              <a:lstStyle/>
              <a:p>
                <a:r>
                  <a:rPr lang="en-US" sz="1200" dirty="0"/>
                  <a:t>PFA</a:t>
                </a:r>
              </a:p>
            </p:txBody>
          </p:sp>
        </p:grpSp>
        <p:sp>
          <p:nvSpPr>
            <p:cNvPr id="32" name="Rectangle 31"/>
            <p:cNvSpPr/>
            <p:nvPr/>
          </p:nvSpPr>
          <p:spPr>
            <a:xfrm rot="16200000">
              <a:off x="5560806" y="3367627"/>
              <a:ext cx="1585114" cy="307777"/>
            </a:xfrm>
            <a:prstGeom prst="rect">
              <a:avLst/>
            </a:prstGeom>
          </p:spPr>
          <p:txBody>
            <a:bodyPr wrap="none">
              <a:spAutoFit/>
            </a:bodyPr>
            <a:lstStyle/>
            <a:p>
              <a:r>
                <a:rPr lang="en-US" sz="1400" dirty="0"/>
                <a:t>489 protein-groups</a:t>
              </a:r>
            </a:p>
          </p:txBody>
        </p:sp>
        <p:sp>
          <p:nvSpPr>
            <p:cNvPr id="33" name="Rectangle 32"/>
            <p:cNvSpPr/>
            <p:nvPr/>
          </p:nvSpPr>
          <p:spPr>
            <a:xfrm>
              <a:off x="6567505" y="2024185"/>
              <a:ext cx="807667" cy="286793"/>
            </a:xfrm>
            <a:prstGeom prst="rect">
              <a:avLst/>
            </a:prstGeom>
          </p:spPr>
          <p:txBody>
            <a:bodyPr wrap="none">
              <a:spAutoFit/>
            </a:bodyPr>
            <a:lstStyle/>
            <a:p>
              <a:r>
                <a:rPr lang="en-US" sz="1200" dirty="0"/>
                <a:t>Subgroup</a:t>
              </a:r>
            </a:p>
          </p:txBody>
        </p:sp>
        <p:sp>
          <p:nvSpPr>
            <p:cNvPr id="34" name="Rectangle 33"/>
            <p:cNvSpPr/>
            <p:nvPr/>
          </p:nvSpPr>
          <p:spPr>
            <a:xfrm>
              <a:off x="7385162" y="450315"/>
              <a:ext cx="1380058" cy="307777"/>
            </a:xfrm>
            <a:prstGeom prst="rect">
              <a:avLst/>
            </a:prstGeom>
          </p:spPr>
          <p:txBody>
            <a:bodyPr wrap="none">
              <a:spAutoFit/>
            </a:bodyPr>
            <a:lstStyle/>
            <a:p>
              <a:r>
                <a:rPr lang="en-US" sz="1400" dirty="0"/>
                <a:t>Patient Samples</a:t>
              </a:r>
            </a:p>
          </p:txBody>
        </p:sp>
      </p:grpSp>
      <p:grpSp>
        <p:nvGrpSpPr>
          <p:cNvPr id="45" name="Group 44"/>
          <p:cNvGrpSpPr/>
          <p:nvPr/>
        </p:nvGrpSpPr>
        <p:grpSpPr>
          <a:xfrm>
            <a:off x="6477340" y="5091580"/>
            <a:ext cx="559123" cy="1469768"/>
            <a:chOff x="5945836" y="5077446"/>
            <a:chExt cx="559123" cy="1469768"/>
          </a:xfrm>
        </p:grpSpPr>
        <p:pic>
          <p:nvPicPr>
            <p:cNvPr id="21" name="Picture 20"/>
            <p:cNvPicPr>
              <a:picLocks noChangeAspect="1"/>
            </p:cNvPicPr>
            <p:nvPr/>
          </p:nvPicPr>
          <p:blipFill rotWithShape="1">
            <a:blip r:embed="rId3"/>
            <a:srcRect t="75613"/>
            <a:stretch/>
          </p:blipFill>
          <p:spPr>
            <a:xfrm rot="16200000">
              <a:off x="5519192" y="5763674"/>
              <a:ext cx="1469768" cy="97312"/>
            </a:xfrm>
            <a:prstGeom prst="rect">
              <a:avLst/>
            </a:prstGeom>
          </p:spPr>
        </p:pic>
        <p:sp>
          <p:nvSpPr>
            <p:cNvPr id="38" name="Rectangle 37"/>
            <p:cNvSpPr/>
            <p:nvPr/>
          </p:nvSpPr>
          <p:spPr>
            <a:xfrm rot="16200000">
              <a:off x="5731431" y="5718225"/>
              <a:ext cx="1296098" cy="250959"/>
            </a:xfrm>
            <a:prstGeom prst="rect">
              <a:avLst/>
            </a:prstGeom>
          </p:spPr>
          <p:txBody>
            <a:bodyPr wrap="none">
              <a:spAutoFit/>
            </a:bodyPr>
            <a:lstStyle/>
            <a:p>
              <a:r>
                <a:rPr lang="en-US" sz="1200" dirty="0"/>
                <a:t>Log2 LFQ intensities</a:t>
              </a:r>
            </a:p>
          </p:txBody>
        </p:sp>
        <p:grpSp>
          <p:nvGrpSpPr>
            <p:cNvPr id="3" name="Group 2"/>
            <p:cNvGrpSpPr/>
            <p:nvPr/>
          </p:nvGrpSpPr>
          <p:grpSpPr>
            <a:xfrm>
              <a:off x="5945836" y="6079374"/>
              <a:ext cx="416102" cy="293350"/>
              <a:chOff x="5945836" y="6243493"/>
              <a:chExt cx="416102" cy="293350"/>
            </a:xfrm>
          </p:grpSpPr>
          <p:sp>
            <p:nvSpPr>
              <p:cNvPr id="37" name="Rectangle 36"/>
              <p:cNvSpPr/>
              <p:nvPr/>
            </p:nvSpPr>
            <p:spPr>
              <a:xfrm>
                <a:off x="5945836" y="6259844"/>
                <a:ext cx="309700" cy="276999"/>
              </a:xfrm>
              <a:prstGeom prst="rect">
                <a:avLst/>
              </a:prstGeom>
            </p:spPr>
            <p:txBody>
              <a:bodyPr wrap="none">
                <a:spAutoFit/>
              </a:bodyPr>
              <a:lstStyle/>
              <a:p>
                <a:r>
                  <a:rPr lang="en-US" sz="1200" dirty="0"/>
                  <a:t>-2</a:t>
                </a:r>
              </a:p>
            </p:txBody>
          </p:sp>
          <p:sp>
            <p:nvSpPr>
              <p:cNvPr id="39" name="Rectangle 38"/>
              <p:cNvSpPr/>
              <p:nvPr/>
            </p:nvSpPr>
            <p:spPr>
              <a:xfrm rot="16200000">
                <a:off x="6089659" y="6244912"/>
                <a:ext cx="273698" cy="270860"/>
              </a:xfrm>
              <a:prstGeom prst="rect">
                <a:avLst/>
              </a:prstGeom>
            </p:spPr>
            <p:txBody>
              <a:bodyPr wrap="square">
                <a:spAutoFit/>
              </a:bodyPr>
              <a:lstStyle/>
              <a:p>
                <a:r>
                  <a:rPr lang="en-US" sz="1100" dirty="0"/>
                  <a:t>|</a:t>
                </a:r>
              </a:p>
            </p:txBody>
          </p:sp>
        </p:grpSp>
        <p:grpSp>
          <p:nvGrpSpPr>
            <p:cNvPr id="2" name="Group 1"/>
            <p:cNvGrpSpPr/>
            <p:nvPr/>
          </p:nvGrpSpPr>
          <p:grpSpPr>
            <a:xfrm>
              <a:off x="5969079" y="5233214"/>
              <a:ext cx="392858" cy="290521"/>
              <a:chOff x="5969079" y="4990941"/>
              <a:chExt cx="392858" cy="290521"/>
            </a:xfrm>
          </p:grpSpPr>
          <p:sp>
            <p:nvSpPr>
              <p:cNvPr id="40" name="Rectangle 39"/>
              <p:cNvSpPr/>
              <p:nvPr/>
            </p:nvSpPr>
            <p:spPr>
              <a:xfrm>
                <a:off x="5969079" y="5004463"/>
                <a:ext cx="263214" cy="276999"/>
              </a:xfrm>
              <a:prstGeom prst="rect">
                <a:avLst/>
              </a:prstGeom>
            </p:spPr>
            <p:txBody>
              <a:bodyPr wrap="none">
                <a:spAutoFit/>
              </a:bodyPr>
              <a:lstStyle/>
              <a:p>
                <a:r>
                  <a:rPr lang="en-US" sz="1200" dirty="0"/>
                  <a:t>2</a:t>
                </a:r>
              </a:p>
            </p:txBody>
          </p:sp>
          <p:sp>
            <p:nvSpPr>
              <p:cNvPr id="41" name="Rectangle 40"/>
              <p:cNvSpPr/>
              <p:nvPr/>
            </p:nvSpPr>
            <p:spPr>
              <a:xfrm rot="16200000">
                <a:off x="6089658" y="4992360"/>
                <a:ext cx="273698" cy="270860"/>
              </a:xfrm>
              <a:prstGeom prst="rect">
                <a:avLst/>
              </a:prstGeom>
            </p:spPr>
            <p:txBody>
              <a:bodyPr wrap="square">
                <a:spAutoFit/>
              </a:bodyPr>
              <a:lstStyle/>
              <a:p>
                <a:r>
                  <a:rPr lang="en-US" sz="1100" dirty="0"/>
                  <a:t>|</a:t>
                </a:r>
              </a:p>
            </p:txBody>
          </p:sp>
        </p:grpSp>
        <p:grpSp>
          <p:nvGrpSpPr>
            <p:cNvPr id="44" name="Group 43"/>
            <p:cNvGrpSpPr/>
            <p:nvPr/>
          </p:nvGrpSpPr>
          <p:grpSpPr>
            <a:xfrm>
              <a:off x="5969079" y="5649608"/>
              <a:ext cx="392859" cy="286654"/>
              <a:chOff x="5969079" y="5626163"/>
              <a:chExt cx="392859" cy="286654"/>
            </a:xfrm>
          </p:grpSpPr>
          <p:sp>
            <p:nvSpPr>
              <p:cNvPr id="42" name="Rectangle 41"/>
              <p:cNvSpPr/>
              <p:nvPr/>
            </p:nvSpPr>
            <p:spPr>
              <a:xfrm rot="16200000">
                <a:off x="6089659" y="5627582"/>
                <a:ext cx="273698" cy="270860"/>
              </a:xfrm>
              <a:prstGeom prst="rect">
                <a:avLst/>
              </a:prstGeom>
            </p:spPr>
            <p:txBody>
              <a:bodyPr wrap="square">
                <a:spAutoFit/>
              </a:bodyPr>
              <a:lstStyle/>
              <a:p>
                <a:r>
                  <a:rPr lang="en-US" sz="1100" dirty="0"/>
                  <a:t>|</a:t>
                </a:r>
              </a:p>
            </p:txBody>
          </p:sp>
          <p:sp>
            <p:nvSpPr>
              <p:cNvPr id="43" name="Rectangle 42"/>
              <p:cNvSpPr/>
              <p:nvPr/>
            </p:nvSpPr>
            <p:spPr>
              <a:xfrm>
                <a:off x="5969079" y="5635818"/>
                <a:ext cx="263214" cy="276999"/>
              </a:xfrm>
              <a:prstGeom prst="rect">
                <a:avLst/>
              </a:prstGeom>
            </p:spPr>
            <p:txBody>
              <a:bodyPr wrap="none">
                <a:spAutoFit/>
              </a:bodyPr>
              <a:lstStyle/>
              <a:p>
                <a:r>
                  <a:rPr lang="en-US" sz="1200" dirty="0"/>
                  <a:t>0</a:t>
                </a:r>
              </a:p>
            </p:txBody>
          </p:sp>
        </p:grpSp>
      </p:grpSp>
      <p:grpSp>
        <p:nvGrpSpPr>
          <p:cNvPr id="14" name="Group 13"/>
          <p:cNvGrpSpPr/>
          <p:nvPr/>
        </p:nvGrpSpPr>
        <p:grpSpPr>
          <a:xfrm>
            <a:off x="1385653" y="1891808"/>
            <a:ext cx="3739268" cy="4380255"/>
            <a:chOff x="654055" y="1786218"/>
            <a:chExt cx="3739268" cy="4380255"/>
          </a:xfrm>
        </p:grpSpPr>
        <p:grpSp>
          <p:nvGrpSpPr>
            <p:cNvPr id="5" name="Group 4"/>
            <p:cNvGrpSpPr/>
            <p:nvPr/>
          </p:nvGrpSpPr>
          <p:grpSpPr>
            <a:xfrm>
              <a:off x="654055" y="1786218"/>
              <a:ext cx="3739268" cy="3805680"/>
              <a:chOff x="2290444" y="1400801"/>
              <a:chExt cx="4563112" cy="4644157"/>
            </a:xfrm>
          </p:grpSpPr>
          <p:grpSp>
            <p:nvGrpSpPr>
              <p:cNvPr id="6" name="Group 5"/>
              <p:cNvGrpSpPr/>
              <p:nvPr/>
            </p:nvGrpSpPr>
            <p:grpSpPr>
              <a:xfrm>
                <a:off x="2290444" y="1400801"/>
                <a:ext cx="4563112" cy="4644157"/>
                <a:chOff x="2290444" y="1400801"/>
                <a:chExt cx="4563112" cy="4644157"/>
              </a:xfrm>
            </p:grpSpPr>
            <p:grpSp>
              <p:nvGrpSpPr>
                <p:cNvPr id="10" name="Group 9"/>
                <p:cNvGrpSpPr/>
                <p:nvPr/>
              </p:nvGrpSpPr>
              <p:grpSpPr>
                <a:xfrm>
                  <a:off x="2290444" y="1400801"/>
                  <a:ext cx="4563112" cy="4644157"/>
                  <a:chOff x="2290444" y="1400801"/>
                  <a:chExt cx="4563112" cy="4644157"/>
                </a:xfrm>
              </p:grpSpPr>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t="11523"/>
                  <a:stretch/>
                </p:blipFill>
                <p:spPr>
                  <a:xfrm>
                    <a:off x="2290444" y="1400801"/>
                    <a:ext cx="4563112" cy="4644157"/>
                  </a:xfrm>
                  <a:prstGeom prst="rect">
                    <a:avLst/>
                  </a:prstGeom>
                </p:spPr>
              </p:pic>
              <p:sp>
                <p:nvSpPr>
                  <p:cNvPr id="13" name="Rectangle 12"/>
                  <p:cNvSpPr/>
                  <p:nvPr/>
                </p:nvSpPr>
                <p:spPr>
                  <a:xfrm>
                    <a:off x="2290444" y="2842054"/>
                    <a:ext cx="263286" cy="10956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4366215" y="5622324"/>
                  <a:ext cx="757719" cy="2759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2385451" y="2050314"/>
                <a:ext cx="3524533" cy="3800930"/>
                <a:chOff x="2385451" y="2050314"/>
                <a:chExt cx="3524533" cy="3800930"/>
              </a:xfrm>
            </p:grpSpPr>
            <p:sp>
              <p:nvSpPr>
                <p:cNvPr id="8" name="Rectangle 7"/>
                <p:cNvSpPr/>
                <p:nvPr/>
              </p:nvSpPr>
              <p:spPr>
                <a:xfrm rot="16200000">
                  <a:off x="1556681" y="2879084"/>
                  <a:ext cx="1994097" cy="336558"/>
                </a:xfrm>
                <a:prstGeom prst="rect">
                  <a:avLst/>
                </a:prstGeom>
              </p:spPr>
              <p:txBody>
                <a:bodyPr wrap="square">
                  <a:spAutoFit/>
                </a:bodyPr>
                <a:lstStyle/>
                <a:p>
                  <a:r>
                    <a:rPr lang="en-US" sz="1400" dirty="0"/>
                    <a:t>-log</a:t>
                  </a:r>
                  <a:r>
                    <a:rPr lang="en-US" sz="1400" baseline="-25000" dirty="0"/>
                    <a:t>10</a:t>
                  </a:r>
                  <a:r>
                    <a:rPr lang="en-US" sz="1400" dirty="0"/>
                    <a:t>(adj. p-value)</a:t>
                  </a:r>
                </a:p>
              </p:txBody>
            </p:sp>
            <p:sp>
              <p:nvSpPr>
                <p:cNvPr id="9" name="Rectangle 8"/>
                <p:cNvSpPr/>
                <p:nvPr/>
              </p:nvSpPr>
              <p:spPr>
                <a:xfrm>
                  <a:off x="3875022" y="5475657"/>
                  <a:ext cx="2034962" cy="375587"/>
                </a:xfrm>
                <a:prstGeom prst="rect">
                  <a:avLst/>
                </a:prstGeom>
              </p:spPr>
              <p:txBody>
                <a:bodyPr wrap="square">
                  <a:spAutoFit/>
                </a:bodyPr>
                <a:lstStyle/>
                <a:p>
                  <a:r>
                    <a:rPr lang="en-US" sz="1400" dirty="0"/>
                    <a:t>logFC (PFA/RELPOS)</a:t>
                  </a:r>
                </a:p>
              </p:txBody>
            </p:sp>
          </p:grpSp>
        </p:grpSp>
        <p:sp>
          <p:nvSpPr>
            <p:cNvPr id="36" name="Rectangle 35"/>
            <p:cNvSpPr/>
            <p:nvPr/>
          </p:nvSpPr>
          <p:spPr>
            <a:xfrm>
              <a:off x="971600" y="5461215"/>
              <a:ext cx="3304988" cy="705258"/>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1400" dirty="0"/>
                <a:t>BH adjusted p-value: 0.05 threshold</a:t>
              </a:r>
            </a:p>
            <a:p>
              <a:pPr marL="285750" indent="-285750">
                <a:lnSpc>
                  <a:spcPct val="150000"/>
                </a:lnSpc>
                <a:buFont typeface="Wingdings" panose="05000000000000000000" pitchFamily="2" charset="2"/>
                <a:buChar char="Ø"/>
              </a:pPr>
              <a:r>
                <a:rPr lang="en-US" sz="1400" dirty="0"/>
                <a:t>Fold change PFA/RELPOS &gt;1 or &lt;-1</a:t>
              </a:r>
            </a:p>
          </p:txBody>
        </p:sp>
      </p:grpSp>
    </p:spTree>
    <p:extLst>
      <p:ext uri="{BB962C8B-B14F-4D97-AF65-F5344CB8AC3E}">
        <p14:creationId xmlns:p14="http://schemas.microsoft.com/office/powerpoint/2010/main" val="92537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70543" y="2218394"/>
            <a:ext cx="3622995" cy="3203497"/>
            <a:chOff x="1035719" y="1663194"/>
            <a:chExt cx="2872409" cy="2539819"/>
          </a:xfrm>
        </p:grpSpPr>
        <p:pic>
          <p:nvPicPr>
            <p:cNvPr id="52" name="Picture 51"/>
            <p:cNvPicPr>
              <a:picLocks noChangeAspect="1"/>
            </p:cNvPicPr>
            <p:nvPr/>
          </p:nvPicPr>
          <p:blipFill rotWithShape="1">
            <a:blip r:embed="rId3"/>
            <a:srcRect b="13196"/>
            <a:stretch/>
          </p:blipFill>
          <p:spPr>
            <a:xfrm>
              <a:off x="1035719" y="1984946"/>
              <a:ext cx="2662028" cy="2218067"/>
            </a:xfrm>
            <a:prstGeom prst="rect">
              <a:avLst/>
            </a:prstGeom>
          </p:spPr>
        </p:pic>
        <p:sp>
          <p:nvSpPr>
            <p:cNvPr id="53" name="Rectangle 52"/>
            <p:cNvSpPr/>
            <p:nvPr/>
          </p:nvSpPr>
          <p:spPr>
            <a:xfrm>
              <a:off x="1477005" y="1663194"/>
              <a:ext cx="2431123" cy="523220"/>
            </a:xfrm>
            <a:prstGeom prst="rect">
              <a:avLst/>
            </a:prstGeom>
          </p:spPr>
          <p:txBody>
            <a:bodyPr wrap="square">
              <a:spAutoFit/>
            </a:bodyPr>
            <a:lstStyle/>
            <a:p>
              <a:pPr algn="ctr"/>
              <a:r>
                <a:rPr lang="en-US" sz="1400" b="1" dirty="0"/>
                <a:t>Signature Genes based on </a:t>
              </a:r>
            </a:p>
            <a:p>
              <a:pPr algn="ctr"/>
              <a:r>
                <a:rPr lang="en-US" sz="1400" b="1" dirty="0"/>
                <a:t>Transcription Profile</a:t>
              </a:r>
            </a:p>
          </p:txBody>
        </p:sp>
      </p:grpSp>
      <p:sp>
        <p:nvSpPr>
          <p:cNvPr id="73" name="Rectangle 72"/>
          <p:cNvSpPr/>
          <p:nvPr/>
        </p:nvSpPr>
        <p:spPr>
          <a:xfrm>
            <a:off x="1258267" y="319149"/>
            <a:ext cx="6627520" cy="830997"/>
          </a:xfrm>
          <a:prstGeom prst="rect">
            <a:avLst/>
          </a:prstGeom>
        </p:spPr>
        <p:txBody>
          <a:bodyPr wrap="none">
            <a:spAutoFit/>
          </a:bodyPr>
          <a:lstStyle/>
          <a:p>
            <a:pPr algn="ctr">
              <a:lnSpc>
                <a:spcPct val="150000"/>
              </a:lnSpc>
            </a:pPr>
            <a:r>
              <a:rPr lang="en-US" sz="2000" b="1" dirty="0"/>
              <a:t>Gene expression data – </a:t>
            </a:r>
            <a:r>
              <a:rPr lang="en-US" sz="2000" b="1" dirty="0">
                <a:solidFill>
                  <a:srgbClr val="C00000"/>
                </a:solidFill>
              </a:rPr>
              <a:t>subgroup associated signature genes</a:t>
            </a:r>
          </a:p>
          <a:p>
            <a:pPr algn="ctr"/>
            <a:r>
              <a:rPr lang="en-US" dirty="0"/>
              <a:t>transcription profiles, </a:t>
            </a:r>
            <a:r>
              <a:rPr lang="en-US" b="1" dirty="0"/>
              <a:t>supervised</a:t>
            </a:r>
            <a:r>
              <a:rPr lang="en-US" dirty="0"/>
              <a:t> hierarchical clustering</a:t>
            </a:r>
          </a:p>
        </p:txBody>
      </p:sp>
      <p:grpSp>
        <p:nvGrpSpPr>
          <p:cNvPr id="2" name="Group 1"/>
          <p:cNvGrpSpPr/>
          <p:nvPr/>
        </p:nvGrpSpPr>
        <p:grpSpPr>
          <a:xfrm>
            <a:off x="3528183" y="1484129"/>
            <a:ext cx="5615818" cy="4695523"/>
            <a:chOff x="3528183" y="1484129"/>
            <a:chExt cx="5615818" cy="4695523"/>
          </a:xfrm>
        </p:grpSpPr>
        <p:grpSp>
          <p:nvGrpSpPr>
            <p:cNvPr id="56" name="Group 55"/>
            <p:cNvGrpSpPr/>
            <p:nvPr/>
          </p:nvGrpSpPr>
          <p:grpSpPr>
            <a:xfrm rot="16200000">
              <a:off x="8107529" y="4393250"/>
              <a:ext cx="1457757" cy="615186"/>
              <a:chOff x="6413387" y="6022262"/>
              <a:chExt cx="1798478" cy="758973"/>
            </a:xfrm>
          </p:grpSpPr>
          <p:pic>
            <p:nvPicPr>
              <p:cNvPr id="65" name="Picture 64"/>
              <p:cNvPicPr>
                <a:picLocks noChangeAspect="1"/>
              </p:cNvPicPr>
              <p:nvPr/>
            </p:nvPicPr>
            <p:blipFill rotWithShape="1">
              <a:blip r:embed="rId4"/>
              <a:srcRect t="66315"/>
              <a:stretch/>
            </p:blipFill>
            <p:spPr>
              <a:xfrm>
                <a:off x="6413387" y="6291385"/>
                <a:ext cx="1730722" cy="165808"/>
              </a:xfrm>
              <a:prstGeom prst="rect">
                <a:avLst/>
              </a:prstGeom>
            </p:spPr>
          </p:pic>
          <p:sp>
            <p:nvSpPr>
              <p:cNvPr id="66" name="Rectangle 65"/>
              <p:cNvSpPr/>
              <p:nvPr/>
            </p:nvSpPr>
            <p:spPr>
              <a:xfrm rot="5400000">
                <a:off x="6630794" y="6038612"/>
                <a:ext cx="309699" cy="276999"/>
              </a:xfrm>
              <a:prstGeom prst="rect">
                <a:avLst/>
              </a:prstGeom>
            </p:spPr>
            <p:txBody>
              <a:bodyPr wrap="none">
                <a:spAutoFit/>
              </a:bodyPr>
              <a:lstStyle/>
              <a:p>
                <a:r>
                  <a:rPr lang="en-US" sz="1200" dirty="0"/>
                  <a:t>-2</a:t>
                </a:r>
              </a:p>
            </p:txBody>
          </p:sp>
          <p:sp>
            <p:nvSpPr>
              <p:cNvPr id="67" name="Rectangle 66"/>
              <p:cNvSpPr/>
              <p:nvPr/>
            </p:nvSpPr>
            <p:spPr>
              <a:xfrm>
                <a:off x="6413387" y="6439493"/>
                <a:ext cx="1798478" cy="341742"/>
              </a:xfrm>
              <a:prstGeom prst="rect">
                <a:avLst/>
              </a:prstGeom>
            </p:spPr>
            <p:txBody>
              <a:bodyPr wrap="square">
                <a:spAutoFit/>
              </a:bodyPr>
              <a:lstStyle/>
              <a:p>
                <a:r>
                  <a:rPr lang="en-US" sz="1200" dirty="0"/>
                  <a:t>Log2 LFQ intensities</a:t>
                </a:r>
              </a:p>
            </p:txBody>
          </p:sp>
          <p:sp>
            <p:nvSpPr>
              <p:cNvPr id="68" name="Rectangle 67"/>
              <p:cNvSpPr/>
              <p:nvPr/>
            </p:nvSpPr>
            <p:spPr>
              <a:xfrm>
                <a:off x="6605261" y="6188018"/>
                <a:ext cx="273698" cy="270860"/>
              </a:xfrm>
              <a:prstGeom prst="rect">
                <a:avLst/>
              </a:prstGeom>
            </p:spPr>
            <p:txBody>
              <a:bodyPr wrap="square">
                <a:spAutoFit/>
              </a:bodyPr>
              <a:lstStyle/>
              <a:p>
                <a:r>
                  <a:rPr lang="en-US" sz="1100" dirty="0"/>
                  <a:t>|</a:t>
                </a:r>
              </a:p>
            </p:txBody>
          </p:sp>
          <p:sp>
            <p:nvSpPr>
              <p:cNvPr id="69" name="Rectangle 68"/>
              <p:cNvSpPr/>
              <p:nvPr/>
            </p:nvSpPr>
            <p:spPr>
              <a:xfrm rot="5400000">
                <a:off x="7906978" y="6059127"/>
                <a:ext cx="263214" cy="276999"/>
              </a:xfrm>
              <a:prstGeom prst="rect">
                <a:avLst/>
              </a:prstGeom>
            </p:spPr>
            <p:txBody>
              <a:bodyPr wrap="none">
                <a:spAutoFit/>
              </a:bodyPr>
              <a:lstStyle/>
              <a:p>
                <a:r>
                  <a:rPr lang="en-US" sz="1200" dirty="0"/>
                  <a:t>2</a:t>
                </a:r>
              </a:p>
            </p:txBody>
          </p:sp>
          <p:sp>
            <p:nvSpPr>
              <p:cNvPr id="70" name="Rectangle 69"/>
              <p:cNvSpPr/>
              <p:nvPr/>
            </p:nvSpPr>
            <p:spPr>
              <a:xfrm>
                <a:off x="7857813" y="6188018"/>
                <a:ext cx="273698" cy="270860"/>
              </a:xfrm>
              <a:prstGeom prst="rect">
                <a:avLst/>
              </a:prstGeom>
            </p:spPr>
            <p:txBody>
              <a:bodyPr wrap="square">
                <a:spAutoFit/>
              </a:bodyPr>
              <a:lstStyle/>
              <a:p>
                <a:r>
                  <a:rPr lang="en-US" sz="1100" dirty="0"/>
                  <a:t>|</a:t>
                </a:r>
              </a:p>
            </p:txBody>
          </p:sp>
          <p:sp>
            <p:nvSpPr>
              <p:cNvPr id="71" name="Rectangle 70"/>
              <p:cNvSpPr/>
              <p:nvPr/>
            </p:nvSpPr>
            <p:spPr>
              <a:xfrm>
                <a:off x="7222590" y="6188018"/>
                <a:ext cx="273698" cy="270860"/>
              </a:xfrm>
              <a:prstGeom prst="rect">
                <a:avLst/>
              </a:prstGeom>
            </p:spPr>
            <p:txBody>
              <a:bodyPr wrap="square">
                <a:spAutoFit/>
              </a:bodyPr>
              <a:lstStyle/>
              <a:p>
                <a:r>
                  <a:rPr lang="en-US" sz="1100" dirty="0"/>
                  <a:t>|</a:t>
                </a:r>
              </a:p>
            </p:txBody>
          </p:sp>
          <p:sp>
            <p:nvSpPr>
              <p:cNvPr id="72" name="Rectangle 71"/>
              <p:cNvSpPr/>
              <p:nvPr/>
            </p:nvSpPr>
            <p:spPr>
              <a:xfrm rot="5400000">
                <a:off x="7278064" y="6059127"/>
                <a:ext cx="263214" cy="276999"/>
              </a:xfrm>
              <a:prstGeom prst="rect">
                <a:avLst/>
              </a:prstGeom>
            </p:spPr>
            <p:txBody>
              <a:bodyPr wrap="none">
                <a:spAutoFit/>
              </a:bodyPr>
              <a:lstStyle/>
              <a:p>
                <a:r>
                  <a:rPr lang="en-US" sz="1200" dirty="0"/>
                  <a:t>0</a:t>
                </a:r>
              </a:p>
            </p:txBody>
          </p:sp>
        </p:grpSp>
        <p:grpSp>
          <p:nvGrpSpPr>
            <p:cNvPr id="57" name="Group 56"/>
            <p:cNvGrpSpPr/>
            <p:nvPr/>
          </p:nvGrpSpPr>
          <p:grpSpPr>
            <a:xfrm>
              <a:off x="4315015" y="1484129"/>
              <a:ext cx="4249267" cy="3944233"/>
              <a:chOff x="4570958" y="1882248"/>
              <a:chExt cx="4249267" cy="3944233"/>
            </a:xfrm>
          </p:grpSpPr>
          <p:grpSp>
            <p:nvGrpSpPr>
              <p:cNvPr id="58" name="Group 57"/>
              <p:cNvGrpSpPr/>
              <p:nvPr/>
            </p:nvGrpSpPr>
            <p:grpSpPr>
              <a:xfrm>
                <a:off x="4570958" y="2397609"/>
                <a:ext cx="4249267" cy="3428872"/>
                <a:chOff x="4570958" y="2397609"/>
                <a:chExt cx="4249267" cy="3428872"/>
              </a:xfrm>
            </p:grpSpPr>
            <p:sp>
              <p:nvSpPr>
                <p:cNvPr id="60" name="Rectangle 59"/>
                <p:cNvSpPr/>
                <p:nvPr/>
              </p:nvSpPr>
              <p:spPr>
                <a:xfrm>
                  <a:off x="5478854" y="5363344"/>
                  <a:ext cx="421206" cy="276999"/>
                </a:xfrm>
                <a:prstGeom prst="rect">
                  <a:avLst/>
                </a:prstGeom>
              </p:spPr>
              <p:txBody>
                <a:bodyPr wrap="none">
                  <a:spAutoFit/>
                </a:bodyPr>
                <a:lstStyle/>
                <a:p>
                  <a:r>
                    <a:rPr lang="en-US" sz="1200" b="1" dirty="0"/>
                    <a:t>PFA</a:t>
                  </a:r>
                  <a:endParaRPr lang="en-US" sz="1400" b="1" dirty="0"/>
                </a:p>
              </p:txBody>
            </p:sp>
            <p:sp>
              <p:nvSpPr>
                <p:cNvPr id="61" name="Rectangle 60"/>
                <p:cNvSpPr/>
                <p:nvPr/>
              </p:nvSpPr>
              <p:spPr>
                <a:xfrm>
                  <a:off x="5313553" y="3878809"/>
                  <a:ext cx="670376" cy="276999"/>
                </a:xfrm>
                <a:prstGeom prst="rect">
                  <a:avLst/>
                </a:prstGeom>
              </p:spPr>
              <p:txBody>
                <a:bodyPr wrap="none">
                  <a:spAutoFit/>
                </a:bodyPr>
                <a:lstStyle/>
                <a:p>
                  <a:r>
                    <a:rPr lang="en-US" sz="1200" b="1" dirty="0"/>
                    <a:t>RELPOS</a:t>
                  </a:r>
                </a:p>
              </p:txBody>
            </p:sp>
            <p:grpSp>
              <p:nvGrpSpPr>
                <p:cNvPr id="62" name="Group 61"/>
                <p:cNvGrpSpPr/>
                <p:nvPr/>
              </p:nvGrpSpPr>
              <p:grpSpPr>
                <a:xfrm>
                  <a:off x="4570958" y="2397609"/>
                  <a:ext cx="4249267" cy="3428872"/>
                  <a:chOff x="4570958" y="2397609"/>
                  <a:chExt cx="4249267" cy="3428872"/>
                </a:xfrm>
              </p:grpSpPr>
              <p:pic>
                <p:nvPicPr>
                  <p:cNvPr id="63" name="Picture 62"/>
                  <p:cNvPicPr>
                    <a:picLocks noChangeAspect="1"/>
                  </p:cNvPicPr>
                  <p:nvPr/>
                </p:nvPicPr>
                <p:blipFill rotWithShape="1">
                  <a:blip r:embed="rId5">
                    <a:extLst>
                      <a:ext uri="{28A0092B-C50C-407E-A947-70E740481C1C}">
                        <a14:useLocalDpi xmlns:a14="http://schemas.microsoft.com/office/drawing/2010/main" val="0"/>
                      </a:ext>
                    </a:extLst>
                  </a:blip>
                  <a:srcRect l="30959"/>
                  <a:stretch/>
                </p:blipFill>
                <p:spPr>
                  <a:xfrm>
                    <a:off x="5931876" y="2397609"/>
                    <a:ext cx="2888349" cy="3428872"/>
                  </a:xfrm>
                  <a:prstGeom prst="rect">
                    <a:avLst/>
                  </a:prstGeom>
                </p:spPr>
              </p:pic>
              <p:pic>
                <p:nvPicPr>
                  <p:cNvPr id="64" name="Picture 63"/>
                  <p:cNvPicPr>
                    <a:picLocks noChangeAspect="1"/>
                  </p:cNvPicPr>
                  <p:nvPr/>
                </p:nvPicPr>
                <p:blipFill rotWithShape="1">
                  <a:blip r:embed="rId5">
                    <a:extLst>
                      <a:ext uri="{28A0092B-C50C-407E-A947-70E740481C1C}">
                        <a14:useLocalDpi xmlns:a14="http://schemas.microsoft.com/office/drawing/2010/main" val="0"/>
                      </a:ext>
                    </a:extLst>
                  </a:blip>
                  <a:srcRect t="25008" r="80155"/>
                  <a:stretch/>
                </p:blipFill>
                <p:spPr>
                  <a:xfrm>
                    <a:off x="4570958" y="3255108"/>
                    <a:ext cx="830208" cy="2571373"/>
                  </a:xfrm>
                  <a:prstGeom prst="rect">
                    <a:avLst/>
                  </a:prstGeom>
                </p:spPr>
              </p:pic>
            </p:grpSp>
          </p:grpSp>
          <p:sp>
            <p:nvSpPr>
              <p:cNvPr id="59" name="Rectangle 58"/>
              <p:cNvSpPr/>
              <p:nvPr/>
            </p:nvSpPr>
            <p:spPr>
              <a:xfrm>
                <a:off x="6347654" y="1882248"/>
                <a:ext cx="2050364" cy="523220"/>
              </a:xfrm>
              <a:prstGeom prst="rect">
                <a:avLst/>
              </a:prstGeom>
            </p:spPr>
            <p:txBody>
              <a:bodyPr wrap="square">
                <a:spAutoFit/>
              </a:bodyPr>
              <a:lstStyle/>
              <a:p>
                <a:pPr algn="ctr"/>
                <a:r>
                  <a:rPr lang="en-US" sz="1400" b="1" dirty="0"/>
                  <a:t>Significant, subgroup-associated proteins</a:t>
                </a:r>
              </a:p>
            </p:txBody>
          </p:sp>
        </p:grpSp>
        <p:sp>
          <p:nvSpPr>
            <p:cNvPr id="74" name="Right Arrow 73"/>
            <p:cNvSpPr/>
            <p:nvPr/>
          </p:nvSpPr>
          <p:spPr>
            <a:xfrm>
              <a:off x="3528183" y="3819588"/>
              <a:ext cx="656071" cy="36113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p:cNvPicPr>
              <a:picLocks noChangeAspect="1"/>
            </p:cNvPicPr>
            <p:nvPr/>
          </p:nvPicPr>
          <p:blipFill rotWithShape="1">
            <a:blip r:embed="rId6"/>
            <a:srcRect b="66833"/>
            <a:stretch/>
          </p:blipFill>
          <p:spPr>
            <a:xfrm>
              <a:off x="4572027" y="5630220"/>
              <a:ext cx="4348652" cy="549432"/>
            </a:xfrm>
            <a:prstGeom prst="rect">
              <a:avLst/>
            </a:prstGeom>
          </p:spPr>
        </p:pic>
      </p:grpSp>
      <p:sp>
        <p:nvSpPr>
          <p:cNvPr id="76" name="Rectangle 75"/>
          <p:cNvSpPr/>
          <p:nvPr/>
        </p:nvSpPr>
        <p:spPr>
          <a:xfrm>
            <a:off x="1084206" y="6361293"/>
            <a:ext cx="5418663" cy="400110"/>
          </a:xfrm>
          <a:prstGeom prst="rect">
            <a:avLst/>
          </a:prstGeom>
        </p:spPr>
        <p:txBody>
          <a:bodyPr wrap="square">
            <a:spAutoFit/>
          </a:bodyPr>
          <a:lstStyle/>
          <a:p>
            <a:r>
              <a:rPr lang="en-US" sz="1000" dirty="0" err="1">
                <a:effectLst/>
                <a:latin typeface="Calibri" panose="020F0502020204030204" pitchFamily="34" charset="0"/>
                <a:ea typeface="Calibri" panose="020F0502020204030204" pitchFamily="34" charset="0"/>
                <a:cs typeface="Times New Roman" panose="02020603050405020304" pitchFamily="18" charset="0"/>
              </a:rPr>
              <a:t>Pajtler</a:t>
            </a:r>
            <a:r>
              <a:rPr lang="en-US" sz="1000" dirty="0">
                <a:effectLst/>
                <a:latin typeface="Calibri" panose="020F0502020204030204" pitchFamily="34" charset="0"/>
                <a:ea typeface="Calibri" panose="020F0502020204030204" pitchFamily="34" charset="0"/>
                <a:cs typeface="Times New Roman" panose="02020603050405020304" pitchFamily="18" charset="0"/>
              </a:rPr>
              <a:t>, K. W. </a:t>
            </a:r>
            <a:r>
              <a:rPr lang="en-US" sz="1000" i="1" dirty="0">
                <a:effectLst/>
                <a:latin typeface="Calibri" panose="020F0502020204030204" pitchFamily="34" charset="0"/>
                <a:ea typeface="Calibri" panose="020F0502020204030204" pitchFamily="34" charset="0"/>
                <a:cs typeface="Times New Roman" panose="02020603050405020304" pitchFamily="18" charset="0"/>
              </a:rPr>
              <a:t>et al.</a:t>
            </a:r>
            <a:r>
              <a:rPr lang="en-US" sz="1000" dirty="0">
                <a:effectLst/>
                <a:latin typeface="Calibri" panose="020F0502020204030204" pitchFamily="34" charset="0"/>
                <a:ea typeface="Calibri" panose="020F0502020204030204" pitchFamily="34" charset="0"/>
                <a:cs typeface="Times New Roman" panose="02020603050405020304" pitchFamily="18" charset="0"/>
              </a:rPr>
              <a:t> Molecular Classification of Ependymal Tumors across All CNS Compartments, Histopathological Grades, and Age Groups. </a:t>
            </a:r>
            <a:r>
              <a:rPr lang="en-US" sz="1000" i="1" dirty="0">
                <a:effectLst/>
                <a:latin typeface="Calibri" panose="020F0502020204030204" pitchFamily="34" charset="0"/>
                <a:ea typeface="Calibri" panose="020F0502020204030204" pitchFamily="34" charset="0"/>
                <a:cs typeface="Times New Roman" panose="02020603050405020304" pitchFamily="18" charset="0"/>
              </a:rPr>
              <a:t>Cancer Cell</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r>
              <a:rPr lang="en-US" sz="1000" b="1" dirty="0">
                <a:effectLst/>
                <a:latin typeface="Calibri" panose="020F0502020204030204" pitchFamily="34" charset="0"/>
                <a:ea typeface="Calibri" panose="020F0502020204030204" pitchFamily="34" charset="0"/>
                <a:cs typeface="Times New Roman" panose="02020603050405020304" pitchFamily="18" charset="0"/>
              </a:rPr>
              <a:t>27,</a:t>
            </a:r>
            <a:r>
              <a:rPr lang="en-US" sz="1000" dirty="0">
                <a:effectLst/>
                <a:latin typeface="Calibri" panose="020F0502020204030204" pitchFamily="34" charset="0"/>
                <a:ea typeface="Calibri" panose="020F0502020204030204" pitchFamily="34" charset="0"/>
                <a:cs typeface="Times New Roman" panose="02020603050405020304" pitchFamily="18" charset="0"/>
              </a:rPr>
              <a:t> 728–743 (2015)</a:t>
            </a:r>
            <a:endParaRPr lang="en-US" sz="1000" dirty="0"/>
          </a:p>
        </p:txBody>
      </p:sp>
    </p:spTree>
    <p:extLst>
      <p:ext uri="{BB962C8B-B14F-4D97-AF65-F5344CB8AC3E}">
        <p14:creationId xmlns:p14="http://schemas.microsoft.com/office/powerpoint/2010/main" val="170877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224879" y="319151"/>
            <a:ext cx="6694268" cy="830997"/>
          </a:xfrm>
          <a:prstGeom prst="rect">
            <a:avLst/>
          </a:prstGeom>
        </p:spPr>
        <p:txBody>
          <a:bodyPr wrap="none">
            <a:spAutoFit/>
          </a:bodyPr>
          <a:lstStyle/>
          <a:p>
            <a:pPr algn="ctr">
              <a:lnSpc>
                <a:spcPct val="150000"/>
              </a:lnSpc>
            </a:pPr>
            <a:r>
              <a:rPr lang="en-US" sz="2000" b="1" dirty="0"/>
              <a:t>Extending the current Set of Ependymoma Samples</a:t>
            </a:r>
          </a:p>
          <a:p>
            <a:pPr algn="ctr"/>
            <a:r>
              <a:rPr lang="en-US" dirty="0"/>
              <a:t>Proteomic Profiling of 83 clinical tissue samples; 17 + new 66 samples</a:t>
            </a:r>
          </a:p>
        </p:txBody>
      </p:sp>
      <p:sp>
        <p:nvSpPr>
          <p:cNvPr id="28" name="Rectangle 27"/>
          <p:cNvSpPr/>
          <p:nvPr/>
        </p:nvSpPr>
        <p:spPr>
          <a:xfrm>
            <a:off x="1238653" y="5662633"/>
            <a:ext cx="1668670" cy="415498"/>
          </a:xfrm>
          <a:prstGeom prst="rect">
            <a:avLst/>
          </a:prstGeom>
        </p:spPr>
        <p:txBody>
          <a:bodyPr wrap="square">
            <a:spAutoFit/>
          </a:bodyPr>
          <a:lstStyle/>
          <a:p>
            <a:pPr>
              <a:lnSpc>
                <a:spcPct val="150000"/>
              </a:lnSpc>
            </a:pPr>
            <a:r>
              <a:rPr lang="en-US" sz="1400" b="1" dirty="0">
                <a:solidFill>
                  <a:srgbClr val="C00000"/>
                </a:solidFill>
              </a:rPr>
              <a:t>9 distinct subgroups</a:t>
            </a: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474" y="1906902"/>
            <a:ext cx="3855653" cy="3822652"/>
          </a:xfrm>
          <a:prstGeom prst="rect">
            <a:avLst/>
          </a:prstGeom>
        </p:spPr>
      </p:pic>
      <p:grpSp>
        <p:nvGrpSpPr>
          <p:cNvPr id="2" name="Group 1"/>
          <p:cNvGrpSpPr/>
          <p:nvPr/>
        </p:nvGrpSpPr>
        <p:grpSpPr>
          <a:xfrm>
            <a:off x="5452931" y="2054947"/>
            <a:ext cx="2448799" cy="2434083"/>
            <a:chOff x="5313136" y="3228550"/>
            <a:chExt cx="2448799" cy="2434083"/>
          </a:xfrm>
        </p:grpSpPr>
        <p:sp>
          <p:nvSpPr>
            <p:cNvPr id="26" name="Rectangle 25"/>
            <p:cNvSpPr/>
            <p:nvPr/>
          </p:nvSpPr>
          <p:spPr>
            <a:xfrm>
              <a:off x="5884534" y="3228550"/>
              <a:ext cx="1456791" cy="415498"/>
            </a:xfrm>
            <a:prstGeom prst="rect">
              <a:avLst/>
            </a:prstGeom>
          </p:spPr>
          <p:txBody>
            <a:bodyPr wrap="square">
              <a:spAutoFit/>
            </a:bodyPr>
            <a:lstStyle/>
            <a:p>
              <a:pPr>
                <a:lnSpc>
                  <a:spcPct val="150000"/>
                </a:lnSpc>
              </a:pPr>
              <a:r>
                <a:rPr lang="en-US" sz="1400" b="1" dirty="0"/>
                <a:t>83 EPN Samples</a:t>
              </a:r>
            </a:p>
          </p:txBody>
        </p:sp>
        <p:pic>
          <p:nvPicPr>
            <p:cNvPr id="3" name="Picture 2"/>
            <p:cNvPicPr>
              <a:picLocks noChangeAspect="1"/>
            </p:cNvPicPr>
            <p:nvPr/>
          </p:nvPicPr>
          <p:blipFill>
            <a:blip r:embed="rId4"/>
            <a:stretch>
              <a:fillRect/>
            </a:stretch>
          </p:blipFill>
          <p:spPr>
            <a:xfrm>
              <a:off x="5313136" y="3658986"/>
              <a:ext cx="2448799" cy="2003647"/>
            </a:xfrm>
            <a:prstGeom prst="rect">
              <a:avLst/>
            </a:prstGeom>
          </p:spPr>
        </p:pic>
      </p:grpSp>
      <p:sp>
        <p:nvSpPr>
          <p:cNvPr id="11" name="Rectangle 10"/>
          <p:cNvSpPr/>
          <p:nvPr/>
        </p:nvSpPr>
        <p:spPr>
          <a:xfrm>
            <a:off x="1084206" y="6361293"/>
            <a:ext cx="5418663" cy="400110"/>
          </a:xfrm>
          <a:prstGeom prst="rect">
            <a:avLst/>
          </a:prstGeom>
        </p:spPr>
        <p:txBody>
          <a:bodyPr wrap="square">
            <a:spAutoFit/>
          </a:bodyPr>
          <a:lstStyle/>
          <a:p>
            <a:r>
              <a:rPr lang="en-US" sz="1000" dirty="0" err="1">
                <a:effectLst/>
                <a:latin typeface="Calibri" panose="020F0502020204030204" pitchFamily="34" charset="0"/>
                <a:ea typeface="Calibri" panose="020F0502020204030204" pitchFamily="34" charset="0"/>
                <a:cs typeface="Times New Roman" panose="02020603050405020304" pitchFamily="18" charset="0"/>
              </a:rPr>
              <a:t>Pajtler</a:t>
            </a:r>
            <a:r>
              <a:rPr lang="en-US" sz="1000" dirty="0">
                <a:effectLst/>
                <a:latin typeface="Calibri" panose="020F0502020204030204" pitchFamily="34" charset="0"/>
                <a:ea typeface="Calibri" panose="020F0502020204030204" pitchFamily="34" charset="0"/>
                <a:cs typeface="Times New Roman" panose="02020603050405020304" pitchFamily="18" charset="0"/>
              </a:rPr>
              <a:t>, K. W. </a:t>
            </a:r>
            <a:r>
              <a:rPr lang="en-US" sz="1000" i="1" dirty="0">
                <a:effectLst/>
                <a:latin typeface="Calibri" panose="020F0502020204030204" pitchFamily="34" charset="0"/>
                <a:ea typeface="Calibri" panose="020F0502020204030204" pitchFamily="34" charset="0"/>
                <a:cs typeface="Times New Roman" panose="02020603050405020304" pitchFamily="18" charset="0"/>
              </a:rPr>
              <a:t>et al.</a:t>
            </a:r>
            <a:r>
              <a:rPr lang="en-US" sz="1000" dirty="0">
                <a:effectLst/>
                <a:latin typeface="Calibri" panose="020F0502020204030204" pitchFamily="34" charset="0"/>
                <a:ea typeface="Calibri" panose="020F0502020204030204" pitchFamily="34" charset="0"/>
                <a:cs typeface="Times New Roman" panose="02020603050405020304" pitchFamily="18" charset="0"/>
              </a:rPr>
              <a:t> Molecular Classification of Ependymal Tumors across All CNS Compartments, Histopathological Grades, and Age Groups. </a:t>
            </a:r>
            <a:r>
              <a:rPr lang="en-US" sz="1000" i="1" dirty="0">
                <a:effectLst/>
                <a:latin typeface="Calibri" panose="020F0502020204030204" pitchFamily="34" charset="0"/>
                <a:ea typeface="Calibri" panose="020F0502020204030204" pitchFamily="34" charset="0"/>
                <a:cs typeface="Times New Roman" panose="02020603050405020304" pitchFamily="18" charset="0"/>
              </a:rPr>
              <a:t>Cancer Cell</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r>
              <a:rPr lang="en-US" sz="1000" b="1" dirty="0">
                <a:effectLst/>
                <a:latin typeface="Calibri" panose="020F0502020204030204" pitchFamily="34" charset="0"/>
                <a:ea typeface="Calibri" panose="020F0502020204030204" pitchFamily="34" charset="0"/>
                <a:cs typeface="Times New Roman" panose="02020603050405020304" pitchFamily="18" charset="0"/>
              </a:rPr>
              <a:t>27,</a:t>
            </a:r>
            <a:r>
              <a:rPr lang="en-US" sz="1000" dirty="0">
                <a:effectLst/>
                <a:latin typeface="Calibri" panose="020F0502020204030204" pitchFamily="34" charset="0"/>
                <a:ea typeface="Calibri" panose="020F0502020204030204" pitchFamily="34" charset="0"/>
                <a:cs typeface="Times New Roman" panose="02020603050405020304" pitchFamily="18" charset="0"/>
              </a:rPr>
              <a:t> 728–743 (2015)</a:t>
            </a:r>
            <a:endParaRPr lang="en-US" sz="1000" dirty="0"/>
          </a:p>
        </p:txBody>
      </p:sp>
    </p:spTree>
    <p:extLst>
      <p:ext uri="{BB962C8B-B14F-4D97-AF65-F5344CB8AC3E}">
        <p14:creationId xmlns:p14="http://schemas.microsoft.com/office/powerpoint/2010/main" val="25133799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614</Words>
  <Application>Microsoft Office PowerPoint</Application>
  <PresentationFormat>Bildschirmpräsentation (4:3)</PresentationFormat>
  <Paragraphs>161</Paragraphs>
  <Slides>8</Slides>
  <Notes>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8</vt:i4>
      </vt:variant>
    </vt:vector>
  </HeadingPairs>
  <TitlesOfParts>
    <vt:vector size="15" baseType="lpstr">
      <vt:lpstr>Arial</vt:lpstr>
      <vt:lpstr>Calibri</vt:lpstr>
      <vt:lpstr>Calibri Light</vt:lpstr>
      <vt:lpstr>Geneva</vt:lpstr>
      <vt:lpstr>Times New Roman</vt:lpstr>
      <vt:lpstr>Wingdings</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DKFZ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Müller, Torsten</dc:creator>
  <cp:lastModifiedBy>Annika</cp:lastModifiedBy>
  <cp:revision>134</cp:revision>
  <cp:lastPrinted>2018-04-16T12:37:56Z</cp:lastPrinted>
  <dcterms:created xsi:type="dcterms:W3CDTF">2018-04-03T09:02:52Z</dcterms:created>
  <dcterms:modified xsi:type="dcterms:W3CDTF">2018-06-26T14:11:36Z</dcterms:modified>
</cp:coreProperties>
</file>