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78"/>
    <p:restoredTop sz="94632"/>
  </p:normalViewPr>
  <p:slideViewPr>
    <p:cSldViewPr snapToGrid="0" snapToObjects="1">
      <p:cViewPr>
        <p:scale>
          <a:sx n="115" d="100"/>
          <a:sy n="115" d="100"/>
        </p:scale>
        <p:origin x="-143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C6D2A-51C8-EC4A-9633-DAB9562B6153}" type="datetimeFigureOut">
              <a:rPr lang="en-GB" smtClean="0"/>
              <a:t>13/11/2016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08ECA5-3F71-9548-BBB6-3ED34F1FDF3E}" type="slidenum">
              <a:rPr lang="en-GB" smtClean="0"/>
              <a:t>‹#›</a:t>
            </a:fld>
            <a:endParaRPr lang="en-GB"/>
          </a:p>
        </p:txBody>
      </p:sp>
    </p:spTree>
    <p:extLst>
      <p:ext uri="{BB962C8B-B14F-4D97-AF65-F5344CB8AC3E}">
        <p14:creationId xmlns:p14="http://schemas.microsoft.com/office/powerpoint/2010/main" val="314828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C82CB-4D3C-6942-967C-B59C5DFF4C9E}" type="datetimeFigureOut">
              <a:rPr lang="en-GB" smtClean="0"/>
              <a:t>13/11/2016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630CF-47D6-AE44-97F5-23AF56E1D06D}" type="slidenum">
              <a:rPr lang="en-GB" smtClean="0"/>
              <a:t>‹#›</a:t>
            </a:fld>
            <a:endParaRPr lang="en-GB"/>
          </a:p>
        </p:txBody>
      </p:sp>
    </p:spTree>
    <p:extLst>
      <p:ext uri="{BB962C8B-B14F-4D97-AF65-F5344CB8AC3E}">
        <p14:creationId xmlns:p14="http://schemas.microsoft.com/office/powerpoint/2010/main" val="18958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sv-SE" altLang="sv-SE"/>
              <a:t>Common </a:t>
            </a:r>
            <a:r>
              <a:rPr lang="sv-SE" altLang="sv-SE" err="1"/>
              <a:t>architecture</a:t>
            </a:r>
            <a:r>
              <a:rPr lang="sv-SE" altLang="sv-SE"/>
              <a:t> and </a:t>
            </a:r>
            <a:r>
              <a:rPr lang="sv-SE" altLang="sv-SE" err="1"/>
              <a:t>framework</a:t>
            </a:r>
            <a:endParaRPr lang="sv-SE" altLang="sv-SE"/>
          </a:p>
          <a:p>
            <a:r>
              <a:rPr lang="sv-SE" altLang="sv-SE" err="1"/>
              <a:t>Python</a:t>
            </a:r>
            <a:endParaRPr lang="sv-SE" altLang="sv-SE"/>
          </a:p>
          <a:p>
            <a:endParaRPr lang="sv-SE" altLang="sv-SE"/>
          </a:p>
          <a:p>
            <a:r>
              <a:rPr lang="en-US" altLang="sv-SE" b="1"/>
              <a:t>Management network</a:t>
            </a:r>
            <a:r>
              <a:rPr lang="en-US" altLang="sv-SE"/>
              <a:t>. Used for internal communication between OpenStack components. The IP addresses on this network should be reachable only within the data center. </a:t>
            </a:r>
          </a:p>
          <a:p>
            <a:r>
              <a:rPr lang="en-US" altLang="sv-SE" b="1"/>
              <a:t>Data network</a:t>
            </a:r>
            <a:r>
              <a:rPr lang="en-US" altLang="sv-SE"/>
              <a:t>. Used for VM data communication within the cloud deployment. The IP addressing requirements of this network depend on the Quantum plugin in use. </a:t>
            </a:r>
          </a:p>
          <a:p>
            <a:r>
              <a:rPr lang="en-US" altLang="sv-SE" b="1"/>
              <a:t>External network</a:t>
            </a:r>
            <a:r>
              <a:rPr lang="en-US" altLang="sv-SE"/>
              <a:t>. Used to provide VMs with Internet access in some deployment scenarios. The IP addresses on this network should be reachable by anyone on the Internet. </a:t>
            </a:r>
          </a:p>
          <a:p>
            <a:r>
              <a:rPr lang="en-US" altLang="sv-SE" b="1"/>
              <a:t>API network</a:t>
            </a:r>
            <a:r>
              <a:rPr lang="en-US" altLang="sv-SE"/>
              <a:t>. Exposes all OpenStack APIs, including the Quantum API, to tenants. The IP addresses on this network should be reachable by anyone on the Internet. This may be the same network as the external network, as it is possible to create a quantum subnet for the external network that uses IP allocation ranges to use only less than the full range of IP addresses in an IP block.</a:t>
            </a:r>
          </a:p>
          <a:p>
            <a:endParaRPr lang="sv-SE" altLang="sv-SE"/>
          </a:p>
          <a:p>
            <a:endParaRPr lang="en-US" altLang="sv-SE"/>
          </a:p>
        </p:txBody>
      </p:sp>
      <p:sp>
        <p:nvSpPr>
          <p:cNvPr id="4" name="Date Placeholder 3"/>
          <p:cNvSpPr>
            <a:spLocks noGrp="1"/>
          </p:cNvSpPr>
          <p:nvPr>
            <p:ph type="dt" sz="quarter" idx="1"/>
          </p:nvPr>
        </p:nvSpPr>
        <p:spPr/>
        <p:txBody>
          <a:bodyPr/>
          <a:lstStyle/>
          <a:p>
            <a:pPr>
              <a:defRPr/>
            </a:pPr>
            <a:r>
              <a:rPr lang="en-US"/>
              <a:t>2015-09-07 </a:t>
            </a:r>
          </a:p>
        </p:txBody>
      </p:sp>
      <p:sp>
        <p:nvSpPr>
          <p:cNvPr id="5" name="Slide Number Placeholder 4"/>
          <p:cNvSpPr>
            <a:spLocks noGrp="1"/>
          </p:cNvSpPr>
          <p:nvPr>
            <p:ph type="sldNum" sz="quarter" idx="5"/>
          </p:nvPr>
        </p:nvSpPr>
        <p:spPr/>
        <p:txBody>
          <a:bodyP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fld id="{ADBA8871-4582-F547-AC08-224EBE8B2543}" type="slidenum">
              <a:rPr lang="en-US" altLang="en-US" sz="1200"/>
              <a:pPr eaLnBrk="1" hangingPunct="1"/>
              <a:t>9</a:t>
            </a:fld>
            <a:endParaRPr lang="en-US" altLang="en-US" sz="1200"/>
          </a:p>
        </p:txBody>
      </p:sp>
      <p:sp>
        <p:nvSpPr>
          <p:cNvPr id="6" name="Header Placeholder 5"/>
          <p:cNvSpPr>
            <a:spLocks noGrp="1"/>
          </p:cNvSpPr>
          <p:nvPr>
            <p:ph type="hdr" sz="quarter"/>
          </p:nvPr>
        </p:nvSpPr>
        <p:spPr/>
        <p:txBody>
          <a:bodyPr/>
          <a:lstStyle/>
          <a:p>
            <a:pPr>
              <a:defRPr/>
            </a:pPr>
            <a:r>
              <a:rPr lang="en-US"/>
              <a:t>OSS features as a service </a:t>
            </a:r>
          </a:p>
        </p:txBody>
      </p:sp>
      <p:sp>
        <p:nvSpPr>
          <p:cNvPr id="7" name="Footer Placeholder 6"/>
          <p:cNvSpPr>
            <a:spLocks noGrp="1"/>
          </p:cNvSpPr>
          <p:nvPr>
            <p:ph type="ftr" sz="quarter" idx="4"/>
          </p:nvPr>
        </p:nvSpPr>
        <p:spPr/>
        <p:txBody>
          <a:bodyPr/>
          <a:lstStyle/>
          <a:p>
            <a:pPr>
              <a:defRPr/>
            </a:pPr>
            <a:r>
              <a:rPr lang="en-US"/>
              <a:t> </a:t>
            </a:r>
          </a:p>
        </p:txBody>
      </p:sp>
    </p:spTree>
    <p:extLst>
      <p:ext uri="{BB962C8B-B14F-4D97-AF65-F5344CB8AC3E}">
        <p14:creationId xmlns:p14="http://schemas.microsoft.com/office/powerpoint/2010/main" val="34424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63D31B-0B58-BE42-9766-9326F509DD4A}"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81820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63D31B-0B58-BE42-9766-9326F509DD4A}"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75570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63D31B-0B58-BE42-9766-9326F509DD4A}"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869074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9111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63D31B-0B58-BE42-9766-9326F509DD4A}"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12371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3D31B-0B58-BE42-9766-9326F509DD4A}"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37796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663D31B-0B58-BE42-9766-9326F509DD4A}" type="datetimeFigureOut">
              <a:rPr lang="en-GB" smtClean="0"/>
              <a:t>13/11/2016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12216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663D31B-0B58-BE42-9766-9326F509DD4A}" type="datetimeFigureOut">
              <a:rPr lang="en-GB" smtClean="0"/>
              <a:t>13/11/2016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28132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663D31B-0B58-BE42-9766-9326F509DD4A}" type="datetimeFigureOut">
              <a:rPr lang="en-GB" smtClean="0"/>
              <a:t>13/11/2016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165279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3D31B-0B58-BE42-9766-9326F509DD4A}" type="datetimeFigureOut">
              <a:rPr lang="en-GB" smtClean="0"/>
              <a:t>13/11/2016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80343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3D31B-0B58-BE42-9766-9326F509DD4A}" type="datetimeFigureOut">
              <a:rPr lang="en-GB" smtClean="0"/>
              <a:t>13/11/2016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203583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3D31B-0B58-BE42-9766-9326F509DD4A}" type="datetimeFigureOut">
              <a:rPr lang="en-GB" smtClean="0"/>
              <a:t>13/11/2016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88D674-B3E3-E44E-8B87-D8BAFFE3D288}" type="slidenum">
              <a:rPr lang="en-GB" smtClean="0"/>
              <a:t>‹#›</a:t>
            </a:fld>
            <a:endParaRPr lang="en-GB"/>
          </a:p>
        </p:txBody>
      </p:sp>
    </p:spTree>
    <p:extLst>
      <p:ext uri="{BB962C8B-B14F-4D97-AF65-F5344CB8AC3E}">
        <p14:creationId xmlns:p14="http://schemas.microsoft.com/office/powerpoint/2010/main" val="4085357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3D31B-0B58-BE42-9766-9326F509DD4A}" type="datetimeFigureOut">
              <a:rPr lang="en-GB" smtClean="0"/>
              <a:t>13/11/2016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8D674-B3E3-E44E-8B87-D8BAFFE3D288}" type="slidenum">
              <a:rPr lang="en-GB" smtClean="0"/>
              <a:t>‹#›</a:t>
            </a:fld>
            <a:endParaRPr lang="en-GB"/>
          </a:p>
        </p:txBody>
      </p:sp>
    </p:spTree>
    <p:extLst>
      <p:ext uri="{BB962C8B-B14F-4D97-AF65-F5344CB8AC3E}">
        <p14:creationId xmlns:p14="http://schemas.microsoft.com/office/powerpoint/2010/main" val="7773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sdn.techtarget.com/news/2240219051/VMware-Microsoft-end-encapsulation-protocol-turf-war-with-GENE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tiff"/><Relationship Id="rId6" Type="http://schemas.openxmlformats.org/officeDocument/2006/relationships/image" Target="../media/image8.tiff"/><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9791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p:nvPr/>
        </p:nvSpPr>
        <p:spPr>
          <a:xfrm>
            <a:off x="975475" y="4396065"/>
            <a:ext cx="2941320" cy="2114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t>controller</a:t>
            </a:r>
            <a:endParaRPr lang="en-GB" sz="1400" dirty="0"/>
          </a:p>
        </p:txBody>
      </p:sp>
      <p:sp>
        <p:nvSpPr>
          <p:cNvPr id="5" name="Rectangle 4"/>
          <p:cNvSpPr/>
          <p:nvPr/>
        </p:nvSpPr>
        <p:spPr>
          <a:xfrm>
            <a:off x="4431040" y="4392505"/>
            <a:ext cx="2941320" cy="2118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t>network</a:t>
            </a:r>
            <a:endParaRPr lang="en-GB" sz="1400" dirty="0"/>
          </a:p>
        </p:txBody>
      </p:sp>
      <p:sp>
        <p:nvSpPr>
          <p:cNvPr id="6" name="Rectangle 5"/>
          <p:cNvSpPr/>
          <p:nvPr/>
        </p:nvSpPr>
        <p:spPr>
          <a:xfrm>
            <a:off x="8987953" y="4419035"/>
            <a:ext cx="2941320" cy="211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t>compute</a:t>
            </a:r>
            <a:endParaRPr lang="en-GB" sz="1400" dirty="0"/>
          </a:p>
        </p:txBody>
      </p:sp>
      <p:sp>
        <p:nvSpPr>
          <p:cNvPr id="7" name="TextBox 6"/>
          <p:cNvSpPr txBox="1"/>
          <p:nvPr/>
        </p:nvSpPr>
        <p:spPr>
          <a:xfrm>
            <a:off x="8975013" y="5364107"/>
            <a:ext cx="2216119" cy="1169551"/>
          </a:xfrm>
          <a:prstGeom prst="rect">
            <a:avLst/>
          </a:prstGeom>
          <a:noFill/>
        </p:spPr>
        <p:txBody>
          <a:bodyPr wrap="none" rtlCol="0">
            <a:spAutoFit/>
          </a:bodyPr>
          <a:lstStyle/>
          <a:p>
            <a:r>
              <a:rPr lang="en-GB" sz="1400" dirty="0" err="1" smtClean="0"/>
              <a:t>libvirt</a:t>
            </a:r>
            <a:endParaRPr lang="en-GB" sz="1400" dirty="0" smtClean="0"/>
          </a:p>
          <a:p>
            <a:r>
              <a:rPr lang="en-GB" sz="1400" dirty="0" err="1" smtClean="0"/>
              <a:t>qemu-kvm</a:t>
            </a:r>
            <a:endParaRPr lang="en-GB" sz="1400" dirty="0" smtClean="0"/>
          </a:p>
          <a:p>
            <a:r>
              <a:rPr lang="en-GB" sz="1400" dirty="0" err="1" smtClean="0"/>
              <a:t>openVswitch</a:t>
            </a:r>
            <a:endParaRPr lang="en-GB" sz="1400" dirty="0" smtClean="0"/>
          </a:p>
          <a:p>
            <a:r>
              <a:rPr lang="en-GB" sz="1400" dirty="0" smtClean="0"/>
              <a:t>neutron-</a:t>
            </a:r>
            <a:r>
              <a:rPr lang="en-GB" sz="1400" dirty="0" err="1" smtClean="0"/>
              <a:t>openvswitch</a:t>
            </a:r>
            <a:r>
              <a:rPr lang="en-GB" sz="1400" dirty="0" smtClean="0"/>
              <a:t>-agent</a:t>
            </a:r>
          </a:p>
          <a:p>
            <a:r>
              <a:rPr lang="en-GB" sz="1400" dirty="0" smtClean="0"/>
              <a:t>nova-compute</a:t>
            </a:r>
            <a:endParaRPr lang="en-GB" sz="1400" dirty="0"/>
          </a:p>
        </p:txBody>
      </p:sp>
      <p:sp>
        <p:nvSpPr>
          <p:cNvPr id="9" name="Rectangle 8"/>
          <p:cNvSpPr/>
          <p:nvPr/>
        </p:nvSpPr>
        <p:spPr>
          <a:xfrm>
            <a:off x="4454732" y="4708499"/>
            <a:ext cx="3208916" cy="1815882"/>
          </a:xfrm>
          <a:prstGeom prst="rect">
            <a:avLst/>
          </a:prstGeom>
        </p:spPr>
        <p:txBody>
          <a:bodyPr wrap="square">
            <a:spAutoFit/>
          </a:bodyPr>
          <a:lstStyle/>
          <a:p>
            <a:r>
              <a:rPr lang="en-GB" sz="1400" dirty="0" err="1" smtClean="0"/>
              <a:t>dnsmasq</a:t>
            </a:r>
            <a:endParaRPr lang="en-GB" sz="1400" dirty="0" smtClean="0"/>
          </a:p>
          <a:p>
            <a:r>
              <a:rPr lang="en-GB" sz="1400" dirty="0" err="1" smtClean="0"/>
              <a:t>openVswitch</a:t>
            </a:r>
            <a:endParaRPr lang="en-GB" sz="1400" dirty="0"/>
          </a:p>
          <a:p>
            <a:r>
              <a:rPr lang="en-GB" sz="1400" dirty="0" smtClean="0"/>
              <a:t>neutron-</a:t>
            </a:r>
            <a:r>
              <a:rPr lang="en-GB" sz="1400" dirty="0" err="1" smtClean="0"/>
              <a:t>openvswitch</a:t>
            </a:r>
            <a:r>
              <a:rPr lang="en-GB" sz="1400" dirty="0" smtClean="0"/>
              <a:t>-agent</a:t>
            </a:r>
          </a:p>
          <a:p>
            <a:r>
              <a:rPr lang="en-GB" sz="1400" dirty="0" smtClean="0"/>
              <a:t>neutron-metering-agent</a:t>
            </a:r>
          </a:p>
          <a:p>
            <a:r>
              <a:rPr lang="en-GB" sz="1400" dirty="0" smtClean="0"/>
              <a:t>neutron-metadata-agent</a:t>
            </a:r>
          </a:p>
          <a:p>
            <a:r>
              <a:rPr lang="en-GB" sz="1400" dirty="0" smtClean="0"/>
              <a:t>neutron-l3-agent</a:t>
            </a:r>
          </a:p>
          <a:p>
            <a:r>
              <a:rPr lang="en-GB" sz="1400" dirty="0" smtClean="0"/>
              <a:t>neutron-</a:t>
            </a:r>
            <a:r>
              <a:rPr lang="en-GB" sz="1400" dirty="0" err="1" smtClean="0"/>
              <a:t>dhcp</a:t>
            </a:r>
            <a:r>
              <a:rPr lang="en-GB" sz="1400" dirty="0" smtClean="0"/>
              <a:t>-agent</a:t>
            </a:r>
          </a:p>
          <a:p>
            <a:r>
              <a:rPr lang="en-GB" sz="1400" dirty="0" smtClean="0"/>
              <a:t>neutron-lbaasv2-agent</a:t>
            </a:r>
            <a:endParaRPr lang="en-GB" sz="1400" dirty="0"/>
          </a:p>
        </p:txBody>
      </p:sp>
      <p:sp>
        <p:nvSpPr>
          <p:cNvPr id="10" name="TextBox 9"/>
          <p:cNvSpPr txBox="1"/>
          <p:nvPr/>
        </p:nvSpPr>
        <p:spPr>
          <a:xfrm>
            <a:off x="999167" y="4781768"/>
            <a:ext cx="1284647" cy="1600438"/>
          </a:xfrm>
          <a:prstGeom prst="rect">
            <a:avLst/>
          </a:prstGeom>
          <a:noFill/>
        </p:spPr>
        <p:txBody>
          <a:bodyPr wrap="none" rtlCol="0">
            <a:spAutoFit/>
          </a:bodyPr>
          <a:lstStyle/>
          <a:p>
            <a:r>
              <a:rPr lang="en-GB" sz="1400" dirty="0" err="1" smtClean="0"/>
              <a:t>maria-db</a:t>
            </a:r>
            <a:endParaRPr lang="en-GB" sz="1400" dirty="0" smtClean="0"/>
          </a:p>
          <a:p>
            <a:r>
              <a:rPr lang="en-GB" sz="1400" dirty="0" err="1" smtClean="0"/>
              <a:t>rabbitmq</a:t>
            </a:r>
            <a:endParaRPr lang="en-GB" sz="1400" dirty="0" smtClean="0"/>
          </a:p>
          <a:p>
            <a:r>
              <a:rPr lang="en-GB" sz="1400" dirty="0" err="1" smtClean="0"/>
              <a:t>httpd</a:t>
            </a:r>
            <a:endParaRPr lang="en-GB" sz="1400" dirty="0" smtClean="0"/>
          </a:p>
          <a:p>
            <a:r>
              <a:rPr lang="en-GB" sz="1400" dirty="0" err="1" smtClean="0"/>
              <a:t>memcached</a:t>
            </a:r>
            <a:endParaRPr lang="en-GB" sz="1400" dirty="0" smtClean="0"/>
          </a:p>
          <a:p>
            <a:r>
              <a:rPr lang="en-GB" sz="1400" dirty="0" smtClean="0"/>
              <a:t>keystone</a:t>
            </a:r>
          </a:p>
          <a:p>
            <a:r>
              <a:rPr lang="en-GB" sz="1400" dirty="0" smtClean="0"/>
              <a:t>neutron-server</a:t>
            </a:r>
          </a:p>
          <a:p>
            <a:r>
              <a:rPr lang="en-GB" sz="1400" dirty="0" smtClean="0"/>
              <a:t>glance-</a:t>
            </a:r>
            <a:r>
              <a:rPr lang="en-GB" sz="1400" dirty="0" err="1" smtClean="0"/>
              <a:t>api</a:t>
            </a:r>
            <a:endParaRPr lang="en-GB" sz="1400" dirty="0" smtClean="0"/>
          </a:p>
        </p:txBody>
      </p:sp>
      <p:sp>
        <p:nvSpPr>
          <p:cNvPr id="11" name="Rounded Rectangle 10"/>
          <p:cNvSpPr/>
          <p:nvPr/>
        </p:nvSpPr>
        <p:spPr>
          <a:xfrm>
            <a:off x="2973522" y="6558395"/>
            <a:ext cx="2622939" cy="27296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smtClean="0">
                <a:solidFill>
                  <a:schemeClr val="tx1"/>
                </a:solidFill>
              </a:rPr>
              <a:t>terraform apply/destroy</a:t>
            </a:r>
            <a:endParaRPr lang="en-GB" sz="1600" dirty="0" smtClean="0">
              <a:solidFill>
                <a:schemeClr val="tx1"/>
              </a:solidFill>
            </a:endParaRPr>
          </a:p>
        </p:txBody>
      </p:sp>
      <p:sp>
        <p:nvSpPr>
          <p:cNvPr id="12" name="TextBox 11"/>
          <p:cNvSpPr txBox="1"/>
          <p:nvPr/>
        </p:nvSpPr>
        <p:spPr>
          <a:xfrm>
            <a:off x="2450784" y="4781768"/>
            <a:ext cx="1489703" cy="1600438"/>
          </a:xfrm>
          <a:prstGeom prst="rect">
            <a:avLst/>
          </a:prstGeom>
          <a:noFill/>
        </p:spPr>
        <p:txBody>
          <a:bodyPr wrap="none" rtlCol="0">
            <a:spAutoFit/>
          </a:bodyPr>
          <a:lstStyle/>
          <a:p>
            <a:r>
              <a:rPr lang="en-GB" sz="1400" smtClean="0"/>
              <a:t>glance-registry</a:t>
            </a:r>
            <a:endParaRPr lang="en-GB" sz="1400" dirty="0" smtClean="0"/>
          </a:p>
          <a:p>
            <a:r>
              <a:rPr lang="en-GB" sz="1400" dirty="0" smtClean="0"/>
              <a:t>nova-</a:t>
            </a:r>
            <a:r>
              <a:rPr lang="en-GB" sz="1400" dirty="0" err="1" smtClean="0"/>
              <a:t>api</a:t>
            </a:r>
            <a:endParaRPr lang="en-GB" sz="1400" dirty="0" smtClean="0"/>
          </a:p>
          <a:p>
            <a:r>
              <a:rPr lang="en-GB" sz="1400" dirty="0" smtClean="0"/>
              <a:t>nova-cert</a:t>
            </a:r>
          </a:p>
          <a:p>
            <a:r>
              <a:rPr lang="en-GB" sz="1400" dirty="0" smtClean="0"/>
              <a:t>nova-conductor</a:t>
            </a:r>
          </a:p>
          <a:p>
            <a:r>
              <a:rPr lang="en-GB" sz="1400" dirty="0" smtClean="0"/>
              <a:t>nova-</a:t>
            </a:r>
            <a:r>
              <a:rPr lang="en-GB" sz="1400" dirty="0" err="1" smtClean="0"/>
              <a:t>consoleauth</a:t>
            </a:r>
            <a:endParaRPr lang="en-GB" sz="1400" dirty="0" smtClean="0"/>
          </a:p>
          <a:p>
            <a:r>
              <a:rPr lang="en-GB" sz="1400" dirty="0" smtClean="0"/>
              <a:t>nova-</a:t>
            </a:r>
            <a:r>
              <a:rPr lang="en-GB" sz="1400" dirty="0" err="1" smtClean="0"/>
              <a:t>novncproxy</a:t>
            </a:r>
            <a:endParaRPr lang="en-GB" sz="1400" dirty="0" smtClean="0"/>
          </a:p>
          <a:p>
            <a:r>
              <a:rPr lang="en-GB" sz="1400" dirty="0" smtClean="0"/>
              <a:t>nova-scheduler</a:t>
            </a:r>
          </a:p>
        </p:txBody>
      </p:sp>
      <p:sp>
        <p:nvSpPr>
          <p:cNvPr id="13" name="Rounded Rectangle 12"/>
          <p:cNvSpPr/>
          <p:nvPr/>
        </p:nvSpPr>
        <p:spPr>
          <a:xfrm>
            <a:off x="8960089" y="2488629"/>
            <a:ext cx="999016" cy="46653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smtClean="0">
                <a:solidFill>
                  <a:schemeClr val="tx1"/>
                </a:solidFill>
              </a:rPr>
              <a:t>web-1</a:t>
            </a:r>
            <a:endParaRPr lang="en-GB" sz="1600" dirty="0" smtClean="0">
              <a:solidFill>
                <a:schemeClr val="tx1"/>
              </a:solidFill>
            </a:endParaRPr>
          </a:p>
        </p:txBody>
      </p:sp>
      <p:sp>
        <p:nvSpPr>
          <p:cNvPr id="14" name="Rounded Rectangle 13"/>
          <p:cNvSpPr/>
          <p:nvPr/>
        </p:nvSpPr>
        <p:spPr>
          <a:xfrm>
            <a:off x="7535046" y="4550526"/>
            <a:ext cx="1309952"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br-int</a:t>
            </a:r>
            <a:endParaRPr lang="en-GB" dirty="0" smtClean="0">
              <a:solidFill>
                <a:schemeClr val="tx1"/>
              </a:solidFill>
            </a:endParaRPr>
          </a:p>
          <a:p>
            <a:pPr algn="ctr"/>
            <a:r>
              <a:rPr lang="en-GB" dirty="0" err="1" smtClean="0">
                <a:solidFill>
                  <a:schemeClr val="tx1"/>
                </a:solidFill>
              </a:rPr>
              <a:t>vxlan</a:t>
            </a:r>
            <a:endParaRPr lang="en-GB" dirty="0">
              <a:solidFill>
                <a:schemeClr val="tx1"/>
              </a:solidFill>
            </a:endParaRPr>
          </a:p>
        </p:txBody>
      </p:sp>
      <p:sp>
        <p:nvSpPr>
          <p:cNvPr id="15" name="Rounded Rectangle 14"/>
          <p:cNvSpPr/>
          <p:nvPr/>
        </p:nvSpPr>
        <p:spPr>
          <a:xfrm>
            <a:off x="7525501" y="4066817"/>
            <a:ext cx="1300407"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br-tun</a:t>
            </a:r>
            <a:endParaRPr lang="en-GB" dirty="0" smtClean="0">
              <a:solidFill>
                <a:schemeClr val="tx1"/>
              </a:solidFill>
            </a:endParaRPr>
          </a:p>
          <a:p>
            <a:pPr algn="ctr"/>
            <a:r>
              <a:rPr lang="en-GB" dirty="0" err="1" smtClean="0">
                <a:solidFill>
                  <a:schemeClr val="tx1"/>
                </a:solidFill>
              </a:rPr>
              <a:t>vlan</a:t>
            </a:r>
            <a:endParaRPr lang="en-GB" dirty="0" smtClean="0">
              <a:solidFill>
                <a:schemeClr val="tx1"/>
              </a:solidFill>
            </a:endParaRPr>
          </a:p>
        </p:txBody>
      </p:sp>
      <p:sp>
        <p:nvSpPr>
          <p:cNvPr id="16" name="Rounded Rectangle 15"/>
          <p:cNvSpPr/>
          <p:nvPr/>
        </p:nvSpPr>
        <p:spPr>
          <a:xfrm>
            <a:off x="7534681" y="5810856"/>
            <a:ext cx="1307012"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br-prov</a:t>
            </a:r>
            <a:endParaRPr lang="en-GB" dirty="0" smtClean="0">
              <a:solidFill>
                <a:schemeClr val="tx1"/>
              </a:solidFill>
            </a:endParaRPr>
          </a:p>
        </p:txBody>
      </p:sp>
      <p:sp>
        <p:nvSpPr>
          <p:cNvPr id="17" name="Rounded Rectangle 16"/>
          <p:cNvSpPr/>
          <p:nvPr/>
        </p:nvSpPr>
        <p:spPr>
          <a:xfrm>
            <a:off x="7502681" y="3277334"/>
            <a:ext cx="1307012"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VM-0</a:t>
            </a:r>
          </a:p>
          <a:p>
            <a:pPr algn="ctr"/>
            <a:r>
              <a:rPr lang="en-GB" sz="1600" dirty="0" smtClean="0">
                <a:solidFill>
                  <a:schemeClr val="tx1"/>
                </a:solidFill>
              </a:rPr>
              <a:t>vm_port-0</a:t>
            </a:r>
          </a:p>
        </p:txBody>
      </p:sp>
      <p:cxnSp>
        <p:nvCxnSpPr>
          <p:cNvPr id="18" name="Straight Connector 17"/>
          <p:cNvCxnSpPr/>
          <p:nvPr/>
        </p:nvCxnSpPr>
        <p:spPr>
          <a:xfrm>
            <a:off x="8172402" y="3690177"/>
            <a:ext cx="3303" cy="37664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8187" y="5017056"/>
            <a:ext cx="1835" cy="79380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920764" y="4027662"/>
            <a:ext cx="5178309" cy="105556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smtClean="0">
                <a:solidFill>
                  <a:schemeClr val="tx1"/>
                </a:solidFill>
              </a:rPr>
              <a:t>Virtual </a:t>
            </a:r>
            <a:r>
              <a:rPr lang="en-GB" dirty="0" smtClean="0">
                <a:solidFill>
                  <a:schemeClr val="tx1"/>
                </a:solidFill>
              </a:rPr>
              <a:t>NW Layer-2</a:t>
            </a:r>
            <a:endParaRPr lang="en-GB" dirty="0">
              <a:solidFill>
                <a:schemeClr val="tx1"/>
              </a:solidFill>
            </a:endParaRPr>
          </a:p>
        </p:txBody>
      </p:sp>
      <p:sp>
        <p:nvSpPr>
          <p:cNvPr id="22" name="Rounded Rectangle 21"/>
          <p:cNvSpPr/>
          <p:nvPr/>
        </p:nvSpPr>
        <p:spPr>
          <a:xfrm>
            <a:off x="4284992" y="3925975"/>
            <a:ext cx="1471961" cy="270714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dirty="0">
                <a:solidFill>
                  <a:schemeClr val="tx1"/>
                </a:solidFill>
              </a:rPr>
              <a:t>AZ-1</a:t>
            </a:r>
          </a:p>
        </p:txBody>
      </p:sp>
      <p:sp>
        <p:nvSpPr>
          <p:cNvPr id="23" name="Rounded Rectangle 22"/>
          <p:cNvSpPr/>
          <p:nvPr/>
        </p:nvSpPr>
        <p:spPr>
          <a:xfrm>
            <a:off x="6035255" y="3925976"/>
            <a:ext cx="1471961" cy="270510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mtClean="0">
                <a:solidFill>
                  <a:schemeClr val="tx1"/>
                </a:solidFill>
              </a:rPr>
              <a:t>AZ-2</a:t>
            </a:r>
            <a:endParaRPr lang="en-GB">
              <a:solidFill>
                <a:schemeClr val="tx1"/>
              </a:solidFill>
            </a:endParaRPr>
          </a:p>
        </p:txBody>
      </p:sp>
      <p:sp>
        <p:nvSpPr>
          <p:cNvPr id="24" name="Rounded Rectangle 23"/>
          <p:cNvSpPr/>
          <p:nvPr/>
        </p:nvSpPr>
        <p:spPr>
          <a:xfrm>
            <a:off x="9959105" y="2488629"/>
            <a:ext cx="999016" cy="46653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smtClean="0">
                <a:solidFill>
                  <a:schemeClr val="tx1"/>
                </a:solidFill>
              </a:rPr>
              <a:t>web-1</a:t>
            </a:r>
            <a:endParaRPr lang="en-GB" sz="1600" dirty="0" smtClean="0">
              <a:solidFill>
                <a:schemeClr val="tx1"/>
              </a:solidFill>
            </a:endParaRPr>
          </a:p>
        </p:txBody>
      </p:sp>
      <p:sp>
        <p:nvSpPr>
          <p:cNvPr id="25" name="Rounded Rectangle 24"/>
          <p:cNvSpPr/>
          <p:nvPr/>
        </p:nvSpPr>
        <p:spPr>
          <a:xfrm>
            <a:off x="9459597" y="1974487"/>
            <a:ext cx="999016" cy="46653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LB</a:t>
            </a:r>
            <a:endParaRPr lang="en-GB" sz="1600" dirty="0" smtClean="0">
              <a:solidFill>
                <a:schemeClr val="tx1"/>
              </a:solidFill>
            </a:endParaRPr>
          </a:p>
        </p:txBody>
      </p:sp>
    </p:spTree>
    <p:extLst>
      <p:ext uri="{BB962C8B-B14F-4D97-AF65-F5344CB8AC3E}">
        <p14:creationId xmlns:p14="http://schemas.microsoft.com/office/powerpoint/2010/main" val="197691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p:nvPr/>
        </p:nvSpPr>
        <p:spPr>
          <a:xfrm>
            <a:off x="1417320" y="2294965"/>
            <a:ext cx="2941320" cy="3370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mtClean="0"/>
              <a:t>box-1</a:t>
            </a:r>
            <a:endParaRPr lang="en-GB"/>
          </a:p>
        </p:txBody>
      </p:sp>
      <p:sp>
        <p:nvSpPr>
          <p:cNvPr id="5" name="Rectangle 4"/>
          <p:cNvSpPr/>
          <p:nvPr/>
        </p:nvSpPr>
        <p:spPr>
          <a:xfrm>
            <a:off x="7871009" y="2294965"/>
            <a:ext cx="2941320" cy="3370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dirty="0" smtClean="0"/>
              <a:t>box-2</a:t>
            </a:r>
            <a:endParaRPr lang="en-GB" dirty="0"/>
          </a:p>
        </p:txBody>
      </p:sp>
      <p:sp>
        <p:nvSpPr>
          <p:cNvPr id="6" name="Rounded Rectangle 5"/>
          <p:cNvSpPr/>
          <p:nvPr/>
        </p:nvSpPr>
        <p:spPr>
          <a:xfrm>
            <a:off x="1886961" y="3064116"/>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vi0</a:t>
            </a:r>
          </a:p>
          <a:p>
            <a:pPr algn="ctr"/>
            <a:r>
              <a:rPr lang="en-GB" dirty="0" smtClean="0">
                <a:solidFill>
                  <a:schemeClr val="tx1"/>
                </a:solidFill>
              </a:rPr>
              <a:t>internal</a:t>
            </a:r>
            <a:endParaRPr lang="en-GB" dirty="0">
              <a:solidFill>
                <a:schemeClr val="tx1"/>
              </a:solidFill>
            </a:endParaRPr>
          </a:p>
        </p:txBody>
      </p:sp>
      <p:sp>
        <p:nvSpPr>
          <p:cNvPr id="7" name="Rounded Rectangle 6"/>
          <p:cNvSpPr/>
          <p:nvPr/>
        </p:nvSpPr>
        <p:spPr>
          <a:xfrm>
            <a:off x="1886961" y="3736755"/>
            <a:ext cx="2183016"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bridge-0</a:t>
            </a:r>
            <a:endParaRPr lang="en-GB">
              <a:solidFill>
                <a:schemeClr val="tx1"/>
              </a:solidFill>
            </a:endParaRPr>
          </a:p>
        </p:txBody>
      </p:sp>
      <p:sp>
        <p:nvSpPr>
          <p:cNvPr id="8" name="Rounded Rectangle 7"/>
          <p:cNvSpPr/>
          <p:nvPr/>
        </p:nvSpPr>
        <p:spPr>
          <a:xfrm>
            <a:off x="1926927" y="4273693"/>
            <a:ext cx="2183016"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bond-0</a:t>
            </a:r>
            <a:endParaRPr lang="en-GB" dirty="0">
              <a:solidFill>
                <a:schemeClr val="tx1"/>
              </a:solidFill>
            </a:endParaRPr>
          </a:p>
        </p:txBody>
      </p:sp>
      <p:sp>
        <p:nvSpPr>
          <p:cNvPr id="10" name="Rounded Rectangle 9"/>
          <p:cNvSpPr/>
          <p:nvPr/>
        </p:nvSpPr>
        <p:spPr>
          <a:xfrm>
            <a:off x="3034444" y="3069121"/>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vxlan0</a:t>
            </a:r>
          </a:p>
          <a:p>
            <a:pPr algn="ctr"/>
            <a:r>
              <a:rPr lang="en-GB" dirty="0" err="1" smtClean="0">
                <a:solidFill>
                  <a:schemeClr val="tx1"/>
                </a:solidFill>
              </a:rPr>
              <a:t>vxlan</a:t>
            </a:r>
            <a:endParaRPr lang="en-GB" dirty="0">
              <a:solidFill>
                <a:schemeClr val="tx1"/>
              </a:solidFill>
            </a:endParaRPr>
          </a:p>
        </p:txBody>
      </p:sp>
      <p:sp>
        <p:nvSpPr>
          <p:cNvPr id="11" name="Rounded Rectangle 10"/>
          <p:cNvSpPr/>
          <p:nvPr/>
        </p:nvSpPr>
        <p:spPr>
          <a:xfrm>
            <a:off x="1926927" y="4872965"/>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eno-1</a:t>
            </a:r>
            <a:endParaRPr lang="en-GB" dirty="0">
              <a:solidFill>
                <a:schemeClr val="tx1"/>
              </a:solidFill>
            </a:endParaRPr>
          </a:p>
        </p:txBody>
      </p:sp>
      <p:sp>
        <p:nvSpPr>
          <p:cNvPr id="12" name="Rounded Rectangle 11"/>
          <p:cNvSpPr/>
          <p:nvPr/>
        </p:nvSpPr>
        <p:spPr>
          <a:xfrm>
            <a:off x="3074410" y="4877970"/>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eno-2</a:t>
            </a:r>
            <a:endParaRPr lang="en-GB" dirty="0">
              <a:solidFill>
                <a:schemeClr val="tx1"/>
              </a:solidFill>
            </a:endParaRPr>
          </a:p>
        </p:txBody>
      </p:sp>
      <p:sp>
        <p:nvSpPr>
          <p:cNvPr id="13" name="Rounded Rectangle 12"/>
          <p:cNvSpPr/>
          <p:nvPr/>
        </p:nvSpPr>
        <p:spPr>
          <a:xfrm>
            <a:off x="9493269" y="3062303"/>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vi0</a:t>
            </a:r>
            <a:endParaRPr lang="en-GB">
              <a:solidFill>
                <a:schemeClr val="tx1"/>
              </a:solidFill>
            </a:endParaRPr>
          </a:p>
        </p:txBody>
      </p:sp>
      <p:sp>
        <p:nvSpPr>
          <p:cNvPr id="14" name="Rounded Rectangle 13"/>
          <p:cNvSpPr/>
          <p:nvPr/>
        </p:nvSpPr>
        <p:spPr>
          <a:xfrm>
            <a:off x="8305821" y="3696569"/>
            <a:ext cx="2183016"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bridge-0</a:t>
            </a:r>
            <a:endParaRPr lang="en-GB">
              <a:solidFill>
                <a:schemeClr val="tx1"/>
              </a:solidFill>
            </a:endParaRPr>
          </a:p>
        </p:txBody>
      </p:sp>
      <p:sp>
        <p:nvSpPr>
          <p:cNvPr id="15" name="Rounded Rectangle 14"/>
          <p:cNvSpPr/>
          <p:nvPr/>
        </p:nvSpPr>
        <p:spPr>
          <a:xfrm>
            <a:off x="8345787" y="4233507"/>
            <a:ext cx="2183016"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bond-0</a:t>
            </a:r>
            <a:endParaRPr lang="en-GB" dirty="0">
              <a:solidFill>
                <a:schemeClr val="tx1"/>
              </a:solidFill>
            </a:endParaRPr>
          </a:p>
        </p:txBody>
      </p:sp>
      <p:sp>
        <p:nvSpPr>
          <p:cNvPr id="16" name="Rounded Rectangle 15"/>
          <p:cNvSpPr/>
          <p:nvPr/>
        </p:nvSpPr>
        <p:spPr>
          <a:xfrm>
            <a:off x="8305821" y="3074689"/>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vxlan0</a:t>
            </a:r>
            <a:endParaRPr lang="en-GB">
              <a:solidFill>
                <a:schemeClr val="tx1"/>
              </a:solidFill>
            </a:endParaRPr>
          </a:p>
        </p:txBody>
      </p:sp>
      <p:sp>
        <p:nvSpPr>
          <p:cNvPr id="17" name="Rounded Rectangle 16"/>
          <p:cNvSpPr/>
          <p:nvPr/>
        </p:nvSpPr>
        <p:spPr>
          <a:xfrm>
            <a:off x="8345787" y="4832779"/>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eno-1</a:t>
            </a:r>
            <a:endParaRPr lang="en-GB" dirty="0">
              <a:solidFill>
                <a:schemeClr val="tx1"/>
              </a:solidFill>
            </a:endParaRPr>
          </a:p>
        </p:txBody>
      </p:sp>
      <p:sp>
        <p:nvSpPr>
          <p:cNvPr id="18" name="Rounded Rectangle 17"/>
          <p:cNvSpPr/>
          <p:nvPr/>
        </p:nvSpPr>
        <p:spPr>
          <a:xfrm>
            <a:off x="9493270" y="4837784"/>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eno-2</a:t>
            </a:r>
            <a:endParaRPr lang="en-GB" dirty="0">
              <a:solidFill>
                <a:schemeClr val="tx1"/>
              </a:solidFill>
            </a:endParaRPr>
          </a:p>
        </p:txBody>
      </p:sp>
      <p:sp>
        <p:nvSpPr>
          <p:cNvPr id="19" name="Cloud 18"/>
          <p:cNvSpPr/>
          <p:nvPr/>
        </p:nvSpPr>
        <p:spPr>
          <a:xfrm>
            <a:off x="4805082" y="5988424"/>
            <a:ext cx="2438400" cy="6633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p:cNvCxnSpPr/>
          <p:nvPr/>
        </p:nvCxnSpPr>
        <p:spPr>
          <a:xfrm>
            <a:off x="3603812" y="3530646"/>
            <a:ext cx="17929" cy="2739325"/>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p:cNvCxnSpPr>
          <p:nvPr/>
        </p:nvCxnSpPr>
        <p:spPr>
          <a:xfrm>
            <a:off x="8823588" y="3541219"/>
            <a:ext cx="17929" cy="270132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621741" y="6238299"/>
            <a:ext cx="522415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1219200" y="2904565"/>
            <a:ext cx="9843247" cy="79200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smtClean="0">
                <a:solidFill>
                  <a:schemeClr val="tx1"/>
                </a:solidFill>
              </a:rPr>
              <a:t>VIP</a:t>
            </a:r>
          </a:p>
          <a:p>
            <a:pPr algn="ctr"/>
            <a:r>
              <a:rPr lang="en-GB" dirty="0" smtClean="0">
                <a:solidFill>
                  <a:schemeClr val="tx1"/>
                </a:solidFill>
              </a:rPr>
              <a:t>Virtual Layer-2</a:t>
            </a:r>
            <a:endParaRPr lang="en-GB" dirty="0">
              <a:solidFill>
                <a:schemeClr val="tx1"/>
              </a:solidFill>
            </a:endParaRPr>
          </a:p>
        </p:txBody>
      </p:sp>
    </p:spTree>
    <p:extLst>
      <p:ext uri="{BB962C8B-B14F-4D97-AF65-F5344CB8AC3E}">
        <p14:creationId xmlns:p14="http://schemas.microsoft.com/office/powerpoint/2010/main" val="48758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p:nvPr/>
        </p:nvSpPr>
        <p:spPr>
          <a:xfrm>
            <a:off x="1255949" y="2294965"/>
            <a:ext cx="2941320" cy="3370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mtClean="0"/>
              <a:t>box-1</a:t>
            </a:r>
            <a:endParaRPr lang="en-GB"/>
          </a:p>
        </p:txBody>
      </p:sp>
      <p:sp>
        <p:nvSpPr>
          <p:cNvPr id="5" name="Rectangle 4"/>
          <p:cNvSpPr/>
          <p:nvPr/>
        </p:nvSpPr>
        <p:spPr>
          <a:xfrm>
            <a:off x="8480603" y="2294965"/>
            <a:ext cx="2941320" cy="3370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dirty="0" smtClean="0"/>
              <a:t>box-2</a:t>
            </a:r>
            <a:endParaRPr lang="en-GB" dirty="0"/>
          </a:p>
        </p:txBody>
      </p:sp>
      <p:sp>
        <p:nvSpPr>
          <p:cNvPr id="6" name="Rounded Rectangle 5"/>
          <p:cNvSpPr/>
          <p:nvPr/>
        </p:nvSpPr>
        <p:spPr>
          <a:xfrm>
            <a:off x="1296897" y="3080650"/>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vi0</a:t>
            </a:r>
          </a:p>
          <a:p>
            <a:pPr algn="ctr"/>
            <a:r>
              <a:rPr lang="en-GB" dirty="0" smtClean="0">
                <a:solidFill>
                  <a:schemeClr val="tx1"/>
                </a:solidFill>
              </a:rPr>
              <a:t>internal</a:t>
            </a:r>
            <a:endParaRPr lang="en-GB" dirty="0">
              <a:solidFill>
                <a:schemeClr val="tx1"/>
              </a:solidFill>
            </a:endParaRPr>
          </a:p>
        </p:txBody>
      </p:sp>
      <p:sp>
        <p:nvSpPr>
          <p:cNvPr id="10" name="Rounded Rectangle 9"/>
          <p:cNvSpPr/>
          <p:nvPr/>
        </p:nvSpPr>
        <p:spPr>
          <a:xfrm>
            <a:off x="2493929" y="3082484"/>
            <a:ext cx="1309952"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vxlan0</a:t>
            </a:r>
          </a:p>
          <a:p>
            <a:pPr algn="ctr"/>
            <a:r>
              <a:rPr lang="en-GB" dirty="0" err="1" smtClean="0">
                <a:solidFill>
                  <a:schemeClr val="tx1"/>
                </a:solidFill>
              </a:rPr>
              <a:t>vxlan</a:t>
            </a:r>
            <a:endParaRPr lang="en-GB" dirty="0">
              <a:solidFill>
                <a:schemeClr val="tx1"/>
              </a:solidFill>
            </a:endParaRPr>
          </a:p>
        </p:txBody>
      </p:sp>
      <p:sp>
        <p:nvSpPr>
          <p:cNvPr id="11" name="Rounded Rectangle 10"/>
          <p:cNvSpPr/>
          <p:nvPr/>
        </p:nvSpPr>
        <p:spPr>
          <a:xfrm>
            <a:off x="879438" y="4821078"/>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eno-1</a:t>
            </a:r>
            <a:endParaRPr lang="en-GB" dirty="0">
              <a:solidFill>
                <a:schemeClr val="tx1"/>
              </a:solidFill>
            </a:endParaRPr>
          </a:p>
        </p:txBody>
      </p:sp>
      <p:sp>
        <p:nvSpPr>
          <p:cNvPr id="12" name="Rounded Rectangle 11"/>
          <p:cNvSpPr/>
          <p:nvPr/>
        </p:nvSpPr>
        <p:spPr>
          <a:xfrm>
            <a:off x="2497195" y="4831879"/>
            <a:ext cx="1303381"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smtClean="0">
                <a:solidFill>
                  <a:schemeClr val="tx1"/>
                </a:solidFill>
              </a:rPr>
              <a:t>dpdk0/eno-1</a:t>
            </a:r>
            <a:endParaRPr lang="en-GB" sz="1600" dirty="0">
              <a:solidFill>
                <a:schemeClr val="tx1"/>
              </a:solidFill>
            </a:endParaRPr>
          </a:p>
        </p:txBody>
      </p:sp>
      <p:sp>
        <p:nvSpPr>
          <p:cNvPr id="13" name="Rounded Rectangle 12"/>
          <p:cNvSpPr/>
          <p:nvPr/>
        </p:nvSpPr>
        <p:spPr>
          <a:xfrm>
            <a:off x="10102863" y="3062303"/>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vi0</a:t>
            </a:r>
            <a:endParaRPr lang="en-GB">
              <a:solidFill>
                <a:schemeClr val="tx1"/>
              </a:solidFill>
            </a:endParaRPr>
          </a:p>
        </p:txBody>
      </p:sp>
      <p:sp>
        <p:nvSpPr>
          <p:cNvPr id="14" name="Rounded Rectangle 13"/>
          <p:cNvSpPr/>
          <p:nvPr/>
        </p:nvSpPr>
        <p:spPr>
          <a:xfrm>
            <a:off x="9433181" y="1739567"/>
            <a:ext cx="2183016"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bridge-0</a:t>
            </a:r>
            <a:endParaRPr lang="en-GB">
              <a:solidFill>
                <a:schemeClr val="tx1"/>
              </a:solidFill>
            </a:endParaRPr>
          </a:p>
        </p:txBody>
      </p:sp>
      <p:sp>
        <p:nvSpPr>
          <p:cNvPr id="16" name="Rounded Rectangle 15"/>
          <p:cNvSpPr/>
          <p:nvPr/>
        </p:nvSpPr>
        <p:spPr>
          <a:xfrm>
            <a:off x="8978607" y="3088564"/>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vxlan0</a:t>
            </a:r>
            <a:endParaRPr lang="en-GB">
              <a:solidFill>
                <a:schemeClr val="tx1"/>
              </a:solidFill>
            </a:endParaRPr>
          </a:p>
        </p:txBody>
      </p:sp>
      <p:sp>
        <p:nvSpPr>
          <p:cNvPr id="17" name="Rounded Rectangle 16"/>
          <p:cNvSpPr/>
          <p:nvPr/>
        </p:nvSpPr>
        <p:spPr>
          <a:xfrm>
            <a:off x="8955381" y="4832779"/>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eno-1</a:t>
            </a:r>
            <a:endParaRPr lang="en-GB" dirty="0">
              <a:solidFill>
                <a:schemeClr val="tx1"/>
              </a:solidFill>
            </a:endParaRPr>
          </a:p>
        </p:txBody>
      </p:sp>
      <p:sp>
        <p:nvSpPr>
          <p:cNvPr id="18" name="Rounded Rectangle 17"/>
          <p:cNvSpPr/>
          <p:nvPr/>
        </p:nvSpPr>
        <p:spPr>
          <a:xfrm>
            <a:off x="10102864" y="4837784"/>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eno-2</a:t>
            </a:r>
            <a:endParaRPr lang="en-GB" dirty="0">
              <a:solidFill>
                <a:schemeClr val="tx1"/>
              </a:solidFill>
            </a:endParaRPr>
          </a:p>
        </p:txBody>
      </p:sp>
      <p:sp>
        <p:nvSpPr>
          <p:cNvPr id="19" name="Cloud 18"/>
          <p:cNvSpPr/>
          <p:nvPr/>
        </p:nvSpPr>
        <p:spPr>
          <a:xfrm>
            <a:off x="4805082" y="5988424"/>
            <a:ext cx="2438400" cy="6633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p:cNvCxnSpPr/>
          <p:nvPr/>
        </p:nvCxnSpPr>
        <p:spPr>
          <a:xfrm>
            <a:off x="8248408" y="3929646"/>
            <a:ext cx="17929" cy="2739325"/>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a:endCxn id="17" idx="0"/>
          </p:cNvCxnSpPr>
          <p:nvPr/>
        </p:nvCxnSpPr>
        <p:spPr>
          <a:xfrm flipH="1">
            <a:off x="9473148" y="3555094"/>
            <a:ext cx="23226" cy="1277685"/>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1"/>
            <a:endCxn id="12" idx="3"/>
          </p:cNvCxnSpPr>
          <p:nvPr/>
        </p:nvCxnSpPr>
        <p:spPr>
          <a:xfrm flipH="1" flipV="1">
            <a:off x="3800576" y="5065144"/>
            <a:ext cx="5154805" cy="900"/>
          </a:xfrm>
          <a:prstGeom prst="line">
            <a:avLst/>
          </a:prstGeom>
          <a:ln w="38100">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37882" y="2528136"/>
            <a:ext cx="11116236" cy="112085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smtClean="0">
                <a:solidFill>
                  <a:schemeClr val="tx1"/>
                </a:solidFill>
              </a:rPr>
              <a:t>Virtual Layer-2</a:t>
            </a:r>
            <a:endParaRPr lang="en-GB" dirty="0">
              <a:solidFill>
                <a:schemeClr val="tx1"/>
              </a:solidFill>
            </a:endParaRPr>
          </a:p>
        </p:txBody>
      </p:sp>
      <p:sp>
        <p:nvSpPr>
          <p:cNvPr id="23" name="Rounded Rectangle 22"/>
          <p:cNvSpPr/>
          <p:nvPr/>
        </p:nvSpPr>
        <p:spPr>
          <a:xfrm>
            <a:off x="902734" y="3833830"/>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br-prov</a:t>
            </a:r>
            <a:endParaRPr lang="en-GB" dirty="0" smtClean="0">
              <a:solidFill>
                <a:schemeClr val="tx1"/>
              </a:solidFill>
            </a:endParaRPr>
          </a:p>
          <a:p>
            <a:pPr algn="ctr"/>
            <a:r>
              <a:rPr lang="en-GB" dirty="0" smtClean="0">
                <a:solidFill>
                  <a:schemeClr val="tx1"/>
                </a:solidFill>
              </a:rPr>
              <a:t>internal</a:t>
            </a:r>
            <a:endParaRPr lang="en-GB" dirty="0">
              <a:solidFill>
                <a:schemeClr val="tx1"/>
              </a:solidFill>
            </a:endParaRPr>
          </a:p>
        </p:txBody>
      </p:sp>
      <p:sp>
        <p:nvSpPr>
          <p:cNvPr id="26" name="Rounded Rectangle 25"/>
          <p:cNvSpPr/>
          <p:nvPr/>
        </p:nvSpPr>
        <p:spPr>
          <a:xfrm>
            <a:off x="2484384" y="2598775"/>
            <a:ext cx="1300407"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br-int</a:t>
            </a:r>
            <a:endParaRPr lang="en-GB" dirty="0" smtClean="0">
              <a:solidFill>
                <a:schemeClr val="tx1"/>
              </a:solidFill>
            </a:endParaRPr>
          </a:p>
        </p:txBody>
      </p:sp>
      <p:sp>
        <p:nvSpPr>
          <p:cNvPr id="27" name="Rounded Rectangle 26"/>
          <p:cNvSpPr/>
          <p:nvPr/>
        </p:nvSpPr>
        <p:spPr>
          <a:xfrm>
            <a:off x="2493564" y="4342814"/>
            <a:ext cx="1307012"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br-phy1</a:t>
            </a:r>
          </a:p>
        </p:txBody>
      </p:sp>
      <p:sp>
        <p:nvSpPr>
          <p:cNvPr id="3" name="Rectangle 2"/>
          <p:cNvSpPr/>
          <p:nvPr/>
        </p:nvSpPr>
        <p:spPr>
          <a:xfrm>
            <a:off x="3839848" y="4391806"/>
            <a:ext cx="4843372" cy="261610"/>
          </a:xfrm>
          <a:prstGeom prst="rect">
            <a:avLst/>
          </a:prstGeom>
        </p:spPr>
        <p:txBody>
          <a:bodyPr wrap="square">
            <a:spAutoFit/>
          </a:bodyPr>
          <a:lstStyle/>
          <a:p>
            <a:r>
              <a:rPr lang="en-US" sz="1100" dirty="0" smtClean="0">
                <a:solidFill>
                  <a:srgbClr val="000000"/>
                </a:solidFill>
                <a:latin typeface="Menlo-Regular" charset="0"/>
              </a:rPr>
              <a:t>local="172.16.227.141", remote="172.16.227.140"</a:t>
            </a:r>
            <a:endParaRPr lang="en-GB" sz="1100" dirty="0"/>
          </a:p>
        </p:txBody>
      </p:sp>
      <p:sp>
        <p:nvSpPr>
          <p:cNvPr id="28" name="Rounded Rectangle 27"/>
          <p:cNvSpPr/>
          <p:nvPr/>
        </p:nvSpPr>
        <p:spPr>
          <a:xfrm>
            <a:off x="10403690" y="5988424"/>
            <a:ext cx="1035533"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br-tun</a:t>
            </a:r>
            <a:endParaRPr lang="en-GB" dirty="0">
              <a:solidFill>
                <a:schemeClr val="tx1"/>
              </a:solidFill>
            </a:endParaRPr>
          </a:p>
        </p:txBody>
      </p:sp>
      <p:sp>
        <p:nvSpPr>
          <p:cNvPr id="9" name="TextBox 8"/>
          <p:cNvSpPr txBox="1"/>
          <p:nvPr/>
        </p:nvSpPr>
        <p:spPr>
          <a:xfrm>
            <a:off x="192274" y="6135452"/>
            <a:ext cx="2174378" cy="369332"/>
          </a:xfrm>
          <a:prstGeom prst="rect">
            <a:avLst/>
          </a:prstGeom>
          <a:noFill/>
        </p:spPr>
        <p:txBody>
          <a:bodyPr wrap="none" rtlCol="0">
            <a:spAutoFit/>
          </a:bodyPr>
          <a:lstStyle/>
          <a:p>
            <a:r>
              <a:rPr lang="en-GB" dirty="0" err="1"/>
              <a:t>ovs-ofctl</a:t>
            </a:r>
            <a:r>
              <a:rPr lang="en-GB" dirty="0"/>
              <a:t> show </a:t>
            </a:r>
            <a:r>
              <a:rPr lang="en-GB" dirty="0" err="1"/>
              <a:t>br-tun</a:t>
            </a:r>
            <a:endParaRPr lang="en-GB" dirty="0"/>
          </a:p>
        </p:txBody>
      </p:sp>
      <p:sp>
        <p:nvSpPr>
          <p:cNvPr id="30" name="Rounded Rectangle 29"/>
          <p:cNvSpPr/>
          <p:nvPr/>
        </p:nvSpPr>
        <p:spPr>
          <a:xfrm>
            <a:off x="2461564" y="1809292"/>
            <a:ext cx="1307012" cy="466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VM-0</a:t>
            </a:r>
          </a:p>
          <a:p>
            <a:pPr algn="ctr"/>
            <a:r>
              <a:rPr lang="en-GB" sz="1600" dirty="0" smtClean="0">
                <a:solidFill>
                  <a:schemeClr val="tx1"/>
                </a:solidFill>
              </a:rPr>
              <a:t>vm_port-0</a:t>
            </a:r>
          </a:p>
        </p:txBody>
      </p:sp>
      <p:cxnSp>
        <p:nvCxnSpPr>
          <p:cNvPr id="31" name="Straight Connector 30"/>
          <p:cNvCxnSpPr>
            <a:endCxn id="26" idx="0"/>
          </p:cNvCxnSpPr>
          <p:nvPr/>
        </p:nvCxnSpPr>
        <p:spPr>
          <a:xfrm>
            <a:off x="3131285" y="2222135"/>
            <a:ext cx="3303" cy="37664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996206" y="1812347"/>
            <a:ext cx="1617751" cy="369332"/>
          </a:xfrm>
          <a:prstGeom prst="rect">
            <a:avLst/>
          </a:prstGeom>
          <a:noFill/>
        </p:spPr>
        <p:txBody>
          <a:bodyPr wrap="none" rtlCol="0">
            <a:spAutoFit/>
          </a:bodyPr>
          <a:lstStyle/>
          <a:p>
            <a:r>
              <a:rPr lang="en-GB" smtClean="0"/>
              <a:t>192.168.1.1/24</a:t>
            </a:r>
            <a:endParaRPr lang="en-GB"/>
          </a:p>
        </p:txBody>
      </p:sp>
      <p:sp>
        <p:nvSpPr>
          <p:cNvPr id="37" name="TextBox 36"/>
          <p:cNvSpPr txBox="1"/>
          <p:nvPr/>
        </p:nvSpPr>
        <p:spPr>
          <a:xfrm>
            <a:off x="2347344" y="4068102"/>
            <a:ext cx="1617751" cy="369332"/>
          </a:xfrm>
          <a:prstGeom prst="rect">
            <a:avLst/>
          </a:prstGeom>
          <a:noFill/>
        </p:spPr>
        <p:txBody>
          <a:bodyPr wrap="none" rtlCol="0">
            <a:spAutoFit/>
          </a:bodyPr>
          <a:lstStyle/>
          <a:p>
            <a:r>
              <a:rPr lang="en-GB" smtClean="0"/>
              <a:t>192.168.1.1/24</a:t>
            </a:r>
            <a:endParaRPr lang="en-GB"/>
          </a:p>
        </p:txBody>
      </p:sp>
      <p:sp>
        <p:nvSpPr>
          <p:cNvPr id="38" name="TextBox 37"/>
          <p:cNvSpPr txBox="1"/>
          <p:nvPr/>
        </p:nvSpPr>
        <p:spPr>
          <a:xfrm>
            <a:off x="8687499" y="4552584"/>
            <a:ext cx="1617751" cy="369332"/>
          </a:xfrm>
          <a:prstGeom prst="rect">
            <a:avLst/>
          </a:prstGeom>
          <a:noFill/>
        </p:spPr>
        <p:txBody>
          <a:bodyPr wrap="none" rtlCol="0">
            <a:spAutoFit/>
          </a:bodyPr>
          <a:lstStyle/>
          <a:p>
            <a:r>
              <a:rPr lang="en-GB" smtClean="0"/>
              <a:t>192.168.1.1/24</a:t>
            </a:r>
            <a:endParaRPr lang="en-GB"/>
          </a:p>
        </p:txBody>
      </p:sp>
      <p:sp>
        <p:nvSpPr>
          <p:cNvPr id="39" name="TextBox 38"/>
          <p:cNvSpPr txBox="1"/>
          <p:nvPr/>
        </p:nvSpPr>
        <p:spPr>
          <a:xfrm>
            <a:off x="8526138" y="2708304"/>
            <a:ext cx="1617751" cy="369332"/>
          </a:xfrm>
          <a:prstGeom prst="rect">
            <a:avLst/>
          </a:prstGeom>
          <a:noFill/>
        </p:spPr>
        <p:txBody>
          <a:bodyPr wrap="none" rtlCol="0">
            <a:spAutoFit/>
          </a:bodyPr>
          <a:lstStyle/>
          <a:p>
            <a:r>
              <a:rPr lang="en-GB" dirty="0" smtClean="0"/>
              <a:t>192.168.1.2/24</a:t>
            </a:r>
            <a:endParaRPr lang="en-GB" dirty="0"/>
          </a:p>
        </p:txBody>
      </p:sp>
      <p:cxnSp>
        <p:nvCxnSpPr>
          <p:cNvPr id="47" name="Straight Connector 46"/>
          <p:cNvCxnSpPr>
            <a:stCxn id="10" idx="2"/>
            <a:endCxn id="27" idx="0"/>
          </p:cNvCxnSpPr>
          <p:nvPr/>
        </p:nvCxnSpPr>
        <p:spPr>
          <a:xfrm flipH="1">
            <a:off x="3147070" y="3549014"/>
            <a:ext cx="1835" cy="79380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3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GENEVE</a:t>
            </a:r>
            <a:endParaRPr lang="en-GB" dirty="0"/>
          </a:p>
        </p:txBody>
      </p:sp>
      <p:sp>
        <p:nvSpPr>
          <p:cNvPr id="3" name="Content Placeholder 2"/>
          <p:cNvSpPr>
            <a:spLocks noGrp="1"/>
          </p:cNvSpPr>
          <p:nvPr>
            <p:ph idx="1"/>
          </p:nvPr>
        </p:nvSpPr>
        <p:spPr/>
        <p:txBody>
          <a:bodyPr>
            <a:normAutofit fontScale="92500"/>
          </a:bodyPr>
          <a:lstStyle/>
          <a:p>
            <a:r>
              <a:rPr lang="en-GB" dirty="0">
                <a:hlinkClick r:id="rId2"/>
              </a:rPr>
              <a:t>Generic Network Virtualization Encapsulation (GENEVE) -- that promises to address the perceived limitations of the earlier specifications and support all of the capabilities of VXLAN, NVGRE and STT. Many believe GENEVE could eventually replace these earlier </a:t>
            </a:r>
            <a:r>
              <a:rPr lang="en-GB" dirty="0" smtClean="0">
                <a:hlinkClick r:id="rId2"/>
              </a:rPr>
              <a:t>formats </a:t>
            </a:r>
            <a:r>
              <a:rPr lang="en-GB" dirty="0">
                <a:hlinkClick r:id="rId2"/>
              </a:rPr>
              <a:t>entirely</a:t>
            </a:r>
            <a:r>
              <a:rPr lang="en-GB" dirty="0" smtClean="0">
                <a:hlinkClick r:id="rId2"/>
              </a:rPr>
              <a:t>.</a:t>
            </a:r>
            <a:endParaRPr lang="en-GB" dirty="0" smtClean="0"/>
          </a:p>
          <a:p>
            <a:endParaRPr lang="en-GB" dirty="0"/>
          </a:p>
          <a:p>
            <a:endParaRPr lang="en-GB" dirty="0" smtClean="0"/>
          </a:p>
          <a:p>
            <a:r>
              <a:rPr lang="en-GB" dirty="0"/>
              <a:t>VMWare uses VXLAN to communicate with gateways to the non virtualized </a:t>
            </a:r>
            <a:r>
              <a:rPr lang="en-GB" dirty="0" smtClean="0"/>
              <a:t>world</a:t>
            </a:r>
          </a:p>
          <a:p>
            <a:r>
              <a:rPr lang="en-GB" dirty="0"/>
              <a:t>NVGRE is used mostly by </a:t>
            </a:r>
            <a:r>
              <a:rPr lang="en-GB" dirty="0" smtClean="0"/>
              <a:t>Microsoft</a:t>
            </a:r>
          </a:p>
          <a:p>
            <a:r>
              <a:rPr lang="en-GB" dirty="0"/>
              <a:t>VMWare uses STT as the </a:t>
            </a:r>
            <a:r>
              <a:rPr lang="en-GB" dirty="0" err="1"/>
              <a:t>tunneling</a:t>
            </a:r>
            <a:r>
              <a:rPr lang="en-GB" dirty="0"/>
              <a:t> mechanism between </a:t>
            </a:r>
            <a:r>
              <a:rPr lang="en-GB" dirty="0" err="1"/>
              <a:t>vSwitches</a:t>
            </a:r>
            <a:endParaRPr lang="en-GB" dirty="0"/>
          </a:p>
        </p:txBody>
      </p:sp>
    </p:spTree>
    <p:extLst>
      <p:ext uri="{BB962C8B-B14F-4D97-AF65-F5344CB8AC3E}">
        <p14:creationId xmlns:p14="http://schemas.microsoft.com/office/powerpoint/2010/main" val="199995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vsdb-server &#10;Control Cluster &#10;Off-box &#10;ovs-vswitchd &#10;User &#10;Kemel &#10;Management Protocol (6632/TCP) &#10;OVS Kemel Mod"/>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109140" y="1828800"/>
            <a:ext cx="3550307"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a:stretch/>
        </p:blipFill>
        <p:spPr>
          <a:xfrm>
            <a:off x="6908801" y="4256549"/>
            <a:ext cx="5116410" cy="1803534"/>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a:xfrm>
            <a:off x="838200" y="365125"/>
            <a:ext cx="10515600" cy="1325563"/>
          </a:xfrm>
        </p:spPr>
        <p:txBody>
          <a:bodyPr>
            <a:normAutofit/>
          </a:bodyPr>
          <a:lstStyle/>
          <a:p>
            <a:r>
              <a:rPr lang="en-GB" dirty="0"/>
              <a:t>O</a:t>
            </a:r>
            <a:r>
              <a:rPr lang="en-GB" dirty="0" smtClean="0"/>
              <a:t>pen </a:t>
            </a:r>
            <a:r>
              <a:rPr lang="en-GB" dirty="0" err="1" smtClean="0"/>
              <a:t>vSwitch</a:t>
            </a:r>
            <a:endParaRPr lang="en-GB" dirty="0"/>
          </a:p>
        </p:txBody>
      </p:sp>
      <p:sp>
        <p:nvSpPr>
          <p:cNvPr id="3" name="Content Placeholder 2"/>
          <p:cNvSpPr>
            <a:spLocks noGrp="1"/>
          </p:cNvSpPr>
          <p:nvPr>
            <p:ph idx="1"/>
          </p:nvPr>
        </p:nvSpPr>
        <p:spPr>
          <a:xfrm>
            <a:off x="838200" y="2015406"/>
            <a:ext cx="5097779" cy="4065986"/>
          </a:xfrm>
        </p:spPr>
        <p:txBody>
          <a:bodyPr anchor="t">
            <a:normAutofit/>
          </a:bodyPr>
          <a:lstStyle/>
          <a:p>
            <a:pPr fontAlgn="ctr"/>
            <a:r>
              <a:rPr lang="sv-SE" sz="2000" b="1" dirty="0" err="1">
                <a:solidFill>
                  <a:schemeClr val="bg1"/>
                </a:solidFill>
              </a:rPr>
              <a:t>OpenFlows</a:t>
            </a:r>
            <a:r>
              <a:rPr lang="sv-SE" sz="2000" dirty="0">
                <a:solidFill>
                  <a:schemeClr val="bg1"/>
                </a:solidFill>
              </a:rPr>
              <a:t> - </a:t>
            </a:r>
            <a:r>
              <a:rPr lang="sv-SE" sz="2000" dirty="0" err="1">
                <a:solidFill>
                  <a:schemeClr val="bg1"/>
                </a:solidFill>
              </a:rPr>
              <a:t>User</a:t>
            </a:r>
            <a:r>
              <a:rPr lang="sv-SE" sz="2000" dirty="0">
                <a:solidFill>
                  <a:schemeClr val="bg1"/>
                </a:solidFill>
              </a:rPr>
              <a:t> Space </a:t>
            </a:r>
            <a:r>
              <a:rPr lang="sv-SE" sz="2000" dirty="0" err="1">
                <a:solidFill>
                  <a:schemeClr val="bg1"/>
                </a:solidFill>
              </a:rPr>
              <a:t>based</a:t>
            </a:r>
            <a:endParaRPr lang="sv-SE" sz="2000" dirty="0">
              <a:solidFill>
                <a:schemeClr val="bg1"/>
              </a:solidFill>
            </a:endParaRPr>
          </a:p>
          <a:p>
            <a:pPr fontAlgn="ctr"/>
            <a:r>
              <a:rPr lang="sv-SE" sz="2000" b="1" dirty="0" err="1">
                <a:solidFill>
                  <a:schemeClr val="bg1"/>
                </a:solidFill>
              </a:rPr>
              <a:t>Datapath</a:t>
            </a:r>
            <a:r>
              <a:rPr lang="sv-SE" sz="2000" dirty="0">
                <a:solidFill>
                  <a:schemeClr val="bg1"/>
                </a:solidFill>
              </a:rPr>
              <a:t> - </a:t>
            </a:r>
            <a:r>
              <a:rPr lang="sv-SE" sz="2000" dirty="0" err="1">
                <a:solidFill>
                  <a:schemeClr val="bg1"/>
                </a:solidFill>
              </a:rPr>
              <a:t>kernel</a:t>
            </a:r>
            <a:r>
              <a:rPr lang="sv-SE" sz="2000" dirty="0">
                <a:solidFill>
                  <a:schemeClr val="bg1"/>
                </a:solidFill>
              </a:rPr>
              <a:t> </a:t>
            </a:r>
            <a:r>
              <a:rPr lang="sv-SE" sz="2000" dirty="0" err="1">
                <a:solidFill>
                  <a:schemeClr val="bg1"/>
                </a:solidFill>
              </a:rPr>
              <a:t>based</a:t>
            </a:r>
            <a:r>
              <a:rPr lang="sv-SE" sz="2000" dirty="0">
                <a:solidFill>
                  <a:schemeClr val="bg1"/>
                </a:solidFill>
              </a:rPr>
              <a:t>, a kind </a:t>
            </a:r>
            <a:r>
              <a:rPr lang="sv-SE" sz="2000" dirty="0" err="1">
                <a:solidFill>
                  <a:schemeClr val="bg1"/>
                </a:solidFill>
              </a:rPr>
              <a:t>of</a:t>
            </a:r>
            <a:r>
              <a:rPr lang="sv-SE" sz="2000" dirty="0">
                <a:solidFill>
                  <a:schemeClr val="bg1"/>
                </a:solidFill>
              </a:rPr>
              <a:t> </a:t>
            </a:r>
            <a:r>
              <a:rPr lang="sv-SE" sz="2000" dirty="0" err="1">
                <a:solidFill>
                  <a:schemeClr val="bg1"/>
                </a:solidFill>
              </a:rPr>
              <a:t>cached</a:t>
            </a:r>
            <a:r>
              <a:rPr lang="sv-SE" sz="2000" dirty="0">
                <a:solidFill>
                  <a:schemeClr val="bg1"/>
                </a:solidFill>
              </a:rPr>
              <a:t> version </a:t>
            </a:r>
            <a:r>
              <a:rPr lang="sv-SE" sz="2000" dirty="0" err="1">
                <a:solidFill>
                  <a:schemeClr val="bg1"/>
                </a:solidFill>
              </a:rPr>
              <a:t>of</a:t>
            </a:r>
            <a:r>
              <a:rPr lang="sv-SE" sz="2000" dirty="0">
                <a:solidFill>
                  <a:schemeClr val="bg1"/>
                </a:solidFill>
              </a:rPr>
              <a:t> the </a:t>
            </a:r>
            <a:r>
              <a:rPr lang="sv-SE" sz="2000" dirty="0" err="1">
                <a:solidFill>
                  <a:schemeClr val="bg1"/>
                </a:solidFill>
              </a:rPr>
              <a:t>OpenFlow</a:t>
            </a:r>
            <a:r>
              <a:rPr lang="sv-SE" sz="2000" dirty="0">
                <a:solidFill>
                  <a:schemeClr val="bg1"/>
                </a:solidFill>
              </a:rPr>
              <a:t> </a:t>
            </a:r>
            <a:r>
              <a:rPr lang="sv-SE" sz="2000" dirty="0" err="1">
                <a:solidFill>
                  <a:schemeClr val="bg1"/>
                </a:solidFill>
              </a:rPr>
              <a:t>ones</a:t>
            </a:r>
            <a:r>
              <a:rPr lang="sv-SE" sz="2000" dirty="0">
                <a:solidFill>
                  <a:schemeClr val="bg1"/>
                </a:solidFill>
              </a:rPr>
              <a:t>.</a:t>
            </a:r>
          </a:p>
          <a:p>
            <a:r>
              <a:rPr lang="sv-SE" sz="2000" dirty="0">
                <a:solidFill>
                  <a:schemeClr val="bg1"/>
                </a:solidFill>
              </a:rPr>
              <a:t> </a:t>
            </a:r>
          </a:p>
          <a:p>
            <a:pPr fontAlgn="ctr"/>
            <a:r>
              <a:rPr lang="sv-SE" sz="2000" b="1" dirty="0" err="1">
                <a:solidFill>
                  <a:schemeClr val="bg1"/>
                </a:solidFill>
              </a:rPr>
              <a:t>ovs-ofctl</a:t>
            </a:r>
            <a:r>
              <a:rPr lang="sv-SE" sz="2000" dirty="0">
                <a:solidFill>
                  <a:schemeClr val="bg1"/>
                </a:solidFill>
              </a:rPr>
              <a:t> - </a:t>
            </a:r>
            <a:r>
              <a:rPr lang="sv-SE" sz="2000" dirty="0" err="1">
                <a:solidFill>
                  <a:schemeClr val="bg1"/>
                </a:solidFill>
              </a:rPr>
              <a:t>speak</a:t>
            </a:r>
            <a:r>
              <a:rPr lang="sv-SE" sz="2000" dirty="0">
                <a:solidFill>
                  <a:schemeClr val="bg1"/>
                </a:solidFill>
              </a:rPr>
              <a:t> to </a:t>
            </a:r>
            <a:r>
              <a:rPr lang="sv-SE" sz="2000" dirty="0" err="1">
                <a:solidFill>
                  <a:schemeClr val="bg1"/>
                </a:solidFill>
              </a:rPr>
              <a:t>OpenFlow</a:t>
            </a:r>
            <a:r>
              <a:rPr lang="sv-SE" sz="2000" dirty="0">
                <a:solidFill>
                  <a:schemeClr val="bg1"/>
                </a:solidFill>
              </a:rPr>
              <a:t> </a:t>
            </a:r>
            <a:r>
              <a:rPr lang="sv-SE" sz="2000" dirty="0" err="1">
                <a:solidFill>
                  <a:schemeClr val="bg1"/>
                </a:solidFill>
              </a:rPr>
              <a:t>module</a:t>
            </a:r>
            <a:endParaRPr lang="sv-SE" sz="2000" dirty="0">
              <a:solidFill>
                <a:schemeClr val="bg1"/>
              </a:solidFill>
            </a:endParaRPr>
          </a:p>
          <a:p>
            <a:pPr fontAlgn="ctr"/>
            <a:r>
              <a:rPr lang="sv-SE" sz="2000" b="1" dirty="0" err="1">
                <a:solidFill>
                  <a:schemeClr val="bg1"/>
                </a:solidFill>
              </a:rPr>
              <a:t>ovs-dpctl</a:t>
            </a:r>
            <a:r>
              <a:rPr lang="sv-SE" sz="2000" dirty="0">
                <a:solidFill>
                  <a:schemeClr val="bg1"/>
                </a:solidFill>
              </a:rPr>
              <a:t> - </a:t>
            </a:r>
            <a:r>
              <a:rPr lang="sv-SE" sz="2000" dirty="0" err="1">
                <a:solidFill>
                  <a:schemeClr val="bg1"/>
                </a:solidFill>
              </a:rPr>
              <a:t>speak</a:t>
            </a:r>
            <a:r>
              <a:rPr lang="sv-SE" sz="2000" dirty="0">
                <a:solidFill>
                  <a:schemeClr val="bg1"/>
                </a:solidFill>
              </a:rPr>
              <a:t> to </a:t>
            </a:r>
            <a:r>
              <a:rPr lang="sv-SE" sz="2000" dirty="0" err="1">
                <a:solidFill>
                  <a:schemeClr val="bg1"/>
                </a:solidFill>
              </a:rPr>
              <a:t>Kernel</a:t>
            </a:r>
            <a:r>
              <a:rPr lang="sv-SE" sz="2000" dirty="0">
                <a:solidFill>
                  <a:schemeClr val="bg1"/>
                </a:solidFill>
              </a:rPr>
              <a:t> </a:t>
            </a:r>
            <a:r>
              <a:rPr lang="sv-SE" sz="2000" dirty="0" err="1">
                <a:solidFill>
                  <a:schemeClr val="bg1"/>
                </a:solidFill>
              </a:rPr>
              <a:t>module</a:t>
            </a:r>
            <a:endParaRPr lang="sv-SE" sz="2000" dirty="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402812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Overlay </a:t>
            </a:r>
            <a:r>
              <a:rPr lang="en-GB" dirty="0" err="1" smtClean="0"/>
              <a:t>tunneling</a:t>
            </a:r>
            <a:endParaRPr lang="en-GB" dirty="0"/>
          </a:p>
        </p:txBody>
      </p:sp>
      <p:sp>
        <p:nvSpPr>
          <p:cNvPr id="5" name="TextBox 4"/>
          <p:cNvSpPr txBox="1"/>
          <p:nvPr/>
        </p:nvSpPr>
        <p:spPr>
          <a:xfrm>
            <a:off x="-46282" y="5681134"/>
            <a:ext cx="837089" cy="369332"/>
          </a:xfrm>
          <a:prstGeom prst="rect">
            <a:avLst/>
          </a:prstGeom>
          <a:noFill/>
        </p:spPr>
        <p:txBody>
          <a:bodyPr wrap="none" rtlCol="0">
            <a:spAutoFit/>
          </a:bodyPr>
          <a:lstStyle/>
          <a:p>
            <a:r>
              <a:rPr lang="en-GB" b="1" dirty="0" smtClean="0"/>
              <a:t>VXLAN</a:t>
            </a:r>
            <a:endParaRPr lang="en-GB" b="1" dirty="0"/>
          </a:p>
        </p:txBody>
      </p:sp>
      <p:sp>
        <p:nvSpPr>
          <p:cNvPr id="6" name="TextBox 5"/>
          <p:cNvSpPr txBox="1"/>
          <p:nvPr/>
        </p:nvSpPr>
        <p:spPr>
          <a:xfrm>
            <a:off x="7942729" y="1872848"/>
            <a:ext cx="878638" cy="369332"/>
          </a:xfrm>
          <a:prstGeom prst="rect">
            <a:avLst/>
          </a:prstGeom>
          <a:noFill/>
        </p:spPr>
        <p:txBody>
          <a:bodyPr wrap="none" rtlCol="0">
            <a:spAutoFit/>
          </a:bodyPr>
          <a:lstStyle/>
          <a:p>
            <a:r>
              <a:rPr lang="en-GB" b="1" dirty="0" smtClean="0"/>
              <a:t>HOST-2</a:t>
            </a:r>
            <a:endParaRPr lang="en-GB" b="1" dirty="0"/>
          </a:p>
        </p:txBody>
      </p:sp>
      <p:sp>
        <p:nvSpPr>
          <p:cNvPr id="7" name="TextBox 6"/>
          <p:cNvSpPr txBox="1"/>
          <p:nvPr/>
        </p:nvSpPr>
        <p:spPr>
          <a:xfrm>
            <a:off x="960078" y="4750486"/>
            <a:ext cx="5010416" cy="646331"/>
          </a:xfrm>
          <a:prstGeom prst="rect">
            <a:avLst/>
          </a:prstGeom>
          <a:noFill/>
        </p:spPr>
        <p:txBody>
          <a:bodyPr wrap="square" rtlCol="0">
            <a:spAutoFit/>
          </a:bodyPr>
          <a:lstStyle/>
          <a:p>
            <a:r>
              <a:rPr lang="en-GB" dirty="0" err="1" smtClean="0"/>
              <a:t>ovs-vsctl</a:t>
            </a:r>
            <a:r>
              <a:rPr lang="en-GB" dirty="0" smtClean="0"/>
              <a:t> </a:t>
            </a:r>
            <a:r>
              <a:rPr lang="en-GB" dirty="0"/>
              <a:t>add-port </a:t>
            </a:r>
            <a:r>
              <a:rPr lang="en-GB" dirty="0" err="1" smtClean="0"/>
              <a:t>br-int</a:t>
            </a:r>
            <a:r>
              <a:rPr lang="en-GB" dirty="0" smtClean="0"/>
              <a:t> </a:t>
            </a:r>
            <a:r>
              <a:rPr lang="en-GB" dirty="0"/>
              <a:t>gre1 -- set interface gre1 type=</a:t>
            </a:r>
            <a:r>
              <a:rPr lang="en-GB" dirty="0" err="1"/>
              <a:t>gre</a:t>
            </a:r>
            <a:r>
              <a:rPr lang="en-GB" dirty="0"/>
              <a:t> </a:t>
            </a:r>
            <a:r>
              <a:rPr lang="en-GB" dirty="0" err="1" smtClean="0"/>
              <a:t>options:remote_ip</a:t>
            </a:r>
            <a:r>
              <a:rPr lang="en-GB" dirty="0" smtClean="0"/>
              <a:t>=192.168.1.11</a:t>
            </a:r>
          </a:p>
        </p:txBody>
      </p:sp>
      <p:sp>
        <p:nvSpPr>
          <p:cNvPr id="9" name="TextBox 8"/>
          <p:cNvSpPr txBox="1"/>
          <p:nvPr/>
        </p:nvSpPr>
        <p:spPr>
          <a:xfrm>
            <a:off x="85165" y="4961176"/>
            <a:ext cx="574196" cy="369332"/>
          </a:xfrm>
          <a:prstGeom prst="rect">
            <a:avLst/>
          </a:prstGeom>
          <a:noFill/>
        </p:spPr>
        <p:txBody>
          <a:bodyPr wrap="none" rtlCol="0">
            <a:spAutoFit/>
          </a:bodyPr>
          <a:lstStyle/>
          <a:p>
            <a:r>
              <a:rPr lang="en-GB" b="1" dirty="0" smtClean="0"/>
              <a:t>GRE</a:t>
            </a:r>
            <a:endParaRPr lang="en-GB" b="1" dirty="0"/>
          </a:p>
        </p:txBody>
      </p:sp>
      <p:pic>
        <p:nvPicPr>
          <p:cNvPr id="10" name="Picture 9"/>
          <p:cNvPicPr>
            <a:picLocks noChangeAspect="1"/>
          </p:cNvPicPr>
          <p:nvPr/>
        </p:nvPicPr>
        <p:blipFill>
          <a:blip r:embed="rId2"/>
          <a:stretch>
            <a:fillRect/>
          </a:stretch>
        </p:blipFill>
        <p:spPr>
          <a:xfrm>
            <a:off x="4272880" y="1641355"/>
            <a:ext cx="3352053" cy="2387255"/>
          </a:xfrm>
          <a:prstGeom prst="rect">
            <a:avLst/>
          </a:prstGeom>
        </p:spPr>
      </p:pic>
      <p:sp>
        <p:nvSpPr>
          <p:cNvPr id="3" name="Content Placeholder 2"/>
          <p:cNvSpPr>
            <a:spLocks noGrp="1"/>
          </p:cNvSpPr>
          <p:nvPr>
            <p:ph idx="1"/>
          </p:nvPr>
        </p:nvSpPr>
        <p:spPr>
          <a:xfrm>
            <a:off x="549991" y="2407755"/>
            <a:ext cx="4504765" cy="2235964"/>
          </a:xfrm>
        </p:spPr>
        <p:txBody>
          <a:bodyPr>
            <a:noAutofit/>
          </a:bodyPr>
          <a:lstStyle/>
          <a:p>
            <a:r>
              <a:rPr lang="en-GB" sz="1400" dirty="0" err="1" smtClean="0"/>
              <a:t>ovs-vsctl</a:t>
            </a:r>
            <a:r>
              <a:rPr lang="en-GB" sz="1400" dirty="0" smtClean="0"/>
              <a:t> </a:t>
            </a:r>
            <a:r>
              <a:rPr lang="en-GB" sz="1400" dirty="0"/>
              <a:t>add-</a:t>
            </a:r>
            <a:r>
              <a:rPr lang="en-GB" sz="1400" dirty="0" err="1"/>
              <a:t>br</a:t>
            </a:r>
            <a:r>
              <a:rPr lang="en-GB" sz="1400" dirty="0"/>
              <a:t> </a:t>
            </a:r>
            <a:r>
              <a:rPr lang="en-GB" sz="1400" dirty="0" err="1" smtClean="0"/>
              <a:t>br-tun</a:t>
            </a:r>
            <a:endParaRPr lang="en-GB" sz="1400" dirty="0"/>
          </a:p>
          <a:p>
            <a:r>
              <a:rPr lang="en-GB" sz="1400" dirty="0" err="1"/>
              <a:t>ovs-vsctl</a:t>
            </a:r>
            <a:r>
              <a:rPr lang="en-GB" sz="1400" dirty="0"/>
              <a:t> add-</a:t>
            </a:r>
            <a:r>
              <a:rPr lang="en-GB" sz="1400" dirty="0" err="1"/>
              <a:t>br</a:t>
            </a:r>
            <a:r>
              <a:rPr lang="en-GB" sz="1400" dirty="0"/>
              <a:t> </a:t>
            </a:r>
            <a:r>
              <a:rPr lang="en-GB" sz="1400" dirty="0" err="1" smtClean="0"/>
              <a:t>br-int</a:t>
            </a:r>
            <a:endParaRPr lang="en-GB" sz="1400" dirty="0"/>
          </a:p>
          <a:p>
            <a:r>
              <a:rPr lang="en-GB" sz="1400" dirty="0" err="1"/>
              <a:t>ovs-vsctl</a:t>
            </a:r>
            <a:r>
              <a:rPr lang="en-GB" sz="1400" dirty="0"/>
              <a:t> add-port </a:t>
            </a:r>
            <a:r>
              <a:rPr lang="en-GB" sz="1400" dirty="0" err="1" smtClean="0"/>
              <a:t>br-tun</a:t>
            </a:r>
            <a:r>
              <a:rPr lang="en-GB" sz="1400" dirty="0" smtClean="0"/>
              <a:t> </a:t>
            </a:r>
            <a:r>
              <a:rPr lang="en-GB" sz="1400" dirty="0"/>
              <a:t>eth0</a:t>
            </a:r>
          </a:p>
          <a:p>
            <a:r>
              <a:rPr lang="nb-NO" sz="1400" dirty="0" err="1"/>
              <a:t>ifconfig</a:t>
            </a:r>
            <a:r>
              <a:rPr lang="nb-NO" sz="1400" dirty="0"/>
              <a:t> eth0 </a:t>
            </a:r>
            <a:r>
              <a:rPr lang="nb-NO" sz="1400" dirty="0" smtClean="0"/>
              <a:t>0</a:t>
            </a:r>
          </a:p>
          <a:p>
            <a:r>
              <a:rPr lang="nb-NO" sz="1400" dirty="0" err="1" smtClean="0"/>
              <a:t>ifconfig</a:t>
            </a:r>
            <a:r>
              <a:rPr lang="nb-NO" sz="1400" dirty="0" smtClean="0"/>
              <a:t> </a:t>
            </a:r>
            <a:r>
              <a:rPr lang="nb-NO" sz="1400" dirty="0" err="1" smtClean="0"/>
              <a:t>br</a:t>
            </a:r>
            <a:r>
              <a:rPr lang="nb-NO" sz="1400" dirty="0" smtClean="0"/>
              <a:t>-tun </a:t>
            </a:r>
            <a:r>
              <a:rPr lang="nb-NO" sz="1400" dirty="0"/>
              <a:t>192.168.1.10 </a:t>
            </a:r>
            <a:r>
              <a:rPr lang="nb-NO" sz="1400" dirty="0" err="1"/>
              <a:t>netmask</a:t>
            </a:r>
            <a:r>
              <a:rPr lang="nb-NO" sz="1400" dirty="0"/>
              <a:t> 255.255.255.0</a:t>
            </a:r>
          </a:p>
          <a:p>
            <a:r>
              <a:rPr lang="nb-NO" sz="1400" dirty="0" err="1"/>
              <a:t>route</a:t>
            </a:r>
            <a:r>
              <a:rPr lang="nb-NO" sz="1400" dirty="0"/>
              <a:t> </a:t>
            </a:r>
            <a:r>
              <a:rPr lang="nb-NO" sz="1400" dirty="0" err="1"/>
              <a:t>add</a:t>
            </a:r>
            <a:r>
              <a:rPr lang="nb-NO" sz="1400" dirty="0"/>
              <a:t> </a:t>
            </a:r>
            <a:r>
              <a:rPr lang="nb-NO" sz="1400" dirty="0" err="1"/>
              <a:t>default</a:t>
            </a:r>
            <a:r>
              <a:rPr lang="nb-NO" sz="1400" dirty="0"/>
              <a:t> </a:t>
            </a:r>
            <a:r>
              <a:rPr lang="nb-NO" sz="1400" dirty="0" err="1"/>
              <a:t>gw</a:t>
            </a:r>
            <a:r>
              <a:rPr lang="nb-NO" sz="1400" dirty="0"/>
              <a:t> 192.168.1.1 </a:t>
            </a:r>
            <a:r>
              <a:rPr lang="nb-NO" sz="1400" dirty="0" err="1" smtClean="0"/>
              <a:t>br</a:t>
            </a:r>
            <a:r>
              <a:rPr lang="nb-NO" sz="1400" dirty="0" smtClean="0"/>
              <a:t>-tun</a:t>
            </a:r>
            <a:endParaRPr lang="nb-NO" sz="1400" dirty="0"/>
          </a:p>
          <a:p>
            <a:r>
              <a:rPr lang="tr-TR" sz="1400" dirty="0" err="1"/>
              <a:t>ifconfig</a:t>
            </a:r>
            <a:r>
              <a:rPr lang="tr-TR" sz="1400" dirty="0"/>
              <a:t> </a:t>
            </a:r>
            <a:r>
              <a:rPr lang="tr-TR" sz="1400" dirty="0" err="1" smtClean="0"/>
              <a:t>br-int</a:t>
            </a:r>
            <a:r>
              <a:rPr lang="tr-TR" sz="1400" dirty="0" smtClean="0"/>
              <a:t> </a:t>
            </a:r>
            <a:r>
              <a:rPr lang="tr-TR" sz="1400" dirty="0"/>
              <a:t>10.1.2.10 </a:t>
            </a:r>
            <a:r>
              <a:rPr lang="tr-TR" sz="1400" dirty="0" err="1"/>
              <a:t>netmask</a:t>
            </a:r>
            <a:r>
              <a:rPr lang="tr-TR" sz="1400" dirty="0"/>
              <a:t> </a:t>
            </a:r>
            <a:r>
              <a:rPr lang="tr-TR" sz="1400" dirty="0" smtClean="0"/>
              <a:t>255.255.255.0</a:t>
            </a:r>
          </a:p>
        </p:txBody>
      </p:sp>
      <p:sp>
        <p:nvSpPr>
          <p:cNvPr id="4" name="Content Placeholder 2"/>
          <p:cNvSpPr txBox="1">
            <a:spLocks/>
          </p:cNvSpPr>
          <p:nvPr/>
        </p:nvSpPr>
        <p:spPr>
          <a:xfrm>
            <a:off x="7687235" y="2349320"/>
            <a:ext cx="4504765" cy="2294399"/>
          </a:xfrm>
          <a:prstGeom prst="rect">
            <a:avLst/>
          </a:prstGeom>
        </p:spPr>
        <p:txBody>
          <a:bodyPr vert="horz" lIns="91440" tIns="45720" rIns="91440" bIns="45720" rtlCol="0">
            <a:noAutofit/>
          </a:bodyPr>
          <a:lstStyle>
            <a:lvl1pPr marL="228600" indent="-228600">
              <a:lnSpc>
                <a:spcPct val="90000"/>
              </a:lnSpc>
              <a:spcBef>
                <a:spcPts val="1000"/>
              </a:spcBef>
              <a:buFont typeface="Arial"/>
              <a:buChar char="•"/>
              <a:defRPr sz="14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GB" dirty="0" err="1"/>
              <a:t>ovs-vsctl</a:t>
            </a:r>
            <a:r>
              <a:rPr lang="en-GB" dirty="0"/>
              <a:t> add-</a:t>
            </a:r>
            <a:r>
              <a:rPr lang="en-GB" dirty="0" err="1"/>
              <a:t>br</a:t>
            </a:r>
            <a:r>
              <a:rPr lang="en-GB" dirty="0"/>
              <a:t> </a:t>
            </a:r>
            <a:r>
              <a:rPr lang="en-GB" dirty="0" err="1" smtClean="0"/>
              <a:t>br-tun</a:t>
            </a:r>
            <a:endParaRPr lang="en-GB" dirty="0"/>
          </a:p>
          <a:p>
            <a:r>
              <a:rPr lang="en-GB" dirty="0" err="1"/>
              <a:t>ovs-vsctl</a:t>
            </a:r>
            <a:r>
              <a:rPr lang="en-GB" dirty="0"/>
              <a:t> add-</a:t>
            </a:r>
            <a:r>
              <a:rPr lang="en-GB" dirty="0" err="1"/>
              <a:t>br</a:t>
            </a:r>
            <a:r>
              <a:rPr lang="en-GB" dirty="0"/>
              <a:t> </a:t>
            </a:r>
            <a:r>
              <a:rPr lang="en-GB" dirty="0" err="1" smtClean="0"/>
              <a:t>br-int</a:t>
            </a:r>
            <a:endParaRPr lang="en-GB" dirty="0"/>
          </a:p>
          <a:p>
            <a:r>
              <a:rPr lang="en-GB" dirty="0" err="1"/>
              <a:t>ovs-vsctl</a:t>
            </a:r>
            <a:r>
              <a:rPr lang="en-GB" dirty="0"/>
              <a:t> add-port </a:t>
            </a:r>
            <a:r>
              <a:rPr lang="en-GB" dirty="0" err="1" smtClean="0"/>
              <a:t>br-tun</a:t>
            </a:r>
            <a:r>
              <a:rPr lang="en-GB" dirty="0" smtClean="0"/>
              <a:t> </a:t>
            </a:r>
            <a:r>
              <a:rPr lang="en-GB" dirty="0"/>
              <a:t>eth0</a:t>
            </a:r>
          </a:p>
          <a:p>
            <a:r>
              <a:rPr lang="nb-NO" dirty="0" err="1"/>
              <a:t>ifconfig</a:t>
            </a:r>
            <a:r>
              <a:rPr lang="nb-NO" dirty="0"/>
              <a:t> eth0 </a:t>
            </a:r>
            <a:r>
              <a:rPr lang="nb-NO" dirty="0" smtClean="0"/>
              <a:t>0</a:t>
            </a:r>
          </a:p>
          <a:p>
            <a:r>
              <a:rPr lang="nb-NO" dirty="0" err="1" smtClean="0"/>
              <a:t>ifconfig</a:t>
            </a:r>
            <a:r>
              <a:rPr lang="nb-NO" dirty="0" smtClean="0"/>
              <a:t> </a:t>
            </a:r>
            <a:r>
              <a:rPr lang="nb-NO" dirty="0" err="1" smtClean="0"/>
              <a:t>br</a:t>
            </a:r>
            <a:r>
              <a:rPr lang="nb-NO" dirty="0" smtClean="0"/>
              <a:t>-tun </a:t>
            </a:r>
            <a:r>
              <a:rPr lang="nb-NO" dirty="0"/>
              <a:t>192.168.1.11 </a:t>
            </a:r>
            <a:r>
              <a:rPr lang="nb-NO" dirty="0" err="1"/>
              <a:t>netmask</a:t>
            </a:r>
            <a:r>
              <a:rPr lang="nb-NO" dirty="0"/>
              <a:t> 255.255.255.0</a:t>
            </a:r>
          </a:p>
          <a:p>
            <a:r>
              <a:rPr lang="nb-NO" dirty="0" err="1"/>
              <a:t>route</a:t>
            </a:r>
            <a:r>
              <a:rPr lang="nb-NO" dirty="0"/>
              <a:t> </a:t>
            </a:r>
            <a:r>
              <a:rPr lang="nb-NO" dirty="0" err="1"/>
              <a:t>add</a:t>
            </a:r>
            <a:r>
              <a:rPr lang="nb-NO" dirty="0"/>
              <a:t> </a:t>
            </a:r>
            <a:r>
              <a:rPr lang="nb-NO" dirty="0" err="1"/>
              <a:t>default</a:t>
            </a:r>
            <a:r>
              <a:rPr lang="nb-NO" dirty="0"/>
              <a:t> </a:t>
            </a:r>
            <a:r>
              <a:rPr lang="nb-NO" dirty="0" err="1"/>
              <a:t>gw</a:t>
            </a:r>
            <a:r>
              <a:rPr lang="nb-NO" dirty="0"/>
              <a:t> 192.168.1.1 </a:t>
            </a:r>
            <a:r>
              <a:rPr lang="nb-NO" dirty="0" err="1" smtClean="0"/>
              <a:t>br</a:t>
            </a:r>
            <a:r>
              <a:rPr lang="nb-NO" dirty="0" smtClean="0"/>
              <a:t>-tun</a:t>
            </a:r>
            <a:endParaRPr lang="nb-NO" dirty="0"/>
          </a:p>
          <a:p>
            <a:r>
              <a:rPr lang="tr-TR" dirty="0" err="1"/>
              <a:t>ifconfig</a:t>
            </a:r>
            <a:r>
              <a:rPr lang="tr-TR" dirty="0"/>
              <a:t> </a:t>
            </a:r>
            <a:r>
              <a:rPr lang="tr-TR" dirty="0" err="1" smtClean="0"/>
              <a:t>br-int</a:t>
            </a:r>
            <a:r>
              <a:rPr lang="tr-TR" dirty="0" smtClean="0"/>
              <a:t> </a:t>
            </a:r>
            <a:r>
              <a:rPr lang="tr-TR" dirty="0"/>
              <a:t>10.1.2.11 </a:t>
            </a:r>
            <a:r>
              <a:rPr lang="tr-TR" dirty="0" err="1"/>
              <a:t>netmask</a:t>
            </a:r>
            <a:r>
              <a:rPr lang="tr-TR" dirty="0"/>
              <a:t> </a:t>
            </a:r>
            <a:r>
              <a:rPr lang="tr-TR" dirty="0" smtClean="0"/>
              <a:t>255.255.255.0</a:t>
            </a:r>
            <a:endParaRPr lang="tr-TR" dirty="0"/>
          </a:p>
        </p:txBody>
      </p:sp>
      <p:sp>
        <p:nvSpPr>
          <p:cNvPr id="11" name="TextBox 10"/>
          <p:cNvSpPr txBox="1"/>
          <p:nvPr/>
        </p:nvSpPr>
        <p:spPr>
          <a:xfrm>
            <a:off x="1923735" y="1922988"/>
            <a:ext cx="878638" cy="369332"/>
          </a:xfrm>
          <a:prstGeom prst="rect">
            <a:avLst/>
          </a:prstGeom>
          <a:noFill/>
        </p:spPr>
        <p:txBody>
          <a:bodyPr wrap="none" rtlCol="0">
            <a:spAutoFit/>
          </a:bodyPr>
          <a:lstStyle/>
          <a:p>
            <a:r>
              <a:rPr lang="en-GB" b="1" dirty="0" smtClean="0"/>
              <a:t>HOST-1</a:t>
            </a:r>
            <a:endParaRPr lang="en-GB" b="1" dirty="0"/>
          </a:p>
        </p:txBody>
      </p:sp>
      <p:sp>
        <p:nvSpPr>
          <p:cNvPr id="12" name="TextBox 11"/>
          <p:cNvSpPr txBox="1"/>
          <p:nvPr/>
        </p:nvSpPr>
        <p:spPr>
          <a:xfrm>
            <a:off x="6974540" y="4750486"/>
            <a:ext cx="5342965" cy="646331"/>
          </a:xfrm>
          <a:prstGeom prst="rect">
            <a:avLst/>
          </a:prstGeom>
          <a:noFill/>
        </p:spPr>
        <p:txBody>
          <a:bodyPr wrap="square" rtlCol="0">
            <a:spAutoFit/>
          </a:bodyPr>
          <a:lstStyle/>
          <a:p>
            <a:r>
              <a:rPr lang="en-GB" dirty="0" err="1"/>
              <a:t>ovs-vsctl</a:t>
            </a:r>
            <a:r>
              <a:rPr lang="en-GB" dirty="0"/>
              <a:t> add-port </a:t>
            </a:r>
            <a:r>
              <a:rPr lang="en-GB" dirty="0" err="1" smtClean="0"/>
              <a:t>br-int</a:t>
            </a:r>
            <a:r>
              <a:rPr lang="en-GB" dirty="0" smtClean="0"/>
              <a:t> </a:t>
            </a:r>
            <a:r>
              <a:rPr lang="en-GB" dirty="0"/>
              <a:t>gre1 -- set interface gre1 type=</a:t>
            </a:r>
            <a:r>
              <a:rPr lang="en-GB" dirty="0" err="1"/>
              <a:t>gre</a:t>
            </a:r>
            <a:r>
              <a:rPr lang="en-GB" dirty="0"/>
              <a:t> </a:t>
            </a:r>
            <a:r>
              <a:rPr lang="en-GB" dirty="0" err="1" smtClean="0"/>
              <a:t>options:remote_ip</a:t>
            </a:r>
            <a:r>
              <a:rPr lang="en-GB" dirty="0" smtClean="0"/>
              <a:t>=192.168.1.10</a:t>
            </a:r>
            <a:endParaRPr lang="en-GB" dirty="0"/>
          </a:p>
        </p:txBody>
      </p:sp>
      <p:sp>
        <p:nvSpPr>
          <p:cNvPr id="14" name="TextBox 13"/>
          <p:cNvSpPr txBox="1"/>
          <p:nvPr/>
        </p:nvSpPr>
        <p:spPr>
          <a:xfrm>
            <a:off x="960078" y="5573495"/>
            <a:ext cx="5010416" cy="646331"/>
          </a:xfrm>
          <a:prstGeom prst="rect">
            <a:avLst/>
          </a:prstGeom>
          <a:noFill/>
        </p:spPr>
        <p:txBody>
          <a:bodyPr wrap="square" rtlCol="0">
            <a:spAutoFit/>
          </a:bodyPr>
          <a:lstStyle/>
          <a:p>
            <a:r>
              <a:rPr lang="en-GB" dirty="0" err="1" smtClean="0"/>
              <a:t>ovs-vsctl</a:t>
            </a:r>
            <a:r>
              <a:rPr lang="en-GB" dirty="0" smtClean="0"/>
              <a:t> </a:t>
            </a:r>
            <a:r>
              <a:rPr lang="en-GB" dirty="0"/>
              <a:t>add-port </a:t>
            </a:r>
            <a:r>
              <a:rPr lang="en-GB" dirty="0" err="1" smtClean="0"/>
              <a:t>br-int</a:t>
            </a:r>
            <a:r>
              <a:rPr lang="en-GB" dirty="0" smtClean="0"/>
              <a:t> vx1 </a:t>
            </a:r>
            <a:r>
              <a:rPr lang="en-GB" dirty="0"/>
              <a:t>-- set interface </a:t>
            </a:r>
            <a:r>
              <a:rPr lang="en-GB" dirty="0" smtClean="0"/>
              <a:t>vx1 type=</a:t>
            </a:r>
            <a:r>
              <a:rPr lang="en-GB" dirty="0" err="1" smtClean="0"/>
              <a:t>vxlan</a:t>
            </a:r>
            <a:r>
              <a:rPr lang="en-GB" dirty="0" smtClean="0"/>
              <a:t> </a:t>
            </a:r>
            <a:r>
              <a:rPr lang="en-GB" dirty="0" err="1" smtClean="0"/>
              <a:t>options:remote_ip</a:t>
            </a:r>
            <a:r>
              <a:rPr lang="en-GB" dirty="0" smtClean="0"/>
              <a:t>=192.168.1.11</a:t>
            </a:r>
          </a:p>
        </p:txBody>
      </p:sp>
      <p:sp>
        <p:nvSpPr>
          <p:cNvPr id="15" name="TextBox 14"/>
          <p:cNvSpPr txBox="1"/>
          <p:nvPr/>
        </p:nvSpPr>
        <p:spPr>
          <a:xfrm>
            <a:off x="6974540" y="5573495"/>
            <a:ext cx="5342965" cy="646331"/>
          </a:xfrm>
          <a:prstGeom prst="rect">
            <a:avLst/>
          </a:prstGeom>
          <a:noFill/>
        </p:spPr>
        <p:txBody>
          <a:bodyPr wrap="square" rtlCol="0">
            <a:spAutoFit/>
          </a:bodyPr>
          <a:lstStyle/>
          <a:p>
            <a:r>
              <a:rPr lang="en-GB" dirty="0" err="1"/>
              <a:t>ovs-vsctl</a:t>
            </a:r>
            <a:r>
              <a:rPr lang="en-GB" dirty="0"/>
              <a:t> add-port </a:t>
            </a:r>
            <a:r>
              <a:rPr lang="en-GB" dirty="0" err="1" smtClean="0"/>
              <a:t>br-int</a:t>
            </a:r>
            <a:r>
              <a:rPr lang="en-GB" dirty="0" smtClean="0"/>
              <a:t> vx1 </a:t>
            </a:r>
            <a:r>
              <a:rPr lang="en-GB" dirty="0"/>
              <a:t>-- set interface </a:t>
            </a:r>
            <a:r>
              <a:rPr lang="en-GB" dirty="0" smtClean="0"/>
              <a:t>vx1 type=</a:t>
            </a:r>
            <a:r>
              <a:rPr lang="en-GB" dirty="0" err="1" smtClean="0"/>
              <a:t>vxlan</a:t>
            </a:r>
            <a:r>
              <a:rPr lang="en-GB" dirty="0" smtClean="0"/>
              <a:t> </a:t>
            </a:r>
            <a:r>
              <a:rPr lang="en-GB" dirty="0" err="1" smtClean="0"/>
              <a:t>options:remote_ip</a:t>
            </a:r>
            <a:r>
              <a:rPr lang="en-GB" dirty="0" smtClean="0"/>
              <a:t>=192.168.1.10</a:t>
            </a:r>
            <a:endParaRPr lang="en-GB" dirty="0"/>
          </a:p>
        </p:txBody>
      </p:sp>
      <p:cxnSp>
        <p:nvCxnSpPr>
          <p:cNvPr id="17" name="Straight Connector 16"/>
          <p:cNvCxnSpPr/>
          <p:nvPr/>
        </p:nvCxnSpPr>
        <p:spPr>
          <a:xfrm>
            <a:off x="-46282" y="4750486"/>
            <a:ext cx="1223828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68" y="6319308"/>
            <a:ext cx="957313" cy="369332"/>
          </a:xfrm>
          <a:prstGeom prst="rect">
            <a:avLst/>
          </a:prstGeom>
          <a:noFill/>
        </p:spPr>
        <p:txBody>
          <a:bodyPr wrap="none" rtlCol="0">
            <a:spAutoFit/>
          </a:bodyPr>
          <a:lstStyle/>
          <a:p>
            <a:r>
              <a:rPr lang="en-GB" b="1" dirty="0" smtClean="0"/>
              <a:t>GENEVE</a:t>
            </a:r>
            <a:endParaRPr lang="en-GB" b="1" dirty="0"/>
          </a:p>
        </p:txBody>
      </p:sp>
      <p:sp>
        <p:nvSpPr>
          <p:cNvPr id="20" name="TextBox 19"/>
          <p:cNvSpPr txBox="1"/>
          <p:nvPr/>
        </p:nvSpPr>
        <p:spPr>
          <a:xfrm>
            <a:off x="1012528" y="6211669"/>
            <a:ext cx="5010416" cy="646331"/>
          </a:xfrm>
          <a:prstGeom prst="rect">
            <a:avLst/>
          </a:prstGeom>
          <a:noFill/>
        </p:spPr>
        <p:txBody>
          <a:bodyPr wrap="square" rtlCol="0">
            <a:spAutoFit/>
          </a:bodyPr>
          <a:lstStyle/>
          <a:p>
            <a:r>
              <a:rPr lang="en-GB" dirty="0" err="1" smtClean="0"/>
              <a:t>ovs-vsctl</a:t>
            </a:r>
            <a:r>
              <a:rPr lang="en-GB" dirty="0" smtClean="0"/>
              <a:t> </a:t>
            </a:r>
            <a:r>
              <a:rPr lang="en-GB" dirty="0"/>
              <a:t>add-port </a:t>
            </a:r>
            <a:r>
              <a:rPr lang="en-GB" dirty="0" err="1" smtClean="0"/>
              <a:t>br-int</a:t>
            </a:r>
            <a:r>
              <a:rPr lang="en-GB" dirty="0" smtClean="0"/>
              <a:t> gen1 </a:t>
            </a:r>
            <a:r>
              <a:rPr lang="en-GB" dirty="0"/>
              <a:t>-- set interface </a:t>
            </a:r>
            <a:r>
              <a:rPr lang="en-GB" dirty="0" smtClean="0"/>
              <a:t>gen1 type=</a:t>
            </a:r>
            <a:r>
              <a:rPr lang="en-GB" dirty="0" err="1" smtClean="0"/>
              <a:t>geneve</a:t>
            </a:r>
            <a:r>
              <a:rPr lang="en-GB" dirty="0" smtClean="0"/>
              <a:t> </a:t>
            </a:r>
            <a:r>
              <a:rPr lang="en-GB" dirty="0" err="1" smtClean="0"/>
              <a:t>options:remote_ip</a:t>
            </a:r>
            <a:r>
              <a:rPr lang="en-GB" dirty="0" smtClean="0"/>
              <a:t>=192.168.1.11</a:t>
            </a:r>
          </a:p>
        </p:txBody>
      </p:sp>
      <p:sp>
        <p:nvSpPr>
          <p:cNvPr id="21" name="TextBox 20"/>
          <p:cNvSpPr txBox="1"/>
          <p:nvPr/>
        </p:nvSpPr>
        <p:spPr>
          <a:xfrm>
            <a:off x="7026990" y="6211669"/>
            <a:ext cx="5342965" cy="646331"/>
          </a:xfrm>
          <a:prstGeom prst="rect">
            <a:avLst/>
          </a:prstGeom>
          <a:noFill/>
        </p:spPr>
        <p:txBody>
          <a:bodyPr wrap="square" rtlCol="0">
            <a:spAutoFit/>
          </a:bodyPr>
          <a:lstStyle/>
          <a:p>
            <a:r>
              <a:rPr lang="en-GB" dirty="0" err="1"/>
              <a:t>ovs-vsctl</a:t>
            </a:r>
            <a:r>
              <a:rPr lang="en-GB" dirty="0"/>
              <a:t> add-port </a:t>
            </a:r>
            <a:r>
              <a:rPr lang="en-GB" dirty="0" err="1" smtClean="0"/>
              <a:t>br-int</a:t>
            </a:r>
            <a:r>
              <a:rPr lang="en-GB" dirty="0" smtClean="0"/>
              <a:t> gen1 </a:t>
            </a:r>
            <a:r>
              <a:rPr lang="en-GB" dirty="0"/>
              <a:t>-- set interface </a:t>
            </a:r>
            <a:r>
              <a:rPr lang="en-GB" dirty="0" smtClean="0"/>
              <a:t>gen1 type=</a:t>
            </a:r>
            <a:r>
              <a:rPr lang="en-GB" dirty="0" err="1" smtClean="0"/>
              <a:t>geneve</a:t>
            </a:r>
            <a:r>
              <a:rPr lang="en-GB" dirty="0" smtClean="0"/>
              <a:t> </a:t>
            </a:r>
            <a:r>
              <a:rPr lang="en-GB" dirty="0" err="1" smtClean="0"/>
              <a:t>options:remote_ip</a:t>
            </a:r>
            <a:r>
              <a:rPr lang="en-GB" dirty="0" smtClean="0"/>
              <a:t>=192.168.1.10</a:t>
            </a:r>
            <a:endParaRPr lang="en-GB" dirty="0"/>
          </a:p>
        </p:txBody>
      </p:sp>
    </p:spTree>
    <p:extLst>
      <p:ext uri="{BB962C8B-B14F-4D97-AF65-F5344CB8AC3E}">
        <p14:creationId xmlns:p14="http://schemas.microsoft.com/office/powerpoint/2010/main" val="209743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733550" y="1212850"/>
            <a:ext cx="8724900" cy="4432300"/>
          </a:xfrm>
          <a:prstGeom prst="rect">
            <a:avLst/>
          </a:prstGeom>
        </p:spPr>
      </p:pic>
    </p:spTree>
    <p:extLst>
      <p:ext uri="{BB962C8B-B14F-4D97-AF65-F5344CB8AC3E}">
        <p14:creationId xmlns:p14="http://schemas.microsoft.com/office/powerpoint/2010/main" val="18245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basics</a:t>
            </a:r>
            <a:endParaRPr lang="en-GB" dirty="0"/>
          </a:p>
        </p:txBody>
      </p:sp>
      <p:sp>
        <p:nvSpPr>
          <p:cNvPr id="3" name="Content Placeholder 2"/>
          <p:cNvSpPr>
            <a:spLocks noGrp="1"/>
          </p:cNvSpPr>
          <p:nvPr>
            <p:ph idx="1"/>
          </p:nvPr>
        </p:nvSpPr>
        <p:spPr/>
        <p:txBody>
          <a:bodyPr/>
          <a:lstStyle/>
          <a:p>
            <a:r>
              <a:rPr lang="en-GB" dirty="0" smtClean="0"/>
              <a:t>Provider NW (layer 2, directly to </a:t>
            </a:r>
            <a:r>
              <a:rPr lang="en-GB" dirty="0" err="1" smtClean="0"/>
              <a:t>phys</a:t>
            </a:r>
            <a:r>
              <a:rPr lang="en-GB" dirty="0" smtClean="0"/>
              <a:t> infra in </a:t>
            </a:r>
            <a:r>
              <a:rPr lang="en-GB" dirty="0" err="1" smtClean="0"/>
              <a:t>datacenter</a:t>
            </a:r>
            <a:r>
              <a:rPr lang="en-GB" dirty="0" smtClean="0"/>
              <a:t>, NO </a:t>
            </a:r>
            <a:r>
              <a:rPr lang="en-GB" dirty="0" err="1" smtClean="0"/>
              <a:t>floating&amp;routing</a:t>
            </a:r>
            <a:r>
              <a:rPr lang="en-GB" dirty="0" smtClean="0"/>
              <a:t>)</a:t>
            </a:r>
          </a:p>
          <a:p>
            <a:r>
              <a:rPr lang="en-GB" dirty="0" smtClean="0"/>
              <a:t>External NW ()</a:t>
            </a:r>
          </a:p>
          <a:p>
            <a:r>
              <a:rPr lang="en-GB" dirty="0" smtClean="0"/>
              <a:t>Network types (flat, local, </a:t>
            </a:r>
            <a:r>
              <a:rPr lang="en-GB" dirty="0" err="1" smtClean="0"/>
              <a:t>vlan</a:t>
            </a:r>
            <a:r>
              <a:rPr lang="en-GB" dirty="0" smtClean="0"/>
              <a:t>, </a:t>
            </a:r>
            <a:r>
              <a:rPr lang="en-GB" dirty="0" err="1" smtClean="0"/>
              <a:t>vxlan</a:t>
            </a:r>
            <a:r>
              <a:rPr lang="en-GB" dirty="0" smtClean="0"/>
              <a:t>, </a:t>
            </a:r>
            <a:r>
              <a:rPr lang="en-GB" dirty="0" err="1" smtClean="0"/>
              <a:t>gre</a:t>
            </a:r>
            <a:r>
              <a:rPr lang="en-GB" dirty="0" smtClean="0"/>
              <a:t>, </a:t>
            </a:r>
            <a:r>
              <a:rPr lang="en-GB" dirty="0" err="1" smtClean="0"/>
              <a:t>geneve</a:t>
            </a:r>
            <a:r>
              <a:rPr lang="en-GB" dirty="0" smtClean="0"/>
              <a:t>)</a:t>
            </a:r>
            <a:endParaRPr lang="en-GB" dirty="0"/>
          </a:p>
        </p:txBody>
      </p:sp>
    </p:spTree>
    <p:extLst>
      <p:ext uri="{BB962C8B-B14F-4D97-AF65-F5344CB8AC3E}">
        <p14:creationId xmlns:p14="http://schemas.microsoft.com/office/powerpoint/2010/main" val="43327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4660900" y="1495426"/>
            <a:ext cx="1900238" cy="1514475"/>
          </a:xfrm>
          <a:prstGeom prst="rect">
            <a:avLst/>
          </a:prstGeom>
          <a:gradFill>
            <a:gsLst>
              <a:gs pos="51000">
                <a:schemeClr val="bg1">
                  <a:lumMod val="85000"/>
                </a:schemeClr>
              </a:gs>
              <a:gs pos="2000">
                <a:schemeClr val="bg1"/>
              </a:gs>
              <a:gs pos="86000">
                <a:schemeClr val="tx1">
                  <a:lumMod val="75000"/>
                  <a:lumOff val="25000"/>
                </a:schemeClr>
              </a:gs>
            </a:gsLst>
            <a:lin ang="5400000" scaled="0"/>
          </a:gradFill>
          <a:ln w="12700">
            <a:noFill/>
            <a:round/>
            <a:headEnd/>
            <a:tailEnd/>
          </a:ln>
        </p:spPr>
        <p:txBody>
          <a:bodyPr wrap="none" lIns="72000" rIns="72000"/>
          <a:lstStyle/>
          <a:p>
            <a:pPr>
              <a:spcBef>
                <a:spcPct val="50000"/>
              </a:spcBef>
            </a:pPr>
            <a:r>
              <a:rPr lang="sv-SE" altLang="sv-SE">
                <a:latin typeface="+mj-lt"/>
              </a:rPr>
              <a:t>Compute-2</a:t>
            </a:r>
            <a:endParaRPr lang="en-US" altLang="sv-SE">
              <a:latin typeface="+mj-lt"/>
            </a:endParaRPr>
          </a:p>
        </p:txBody>
      </p:sp>
      <p:sp>
        <p:nvSpPr>
          <p:cNvPr id="125" name="Magnetic Disk 124"/>
          <p:cNvSpPr/>
          <p:nvPr/>
        </p:nvSpPr>
        <p:spPr>
          <a:xfrm>
            <a:off x="6467795" y="1247246"/>
            <a:ext cx="502920" cy="71818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mj-lt"/>
            </a:endParaRPr>
          </a:p>
        </p:txBody>
      </p:sp>
      <p:sp>
        <p:nvSpPr>
          <p:cNvPr id="31747" name="Title 2"/>
          <p:cNvSpPr>
            <a:spLocks noGrp="1"/>
          </p:cNvSpPr>
          <p:nvPr>
            <p:ph type="title"/>
          </p:nvPr>
        </p:nvSpPr>
        <p:spPr>
          <a:xfrm>
            <a:off x="1917700" y="239713"/>
            <a:ext cx="7494588" cy="1085850"/>
          </a:xfrm>
        </p:spPr>
        <p:txBody>
          <a:bodyPr>
            <a:normAutofit fontScale="90000"/>
          </a:bodyPr>
          <a:lstStyle/>
          <a:p>
            <a:r>
              <a:rPr lang="sv-SE" altLang="sv-SE" smtClean="0"/>
              <a:t>Private Cloud</a:t>
            </a:r>
            <a:r>
              <a:rPr lang="sv-SE" altLang="sv-SE"/>
              <a:t/>
            </a:r>
            <a:br>
              <a:rPr lang="sv-SE" altLang="sv-SE"/>
            </a:br>
            <a:r>
              <a:rPr lang="sv-SE" altLang="sv-SE" smtClean="0"/>
              <a:t>POC </a:t>
            </a:r>
            <a:r>
              <a:rPr lang="sv-SE" altLang="sv-SE" err="1" smtClean="0"/>
              <a:t>architecture</a:t>
            </a:r>
            <a:endParaRPr lang="en-US" altLang="sv-SE"/>
          </a:p>
        </p:txBody>
      </p:sp>
      <p:sp>
        <p:nvSpPr>
          <p:cNvPr id="31748" name="Rectangle 3"/>
          <p:cNvSpPr>
            <a:spLocks noChangeArrowheads="1"/>
          </p:cNvSpPr>
          <p:nvPr/>
        </p:nvSpPr>
        <p:spPr bwMode="auto">
          <a:xfrm>
            <a:off x="1998663" y="1495426"/>
            <a:ext cx="1701800" cy="1514475"/>
          </a:xfrm>
          <a:prstGeom prst="rect">
            <a:avLst/>
          </a:prstGeom>
          <a:gradFill>
            <a:gsLst>
              <a:gs pos="51000">
                <a:schemeClr val="bg1">
                  <a:lumMod val="85000"/>
                </a:schemeClr>
              </a:gs>
              <a:gs pos="2000">
                <a:schemeClr val="bg1"/>
              </a:gs>
              <a:gs pos="86000">
                <a:schemeClr val="tx1">
                  <a:lumMod val="75000"/>
                  <a:lumOff val="25000"/>
                </a:schemeClr>
              </a:gs>
            </a:gsLst>
            <a:lin ang="5400000" scaled="0"/>
          </a:gradFill>
          <a:ln w="12700">
            <a:noFill/>
            <a:round/>
            <a:headEnd/>
            <a:tailEnd/>
          </a:ln>
        </p:spPr>
        <p:txBody>
          <a:bodyPr wrap="none" lIns="72000" rIns="72000"/>
          <a:lstStyle/>
          <a:p>
            <a:pPr>
              <a:spcBef>
                <a:spcPct val="50000"/>
              </a:spcBef>
            </a:pPr>
            <a:r>
              <a:rPr lang="sv-SE" altLang="sv-SE">
                <a:latin typeface="+mj-lt"/>
              </a:rPr>
              <a:t>Compute-1</a:t>
            </a:r>
            <a:endParaRPr lang="en-US" altLang="sv-SE">
              <a:latin typeface="+mj-lt"/>
            </a:endParaRPr>
          </a:p>
        </p:txBody>
      </p:sp>
      <p:sp>
        <p:nvSpPr>
          <p:cNvPr id="2" name="Magnetic Disk 1"/>
          <p:cNvSpPr/>
          <p:nvPr/>
        </p:nvSpPr>
        <p:spPr>
          <a:xfrm>
            <a:off x="3445193" y="1208155"/>
            <a:ext cx="502920" cy="71818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mj-lt"/>
            </a:endParaRPr>
          </a:p>
        </p:txBody>
      </p:sp>
      <p:sp>
        <p:nvSpPr>
          <p:cNvPr id="31749" name="Rectangle 6"/>
          <p:cNvSpPr>
            <a:spLocks noChangeArrowheads="1"/>
          </p:cNvSpPr>
          <p:nvPr/>
        </p:nvSpPr>
        <p:spPr bwMode="auto">
          <a:xfrm>
            <a:off x="1811338" y="4583113"/>
            <a:ext cx="1905000" cy="1312862"/>
          </a:xfrm>
          <a:prstGeom prst="rect">
            <a:avLst/>
          </a:prstGeom>
          <a:gradFill>
            <a:gsLst>
              <a:gs pos="51000">
                <a:schemeClr val="accent2">
                  <a:lumMod val="60000"/>
                  <a:lumOff val="40000"/>
                </a:schemeClr>
              </a:gs>
              <a:gs pos="2000">
                <a:schemeClr val="bg1"/>
              </a:gs>
              <a:gs pos="86000">
                <a:schemeClr val="accent2">
                  <a:lumMod val="50000"/>
                </a:schemeClr>
              </a:gs>
            </a:gsLst>
            <a:lin ang="5400000" scaled="0"/>
          </a:gradFill>
          <a:ln w="12700">
            <a:no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800">
                <a:latin typeface="+mj-lt"/>
              </a:rPr>
              <a:t>Network-1</a:t>
            </a:r>
            <a:endParaRPr lang="en-US" altLang="sv-SE" sz="1800">
              <a:latin typeface="+mj-lt"/>
            </a:endParaRPr>
          </a:p>
        </p:txBody>
      </p:sp>
      <p:sp>
        <p:nvSpPr>
          <p:cNvPr id="31750" name="Rectangle 7"/>
          <p:cNvSpPr>
            <a:spLocks noChangeArrowheads="1"/>
          </p:cNvSpPr>
          <p:nvPr/>
        </p:nvSpPr>
        <p:spPr bwMode="auto">
          <a:xfrm>
            <a:off x="4056064" y="4259263"/>
            <a:ext cx="3081337" cy="1636712"/>
          </a:xfrm>
          <a:prstGeom prst="rect">
            <a:avLst/>
          </a:prstGeom>
          <a:gradFill>
            <a:gsLst>
              <a:gs pos="51000">
                <a:schemeClr val="accent1">
                  <a:lumMod val="40000"/>
                  <a:lumOff val="60000"/>
                </a:schemeClr>
              </a:gs>
              <a:gs pos="2000">
                <a:schemeClr val="bg1"/>
              </a:gs>
              <a:gs pos="86000">
                <a:schemeClr val="accent1">
                  <a:hueOff val="0"/>
                  <a:satOff val="0"/>
                  <a:lumOff val="0"/>
                  <a:alphaOff val="0"/>
                  <a:shade val="100000"/>
                  <a:satMod val="110000"/>
                  <a:lumMod val="100000"/>
                </a:schemeClr>
              </a:gs>
            </a:gsLst>
            <a:lin ang="5400000" scaled="0"/>
          </a:gradFill>
          <a:ln w="12700">
            <a:noFill/>
            <a:round/>
            <a:headEnd/>
            <a:tailEnd/>
          </a:ln>
        </p:spPr>
        <p:txBody>
          <a:bodyPr wrap="none" lIns="72000" rIns="72000"/>
          <a:lstStyle/>
          <a:p>
            <a:pPr>
              <a:spcBef>
                <a:spcPct val="50000"/>
              </a:spcBef>
            </a:pPr>
            <a:r>
              <a:rPr lang="sv-SE" altLang="sv-SE">
                <a:latin typeface="+mj-lt"/>
              </a:rPr>
              <a:t>Controller-1</a:t>
            </a:r>
            <a:endParaRPr lang="en-US" altLang="sv-SE">
              <a:latin typeface="+mj-lt"/>
            </a:endParaRPr>
          </a:p>
        </p:txBody>
      </p:sp>
      <p:sp>
        <p:nvSpPr>
          <p:cNvPr id="5" name="Trapezoid 4"/>
          <p:cNvSpPr/>
          <p:nvPr/>
        </p:nvSpPr>
        <p:spPr bwMode="auto">
          <a:xfrm>
            <a:off x="4967288" y="2728913"/>
            <a:ext cx="398462" cy="165100"/>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br100</a:t>
            </a:r>
            <a:endParaRPr lang="en-US" sz="1050">
              <a:latin typeface="+mj-lt"/>
              <a:cs typeface="Arial" pitchFamily="34" charset="0"/>
            </a:endParaRPr>
          </a:p>
        </p:txBody>
      </p:sp>
      <p:sp>
        <p:nvSpPr>
          <p:cNvPr id="10" name="Trapezoid 9"/>
          <p:cNvSpPr/>
          <p:nvPr/>
        </p:nvSpPr>
        <p:spPr bwMode="auto">
          <a:xfrm>
            <a:off x="2128838" y="2724151"/>
            <a:ext cx="398462" cy="163513"/>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dirty="0" smtClean="0">
                <a:latin typeface="+mj-lt"/>
                <a:cs typeface="Arial" pitchFamily="34" charset="0"/>
              </a:rPr>
              <a:t>br100</a:t>
            </a:r>
            <a:endParaRPr lang="en-US" sz="1050" dirty="0">
              <a:latin typeface="+mj-lt"/>
              <a:cs typeface="Arial" pitchFamily="34" charset="0"/>
            </a:endParaRPr>
          </a:p>
        </p:txBody>
      </p:sp>
      <p:sp>
        <p:nvSpPr>
          <p:cNvPr id="11" name="Trapezoid 10"/>
          <p:cNvSpPr/>
          <p:nvPr/>
        </p:nvSpPr>
        <p:spPr bwMode="auto">
          <a:xfrm>
            <a:off x="2586038" y="5624513"/>
            <a:ext cx="398462" cy="163512"/>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br101</a:t>
            </a:r>
            <a:endParaRPr lang="en-US" sz="1050">
              <a:latin typeface="+mj-lt"/>
              <a:cs typeface="Arial" pitchFamily="34" charset="0"/>
            </a:endParaRPr>
          </a:p>
        </p:txBody>
      </p:sp>
      <p:sp>
        <p:nvSpPr>
          <p:cNvPr id="31754" name="Flowchart: Decision 8"/>
          <p:cNvSpPr>
            <a:spLocks noChangeArrowheads="1"/>
          </p:cNvSpPr>
          <p:nvPr/>
        </p:nvSpPr>
        <p:spPr bwMode="auto">
          <a:xfrm>
            <a:off x="4926014" y="2879725"/>
            <a:ext cx="566737" cy="261938"/>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eth0</a:t>
            </a:r>
            <a:endParaRPr lang="en-US" altLang="sv-SE" sz="1100">
              <a:latin typeface="+mj-lt"/>
            </a:endParaRPr>
          </a:p>
        </p:txBody>
      </p:sp>
      <p:sp>
        <p:nvSpPr>
          <p:cNvPr id="31755" name="Flowchart: Decision 12"/>
          <p:cNvSpPr>
            <a:spLocks noChangeArrowheads="1"/>
          </p:cNvSpPr>
          <p:nvPr/>
        </p:nvSpPr>
        <p:spPr bwMode="auto">
          <a:xfrm>
            <a:off x="2039939" y="2868614"/>
            <a:ext cx="568325" cy="263525"/>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eth0</a:t>
            </a:r>
            <a:endParaRPr lang="en-US" altLang="sv-SE" sz="1100">
              <a:latin typeface="+mj-lt"/>
            </a:endParaRPr>
          </a:p>
        </p:txBody>
      </p:sp>
      <p:sp>
        <p:nvSpPr>
          <p:cNvPr id="31756" name="Flowchart: Decision 13"/>
          <p:cNvSpPr>
            <a:spLocks noChangeArrowheads="1"/>
          </p:cNvSpPr>
          <p:nvPr/>
        </p:nvSpPr>
        <p:spPr bwMode="auto">
          <a:xfrm>
            <a:off x="2489200" y="5759450"/>
            <a:ext cx="566738" cy="261938"/>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eth1</a:t>
            </a:r>
            <a:endParaRPr lang="en-US" altLang="sv-SE" sz="1100">
              <a:latin typeface="+mj-lt"/>
            </a:endParaRPr>
          </a:p>
        </p:txBody>
      </p:sp>
      <p:sp>
        <p:nvSpPr>
          <p:cNvPr id="31757" name="Flowchart: Alternate Process 11"/>
          <p:cNvSpPr>
            <a:spLocks noChangeArrowheads="1"/>
          </p:cNvSpPr>
          <p:nvPr/>
        </p:nvSpPr>
        <p:spPr bwMode="auto">
          <a:xfrm>
            <a:off x="4152901" y="4660901"/>
            <a:ext cx="804863" cy="265113"/>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keystone</a:t>
            </a:r>
            <a:endParaRPr lang="en-US" altLang="sv-SE" sz="1200">
              <a:solidFill>
                <a:srgbClr val="FFFFFF"/>
              </a:solidFill>
              <a:latin typeface="+mj-lt"/>
            </a:endParaRPr>
          </a:p>
        </p:txBody>
      </p:sp>
      <p:sp>
        <p:nvSpPr>
          <p:cNvPr id="31758" name="Flowchart: Alternate Process 15"/>
          <p:cNvSpPr>
            <a:spLocks noChangeArrowheads="1"/>
          </p:cNvSpPr>
          <p:nvPr/>
        </p:nvSpPr>
        <p:spPr bwMode="auto">
          <a:xfrm>
            <a:off x="5016501" y="4659313"/>
            <a:ext cx="804863" cy="266700"/>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Glance</a:t>
            </a:r>
            <a:endParaRPr lang="en-US" altLang="sv-SE" sz="1200">
              <a:solidFill>
                <a:srgbClr val="FFFFFF"/>
              </a:solidFill>
              <a:latin typeface="+mj-lt"/>
            </a:endParaRPr>
          </a:p>
        </p:txBody>
      </p:sp>
      <p:sp>
        <p:nvSpPr>
          <p:cNvPr id="31759" name="Flowchart: Alternate Process 16"/>
          <p:cNvSpPr>
            <a:spLocks noChangeArrowheads="1"/>
          </p:cNvSpPr>
          <p:nvPr/>
        </p:nvSpPr>
        <p:spPr bwMode="auto">
          <a:xfrm>
            <a:off x="4152901" y="4956176"/>
            <a:ext cx="804863" cy="265113"/>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Nova</a:t>
            </a:r>
            <a:endParaRPr lang="en-US" altLang="sv-SE" sz="1200">
              <a:solidFill>
                <a:srgbClr val="FFFFFF"/>
              </a:solidFill>
              <a:latin typeface="+mj-lt"/>
            </a:endParaRPr>
          </a:p>
        </p:txBody>
      </p:sp>
      <p:sp>
        <p:nvSpPr>
          <p:cNvPr id="31760" name="Flowchart: Alternate Process 17"/>
          <p:cNvSpPr>
            <a:spLocks noChangeArrowheads="1"/>
          </p:cNvSpPr>
          <p:nvPr/>
        </p:nvSpPr>
        <p:spPr bwMode="auto">
          <a:xfrm>
            <a:off x="5016501" y="4956176"/>
            <a:ext cx="804863" cy="265113"/>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Horizon</a:t>
            </a:r>
            <a:endParaRPr lang="en-US" altLang="sv-SE" sz="1200">
              <a:solidFill>
                <a:srgbClr val="FFFFFF"/>
              </a:solidFill>
              <a:latin typeface="+mj-lt"/>
            </a:endParaRPr>
          </a:p>
        </p:txBody>
      </p:sp>
      <p:sp>
        <p:nvSpPr>
          <p:cNvPr id="31761" name="Flowchart: Alternate Process 18"/>
          <p:cNvSpPr>
            <a:spLocks noChangeArrowheads="1"/>
          </p:cNvSpPr>
          <p:nvPr/>
        </p:nvSpPr>
        <p:spPr bwMode="auto">
          <a:xfrm>
            <a:off x="4152901" y="5287963"/>
            <a:ext cx="803275" cy="266700"/>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Neutron</a:t>
            </a:r>
            <a:endParaRPr lang="en-US" altLang="sv-SE" sz="1200">
              <a:solidFill>
                <a:srgbClr val="FFFFFF"/>
              </a:solidFill>
              <a:latin typeface="+mj-lt"/>
            </a:endParaRPr>
          </a:p>
        </p:txBody>
      </p:sp>
      <p:sp>
        <p:nvSpPr>
          <p:cNvPr id="31762" name="Flowchart: Alternate Process 19"/>
          <p:cNvSpPr>
            <a:spLocks noChangeArrowheads="1"/>
          </p:cNvSpPr>
          <p:nvPr/>
        </p:nvSpPr>
        <p:spPr bwMode="auto">
          <a:xfrm>
            <a:off x="2062164" y="4975226"/>
            <a:ext cx="803275" cy="265113"/>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Neutron</a:t>
            </a:r>
            <a:endParaRPr lang="en-US" altLang="sv-SE" sz="1200">
              <a:solidFill>
                <a:srgbClr val="FFFFFF"/>
              </a:solidFill>
              <a:latin typeface="+mj-lt"/>
            </a:endParaRPr>
          </a:p>
        </p:txBody>
      </p:sp>
      <p:sp>
        <p:nvSpPr>
          <p:cNvPr id="31763" name="Flowchart: Alternate Process 20"/>
          <p:cNvSpPr>
            <a:spLocks noChangeArrowheads="1"/>
          </p:cNvSpPr>
          <p:nvPr/>
        </p:nvSpPr>
        <p:spPr bwMode="auto">
          <a:xfrm>
            <a:off x="2052638" y="1913621"/>
            <a:ext cx="1281040" cy="275541"/>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Nova Compute</a:t>
            </a:r>
            <a:endParaRPr lang="en-US" altLang="sv-SE" sz="1200">
              <a:solidFill>
                <a:srgbClr val="FFFFFF"/>
              </a:solidFill>
              <a:latin typeface="+mj-lt"/>
            </a:endParaRPr>
          </a:p>
        </p:txBody>
      </p:sp>
      <p:sp>
        <p:nvSpPr>
          <p:cNvPr id="31764" name="Flowchart: Alternate Process 21"/>
          <p:cNvSpPr>
            <a:spLocks noChangeArrowheads="1"/>
          </p:cNvSpPr>
          <p:nvPr/>
        </p:nvSpPr>
        <p:spPr bwMode="auto">
          <a:xfrm>
            <a:off x="2044702" y="2251075"/>
            <a:ext cx="539748" cy="250167"/>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Kvm</a:t>
            </a:r>
            <a:endParaRPr lang="en-US" altLang="sv-SE" sz="1200">
              <a:solidFill>
                <a:srgbClr val="FFFFFF"/>
              </a:solidFill>
              <a:latin typeface="+mj-lt"/>
            </a:endParaRPr>
          </a:p>
        </p:txBody>
      </p:sp>
      <p:sp>
        <p:nvSpPr>
          <p:cNvPr id="31765" name="Flowchart: Alternate Process 22"/>
          <p:cNvSpPr>
            <a:spLocks noChangeArrowheads="1"/>
          </p:cNvSpPr>
          <p:nvPr/>
        </p:nvSpPr>
        <p:spPr bwMode="auto">
          <a:xfrm>
            <a:off x="4937434" y="1932289"/>
            <a:ext cx="1287464" cy="288310"/>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Nova </a:t>
            </a:r>
            <a:r>
              <a:rPr lang="sv-SE" altLang="sv-SE" sz="1200" err="1">
                <a:solidFill>
                  <a:srgbClr val="FFFFFF"/>
                </a:solidFill>
                <a:latin typeface="+mj-lt"/>
              </a:rPr>
              <a:t>Compute</a:t>
            </a:r>
            <a:endParaRPr lang="en-US" altLang="sv-SE" sz="1200">
              <a:solidFill>
                <a:srgbClr val="FFFFFF"/>
              </a:solidFill>
              <a:latin typeface="+mj-lt"/>
            </a:endParaRPr>
          </a:p>
        </p:txBody>
      </p:sp>
      <p:sp>
        <p:nvSpPr>
          <p:cNvPr id="31766" name="Flowchart: Alternate Process 23"/>
          <p:cNvSpPr>
            <a:spLocks noChangeArrowheads="1"/>
          </p:cNvSpPr>
          <p:nvPr/>
        </p:nvSpPr>
        <p:spPr bwMode="auto">
          <a:xfrm>
            <a:off x="4937674" y="2247634"/>
            <a:ext cx="584199" cy="244006"/>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Kvm</a:t>
            </a:r>
            <a:endParaRPr lang="en-US" altLang="sv-SE" sz="1200">
              <a:solidFill>
                <a:srgbClr val="FFFFFF"/>
              </a:solidFill>
              <a:latin typeface="+mj-lt"/>
            </a:endParaRPr>
          </a:p>
        </p:txBody>
      </p:sp>
      <p:sp>
        <p:nvSpPr>
          <p:cNvPr id="31767" name="Flowchart: Decision 80"/>
          <p:cNvSpPr>
            <a:spLocks noChangeArrowheads="1"/>
          </p:cNvSpPr>
          <p:nvPr/>
        </p:nvSpPr>
        <p:spPr bwMode="auto">
          <a:xfrm>
            <a:off x="4221164" y="5764214"/>
            <a:ext cx="566737" cy="263525"/>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000">
                <a:latin typeface="+mj-lt"/>
              </a:rPr>
              <a:t>eth0</a:t>
            </a:r>
            <a:endParaRPr lang="en-US" altLang="sv-SE" sz="1000">
              <a:latin typeface="+mj-lt"/>
            </a:endParaRPr>
          </a:p>
        </p:txBody>
      </p:sp>
      <p:sp>
        <p:nvSpPr>
          <p:cNvPr id="31768" name="Flowchart: Decision 81"/>
          <p:cNvSpPr>
            <a:spLocks noChangeArrowheads="1"/>
          </p:cNvSpPr>
          <p:nvPr/>
        </p:nvSpPr>
        <p:spPr bwMode="auto">
          <a:xfrm>
            <a:off x="6375400" y="5764214"/>
            <a:ext cx="566738" cy="263525"/>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000">
                <a:latin typeface="+mj-lt"/>
              </a:rPr>
              <a:t>eth1</a:t>
            </a:r>
            <a:endParaRPr lang="en-US" altLang="sv-SE" sz="1000">
              <a:latin typeface="+mj-lt"/>
            </a:endParaRPr>
          </a:p>
        </p:txBody>
      </p:sp>
      <p:cxnSp>
        <p:nvCxnSpPr>
          <p:cNvPr id="51" name="Elbow Connector 50"/>
          <p:cNvCxnSpPr>
            <a:stCxn id="31768" idx="2"/>
          </p:cNvCxnSpPr>
          <p:nvPr/>
        </p:nvCxnSpPr>
        <p:spPr bwMode="auto">
          <a:xfrm rot="16200000" flipH="1">
            <a:off x="7146926" y="5540376"/>
            <a:ext cx="44450" cy="1019175"/>
          </a:xfrm>
          <a:prstGeom prst="bentConnector2">
            <a:avLst/>
          </a:prstGeom>
          <a:solidFill>
            <a:schemeClr val="accent1"/>
          </a:solidFill>
          <a:ln w="12700" cap="flat" cmpd="sng" algn="ctr">
            <a:solidFill>
              <a:schemeClr val="accent6"/>
            </a:solidFill>
            <a:prstDash val="solid"/>
            <a:round/>
            <a:headEnd type="none" w="med" len="med"/>
            <a:tailEnd type="none" w="med" len="med"/>
          </a:ln>
          <a:effectLst/>
        </p:spPr>
      </p:cxnSp>
      <p:sp>
        <p:nvSpPr>
          <p:cNvPr id="100" name="Trapezoid 99"/>
          <p:cNvSpPr/>
          <p:nvPr/>
        </p:nvSpPr>
        <p:spPr bwMode="auto">
          <a:xfrm>
            <a:off x="1960564" y="5626101"/>
            <a:ext cx="396875" cy="163513"/>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br100</a:t>
            </a:r>
            <a:endParaRPr lang="en-US" sz="1050">
              <a:latin typeface="+mj-lt"/>
              <a:cs typeface="Arial" pitchFamily="34" charset="0"/>
            </a:endParaRPr>
          </a:p>
        </p:txBody>
      </p:sp>
      <p:sp>
        <p:nvSpPr>
          <p:cNvPr id="31772" name="Flowchart: Decision 100"/>
          <p:cNvSpPr>
            <a:spLocks noChangeArrowheads="1"/>
          </p:cNvSpPr>
          <p:nvPr/>
        </p:nvSpPr>
        <p:spPr bwMode="auto">
          <a:xfrm>
            <a:off x="1862139" y="5759451"/>
            <a:ext cx="568325" cy="263525"/>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eth0</a:t>
            </a:r>
            <a:endParaRPr lang="en-US" altLang="sv-SE" sz="1100">
              <a:latin typeface="+mj-lt"/>
            </a:endParaRPr>
          </a:p>
        </p:txBody>
      </p:sp>
      <p:cxnSp>
        <p:nvCxnSpPr>
          <p:cNvPr id="31773" name="Elbow Connector 101"/>
          <p:cNvCxnSpPr>
            <a:cxnSpLocks noChangeShapeType="1"/>
            <a:stCxn id="31756" idx="2"/>
          </p:cNvCxnSpPr>
          <p:nvPr/>
        </p:nvCxnSpPr>
        <p:spPr bwMode="auto">
          <a:xfrm rot="16200000" flipH="1">
            <a:off x="5285583" y="3509170"/>
            <a:ext cx="306387" cy="5330825"/>
          </a:xfrm>
          <a:prstGeom prst="bentConnector3">
            <a:avLst>
              <a:gd name="adj1" fmla="val 155139"/>
            </a:avLst>
          </a:prstGeom>
          <a:noFill/>
          <a:ln w="12700">
            <a:solidFill>
              <a:srgbClr val="FF0000"/>
            </a:solidFill>
            <a:round/>
            <a:headEnd/>
            <a:tailEnd/>
          </a:ln>
          <a:extLst>
            <a:ext uri="{909E8E84-426E-40DD-AFC4-6F175D3DCCD1}">
              <a14:hiddenFill xmlns:a14="http://schemas.microsoft.com/office/drawing/2010/main">
                <a:noFill/>
              </a14:hiddenFill>
            </a:ext>
          </a:extLst>
        </p:spPr>
      </p:cxnSp>
      <p:cxnSp>
        <p:nvCxnSpPr>
          <p:cNvPr id="105" name="Elbow Connector 104"/>
          <p:cNvCxnSpPr>
            <a:stCxn id="31772" idx="2"/>
          </p:cNvCxnSpPr>
          <p:nvPr/>
        </p:nvCxnSpPr>
        <p:spPr bwMode="auto">
          <a:xfrm rot="5400000" flipH="1" flipV="1">
            <a:off x="1413670" y="5006182"/>
            <a:ext cx="1749425" cy="284163"/>
          </a:xfrm>
          <a:prstGeom prst="bentConnector5">
            <a:avLst>
              <a:gd name="adj1" fmla="val -13058"/>
              <a:gd name="adj2" fmla="val -180447"/>
              <a:gd name="adj3" fmla="val 100568"/>
            </a:avLst>
          </a:prstGeom>
          <a:solidFill>
            <a:schemeClr val="accent1"/>
          </a:solidFill>
          <a:ln w="12700" cap="flat" cmpd="sng" algn="ctr">
            <a:solidFill>
              <a:schemeClr val="tx2">
                <a:lumMod val="50000"/>
                <a:lumOff val="50000"/>
              </a:schemeClr>
            </a:solidFill>
            <a:prstDash val="solid"/>
            <a:round/>
            <a:headEnd type="none" w="med" len="med"/>
            <a:tailEnd type="none" w="med" len="med"/>
          </a:ln>
          <a:effectLst/>
        </p:spPr>
      </p:cxnSp>
      <p:cxnSp>
        <p:nvCxnSpPr>
          <p:cNvPr id="108" name="Elbow Connector 107"/>
          <p:cNvCxnSpPr>
            <a:stCxn id="31767" idx="2"/>
          </p:cNvCxnSpPr>
          <p:nvPr/>
        </p:nvCxnSpPr>
        <p:spPr bwMode="auto">
          <a:xfrm rot="5400000" flipH="1">
            <a:off x="2982913" y="4505326"/>
            <a:ext cx="1754188" cy="1290637"/>
          </a:xfrm>
          <a:prstGeom prst="bentConnector4">
            <a:avLst>
              <a:gd name="adj1" fmla="val -21704"/>
              <a:gd name="adj2" fmla="val 53764"/>
            </a:avLst>
          </a:prstGeom>
          <a:solidFill>
            <a:schemeClr val="accent1"/>
          </a:solidFill>
          <a:ln w="12700" cap="flat" cmpd="sng" algn="ctr">
            <a:solidFill>
              <a:schemeClr val="tx2">
                <a:lumMod val="50000"/>
                <a:lumOff val="50000"/>
              </a:schemeClr>
            </a:solidFill>
            <a:prstDash val="solid"/>
            <a:round/>
            <a:headEnd type="none" w="med" len="med"/>
            <a:tailEnd type="none" w="med" len="med"/>
          </a:ln>
          <a:effectLst/>
        </p:spPr>
      </p:cxnSp>
      <p:cxnSp>
        <p:nvCxnSpPr>
          <p:cNvPr id="111" name="Elbow Connector 110"/>
          <p:cNvCxnSpPr>
            <a:endCxn id="31755" idx="2"/>
          </p:cNvCxnSpPr>
          <p:nvPr/>
        </p:nvCxnSpPr>
        <p:spPr bwMode="auto">
          <a:xfrm rot="16200000" flipV="1">
            <a:off x="2137569" y="3318669"/>
            <a:ext cx="876300" cy="503238"/>
          </a:xfrm>
          <a:prstGeom prst="bentConnector3">
            <a:avLst>
              <a:gd name="adj1" fmla="val 50000"/>
            </a:avLst>
          </a:prstGeom>
          <a:solidFill>
            <a:schemeClr val="accent1"/>
          </a:solidFill>
          <a:ln w="12700" cap="flat" cmpd="sng" algn="ctr">
            <a:solidFill>
              <a:schemeClr val="tx2">
                <a:lumMod val="50000"/>
                <a:lumOff val="50000"/>
              </a:schemeClr>
            </a:solidFill>
            <a:prstDash val="solid"/>
            <a:round/>
            <a:headEnd type="none" w="med" len="med"/>
            <a:tailEnd type="none" w="med" len="med"/>
          </a:ln>
          <a:effectLst/>
        </p:spPr>
      </p:cxnSp>
      <p:cxnSp>
        <p:nvCxnSpPr>
          <p:cNvPr id="114" name="Elbow Connector 113"/>
          <p:cNvCxnSpPr>
            <a:endCxn id="31754" idx="2"/>
          </p:cNvCxnSpPr>
          <p:nvPr/>
        </p:nvCxnSpPr>
        <p:spPr bwMode="auto">
          <a:xfrm rot="5400000" flipH="1" flipV="1">
            <a:off x="3585370" y="2383633"/>
            <a:ext cx="866775" cy="2382837"/>
          </a:xfrm>
          <a:prstGeom prst="bentConnector3">
            <a:avLst>
              <a:gd name="adj1" fmla="val 50000"/>
            </a:avLst>
          </a:prstGeom>
          <a:solidFill>
            <a:schemeClr val="accent1"/>
          </a:solidFill>
          <a:ln w="12700" cap="flat" cmpd="sng" algn="ctr">
            <a:solidFill>
              <a:schemeClr val="tx2">
                <a:lumMod val="50000"/>
                <a:lumOff val="50000"/>
              </a:schemeClr>
            </a:solidFill>
            <a:prstDash val="solid"/>
            <a:round/>
            <a:headEnd type="none" w="med" len="med"/>
            <a:tailEnd type="none" w="med" len="med"/>
          </a:ln>
          <a:effectLst/>
        </p:spPr>
      </p:cxnSp>
      <p:sp>
        <p:nvSpPr>
          <p:cNvPr id="117" name="Trapezoid 116"/>
          <p:cNvSpPr/>
          <p:nvPr/>
        </p:nvSpPr>
        <p:spPr bwMode="auto">
          <a:xfrm>
            <a:off x="2574925" y="2325885"/>
            <a:ext cx="398462" cy="163512"/>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br-int</a:t>
            </a:r>
            <a:endParaRPr lang="en-US" sz="1050">
              <a:latin typeface="+mj-lt"/>
              <a:cs typeface="Arial" pitchFamily="34" charset="0"/>
            </a:endParaRPr>
          </a:p>
        </p:txBody>
      </p:sp>
      <p:sp>
        <p:nvSpPr>
          <p:cNvPr id="118" name="Trapezoid 117"/>
          <p:cNvSpPr/>
          <p:nvPr/>
        </p:nvSpPr>
        <p:spPr bwMode="auto">
          <a:xfrm>
            <a:off x="5568952" y="2365205"/>
            <a:ext cx="396875" cy="163513"/>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br-int</a:t>
            </a:r>
            <a:endParaRPr lang="en-US" sz="1050">
              <a:latin typeface="+mj-lt"/>
              <a:cs typeface="Arial" pitchFamily="34" charset="0"/>
            </a:endParaRPr>
          </a:p>
        </p:txBody>
      </p:sp>
      <p:sp>
        <p:nvSpPr>
          <p:cNvPr id="31780" name="Flowchart: Alternate Process 118"/>
          <p:cNvSpPr>
            <a:spLocks noChangeArrowheads="1"/>
          </p:cNvSpPr>
          <p:nvPr/>
        </p:nvSpPr>
        <p:spPr bwMode="auto">
          <a:xfrm>
            <a:off x="5913438" y="4970463"/>
            <a:ext cx="804862" cy="265112"/>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Swift</a:t>
            </a:r>
            <a:endParaRPr lang="en-US" altLang="sv-SE" sz="1200">
              <a:solidFill>
                <a:srgbClr val="FFFFFF"/>
              </a:solidFill>
              <a:latin typeface="+mj-lt"/>
            </a:endParaRPr>
          </a:p>
        </p:txBody>
      </p:sp>
      <p:sp>
        <p:nvSpPr>
          <p:cNvPr id="31781" name="Flowchart: Alternate Process 119"/>
          <p:cNvSpPr>
            <a:spLocks noChangeArrowheads="1"/>
          </p:cNvSpPr>
          <p:nvPr/>
        </p:nvSpPr>
        <p:spPr bwMode="auto">
          <a:xfrm>
            <a:off x="5903913" y="4657726"/>
            <a:ext cx="804862" cy="265113"/>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Cinder</a:t>
            </a:r>
            <a:endParaRPr lang="en-US" altLang="sv-SE" sz="1200">
              <a:solidFill>
                <a:srgbClr val="FFFFFF"/>
              </a:solidFill>
              <a:latin typeface="+mj-lt"/>
            </a:endParaRPr>
          </a:p>
        </p:txBody>
      </p:sp>
      <p:sp>
        <p:nvSpPr>
          <p:cNvPr id="31782" name="Rectangle 64"/>
          <p:cNvSpPr>
            <a:spLocks noChangeArrowheads="1"/>
          </p:cNvSpPr>
          <p:nvPr/>
        </p:nvSpPr>
        <p:spPr bwMode="auto">
          <a:xfrm>
            <a:off x="3392488" y="1868488"/>
            <a:ext cx="1497012" cy="692150"/>
          </a:xfrm>
          <a:prstGeom prst="rect">
            <a:avLst/>
          </a:prstGeom>
          <a:blipFill dpi="0" rotWithShape="1">
            <a:blip r:embed="rId4"/>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2000">
                <a:solidFill>
                  <a:srgbClr val="FFFFFF"/>
                </a:solidFill>
                <a:latin typeface="+mj-lt"/>
              </a:rPr>
              <a:t>Tenant x</a:t>
            </a:r>
            <a:endParaRPr lang="en-US" altLang="sv-SE" sz="2000">
              <a:solidFill>
                <a:srgbClr val="FFFFFF"/>
              </a:solidFill>
              <a:latin typeface="+mj-lt"/>
            </a:endParaRPr>
          </a:p>
        </p:txBody>
      </p:sp>
      <p:sp>
        <p:nvSpPr>
          <p:cNvPr id="31783" name="Bevel 63"/>
          <p:cNvSpPr>
            <a:spLocks noChangeArrowheads="1"/>
          </p:cNvSpPr>
          <p:nvPr/>
        </p:nvSpPr>
        <p:spPr bwMode="auto">
          <a:xfrm>
            <a:off x="3463925" y="2251076"/>
            <a:ext cx="615950" cy="276225"/>
          </a:xfrm>
          <a:prstGeom prst="bevel">
            <a:avLst>
              <a:gd name="adj" fmla="val 12500"/>
            </a:avLst>
          </a:prstGeom>
          <a:gradFill>
            <a:gsLst>
              <a:gs pos="51000">
                <a:schemeClr val="accent2">
                  <a:lumMod val="60000"/>
                  <a:lumOff val="40000"/>
                </a:schemeClr>
              </a:gs>
              <a:gs pos="2000">
                <a:schemeClr val="bg1"/>
              </a:gs>
              <a:gs pos="86000">
                <a:schemeClr val="accent2">
                  <a:lumMod val="50000"/>
                </a:schemeClr>
              </a:gs>
            </a:gsLst>
            <a:lin ang="5400000" scaled="0"/>
          </a:grad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VM-1</a:t>
            </a:r>
            <a:endParaRPr lang="en-US" altLang="sv-SE" sz="1200">
              <a:solidFill>
                <a:srgbClr val="FFFFFF"/>
              </a:solidFill>
              <a:latin typeface="+mj-lt"/>
            </a:endParaRPr>
          </a:p>
        </p:txBody>
      </p:sp>
      <p:sp>
        <p:nvSpPr>
          <p:cNvPr id="31784" name="Bevel 121"/>
          <p:cNvSpPr>
            <a:spLocks noChangeArrowheads="1"/>
          </p:cNvSpPr>
          <p:nvPr/>
        </p:nvSpPr>
        <p:spPr bwMode="auto">
          <a:xfrm>
            <a:off x="4137026" y="2244726"/>
            <a:ext cx="614363" cy="276225"/>
          </a:xfrm>
          <a:prstGeom prst="bevel">
            <a:avLst>
              <a:gd name="adj" fmla="val 12500"/>
            </a:avLst>
          </a:prstGeom>
          <a:gradFill>
            <a:gsLst>
              <a:gs pos="51000">
                <a:schemeClr val="accent2">
                  <a:lumMod val="60000"/>
                  <a:lumOff val="40000"/>
                </a:schemeClr>
              </a:gs>
              <a:gs pos="2000">
                <a:schemeClr val="bg1"/>
              </a:gs>
              <a:gs pos="86000">
                <a:schemeClr val="accent2">
                  <a:lumMod val="50000"/>
                </a:schemeClr>
              </a:gs>
            </a:gsLst>
            <a:lin ang="5400000" scaled="0"/>
          </a:gradFill>
          <a:ln w="12700">
            <a:solidFill>
              <a:schemeClr val="tx1"/>
            </a:solidFill>
            <a:round/>
            <a:headEnd/>
            <a:tailEnd/>
          </a:ln>
        </p:spPr>
        <p:txBody>
          <a:bodyPr wrap="none" lIns="72000" rIns="72000"/>
          <a:lstStyle/>
          <a:p>
            <a:pPr>
              <a:spcBef>
                <a:spcPct val="50000"/>
              </a:spcBef>
            </a:pPr>
            <a:r>
              <a:rPr lang="sv-SE" altLang="sv-SE" sz="1200">
                <a:solidFill>
                  <a:srgbClr val="FFFFFF"/>
                </a:solidFill>
                <a:latin typeface="+mj-lt"/>
              </a:rPr>
              <a:t>VM-n</a:t>
            </a:r>
            <a:endParaRPr lang="en-US" altLang="sv-SE" sz="1200">
              <a:solidFill>
                <a:srgbClr val="FFFFFF"/>
              </a:solidFill>
              <a:latin typeface="+mj-lt"/>
            </a:endParaRPr>
          </a:p>
        </p:txBody>
      </p:sp>
      <p:sp>
        <p:nvSpPr>
          <p:cNvPr id="31785" name="Rectangle 125"/>
          <p:cNvSpPr>
            <a:spLocks noChangeArrowheads="1"/>
          </p:cNvSpPr>
          <p:nvPr/>
        </p:nvSpPr>
        <p:spPr bwMode="auto">
          <a:xfrm>
            <a:off x="3392488" y="2644775"/>
            <a:ext cx="1497012" cy="692150"/>
          </a:xfrm>
          <a:prstGeom prst="rect">
            <a:avLst/>
          </a:prstGeom>
          <a:blipFill dpi="0" rotWithShape="1">
            <a:blip r:embed="rId4"/>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2000">
                <a:solidFill>
                  <a:srgbClr val="FFFFFF"/>
                </a:solidFill>
                <a:latin typeface="+mj-lt"/>
              </a:rPr>
              <a:t>Tenant y</a:t>
            </a:r>
            <a:endParaRPr lang="en-US" altLang="sv-SE" sz="2000">
              <a:solidFill>
                <a:srgbClr val="FFFFFF"/>
              </a:solidFill>
              <a:latin typeface="+mj-lt"/>
            </a:endParaRPr>
          </a:p>
        </p:txBody>
      </p:sp>
      <p:sp>
        <p:nvSpPr>
          <p:cNvPr id="31786" name="Bevel 126"/>
          <p:cNvSpPr>
            <a:spLocks noChangeArrowheads="1"/>
          </p:cNvSpPr>
          <p:nvPr/>
        </p:nvSpPr>
        <p:spPr bwMode="auto">
          <a:xfrm>
            <a:off x="3463925" y="3027364"/>
            <a:ext cx="615950" cy="274637"/>
          </a:xfrm>
          <a:prstGeom prst="bevel">
            <a:avLst>
              <a:gd name="adj" fmla="val 12500"/>
            </a:avLst>
          </a:prstGeom>
          <a:gradFill>
            <a:gsLst>
              <a:gs pos="51000">
                <a:schemeClr val="accent2">
                  <a:lumMod val="60000"/>
                  <a:lumOff val="40000"/>
                </a:schemeClr>
              </a:gs>
              <a:gs pos="2000">
                <a:schemeClr val="bg1"/>
              </a:gs>
              <a:gs pos="86000">
                <a:schemeClr val="accent2">
                  <a:lumMod val="50000"/>
                </a:schemeClr>
              </a:gs>
            </a:gsLst>
            <a:lin ang="5400000" scaled="0"/>
          </a:gradFill>
          <a:ln w="12700">
            <a:solidFill>
              <a:schemeClr val="tx1"/>
            </a:solidFill>
            <a:round/>
            <a:headEnd/>
            <a:tailEnd/>
          </a:ln>
        </p:spPr>
        <p:txBody>
          <a:bodyPr wrap="none" lIns="72000" rIns="72000"/>
          <a:lstStyle/>
          <a:p>
            <a:pPr>
              <a:spcBef>
                <a:spcPct val="50000"/>
              </a:spcBef>
            </a:pPr>
            <a:r>
              <a:rPr lang="sv-SE" altLang="sv-SE" sz="1200">
                <a:solidFill>
                  <a:srgbClr val="FFFFFF"/>
                </a:solidFill>
                <a:latin typeface="+mj-lt"/>
              </a:rPr>
              <a:t>VM-1</a:t>
            </a:r>
            <a:endParaRPr lang="en-US" altLang="sv-SE" sz="1200">
              <a:solidFill>
                <a:srgbClr val="FFFFFF"/>
              </a:solidFill>
              <a:latin typeface="+mj-lt"/>
            </a:endParaRPr>
          </a:p>
        </p:txBody>
      </p:sp>
      <p:sp>
        <p:nvSpPr>
          <p:cNvPr id="31787" name="Bevel 127"/>
          <p:cNvSpPr>
            <a:spLocks noChangeArrowheads="1"/>
          </p:cNvSpPr>
          <p:nvPr/>
        </p:nvSpPr>
        <p:spPr bwMode="auto">
          <a:xfrm>
            <a:off x="4137026" y="3021014"/>
            <a:ext cx="614363" cy="274637"/>
          </a:xfrm>
          <a:prstGeom prst="bevel">
            <a:avLst>
              <a:gd name="adj" fmla="val 12500"/>
            </a:avLst>
          </a:prstGeom>
          <a:gradFill>
            <a:gsLst>
              <a:gs pos="51000">
                <a:schemeClr val="accent6">
                  <a:lumMod val="20000"/>
                  <a:lumOff val="80000"/>
                </a:schemeClr>
              </a:gs>
              <a:gs pos="2000">
                <a:schemeClr val="bg1"/>
              </a:gs>
              <a:gs pos="86000">
                <a:schemeClr val="accent6">
                  <a:lumMod val="75000"/>
                </a:schemeClr>
              </a:gs>
            </a:gsLst>
            <a:lin ang="5400000" scaled="0"/>
          </a:gradFill>
          <a:ln w="12700">
            <a:solidFill>
              <a:schemeClr val="tx1"/>
            </a:solidFill>
            <a:round/>
            <a:headEnd/>
            <a:tailEnd/>
          </a:ln>
        </p:spPr>
        <p:txBody>
          <a:bodyPr wrap="none" lIns="72000" rIns="72000"/>
          <a:lstStyle/>
          <a:p>
            <a:pPr>
              <a:spcBef>
                <a:spcPct val="50000"/>
              </a:spcBef>
            </a:pPr>
            <a:r>
              <a:rPr lang="sv-SE" altLang="sv-SE" sz="1200" smtClean="0">
                <a:latin typeface="+mj-lt"/>
              </a:rPr>
              <a:t>LXC-n</a:t>
            </a:r>
            <a:endParaRPr lang="en-US" altLang="sv-SE" sz="1200">
              <a:latin typeface="+mj-lt"/>
            </a:endParaRPr>
          </a:p>
        </p:txBody>
      </p:sp>
      <p:sp>
        <p:nvSpPr>
          <p:cNvPr id="31788" name="Flowchart: Alternate Process 133"/>
          <p:cNvSpPr>
            <a:spLocks noChangeArrowheads="1"/>
          </p:cNvSpPr>
          <p:nvPr/>
        </p:nvSpPr>
        <p:spPr bwMode="auto">
          <a:xfrm>
            <a:off x="5016501" y="5268913"/>
            <a:ext cx="804863" cy="265112"/>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err="1" smtClean="0">
                <a:solidFill>
                  <a:srgbClr val="FFFFFF"/>
                </a:solidFill>
                <a:latin typeface="+mj-lt"/>
              </a:rPr>
              <a:t>RabbitMQ</a:t>
            </a:r>
            <a:endParaRPr lang="en-US" altLang="sv-SE" sz="1200">
              <a:solidFill>
                <a:srgbClr val="FFFFFF"/>
              </a:solidFill>
              <a:latin typeface="+mj-lt"/>
            </a:endParaRPr>
          </a:p>
        </p:txBody>
      </p:sp>
      <p:sp>
        <p:nvSpPr>
          <p:cNvPr id="31789" name="Flowchart: Alternate Process 134"/>
          <p:cNvSpPr>
            <a:spLocks noChangeArrowheads="1"/>
          </p:cNvSpPr>
          <p:nvPr/>
        </p:nvSpPr>
        <p:spPr bwMode="auto">
          <a:xfrm>
            <a:off x="5903913" y="5268913"/>
            <a:ext cx="804862" cy="265112"/>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err="1" smtClean="0">
                <a:solidFill>
                  <a:srgbClr val="FFFFFF"/>
                </a:solidFill>
                <a:latin typeface="+mj-lt"/>
              </a:rPr>
              <a:t>MariaDB</a:t>
            </a:r>
            <a:endParaRPr lang="en-US" altLang="sv-SE" sz="1200">
              <a:solidFill>
                <a:srgbClr val="FFFFFF"/>
              </a:solidFill>
              <a:latin typeface="+mj-lt"/>
            </a:endParaRPr>
          </a:p>
        </p:txBody>
      </p:sp>
      <p:sp>
        <p:nvSpPr>
          <p:cNvPr id="31790" name="TextBox 136"/>
          <p:cNvSpPr txBox="1">
            <a:spLocks noChangeArrowheads="1"/>
          </p:cNvSpPr>
          <p:nvPr/>
        </p:nvSpPr>
        <p:spPr bwMode="auto">
          <a:xfrm>
            <a:off x="4972051" y="6157914"/>
            <a:ext cx="1463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0"/>
              </a:spcBef>
              <a:buClrTx/>
              <a:buFontTx/>
              <a:buNone/>
            </a:pPr>
            <a:r>
              <a:rPr lang="sv-SE" altLang="sv-SE" sz="1600">
                <a:solidFill>
                  <a:srgbClr val="FF0000"/>
                </a:solidFill>
                <a:latin typeface="+mj-lt"/>
              </a:rPr>
              <a:t>External NW</a:t>
            </a:r>
            <a:endParaRPr lang="en-US" altLang="sv-SE" sz="1600">
              <a:solidFill>
                <a:srgbClr val="FF0000"/>
              </a:solidFill>
              <a:latin typeface="+mj-lt"/>
            </a:endParaRPr>
          </a:p>
        </p:txBody>
      </p:sp>
      <p:sp>
        <p:nvSpPr>
          <p:cNvPr id="141" name="TextBox 140"/>
          <p:cNvSpPr txBox="1"/>
          <p:nvPr/>
        </p:nvSpPr>
        <p:spPr>
          <a:xfrm>
            <a:off x="8912226" y="4884739"/>
            <a:ext cx="1465263" cy="339725"/>
          </a:xfrm>
          <a:prstGeom prst="rect">
            <a:avLst/>
          </a:prstGeom>
          <a:noFill/>
        </p:spPr>
        <p:txBody>
          <a:bodyPr>
            <a:spAutoFit/>
          </a:bodyPr>
          <a:lstStyle/>
          <a:p>
            <a:pPr>
              <a:defRPr/>
            </a:pPr>
            <a:r>
              <a:rPr lang="sv-SE" sz="1600">
                <a:solidFill>
                  <a:schemeClr val="accent1">
                    <a:lumMod val="75000"/>
                  </a:schemeClr>
                </a:solidFill>
                <a:latin typeface="+mj-lt"/>
                <a:cs typeface="Arial" pitchFamily="34" charset="0"/>
              </a:rPr>
              <a:t>Internet</a:t>
            </a:r>
            <a:endParaRPr lang="en-US" sz="1600">
              <a:solidFill>
                <a:schemeClr val="accent1">
                  <a:lumMod val="75000"/>
                </a:schemeClr>
              </a:solidFill>
              <a:latin typeface="+mj-lt"/>
              <a:cs typeface="Arial" pitchFamily="34" charset="0"/>
            </a:endParaRPr>
          </a:p>
        </p:txBody>
      </p:sp>
      <p:sp>
        <p:nvSpPr>
          <p:cNvPr id="143" name="Trapezoid 142"/>
          <p:cNvSpPr/>
          <p:nvPr/>
        </p:nvSpPr>
        <p:spPr bwMode="auto">
          <a:xfrm>
            <a:off x="3208338" y="5626100"/>
            <a:ext cx="398462" cy="165100"/>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br101</a:t>
            </a:r>
            <a:endParaRPr lang="en-US" sz="1050">
              <a:latin typeface="+mj-lt"/>
              <a:cs typeface="Arial" pitchFamily="34" charset="0"/>
            </a:endParaRPr>
          </a:p>
        </p:txBody>
      </p:sp>
      <p:sp>
        <p:nvSpPr>
          <p:cNvPr id="31793" name="Flowchart: Decision 143"/>
          <p:cNvSpPr>
            <a:spLocks noChangeArrowheads="1"/>
          </p:cNvSpPr>
          <p:nvPr/>
        </p:nvSpPr>
        <p:spPr bwMode="auto">
          <a:xfrm>
            <a:off x="3111500" y="5761039"/>
            <a:ext cx="566738" cy="261937"/>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eth2</a:t>
            </a:r>
            <a:endParaRPr lang="en-US" altLang="sv-SE" sz="1100">
              <a:latin typeface="+mj-lt"/>
            </a:endParaRPr>
          </a:p>
        </p:txBody>
      </p:sp>
      <p:sp>
        <p:nvSpPr>
          <p:cNvPr id="147" name="Trapezoid 146"/>
          <p:cNvSpPr/>
          <p:nvPr/>
        </p:nvSpPr>
        <p:spPr bwMode="auto">
          <a:xfrm>
            <a:off x="2874964" y="2741613"/>
            <a:ext cx="396875" cy="163512"/>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br102</a:t>
            </a:r>
            <a:endParaRPr lang="en-US" sz="1050">
              <a:latin typeface="+mj-lt"/>
              <a:cs typeface="Arial" pitchFamily="34" charset="0"/>
            </a:endParaRPr>
          </a:p>
        </p:txBody>
      </p:sp>
      <p:sp>
        <p:nvSpPr>
          <p:cNvPr id="31795" name="Flowchart: Decision 147"/>
          <p:cNvSpPr>
            <a:spLocks noChangeArrowheads="1"/>
          </p:cNvSpPr>
          <p:nvPr/>
        </p:nvSpPr>
        <p:spPr bwMode="auto">
          <a:xfrm>
            <a:off x="2786064" y="2887664"/>
            <a:ext cx="566737" cy="261937"/>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eth2</a:t>
            </a:r>
            <a:endParaRPr lang="en-US" altLang="sv-SE" sz="1100">
              <a:latin typeface="+mj-lt"/>
            </a:endParaRPr>
          </a:p>
        </p:txBody>
      </p:sp>
      <p:sp>
        <p:nvSpPr>
          <p:cNvPr id="149" name="Trapezoid 148"/>
          <p:cNvSpPr/>
          <p:nvPr/>
        </p:nvSpPr>
        <p:spPr bwMode="auto">
          <a:xfrm>
            <a:off x="6018213" y="2732088"/>
            <a:ext cx="398462" cy="163512"/>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br102</a:t>
            </a:r>
            <a:endParaRPr lang="en-US" sz="1050">
              <a:latin typeface="+mj-lt"/>
              <a:cs typeface="Arial" pitchFamily="34" charset="0"/>
            </a:endParaRPr>
          </a:p>
        </p:txBody>
      </p:sp>
      <p:sp>
        <p:nvSpPr>
          <p:cNvPr id="31797" name="Flowchart: Decision 149"/>
          <p:cNvSpPr>
            <a:spLocks noChangeArrowheads="1"/>
          </p:cNvSpPr>
          <p:nvPr/>
        </p:nvSpPr>
        <p:spPr bwMode="auto">
          <a:xfrm>
            <a:off x="5929314" y="2878139"/>
            <a:ext cx="568325" cy="261937"/>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eth2</a:t>
            </a:r>
            <a:endParaRPr lang="en-US" altLang="sv-SE" sz="1100">
              <a:latin typeface="+mj-lt"/>
            </a:endParaRPr>
          </a:p>
        </p:txBody>
      </p:sp>
      <p:cxnSp>
        <p:nvCxnSpPr>
          <p:cNvPr id="31798" name="Elbow Connector 151"/>
          <p:cNvCxnSpPr>
            <a:cxnSpLocks noChangeShapeType="1"/>
            <a:stCxn id="31795" idx="2"/>
            <a:endCxn id="129" idx="1"/>
          </p:cNvCxnSpPr>
          <p:nvPr/>
        </p:nvCxnSpPr>
        <p:spPr bwMode="auto">
          <a:xfrm rot="16200000" flipH="1">
            <a:off x="3229825" y="2989209"/>
            <a:ext cx="785829" cy="1106612"/>
          </a:xfrm>
          <a:prstGeom prst="bentConnector2">
            <a:avLst/>
          </a:prstGeom>
          <a:noFill/>
          <a:ln w="12700">
            <a:solidFill>
              <a:schemeClr val="tx2"/>
            </a:solidFill>
            <a:round/>
            <a:headEnd/>
            <a:tailEnd/>
          </a:ln>
          <a:extLst>
            <a:ext uri="{909E8E84-426E-40DD-AFC4-6F175D3DCCD1}">
              <a14:hiddenFill xmlns:a14="http://schemas.microsoft.com/office/drawing/2010/main">
                <a:noFill/>
              </a14:hiddenFill>
            </a:ext>
          </a:extLst>
        </p:spPr>
      </p:cxnSp>
      <p:cxnSp>
        <p:nvCxnSpPr>
          <p:cNvPr id="31799" name="Elbow Connector 153"/>
          <p:cNvCxnSpPr>
            <a:cxnSpLocks noChangeShapeType="1"/>
            <a:stCxn id="31793" idx="2"/>
            <a:endCxn id="129" idx="1"/>
          </p:cNvCxnSpPr>
          <p:nvPr/>
        </p:nvCxnSpPr>
        <p:spPr bwMode="auto">
          <a:xfrm rot="5400000" flipH="1" flipV="1">
            <a:off x="2741684" y="4588615"/>
            <a:ext cx="2087546" cy="781176"/>
          </a:xfrm>
          <a:prstGeom prst="bentConnector4">
            <a:avLst>
              <a:gd name="adj1" fmla="val -10951"/>
              <a:gd name="adj2" fmla="val 68137"/>
            </a:avLst>
          </a:prstGeom>
          <a:noFill/>
          <a:ln w="12700">
            <a:solidFill>
              <a:schemeClr val="tx2"/>
            </a:solidFill>
            <a:round/>
            <a:headEnd/>
            <a:tailEnd/>
          </a:ln>
          <a:extLst>
            <a:ext uri="{909E8E84-426E-40DD-AFC4-6F175D3DCCD1}">
              <a14:hiddenFill xmlns:a14="http://schemas.microsoft.com/office/drawing/2010/main">
                <a:noFill/>
              </a14:hiddenFill>
            </a:ext>
          </a:extLst>
        </p:spPr>
      </p:cxnSp>
      <p:cxnSp>
        <p:nvCxnSpPr>
          <p:cNvPr id="31800" name="Elbow Connector 175"/>
          <p:cNvCxnSpPr>
            <a:cxnSpLocks noChangeShapeType="1"/>
            <a:stCxn id="31797" idx="2"/>
          </p:cNvCxnSpPr>
          <p:nvPr/>
        </p:nvCxnSpPr>
        <p:spPr bwMode="auto">
          <a:xfrm rot="5400000">
            <a:off x="5181600" y="2871788"/>
            <a:ext cx="763588" cy="1300162"/>
          </a:xfrm>
          <a:prstGeom prst="bentConnector2">
            <a:avLst/>
          </a:prstGeom>
          <a:noFill/>
          <a:ln w="12700">
            <a:solidFill>
              <a:schemeClr val="tx2"/>
            </a:solidFill>
            <a:round/>
            <a:headEnd/>
            <a:tailEnd/>
          </a:ln>
          <a:extLst>
            <a:ext uri="{909E8E84-426E-40DD-AFC4-6F175D3DCCD1}">
              <a14:hiddenFill xmlns:a14="http://schemas.microsoft.com/office/drawing/2010/main">
                <a:noFill/>
              </a14:hiddenFill>
            </a:ext>
          </a:extLst>
        </p:spPr>
      </p:cxnSp>
      <p:sp>
        <p:nvSpPr>
          <p:cNvPr id="31801" name="Rectangle 5"/>
          <p:cNvSpPr>
            <a:spLocks noChangeArrowheads="1"/>
          </p:cNvSpPr>
          <p:nvPr/>
        </p:nvSpPr>
        <p:spPr bwMode="auto">
          <a:xfrm>
            <a:off x="7643814" y="1495426"/>
            <a:ext cx="1900237" cy="1514475"/>
          </a:xfrm>
          <a:prstGeom prst="rect">
            <a:avLst/>
          </a:prstGeom>
          <a:gradFill>
            <a:gsLst>
              <a:gs pos="51000">
                <a:schemeClr val="bg1">
                  <a:lumMod val="85000"/>
                </a:schemeClr>
              </a:gs>
              <a:gs pos="2000">
                <a:schemeClr val="bg1"/>
              </a:gs>
              <a:gs pos="86000">
                <a:schemeClr val="tx1">
                  <a:lumMod val="75000"/>
                  <a:lumOff val="25000"/>
                </a:schemeClr>
              </a:gs>
            </a:gsLst>
            <a:lin ang="5400000" scaled="0"/>
          </a:gradFill>
          <a:ln w="12700">
            <a:noFill/>
            <a:round/>
            <a:headEnd/>
            <a:tailEnd/>
          </a:ln>
        </p:spPr>
        <p:txBody>
          <a:bodyPr wrap="none" lIns="72000" rIns="72000"/>
          <a:lstStyle/>
          <a:p>
            <a:pPr>
              <a:spcBef>
                <a:spcPct val="50000"/>
              </a:spcBef>
            </a:pPr>
            <a:r>
              <a:rPr lang="sv-SE" altLang="sv-SE">
                <a:latin typeface="+mj-lt"/>
              </a:rPr>
              <a:t>Compute-n</a:t>
            </a:r>
            <a:endParaRPr lang="en-US" altLang="sv-SE">
              <a:latin typeface="+mj-lt"/>
            </a:endParaRPr>
          </a:p>
        </p:txBody>
      </p:sp>
      <p:sp>
        <p:nvSpPr>
          <p:cNvPr id="79" name="Trapezoid 78"/>
          <p:cNvSpPr/>
          <p:nvPr/>
        </p:nvSpPr>
        <p:spPr bwMode="auto">
          <a:xfrm>
            <a:off x="7950201" y="2728913"/>
            <a:ext cx="398463" cy="165100"/>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br100</a:t>
            </a:r>
            <a:endParaRPr lang="en-US" sz="1050">
              <a:latin typeface="+mj-lt"/>
              <a:cs typeface="Arial" pitchFamily="34" charset="0"/>
            </a:endParaRPr>
          </a:p>
        </p:txBody>
      </p:sp>
      <p:sp>
        <p:nvSpPr>
          <p:cNvPr id="31803" name="Flowchart: Decision 8"/>
          <p:cNvSpPr>
            <a:spLocks noChangeArrowheads="1"/>
          </p:cNvSpPr>
          <p:nvPr/>
        </p:nvSpPr>
        <p:spPr bwMode="auto">
          <a:xfrm>
            <a:off x="7908925" y="2879725"/>
            <a:ext cx="566738" cy="261938"/>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eth0</a:t>
            </a:r>
            <a:endParaRPr lang="en-US" altLang="sv-SE" sz="1100">
              <a:latin typeface="+mj-lt"/>
            </a:endParaRPr>
          </a:p>
        </p:txBody>
      </p:sp>
      <p:sp>
        <p:nvSpPr>
          <p:cNvPr id="31804" name="Flowchart: Alternate Process 22"/>
          <p:cNvSpPr>
            <a:spLocks noChangeArrowheads="1"/>
          </p:cNvSpPr>
          <p:nvPr/>
        </p:nvSpPr>
        <p:spPr bwMode="auto">
          <a:xfrm>
            <a:off x="8320087" y="1913621"/>
            <a:ext cx="1349695" cy="242203"/>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Nova </a:t>
            </a:r>
            <a:r>
              <a:rPr lang="sv-SE" altLang="sv-SE" sz="1200" err="1">
                <a:solidFill>
                  <a:srgbClr val="FFFFFF"/>
                </a:solidFill>
                <a:latin typeface="+mj-lt"/>
              </a:rPr>
              <a:t>Compute</a:t>
            </a:r>
            <a:endParaRPr lang="en-US" altLang="sv-SE" sz="1200">
              <a:solidFill>
                <a:srgbClr val="FFFFFF"/>
              </a:solidFill>
              <a:latin typeface="+mj-lt"/>
            </a:endParaRPr>
          </a:p>
        </p:txBody>
      </p:sp>
      <p:sp>
        <p:nvSpPr>
          <p:cNvPr id="31805" name="Flowchart: Alternate Process 23"/>
          <p:cNvSpPr>
            <a:spLocks noChangeArrowheads="1"/>
          </p:cNvSpPr>
          <p:nvPr/>
        </p:nvSpPr>
        <p:spPr bwMode="auto">
          <a:xfrm>
            <a:off x="8312151" y="2209191"/>
            <a:ext cx="490539" cy="251433"/>
          </a:xfrm>
          <a:prstGeom prst="flowChartAlternateProcess">
            <a:avLst/>
          </a:prstGeom>
          <a:blipFill dpi="0" rotWithShape="1">
            <a:blip r:embed="rId3"/>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200">
                <a:solidFill>
                  <a:srgbClr val="FFFFFF"/>
                </a:solidFill>
                <a:latin typeface="+mj-lt"/>
              </a:rPr>
              <a:t>Kvm</a:t>
            </a:r>
            <a:endParaRPr lang="en-US" altLang="sv-SE" sz="1200">
              <a:solidFill>
                <a:srgbClr val="FFFFFF"/>
              </a:solidFill>
              <a:latin typeface="+mj-lt"/>
            </a:endParaRPr>
          </a:p>
        </p:txBody>
      </p:sp>
      <p:sp>
        <p:nvSpPr>
          <p:cNvPr id="83" name="Trapezoid 82"/>
          <p:cNvSpPr/>
          <p:nvPr/>
        </p:nvSpPr>
        <p:spPr bwMode="auto">
          <a:xfrm>
            <a:off x="8451851" y="2543176"/>
            <a:ext cx="396875" cy="163513"/>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br-int</a:t>
            </a:r>
            <a:endParaRPr lang="en-US" sz="1050">
              <a:latin typeface="+mj-lt"/>
              <a:cs typeface="Arial" pitchFamily="34" charset="0"/>
            </a:endParaRPr>
          </a:p>
        </p:txBody>
      </p:sp>
      <p:sp>
        <p:nvSpPr>
          <p:cNvPr id="84" name="Trapezoid 83"/>
          <p:cNvSpPr/>
          <p:nvPr/>
        </p:nvSpPr>
        <p:spPr bwMode="auto">
          <a:xfrm>
            <a:off x="9001126" y="2732088"/>
            <a:ext cx="398463" cy="163512"/>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a:latin typeface="+mj-lt"/>
                <a:cs typeface="Arial" pitchFamily="34" charset="0"/>
              </a:rPr>
              <a:t>br102</a:t>
            </a:r>
            <a:endParaRPr lang="en-US" sz="1050">
              <a:latin typeface="+mj-lt"/>
              <a:cs typeface="Arial" pitchFamily="34" charset="0"/>
            </a:endParaRPr>
          </a:p>
        </p:txBody>
      </p:sp>
      <p:sp>
        <p:nvSpPr>
          <p:cNvPr id="31808" name="Flowchart: Decision 149"/>
          <p:cNvSpPr>
            <a:spLocks noChangeArrowheads="1"/>
          </p:cNvSpPr>
          <p:nvPr/>
        </p:nvSpPr>
        <p:spPr bwMode="auto">
          <a:xfrm>
            <a:off x="8912226" y="2878139"/>
            <a:ext cx="568325" cy="261937"/>
          </a:xfrm>
          <a:prstGeom prst="flowChartDecision">
            <a:avLst/>
          </a:prstGeom>
          <a:solidFill>
            <a:schemeClr val="accent1"/>
          </a:solidFill>
          <a:ln w="12700">
            <a:solidFill>
              <a:schemeClr val="tx1"/>
            </a:solidFill>
            <a:round/>
            <a:headEnd/>
            <a:tailEnd/>
          </a:ln>
        </p:spPr>
        <p:txBody>
          <a:bodyPr wrap="none"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1100">
                <a:latin typeface="+mj-lt"/>
              </a:rPr>
              <a:t>eth2</a:t>
            </a:r>
            <a:endParaRPr lang="en-US" altLang="sv-SE" sz="1100">
              <a:latin typeface="+mj-lt"/>
            </a:endParaRPr>
          </a:p>
        </p:txBody>
      </p:sp>
      <p:cxnSp>
        <p:nvCxnSpPr>
          <p:cNvPr id="86" name="Elbow Connector 85"/>
          <p:cNvCxnSpPr>
            <a:endCxn id="31803" idx="2"/>
          </p:cNvCxnSpPr>
          <p:nvPr/>
        </p:nvCxnSpPr>
        <p:spPr bwMode="auto">
          <a:xfrm flipV="1">
            <a:off x="5208588" y="3141664"/>
            <a:ext cx="2984500" cy="428625"/>
          </a:xfrm>
          <a:prstGeom prst="bentConnector2">
            <a:avLst/>
          </a:prstGeom>
          <a:solidFill>
            <a:schemeClr val="accent1"/>
          </a:solidFill>
          <a:ln w="12700" cap="flat" cmpd="sng" algn="ctr">
            <a:solidFill>
              <a:schemeClr val="tx2">
                <a:lumMod val="50000"/>
                <a:lumOff val="50000"/>
              </a:schemeClr>
            </a:solidFill>
            <a:prstDash val="solid"/>
            <a:round/>
            <a:headEnd type="none" w="med" len="med"/>
            <a:tailEnd type="none" w="med" len="med"/>
          </a:ln>
          <a:effectLst/>
        </p:spPr>
      </p:cxnSp>
      <p:cxnSp>
        <p:nvCxnSpPr>
          <p:cNvPr id="31810" name="Elbow Connector 175"/>
          <p:cNvCxnSpPr>
            <a:cxnSpLocks noChangeShapeType="1"/>
            <a:stCxn id="31808" idx="2"/>
          </p:cNvCxnSpPr>
          <p:nvPr/>
        </p:nvCxnSpPr>
        <p:spPr bwMode="auto">
          <a:xfrm rot="5400000">
            <a:off x="7323138" y="2030413"/>
            <a:ext cx="763588" cy="2982913"/>
          </a:xfrm>
          <a:prstGeom prst="bentConnector2">
            <a:avLst/>
          </a:prstGeom>
          <a:noFill/>
          <a:ln w="12700">
            <a:solidFill>
              <a:schemeClr val="tx2"/>
            </a:solidFill>
            <a:round/>
            <a:headEnd/>
            <a:tailEnd/>
          </a:ln>
          <a:extLst>
            <a:ext uri="{909E8E84-426E-40DD-AFC4-6F175D3DCCD1}">
              <a14:hiddenFill xmlns:a14="http://schemas.microsoft.com/office/drawing/2010/main">
                <a:noFill/>
              </a14:hiddenFill>
            </a:ext>
          </a:extLst>
        </p:spPr>
      </p:cxnSp>
      <p:cxnSp>
        <p:nvCxnSpPr>
          <p:cNvPr id="31815" name="Elbow Connector 175"/>
          <p:cNvCxnSpPr>
            <a:cxnSpLocks noChangeShapeType="1"/>
          </p:cNvCxnSpPr>
          <p:nvPr/>
        </p:nvCxnSpPr>
        <p:spPr bwMode="auto">
          <a:xfrm rot="5400000">
            <a:off x="5516563" y="2949575"/>
            <a:ext cx="2482850" cy="12700"/>
          </a:xfrm>
          <a:prstGeom prst="bentConnector3">
            <a:avLst>
              <a:gd name="adj1" fmla="val 50000"/>
            </a:avLst>
          </a:prstGeom>
          <a:noFill/>
          <a:ln w="12700">
            <a:solidFill>
              <a:schemeClr val="tx2"/>
            </a:solidFill>
            <a:prstDash val="dash"/>
            <a:round/>
            <a:headEnd type="triangle" w="med" len="med"/>
            <a:tailEnd type="triangle" w="med" len="med"/>
          </a:ln>
          <a:extLst>
            <a:ext uri="{909E8E84-426E-40DD-AFC4-6F175D3DCCD1}">
              <a14:hiddenFill xmlns:a14="http://schemas.microsoft.com/office/drawing/2010/main">
                <a:noFill/>
              </a14:hiddenFill>
            </a:ext>
          </a:extLst>
        </p:spPr>
      </p:cxnSp>
      <p:grpSp>
        <p:nvGrpSpPr>
          <p:cNvPr id="31819" name="Group 64"/>
          <p:cNvGrpSpPr>
            <a:grpSpLocks noChangeAspect="1"/>
          </p:cNvGrpSpPr>
          <p:nvPr/>
        </p:nvGrpSpPr>
        <p:grpSpPr bwMode="auto">
          <a:xfrm>
            <a:off x="3613150" y="1592264"/>
            <a:ext cx="344488" cy="357187"/>
            <a:chOff x="183" y="860"/>
            <a:chExt cx="969" cy="1392"/>
          </a:xfrm>
        </p:grpSpPr>
        <p:grpSp>
          <p:nvGrpSpPr>
            <p:cNvPr id="31848" name="Group 43"/>
            <p:cNvGrpSpPr>
              <a:grpSpLocks noChangeAspect="1"/>
            </p:cNvGrpSpPr>
            <p:nvPr/>
          </p:nvGrpSpPr>
          <p:grpSpPr bwMode="auto">
            <a:xfrm>
              <a:off x="186" y="860"/>
              <a:ext cx="966" cy="1391"/>
              <a:chOff x="186" y="860"/>
              <a:chExt cx="966" cy="1391"/>
            </a:xfrm>
          </p:grpSpPr>
          <p:sp>
            <p:nvSpPr>
              <p:cNvPr id="31850" name="Freeform 4"/>
              <p:cNvSpPr>
                <a:spLocks noChangeAspect="1"/>
              </p:cNvSpPr>
              <p:nvPr/>
            </p:nvSpPr>
            <p:spPr bwMode="auto">
              <a:xfrm>
                <a:off x="205" y="879"/>
                <a:ext cx="928" cy="1353"/>
              </a:xfrm>
              <a:custGeom>
                <a:avLst/>
                <a:gdLst>
                  <a:gd name="T0" fmla="*/ 65843298 w 393"/>
                  <a:gd name="T1" fmla="*/ 13905083 h 573"/>
                  <a:gd name="T2" fmla="*/ 65843298 w 393"/>
                  <a:gd name="T3" fmla="*/ 90573494 h 573"/>
                  <a:gd name="T4" fmla="*/ 60466241 w 393"/>
                  <a:gd name="T5" fmla="*/ 95977371 h 573"/>
                  <a:gd name="T6" fmla="*/ 5384022 w 393"/>
                  <a:gd name="T7" fmla="*/ 95977371 h 573"/>
                  <a:gd name="T8" fmla="*/ 0 w 393"/>
                  <a:gd name="T9" fmla="*/ 90573494 h 573"/>
                  <a:gd name="T10" fmla="*/ 0 w 393"/>
                  <a:gd name="T11" fmla="*/ 5382602 h 573"/>
                  <a:gd name="T12" fmla="*/ 5384022 w 393"/>
                  <a:gd name="T13" fmla="*/ 0 h 573"/>
                  <a:gd name="T14" fmla="*/ 60466241 w 393"/>
                  <a:gd name="T15" fmla="*/ 0 h 573"/>
                  <a:gd name="T16" fmla="*/ 65843298 w 393"/>
                  <a:gd name="T17" fmla="*/ 5382602 h 573"/>
                  <a:gd name="T18" fmla="*/ 65843298 w 393"/>
                  <a:gd name="T19" fmla="*/ 849754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200">
                  <a:latin typeface="+mj-lt"/>
                </a:endParaRPr>
              </a:p>
            </p:txBody>
          </p:sp>
          <p:sp>
            <p:nvSpPr>
              <p:cNvPr id="31851" name="Freeform 5"/>
              <p:cNvSpPr>
                <a:spLocks noChangeAspect="1" noEditPoints="1"/>
              </p:cNvSpPr>
              <p:nvPr/>
            </p:nvSpPr>
            <p:spPr bwMode="auto">
              <a:xfrm>
                <a:off x="186" y="860"/>
                <a:ext cx="966" cy="1391"/>
              </a:xfrm>
              <a:custGeom>
                <a:avLst/>
                <a:gdLst>
                  <a:gd name="T0" fmla="*/ 67402837 w 409"/>
                  <a:gd name="T1" fmla="*/ 11230778 h 589"/>
                  <a:gd name="T2" fmla="*/ 68764070 w 409"/>
                  <a:gd name="T3" fmla="*/ 9876220 h 589"/>
                  <a:gd name="T4" fmla="*/ 68764070 w 409"/>
                  <a:gd name="T5" fmla="*/ 6674623 h 589"/>
                  <a:gd name="T6" fmla="*/ 62067205 w 409"/>
                  <a:gd name="T7" fmla="*/ 0 h 589"/>
                  <a:gd name="T8" fmla="*/ 6687349 w 409"/>
                  <a:gd name="T9" fmla="*/ 0 h 589"/>
                  <a:gd name="T10" fmla="*/ 0 w 409"/>
                  <a:gd name="T11" fmla="*/ 6674623 h 589"/>
                  <a:gd name="T12" fmla="*/ 0 w 409"/>
                  <a:gd name="T13" fmla="*/ 92194627 h 589"/>
                  <a:gd name="T14" fmla="*/ 6687349 w 409"/>
                  <a:gd name="T15" fmla="*/ 98876680 h 589"/>
                  <a:gd name="T16" fmla="*/ 62067205 w 409"/>
                  <a:gd name="T17" fmla="*/ 98876680 h 589"/>
                  <a:gd name="T18" fmla="*/ 68764070 w 409"/>
                  <a:gd name="T19" fmla="*/ 92194627 h 589"/>
                  <a:gd name="T20" fmla="*/ 68764070 w 409"/>
                  <a:gd name="T21" fmla="*/ 15293849 h 589"/>
                  <a:gd name="T22" fmla="*/ 67402837 w 409"/>
                  <a:gd name="T23" fmla="*/ 13927471 h 589"/>
                  <a:gd name="T24" fmla="*/ 66047040 w 409"/>
                  <a:gd name="T25" fmla="*/ 15293849 h 589"/>
                  <a:gd name="T26" fmla="*/ 66047040 w 409"/>
                  <a:gd name="T27" fmla="*/ 92194627 h 589"/>
                  <a:gd name="T28" fmla="*/ 62067205 w 409"/>
                  <a:gd name="T29" fmla="*/ 96157161 h 589"/>
                  <a:gd name="T30" fmla="*/ 6687349 w 409"/>
                  <a:gd name="T31" fmla="*/ 96157161 h 589"/>
                  <a:gd name="T32" fmla="*/ 2717030 w 409"/>
                  <a:gd name="T33" fmla="*/ 92194627 h 589"/>
                  <a:gd name="T34" fmla="*/ 2717030 w 409"/>
                  <a:gd name="T35" fmla="*/ 6674623 h 589"/>
                  <a:gd name="T36" fmla="*/ 6687349 w 409"/>
                  <a:gd name="T37" fmla="*/ 2715296 h 589"/>
                  <a:gd name="T38" fmla="*/ 62067205 w 409"/>
                  <a:gd name="T39" fmla="*/ 2715296 h 589"/>
                  <a:gd name="T40" fmla="*/ 66047040 w 409"/>
                  <a:gd name="T41" fmla="*/ 6674623 h 589"/>
                  <a:gd name="T42" fmla="*/ 66047040 w 409"/>
                  <a:gd name="T43" fmla="*/ 9876220 h 589"/>
                  <a:gd name="T44" fmla="*/ 67402837 w 409"/>
                  <a:gd name="T45" fmla="*/ 11230778 h 589"/>
                  <a:gd name="T46" fmla="*/ 34295208 w 409"/>
                  <a:gd name="T47" fmla="*/ 12730791 h 589"/>
                  <a:gd name="T48" fmla="*/ 33080734 w 409"/>
                  <a:gd name="T49" fmla="*/ 13420753 h 589"/>
                  <a:gd name="T50" fmla="*/ 12590452 w 409"/>
                  <a:gd name="T51" fmla="*/ 54380680 h 589"/>
                  <a:gd name="T52" fmla="*/ 12807433 w 409"/>
                  <a:gd name="T53" fmla="*/ 55747145 h 589"/>
                  <a:gd name="T54" fmla="*/ 13957784 w 409"/>
                  <a:gd name="T55" fmla="*/ 56231841 h 589"/>
                  <a:gd name="T56" fmla="*/ 54812385 w 409"/>
                  <a:gd name="T57" fmla="*/ 56231841 h 589"/>
                  <a:gd name="T58" fmla="*/ 55930769 w 409"/>
                  <a:gd name="T59" fmla="*/ 55747145 h 589"/>
                  <a:gd name="T60" fmla="*/ 55930769 w 409"/>
                  <a:gd name="T61" fmla="*/ 54380680 h 589"/>
                  <a:gd name="T62" fmla="*/ 35646893 w 409"/>
                  <a:gd name="T63" fmla="*/ 13420753 h 589"/>
                  <a:gd name="T64" fmla="*/ 34295208 w 409"/>
                  <a:gd name="T65" fmla="*/ 12730791 h 589"/>
                  <a:gd name="T66" fmla="*/ 16150939 w 409"/>
                  <a:gd name="T67" fmla="*/ 53512887 h 589"/>
                  <a:gd name="T68" fmla="*/ 34295208 w 409"/>
                  <a:gd name="T69" fmla="*/ 17129426 h 589"/>
                  <a:gd name="T70" fmla="*/ 52575518 w 409"/>
                  <a:gd name="T71" fmla="*/ 53512887 h 589"/>
                  <a:gd name="T72" fmla="*/ 16150939 w 409"/>
                  <a:gd name="T73" fmla="*/ 5351288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200">
                  <a:latin typeface="+mj-lt"/>
                </a:endParaRPr>
              </a:p>
            </p:txBody>
          </p:sp>
          <p:sp>
            <p:nvSpPr>
              <p:cNvPr id="31852" name="Text Box 6"/>
              <p:cNvSpPr txBox="1">
                <a:spLocks noChangeAspect="1" noChangeArrowheads="1"/>
              </p:cNvSpPr>
              <p:nvPr/>
            </p:nvSpPr>
            <p:spPr bwMode="auto">
              <a:xfrm>
                <a:off x="252" y="1812"/>
                <a:ext cx="81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lnSpc>
                    <a:spcPct val="80000"/>
                  </a:lnSpc>
                  <a:spcBef>
                    <a:spcPct val="0"/>
                  </a:spcBef>
                  <a:buClrTx/>
                  <a:buFontTx/>
                  <a:buNone/>
                </a:pPr>
                <a:r>
                  <a:rPr lang="sv-SE" altLang="sv-SE" sz="700" smtClean="0">
                    <a:solidFill>
                      <a:srgbClr val="00285F"/>
                    </a:solidFill>
                    <a:latin typeface="+mj-lt"/>
                    <a:ea typeface="ＭＳ Ｐゴシック" charset="-128"/>
                    <a:cs typeface="ＭＳ Ｐゴシック" charset="-128"/>
                  </a:rPr>
                  <a:t>MULE</a:t>
                </a:r>
                <a:endParaRPr lang="sv-SE" altLang="sv-SE" sz="700">
                  <a:solidFill>
                    <a:srgbClr val="00285F"/>
                  </a:solidFill>
                  <a:latin typeface="+mj-lt"/>
                  <a:ea typeface="ＭＳ Ｐゴシック" charset="-128"/>
                  <a:cs typeface="ＭＳ Ｐゴシック" charset="-128"/>
                </a:endParaRPr>
              </a:p>
            </p:txBody>
          </p:sp>
        </p:grpSp>
        <p:sp>
          <p:nvSpPr>
            <p:cNvPr id="159" name="Rectangle 5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0" rIns="0" anchor="ct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spcBef>
                  <a:spcPct val="50000"/>
                </a:spcBef>
              </a:pPr>
              <a:endParaRPr lang="sv-SE" altLang="en-US" sz="1400">
                <a:latin typeface="+mj-lt"/>
                <a:ea typeface="ＭＳ Ｐゴシック" charset="-128"/>
              </a:endParaRPr>
            </a:p>
          </p:txBody>
        </p:sp>
      </p:grpSp>
      <p:grpSp>
        <p:nvGrpSpPr>
          <p:cNvPr id="31820" name="Group 64"/>
          <p:cNvGrpSpPr>
            <a:grpSpLocks noChangeAspect="1"/>
          </p:cNvGrpSpPr>
          <p:nvPr/>
        </p:nvGrpSpPr>
        <p:grpSpPr bwMode="auto">
          <a:xfrm>
            <a:off x="3990976" y="1601789"/>
            <a:ext cx="333375" cy="357187"/>
            <a:chOff x="183" y="860"/>
            <a:chExt cx="969" cy="1392"/>
          </a:xfrm>
        </p:grpSpPr>
        <p:grpSp>
          <p:nvGrpSpPr>
            <p:cNvPr id="31843" name="Group 43"/>
            <p:cNvGrpSpPr>
              <a:grpSpLocks noChangeAspect="1"/>
            </p:cNvGrpSpPr>
            <p:nvPr/>
          </p:nvGrpSpPr>
          <p:grpSpPr bwMode="auto">
            <a:xfrm>
              <a:off x="186" y="860"/>
              <a:ext cx="966" cy="1391"/>
              <a:chOff x="186" y="860"/>
              <a:chExt cx="966" cy="1391"/>
            </a:xfrm>
          </p:grpSpPr>
          <p:sp>
            <p:nvSpPr>
              <p:cNvPr id="31845" name="Freeform 4"/>
              <p:cNvSpPr>
                <a:spLocks noChangeAspect="1"/>
              </p:cNvSpPr>
              <p:nvPr/>
            </p:nvSpPr>
            <p:spPr bwMode="auto">
              <a:xfrm>
                <a:off x="205" y="879"/>
                <a:ext cx="928" cy="1353"/>
              </a:xfrm>
              <a:custGeom>
                <a:avLst/>
                <a:gdLst>
                  <a:gd name="T0" fmla="*/ 65843298 w 393"/>
                  <a:gd name="T1" fmla="*/ 13905083 h 573"/>
                  <a:gd name="T2" fmla="*/ 65843298 w 393"/>
                  <a:gd name="T3" fmla="*/ 90573494 h 573"/>
                  <a:gd name="T4" fmla="*/ 60466241 w 393"/>
                  <a:gd name="T5" fmla="*/ 95977371 h 573"/>
                  <a:gd name="T6" fmla="*/ 5384022 w 393"/>
                  <a:gd name="T7" fmla="*/ 95977371 h 573"/>
                  <a:gd name="T8" fmla="*/ 0 w 393"/>
                  <a:gd name="T9" fmla="*/ 90573494 h 573"/>
                  <a:gd name="T10" fmla="*/ 0 w 393"/>
                  <a:gd name="T11" fmla="*/ 5382602 h 573"/>
                  <a:gd name="T12" fmla="*/ 5384022 w 393"/>
                  <a:gd name="T13" fmla="*/ 0 h 573"/>
                  <a:gd name="T14" fmla="*/ 60466241 w 393"/>
                  <a:gd name="T15" fmla="*/ 0 h 573"/>
                  <a:gd name="T16" fmla="*/ 65843298 w 393"/>
                  <a:gd name="T17" fmla="*/ 5382602 h 573"/>
                  <a:gd name="T18" fmla="*/ 65843298 w 393"/>
                  <a:gd name="T19" fmla="*/ 849754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400">
                  <a:latin typeface="+mj-lt"/>
                </a:endParaRPr>
              </a:p>
            </p:txBody>
          </p:sp>
          <p:sp>
            <p:nvSpPr>
              <p:cNvPr id="31846" name="Freeform 5"/>
              <p:cNvSpPr>
                <a:spLocks noChangeAspect="1" noEditPoints="1"/>
              </p:cNvSpPr>
              <p:nvPr/>
            </p:nvSpPr>
            <p:spPr bwMode="auto">
              <a:xfrm>
                <a:off x="186" y="860"/>
                <a:ext cx="966" cy="1391"/>
              </a:xfrm>
              <a:custGeom>
                <a:avLst/>
                <a:gdLst>
                  <a:gd name="T0" fmla="*/ 67402837 w 409"/>
                  <a:gd name="T1" fmla="*/ 11230778 h 589"/>
                  <a:gd name="T2" fmla="*/ 68764070 w 409"/>
                  <a:gd name="T3" fmla="*/ 9876220 h 589"/>
                  <a:gd name="T4" fmla="*/ 68764070 w 409"/>
                  <a:gd name="T5" fmla="*/ 6674623 h 589"/>
                  <a:gd name="T6" fmla="*/ 62067205 w 409"/>
                  <a:gd name="T7" fmla="*/ 0 h 589"/>
                  <a:gd name="T8" fmla="*/ 6687349 w 409"/>
                  <a:gd name="T9" fmla="*/ 0 h 589"/>
                  <a:gd name="T10" fmla="*/ 0 w 409"/>
                  <a:gd name="T11" fmla="*/ 6674623 h 589"/>
                  <a:gd name="T12" fmla="*/ 0 w 409"/>
                  <a:gd name="T13" fmla="*/ 92194627 h 589"/>
                  <a:gd name="T14" fmla="*/ 6687349 w 409"/>
                  <a:gd name="T15" fmla="*/ 98876680 h 589"/>
                  <a:gd name="T16" fmla="*/ 62067205 w 409"/>
                  <a:gd name="T17" fmla="*/ 98876680 h 589"/>
                  <a:gd name="T18" fmla="*/ 68764070 w 409"/>
                  <a:gd name="T19" fmla="*/ 92194627 h 589"/>
                  <a:gd name="T20" fmla="*/ 68764070 w 409"/>
                  <a:gd name="T21" fmla="*/ 15293849 h 589"/>
                  <a:gd name="T22" fmla="*/ 67402837 w 409"/>
                  <a:gd name="T23" fmla="*/ 13927471 h 589"/>
                  <a:gd name="T24" fmla="*/ 66047040 w 409"/>
                  <a:gd name="T25" fmla="*/ 15293849 h 589"/>
                  <a:gd name="T26" fmla="*/ 66047040 w 409"/>
                  <a:gd name="T27" fmla="*/ 92194627 h 589"/>
                  <a:gd name="T28" fmla="*/ 62067205 w 409"/>
                  <a:gd name="T29" fmla="*/ 96157161 h 589"/>
                  <a:gd name="T30" fmla="*/ 6687349 w 409"/>
                  <a:gd name="T31" fmla="*/ 96157161 h 589"/>
                  <a:gd name="T32" fmla="*/ 2717030 w 409"/>
                  <a:gd name="T33" fmla="*/ 92194627 h 589"/>
                  <a:gd name="T34" fmla="*/ 2717030 w 409"/>
                  <a:gd name="T35" fmla="*/ 6674623 h 589"/>
                  <a:gd name="T36" fmla="*/ 6687349 w 409"/>
                  <a:gd name="T37" fmla="*/ 2715296 h 589"/>
                  <a:gd name="T38" fmla="*/ 62067205 w 409"/>
                  <a:gd name="T39" fmla="*/ 2715296 h 589"/>
                  <a:gd name="T40" fmla="*/ 66047040 w 409"/>
                  <a:gd name="T41" fmla="*/ 6674623 h 589"/>
                  <a:gd name="T42" fmla="*/ 66047040 w 409"/>
                  <a:gd name="T43" fmla="*/ 9876220 h 589"/>
                  <a:gd name="T44" fmla="*/ 67402837 w 409"/>
                  <a:gd name="T45" fmla="*/ 11230778 h 589"/>
                  <a:gd name="T46" fmla="*/ 34295208 w 409"/>
                  <a:gd name="T47" fmla="*/ 12730791 h 589"/>
                  <a:gd name="T48" fmla="*/ 33080734 w 409"/>
                  <a:gd name="T49" fmla="*/ 13420753 h 589"/>
                  <a:gd name="T50" fmla="*/ 12590452 w 409"/>
                  <a:gd name="T51" fmla="*/ 54380680 h 589"/>
                  <a:gd name="T52" fmla="*/ 12807433 w 409"/>
                  <a:gd name="T53" fmla="*/ 55747145 h 589"/>
                  <a:gd name="T54" fmla="*/ 13957784 w 409"/>
                  <a:gd name="T55" fmla="*/ 56231841 h 589"/>
                  <a:gd name="T56" fmla="*/ 54812385 w 409"/>
                  <a:gd name="T57" fmla="*/ 56231841 h 589"/>
                  <a:gd name="T58" fmla="*/ 55930769 w 409"/>
                  <a:gd name="T59" fmla="*/ 55747145 h 589"/>
                  <a:gd name="T60" fmla="*/ 55930769 w 409"/>
                  <a:gd name="T61" fmla="*/ 54380680 h 589"/>
                  <a:gd name="T62" fmla="*/ 35646893 w 409"/>
                  <a:gd name="T63" fmla="*/ 13420753 h 589"/>
                  <a:gd name="T64" fmla="*/ 34295208 w 409"/>
                  <a:gd name="T65" fmla="*/ 12730791 h 589"/>
                  <a:gd name="T66" fmla="*/ 16150939 w 409"/>
                  <a:gd name="T67" fmla="*/ 53512887 h 589"/>
                  <a:gd name="T68" fmla="*/ 34295208 w 409"/>
                  <a:gd name="T69" fmla="*/ 17129426 h 589"/>
                  <a:gd name="T70" fmla="*/ 52575518 w 409"/>
                  <a:gd name="T71" fmla="*/ 53512887 h 589"/>
                  <a:gd name="T72" fmla="*/ 16150939 w 409"/>
                  <a:gd name="T73" fmla="*/ 5351288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400">
                  <a:latin typeface="+mj-lt"/>
                </a:endParaRPr>
              </a:p>
            </p:txBody>
          </p:sp>
          <p:sp>
            <p:nvSpPr>
              <p:cNvPr id="31847" name="Text Box 6"/>
              <p:cNvSpPr txBox="1">
                <a:spLocks noChangeAspect="1" noChangeArrowheads="1"/>
              </p:cNvSpPr>
              <p:nvPr/>
            </p:nvSpPr>
            <p:spPr bwMode="auto">
              <a:xfrm>
                <a:off x="252" y="1812"/>
                <a:ext cx="81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lnSpc>
                    <a:spcPct val="80000"/>
                  </a:lnSpc>
                  <a:spcBef>
                    <a:spcPct val="0"/>
                  </a:spcBef>
                  <a:buClrTx/>
                  <a:buFontTx/>
                  <a:buNone/>
                </a:pPr>
                <a:r>
                  <a:rPr lang="sv-SE" altLang="sv-SE" sz="700" smtClean="0">
                    <a:solidFill>
                      <a:srgbClr val="00285F"/>
                    </a:solidFill>
                    <a:latin typeface="+mj-lt"/>
                    <a:ea typeface="ＭＳ Ｐゴシック" charset="-128"/>
                    <a:cs typeface="ＭＳ Ｐゴシック" charset="-128"/>
                  </a:rPr>
                  <a:t>SOLR</a:t>
                </a:r>
                <a:endParaRPr lang="sv-SE" altLang="sv-SE" sz="700">
                  <a:solidFill>
                    <a:srgbClr val="00285F"/>
                  </a:solidFill>
                  <a:latin typeface="+mj-lt"/>
                  <a:ea typeface="ＭＳ Ｐゴシック" charset="-128"/>
                  <a:cs typeface="ＭＳ Ｐゴシック" charset="-128"/>
                </a:endParaRPr>
              </a:p>
            </p:txBody>
          </p:sp>
        </p:grpSp>
        <p:sp>
          <p:nvSpPr>
            <p:cNvPr id="165" name="Rectangle 5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0" rIns="0" anchor="ct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spcBef>
                  <a:spcPct val="50000"/>
                </a:spcBef>
              </a:pPr>
              <a:endParaRPr lang="sv-SE" altLang="en-US" sz="1600">
                <a:latin typeface="+mj-lt"/>
                <a:ea typeface="ＭＳ Ｐゴシック" charset="-128"/>
              </a:endParaRPr>
            </a:p>
          </p:txBody>
        </p:sp>
      </p:grpSp>
      <p:sp>
        <p:nvSpPr>
          <p:cNvPr id="176" name="TextBox 175"/>
          <p:cNvSpPr txBox="1"/>
          <p:nvPr/>
        </p:nvSpPr>
        <p:spPr>
          <a:xfrm>
            <a:off x="6804025" y="3922714"/>
            <a:ext cx="2044700" cy="339725"/>
          </a:xfrm>
          <a:prstGeom prst="rect">
            <a:avLst/>
          </a:prstGeom>
          <a:noFill/>
        </p:spPr>
        <p:txBody>
          <a:bodyPr>
            <a:spAutoFit/>
          </a:bodyPr>
          <a:lstStyle/>
          <a:p>
            <a:pPr>
              <a:defRPr/>
            </a:pPr>
            <a:r>
              <a:rPr lang="sv-SE" sz="1600">
                <a:solidFill>
                  <a:schemeClr val="accent1">
                    <a:lumMod val="75000"/>
                  </a:schemeClr>
                </a:solidFill>
                <a:latin typeface="+mj-lt"/>
                <a:cs typeface="Arial" pitchFamily="34" charset="0"/>
              </a:rPr>
              <a:t>ISCSI (</a:t>
            </a:r>
            <a:r>
              <a:rPr lang="sv-SE" sz="1200">
                <a:solidFill>
                  <a:schemeClr val="accent1">
                    <a:lumMod val="75000"/>
                  </a:schemeClr>
                </a:solidFill>
                <a:latin typeface="+mj-lt"/>
                <a:cs typeface="Arial" pitchFamily="34" charset="0"/>
              </a:rPr>
              <a:t>block storage</a:t>
            </a:r>
            <a:r>
              <a:rPr lang="sv-SE" sz="1600">
                <a:solidFill>
                  <a:schemeClr val="accent1">
                    <a:lumMod val="75000"/>
                  </a:schemeClr>
                </a:solidFill>
                <a:latin typeface="+mj-lt"/>
                <a:cs typeface="Arial" pitchFamily="34" charset="0"/>
              </a:rPr>
              <a:t>)</a:t>
            </a:r>
            <a:endParaRPr lang="en-US" sz="1600">
              <a:solidFill>
                <a:schemeClr val="accent1">
                  <a:lumMod val="75000"/>
                </a:schemeClr>
              </a:solidFill>
              <a:latin typeface="+mj-lt"/>
              <a:cs typeface="Arial" pitchFamily="34" charset="0"/>
            </a:endParaRPr>
          </a:p>
        </p:txBody>
      </p:sp>
      <p:sp>
        <p:nvSpPr>
          <p:cNvPr id="31822" name="Rectangle 125"/>
          <p:cNvSpPr>
            <a:spLocks noChangeArrowheads="1"/>
          </p:cNvSpPr>
          <p:nvPr/>
        </p:nvSpPr>
        <p:spPr bwMode="auto">
          <a:xfrm>
            <a:off x="6426201" y="2151063"/>
            <a:ext cx="1497013" cy="692150"/>
          </a:xfrm>
          <a:prstGeom prst="rect">
            <a:avLst/>
          </a:prstGeom>
          <a:blipFill dpi="0" rotWithShape="1">
            <a:blip r:embed="rId4"/>
            <a:srcRect/>
            <a:stretch>
              <a:fillRect/>
            </a:stretch>
          </a:blipFill>
          <a:ln w="12700">
            <a:solidFill>
              <a:schemeClr val="tx1"/>
            </a:solidFill>
            <a:round/>
            <a:headEnd/>
            <a:tailEnd/>
          </a:ln>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spcBef>
                <a:spcPct val="50000"/>
              </a:spcBef>
              <a:buClrTx/>
              <a:buFontTx/>
              <a:buNone/>
            </a:pPr>
            <a:r>
              <a:rPr lang="sv-SE" altLang="sv-SE" sz="2000">
                <a:solidFill>
                  <a:srgbClr val="FFFFFF"/>
                </a:solidFill>
                <a:latin typeface="+mj-lt"/>
              </a:rPr>
              <a:t>Tenant z</a:t>
            </a:r>
            <a:endParaRPr lang="en-US" altLang="sv-SE" sz="2000">
              <a:solidFill>
                <a:srgbClr val="FFFFFF"/>
              </a:solidFill>
              <a:latin typeface="+mj-lt"/>
            </a:endParaRPr>
          </a:p>
        </p:txBody>
      </p:sp>
      <p:sp>
        <p:nvSpPr>
          <p:cNvPr id="31823" name="Bevel 126"/>
          <p:cNvSpPr>
            <a:spLocks noChangeArrowheads="1"/>
          </p:cNvSpPr>
          <p:nvPr/>
        </p:nvSpPr>
        <p:spPr bwMode="auto">
          <a:xfrm>
            <a:off x="6497638" y="2533650"/>
            <a:ext cx="615950" cy="274638"/>
          </a:xfrm>
          <a:prstGeom prst="bevel">
            <a:avLst>
              <a:gd name="adj" fmla="val 12500"/>
            </a:avLst>
          </a:prstGeom>
          <a:gradFill>
            <a:gsLst>
              <a:gs pos="51000">
                <a:schemeClr val="accent2">
                  <a:lumMod val="60000"/>
                  <a:lumOff val="40000"/>
                </a:schemeClr>
              </a:gs>
              <a:gs pos="2000">
                <a:schemeClr val="bg1"/>
              </a:gs>
              <a:gs pos="86000">
                <a:schemeClr val="accent2">
                  <a:lumMod val="50000"/>
                </a:schemeClr>
              </a:gs>
            </a:gsLst>
            <a:lin ang="5400000" scaled="0"/>
          </a:gradFill>
          <a:ln w="12700">
            <a:solidFill>
              <a:schemeClr val="tx1"/>
            </a:solidFill>
            <a:round/>
            <a:headEnd/>
            <a:tailEnd/>
          </a:ln>
        </p:spPr>
        <p:txBody>
          <a:bodyPr wrap="none" lIns="72000" rIns="72000"/>
          <a:lstStyle/>
          <a:p>
            <a:pPr>
              <a:spcBef>
                <a:spcPct val="50000"/>
              </a:spcBef>
            </a:pPr>
            <a:r>
              <a:rPr lang="sv-SE" altLang="sv-SE" sz="1200">
                <a:solidFill>
                  <a:srgbClr val="FFFFFF"/>
                </a:solidFill>
                <a:latin typeface="+mj-lt"/>
              </a:rPr>
              <a:t>VM-1</a:t>
            </a:r>
            <a:endParaRPr lang="en-US" altLang="sv-SE" sz="1200">
              <a:solidFill>
                <a:srgbClr val="FFFFFF"/>
              </a:solidFill>
              <a:latin typeface="+mj-lt"/>
            </a:endParaRPr>
          </a:p>
        </p:txBody>
      </p:sp>
      <p:sp>
        <p:nvSpPr>
          <p:cNvPr id="31824" name="Bevel 127"/>
          <p:cNvSpPr>
            <a:spLocks noChangeArrowheads="1"/>
          </p:cNvSpPr>
          <p:nvPr/>
        </p:nvSpPr>
        <p:spPr bwMode="auto">
          <a:xfrm>
            <a:off x="7170738" y="2527300"/>
            <a:ext cx="614362" cy="274638"/>
          </a:xfrm>
          <a:prstGeom prst="bevel">
            <a:avLst>
              <a:gd name="adj" fmla="val 12500"/>
            </a:avLst>
          </a:prstGeom>
          <a:gradFill>
            <a:gsLst>
              <a:gs pos="51000">
                <a:schemeClr val="accent2">
                  <a:lumMod val="60000"/>
                  <a:lumOff val="40000"/>
                </a:schemeClr>
              </a:gs>
              <a:gs pos="2000">
                <a:schemeClr val="bg1"/>
              </a:gs>
              <a:gs pos="86000">
                <a:schemeClr val="accent2">
                  <a:lumMod val="50000"/>
                </a:schemeClr>
              </a:gs>
            </a:gsLst>
            <a:lin ang="5400000" scaled="0"/>
          </a:gradFill>
          <a:ln w="12700">
            <a:solidFill>
              <a:schemeClr val="tx1"/>
            </a:solidFill>
            <a:round/>
            <a:headEnd/>
            <a:tailEnd/>
          </a:ln>
        </p:spPr>
        <p:txBody>
          <a:bodyPr wrap="none" lIns="72000" rIns="72000"/>
          <a:lstStyle/>
          <a:p>
            <a:pPr>
              <a:spcBef>
                <a:spcPct val="50000"/>
              </a:spcBef>
            </a:pPr>
            <a:r>
              <a:rPr lang="sv-SE" altLang="sv-SE" sz="1200">
                <a:solidFill>
                  <a:srgbClr val="FFFFFF"/>
                </a:solidFill>
                <a:latin typeface="+mj-lt"/>
              </a:rPr>
              <a:t>VM-n</a:t>
            </a:r>
            <a:endParaRPr lang="en-US" altLang="sv-SE" sz="1200">
              <a:solidFill>
                <a:srgbClr val="FFFFFF"/>
              </a:solidFill>
              <a:latin typeface="+mj-lt"/>
            </a:endParaRPr>
          </a:p>
        </p:txBody>
      </p:sp>
      <p:grpSp>
        <p:nvGrpSpPr>
          <p:cNvPr id="31825" name="Group 64"/>
          <p:cNvGrpSpPr>
            <a:grpSpLocks noChangeAspect="1"/>
          </p:cNvGrpSpPr>
          <p:nvPr/>
        </p:nvGrpSpPr>
        <p:grpSpPr bwMode="auto">
          <a:xfrm>
            <a:off x="6964364" y="1857375"/>
            <a:ext cx="346075" cy="357188"/>
            <a:chOff x="183" y="860"/>
            <a:chExt cx="969" cy="1392"/>
          </a:xfrm>
        </p:grpSpPr>
        <p:grpSp>
          <p:nvGrpSpPr>
            <p:cNvPr id="31838" name="Group 43"/>
            <p:cNvGrpSpPr>
              <a:grpSpLocks noChangeAspect="1"/>
            </p:cNvGrpSpPr>
            <p:nvPr/>
          </p:nvGrpSpPr>
          <p:grpSpPr bwMode="auto">
            <a:xfrm>
              <a:off x="186" y="860"/>
              <a:ext cx="966" cy="1391"/>
              <a:chOff x="186" y="860"/>
              <a:chExt cx="966" cy="1391"/>
            </a:xfrm>
          </p:grpSpPr>
          <p:sp>
            <p:nvSpPr>
              <p:cNvPr id="31840" name="Freeform 4"/>
              <p:cNvSpPr>
                <a:spLocks noChangeAspect="1"/>
              </p:cNvSpPr>
              <p:nvPr/>
            </p:nvSpPr>
            <p:spPr bwMode="auto">
              <a:xfrm>
                <a:off x="205" y="879"/>
                <a:ext cx="928" cy="1353"/>
              </a:xfrm>
              <a:custGeom>
                <a:avLst/>
                <a:gdLst>
                  <a:gd name="T0" fmla="*/ 65843298 w 393"/>
                  <a:gd name="T1" fmla="*/ 13905083 h 573"/>
                  <a:gd name="T2" fmla="*/ 65843298 w 393"/>
                  <a:gd name="T3" fmla="*/ 90573494 h 573"/>
                  <a:gd name="T4" fmla="*/ 60466241 w 393"/>
                  <a:gd name="T5" fmla="*/ 95977371 h 573"/>
                  <a:gd name="T6" fmla="*/ 5384022 w 393"/>
                  <a:gd name="T7" fmla="*/ 95977371 h 573"/>
                  <a:gd name="T8" fmla="*/ 0 w 393"/>
                  <a:gd name="T9" fmla="*/ 90573494 h 573"/>
                  <a:gd name="T10" fmla="*/ 0 w 393"/>
                  <a:gd name="T11" fmla="*/ 5382602 h 573"/>
                  <a:gd name="T12" fmla="*/ 5384022 w 393"/>
                  <a:gd name="T13" fmla="*/ 0 h 573"/>
                  <a:gd name="T14" fmla="*/ 60466241 w 393"/>
                  <a:gd name="T15" fmla="*/ 0 h 573"/>
                  <a:gd name="T16" fmla="*/ 65843298 w 393"/>
                  <a:gd name="T17" fmla="*/ 5382602 h 573"/>
                  <a:gd name="T18" fmla="*/ 65843298 w 393"/>
                  <a:gd name="T19" fmla="*/ 849754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latin typeface="+mj-lt"/>
                </a:endParaRPr>
              </a:p>
            </p:txBody>
          </p:sp>
          <p:sp>
            <p:nvSpPr>
              <p:cNvPr id="31841" name="Freeform 5"/>
              <p:cNvSpPr>
                <a:spLocks noChangeAspect="1" noEditPoints="1"/>
              </p:cNvSpPr>
              <p:nvPr/>
            </p:nvSpPr>
            <p:spPr bwMode="auto">
              <a:xfrm>
                <a:off x="186" y="860"/>
                <a:ext cx="966" cy="1391"/>
              </a:xfrm>
              <a:custGeom>
                <a:avLst/>
                <a:gdLst>
                  <a:gd name="T0" fmla="*/ 67402837 w 409"/>
                  <a:gd name="T1" fmla="*/ 11230778 h 589"/>
                  <a:gd name="T2" fmla="*/ 68764070 w 409"/>
                  <a:gd name="T3" fmla="*/ 9876220 h 589"/>
                  <a:gd name="T4" fmla="*/ 68764070 w 409"/>
                  <a:gd name="T5" fmla="*/ 6674623 h 589"/>
                  <a:gd name="T6" fmla="*/ 62067205 w 409"/>
                  <a:gd name="T7" fmla="*/ 0 h 589"/>
                  <a:gd name="T8" fmla="*/ 6687349 w 409"/>
                  <a:gd name="T9" fmla="*/ 0 h 589"/>
                  <a:gd name="T10" fmla="*/ 0 w 409"/>
                  <a:gd name="T11" fmla="*/ 6674623 h 589"/>
                  <a:gd name="T12" fmla="*/ 0 w 409"/>
                  <a:gd name="T13" fmla="*/ 92194627 h 589"/>
                  <a:gd name="T14" fmla="*/ 6687349 w 409"/>
                  <a:gd name="T15" fmla="*/ 98876680 h 589"/>
                  <a:gd name="T16" fmla="*/ 62067205 w 409"/>
                  <a:gd name="T17" fmla="*/ 98876680 h 589"/>
                  <a:gd name="T18" fmla="*/ 68764070 w 409"/>
                  <a:gd name="T19" fmla="*/ 92194627 h 589"/>
                  <a:gd name="T20" fmla="*/ 68764070 w 409"/>
                  <a:gd name="T21" fmla="*/ 15293849 h 589"/>
                  <a:gd name="T22" fmla="*/ 67402837 w 409"/>
                  <a:gd name="T23" fmla="*/ 13927471 h 589"/>
                  <a:gd name="T24" fmla="*/ 66047040 w 409"/>
                  <a:gd name="T25" fmla="*/ 15293849 h 589"/>
                  <a:gd name="T26" fmla="*/ 66047040 w 409"/>
                  <a:gd name="T27" fmla="*/ 92194627 h 589"/>
                  <a:gd name="T28" fmla="*/ 62067205 w 409"/>
                  <a:gd name="T29" fmla="*/ 96157161 h 589"/>
                  <a:gd name="T30" fmla="*/ 6687349 w 409"/>
                  <a:gd name="T31" fmla="*/ 96157161 h 589"/>
                  <a:gd name="T32" fmla="*/ 2717030 w 409"/>
                  <a:gd name="T33" fmla="*/ 92194627 h 589"/>
                  <a:gd name="T34" fmla="*/ 2717030 w 409"/>
                  <a:gd name="T35" fmla="*/ 6674623 h 589"/>
                  <a:gd name="T36" fmla="*/ 6687349 w 409"/>
                  <a:gd name="T37" fmla="*/ 2715296 h 589"/>
                  <a:gd name="T38" fmla="*/ 62067205 w 409"/>
                  <a:gd name="T39" fmla="*/ 2715296 h 589"/>
                  <a:gd name="T40" fmla="*/ 66047040 w 409"/>
                  <a:gd name="T41" fmla="*/ 6674623 h 589"/>
                  <a:gd name="T42" fmla="*/ 66047040 w 409"/>
                  <a:gd name="T43" fmla="*/ 9876220 h 589"/>
                  <a:gd name="T44" fmla="*/ 67402837 w 409"/>
                  <a:gd name="T45" fmla="*/ 11230778 h 589"/>
                  <a:gd name="T46" fmla="*/ 34295208 w 409"/>
                  <a:gd name="T47" fmla="*/ 12730791 h 589"/>
                  <a:gd name="T48" fmla="*/ 33080734 w 409"/>
                  <a:gd name="T49" fmla="*/ 13420753 h 589"/>
                  <a:gd name="T50" fmla="*/ 12590452 w 409"/>
                  <a:gd name="T51" fmla="*/ 54380680 h 589"/>
                  <a:gd name="T52" fmla="*/ 12807433 w 409"/>
                  <a:gd name="T53" fmla="*/ 55747145 h 589"/>
                  <a:gd name="T54" fmla="*/ 13957784 w 409"/>
                  <a:gd name="T55" fmla="*/ 56231841 h 589"/>
                  <a:gd name="T56" fmla="*/ 54812385 w 409"/>
                  <a:gd name="T57" fmla="*/ 56231841 h 589"/>
                  <a:gd name="T58" fmla="*/ 55930769 w 409"/>
                  <a:gd name="T59" fmla="*/ 55747145 h 589"/>
                  <a:gd name="T60" fmla="*/ 55930769 w 409"/>
                  <a:gd name="T61" fmla="*/ 54380680 h 589"/>
                  <a:gd name="T62" fmla="*/ 35646893 w 409"/>
                  <a:gd name="T63" fmla="*/ 13420753 h 589"/>
                  <a:gd name="T64" fmla="*/ 34295208 w 409"/>
                  <a:gd name="T65" fmla="*/ 12730791 h 589"/>
                  <a:gd name="T66" fmla="*/ 16150939 w 409"/>
                  <a:gd name="T67" fmla="*/ 53512887 h 589"/>
                  <a:gd name="T68" fmla="*/ 34295208 w 409"/>
                  <a:gd name="T69" fmla="*/ 17129426 h 589"/>
                  <a:gd name="T70" fmla="*/ 52575518 w 409"/>
                  <a:gd name="T71" fmla="*/ 53512887 h 589"/>
                  <a:gd name="T72" fmla="*/ 16150939 w 409"/>
                  <a:gd name="T73" fmla="*/ 5351288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latin typeface="+mj-lt"/>
                </a:endParaRPr>
              </a:p>
            </p:txBody>
          </p:sp>
          <p:sp>
            <p:nvSpPr>
              <p:cNvPr id="31842" name="Text Box 6"/>
              <p:cNvSpPr txBox="1">
                <a:spLocks noChangeAspect="1" noChangeArrowheads="1"/>
              </p:cNvSpPr>
              <p:nvPr/>
            </p:nvSpPr>
            <p:spPr bwMode="auto">
              <a:xfrm>
                <a:off x="252" y="1860"/>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lnSpc>
                    <a:spcPct val="80000"/>
                  </a:lnSpc>
                  <a:spcBef>
                    <a:spcPct val="0"/>
                  </a:spcBef>
                  <a:buClrTx/>
                  <a:buFontTx/>
                  <a:buNone/>
                </a:pPr>
                <a:r>
                  <a:rPr lang="sv-SE" altLang="sv-SE" sz="500" smtClean="0">
                    <a:solidFill>
                      <a:srgbClr val="00285F"/>
                    </a:solidFill>
                    <a:latin typeface="+mj-lt"/>
                    <a:ea typeface="ＭＳ Ｐゴシック" charset="-128"/>
                    <a:cs typeface="ＭＳ Ｐゴシック" charset="-128"/>
                  </a:rPr>
                  <a:t>NAGIOS</a:t>
                </a:r>
                <a:endParaRPr lang="sv-SE" altLang="sv-SE" sz="500">
                  <a:solidFill>
                    <a:srgbClr val="00285F"/>
                  </a:solidFill>
                  <a:latin typeface="+mj-lt"/>
                  <a:ea typeface="ＭＳ Ｐゴシック" charset="-128"/>
                  <a:cs typeface="ＭＳ Ｐゴシック" charset="-128"/>
                </a:endParaRPr>
              </a:p>
            </p:txBody>
          </p:sp>
        </p:grpSp>
        <p:sp>
          <p:nvSpPr>
            <p:cNvPr id="115" name="Rectangle 5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0" rIns="0" anchor="ct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spcBef>
                  <a:spcPct val="50000"/>
                </a:spcBef>
              </a:pPr>
              <a:endParaRPr lang="sv-SE" altLang="en-US" sz="1100">
                <a:latin typeface="+mj-lt"/>
                <a:ea typeface="ＭＳ Ｐゴシック" charset="-128"/>
              </a:endParaRPr>
            </a:p>
          </p:txBody>
        </p:sp>
      </p:grpSp>
      <p:grpSp>
        <p:nvGrpSpPr>
          <p:cNvPr id="31826" name="Group 64"/>
          <p:cNvGrpSpPr>
            <a:grpSpLocks noChangeAspect="1"/>
          </p:cNvGrpSpPr>
          <p:nvPr/>
        </p:nvGrpSpPr>
        <p:grpSpPr bwMode="auto">
          <a:xfrm>
            <a:off x="7335839" y="1858964"/>
            <a:ext cx="344487" cy="357186"/>
            <a:chOff x="183" y="860"/>
            <a:chExt cx="969" cy="1392"/>
          </a:xfrm>
        </p:grpSpPr>
        <p:grpSp>
          <p:nvGrpSpPr>
            <p:cNvPr id="31833" name="Group 43"/>
            <p:cNvGrpSpPr>
              <a:grpSpLocks noChangeAspect="1"/>
            </p:cNvGrpSpPr>
            <p:nvPr/>
          </p:nvGrpSpPr>
          <p:grpSpPr bwMode="auto">
            <a:xfrm>
              <a:off x="186" y="860"/>
              <a:ext cx="966" cy="1391"/>
              <a:chOff x="186" y="860"/>
              <a:chExt cx="966" cy="1391"/>
            </a:xfrm>
          </p:grpSpPr>
          <p:sp>
            <p:nvSpPr>
              <p:cNvPr id="31835" name="Freeform 4"/>
              <p:cNvSpPr>
                <a:spLocks noChangeAspect="1"/>
              </p:cNvSpPr>
              <p:nvPr/>
            </p:nvSpPr>
            <p:spPr bwMode="auto">
              <a:xfrm>
                <a:off x="205" y="879"/>
                <a:ext cx="928" cy="1353"/>
              </a:xfrm>
              <a:custGeom>
                <a:avLst/>
                <a:gdLst>
                  <a:gd name="T0" fmla="*/ 65843298 w 393"/>
                  <a:gd name="T1" fmla="*/ 13905083 h 573"/>
                  <a:gd name="T2" fmla="*/ 65843298 w 393"/>
                  <a:gd name="T3" fmla="*/ 90573494 h 573"/>
                  <a:gd name="T4" fmla="*/ 60466241 w 393"/>
                  <a:gd name="T5" fmla="*/ 95977371 h 573"/>
                  <a:gd name="T6" fmla="*/ 5384022 w 393"/>
                  <a:gd name="T7" fmla="*/ 95977371 h 573"/>
                  <a:gd name="T8" fmla="*/ 0 w 393"/>
                  <a:gd name="T9" fmla="*/ 90573494 h 573"/>
                  <a:gd name="T10" fmla="*/ 0 w 393"/>
                  <a:gd name="T11" fmla="*/ 5382602 h 573"/>
                  <a:gd name="T12" fmla="*/ 5384022 w 393"/>
                  <a:gd name="T13" fmla="*/ 0 h 573"/>
                  <a:gd name="T14" fmla="*/ 60466241 w 393"/>
                  <a:gd name="T15" fmla="*/ 0 h 573"/>
                  <a:gd name="T16" fmla="*/ 65843298 w 393"/>
                  <a:gd name="T17" fmla="*/ 5382602 h 573"/>
                  <a:gd name="T18" fmla="*/ 65843298 w 393"/>
                  <a:gd name="T19" fmla="*/ 849754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latin typeface="+mj-lt"/>
                </a:endParaRPr>
              </a:p>
            </p:txBody>
          </p:sp>
          <p:sp>
            <p:nvSpPr>
              <p:cNvPr id="31836" name="Freeform 5"/>
              <p:cNvSpPr>
                <a:spLocks noChangeAspect="1" noEditPoints="1"/>
              </p:cNvSpPr>
              <p:nvPr/>
            </p:nvSpPr>
            <p:spPr bwMode="auto">
              <a:xfrm>
                <a:off x="186" y="860"/>
                <a:ext cx="966" cy="1391"/>
              </a:xfrm>
              <a:custGeom>
                <a:avLst/>
                <a:gdLst>
                  <a:gd name="T0" fmla="*/ 67402837 w 409"/>
                  <a:gd name="T1" fmla="*/ 11230778 h 589"/>
                  <a:gd name="T2" fmla="*/ 68764070 w 409"/>
                  <a:gd name="T3" fmla="*/ 9876220 h 589"/>
                  <a:gd name="T4" fmla="*/ 68764070 w 409"/>
                  <a:gd name="T5" fmla="*/ 6674623 h 589"/>
                  <a:gd name="T6" fmla="*/ 62067205 w 409"/>
                  <a:gd name="T7" fmla="*/ 0 h 589"/>
                  <a:gd name="T8" fmla="*/ 6687349 w 409"/>
                  <a:gd name="T9" fmla="*/ 0 h 589"/>
                  <a:gd name="T10" fmla="*/ 0 w 409"/>
                  <a:gd name="T11" fmla="*/ 6674623 h 589"/>
                  <a:gd name="T12" fmla="*/ 0 w 409"/>
                  <a:gd name="T13" fmla="*/ 92194627 h 589"/>
                  <a:gd name="T14" fmla="*/ 6687349 w 409"/>
                  <a:gd name="T15" fmla="*/ 98876680 h 589"/>
                  <a:gd name="T16" fmla="*/ 62067205 w 409"/>
                  <a:gd name="T17" fmla="*/ 98876680 h 589"/>
                  <a:gd name="T18" fmla="*/ 68764070 w 409"/>
                  <a:gd name="T19" fmla="*/ 92194627 h 589"/>
                  <a:gd name="T20" fmla="*/ 68764070 w 409"/>
                  <a:gd name="T21" fmla="*/ 15293849 h 589"/>
                  <a:gd name="T22" fmla="*/ 67402837 w 409"/>
                  <a:gd name="T23" fmla="*/ 13927471 h 589"/>
                  <a:gd name="T24" fmla="*/ 66047040 w 409"/>
                  <a:gd name="T25" fmla="*/ 15293849 h 589"/>
                  <a:gd name="T26" fmla="*/ 66047040 w 409"/>
                  <a:gd name="T27" fmla="*/ 92194627 h 589"/>
                  <a:gd name="T28" fmla="*/ 62067205 w 409"/>
                  <a:gd name="T29" fmla="*/ 96157161 h 589"/>
                  <a:gd name="T30" fmla="*/ 6687349 w 409"/>
                  <a:gd name="T31" fmla="*/ 96157161 h 589"/>
                  <a:gd name="T32" fmla="*/ 2717030 w 409"/>
                  <a:gd name="T33" fmla="*/ 92194627 h 589"/>
                  <a:gd name="T34" fmla="*/ 2717030 w 409"/>
                  <a:gd name="T35" fmla="*/ 6674623 h 589"/>
                  <a:gd name="T36" fmla="*/ 6687349 w 409"/>
                  <a:gd name="T37" fmla="*/ 2715296 h 589"/>
                  <a:gd name="T38" fmla="*/ 62067205 w 409"/>
                  <a:gd name="T39" fmla="*/ 2715296 h 589"/>
                  <a:gd name="T40" fmla="*/ 66047040 w 409"/>
                  <a:gd name="T41" fmla="*/ 6674623 h 589"/>
                  <a:gd name="T42" fmla="*/ 66047040 w 409"/>
                  <a:gd name="T43" fmla="*/ 9876220 h 589"/>
                  <a:gd name="T44" fmla="*/ 67402837 w 409"/>
                  <a:gd name="T45" fmla="*/ 11230778 h 589"/>
                  <a:gd name="T46" fmla="*/ 34295208 w 409"/>
                  <a:gd name="T47" fmla="*/ 12730791 h 589"/>
                  <a:gd name="T48" fmla="*/ 33080734 w 409"/>
                  <a:gd name="T49" fmla="*/ 13420753 h 589"/>
                  <a:gd name="T50" fmla="*/ 12590452 w 409"/>
                  <a:gd name="T51" fmla="*/ 54380680 h 589"/>
                  <a:gd name="T52" fmla="*/ 12807433 w 409"/>
                  <a:gd name="T53" fmla="*/ 55747145 h 589"/>
                  <a:gd name="T54" fmla="*/ 13957784 w 409"/>
                  <a:gd name="T55" fmla="*/ 56231841 h 589"/>
                  <a:gd name="T56" fmla="*/ 54812385 w 409"/>
                  <a:gd name="T57" fmla="*/ 56231841 h 589"/>
                  <a:gd name="T58" fmla="*/ 55930769 w 409"/>
                  <a:gd name="T59" fmla="*/ 55747145 h 589"/>
                  <a:gd name="T60" fmla="*/ 55930769 w 409"/>
                  <a:gd name="T61" fmla="*/ 54380680 h 589"/>
                  <a:gd name="T62" fmla="*/ 35646893 w 409"/>
                  <a:gd name="T63" fmla="*/ 13420753 h 589"/>
                  <a:gd name="T64" fmla="*/ 34295208 w 409"/>
                  <a:gd name="T65" fmla="*/ 12730791 h 589"/>
                  <a:gd name="T66" fmla="*/ 16150939 w 409"/>
                  <a:gd name="T67" fmla="*/ 53512887 h 589"/>
                  <a:gd name="T68" fmla="*/ 34295208 w 409"/>
                  <a:gd name="T69" fmla="*/ 17129426 h 589"/>
                  <a:gd name="T70" fmla="*/ 52575518 w 409"/>
                  <a:gd name="T71" fmla="*/ 53512887 h 589"/>
                  <a:gd name="T72" fmla="*/ 16150939 w 409"/>
                  <a:gd name="T73" fmla="*/ 5351288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latin typeface="+mj-lt"/>
                </a:endParaRPr>
              </a:p>
            </p:txBody>
          </p:sp>
          <p:sp>
            <p:nvSpPr>
              <p:cNvPr id="31837" name="Text Box 6"/>
              <p:cNvSpPr txBox="1">
                <a:spLocks noChangeAspect="1" noChangeArrowheads="1"/>
              </p:cNvSpPr>
              <p:nvPr/>
            </p:nvSpPr>
            <p:spPr bwMode="auto">
              <a:xfrm>
                <a:off x="252" y="1860"/>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lnSpc>
                    <a:spcPct val="80000"/>
                  </a:lnSpc>
                  <a:spcBef>
                    <a:spcPct val="0"/>
                  </a:spcBef>
                  <a:buClrTx/>
                  <a:buFontTx/>
                  <a:buNone/>
                </a:pPr>
                <a:r>
                  <a:rPr lang="sv-SE" altLang="sv-SE" sz="500" smtClean="0">
                    <a:solidFill>
                      <a:srgbClr val="00285F"/>
                    </a:solidFill>
                    <a:latin typeface="+mj-lt"/>
                    <a:ea typeface="ＭＳ Ｐゴシック" charset="-128"/>
                    <a:cs typeface="ＭＳ Ｐゴシック" charset="-128"/>
                  </a:rPr>
                  <a:t>HADOOP</a:t>
                </a:r>
                <a:endParaRPr lang="sv-SE" altLang="sv-SE" sz="500">
                  <a:solidFill>
                    <a:srgbClr val="00285F"/>
                  </a:solidFill>
                  <a:latin typeface="+mj-lt"/>
                  <a:ea typeface="ＭＳ Ｐゴシック" charset="-128"/>
                  <a:cs typeface="ＭＳ Ｐゴシック" charset="-128"/>
                </a:endParaRPr>
              </a:p>
            </p:txBody>
          </p:sp>
        </p:grpSp>
        <p:sp>
          <p:nvSpPr>
            <p:cNvPr id="124" name="Rectangle 5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0" rIns="0" anchor="ct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spcBef>
                  <a:spcPct val="50000"/>
                </a:spcBef>
              </a:pPr>
              <a:endParaRPr lang="sv-SE" altLang="en-US" sz="1100">
                <a:latin typeface="+mj-lt"/>
                <a:ea typeface="ＭＳ Ｐゴシック" charset="-128"/>
              </a:endParaRPr>
            </a:p>
          </p:txBody>
        </p:sp>
      </p:grpSp>
      <p:grpSp>
        <p:nvGrpSpPr>
          <p:cNvPr id="31827" name="Group 64"/>
          <p:cNvGrpSpPr>
            <a:grpSpLocks noChangeAspect="1"/>
          </p:cNvGrpSpPr>
          <p:nvPr/>
        </p:nvGrpSpPr>
        <p:grpSpPr bwMode="auto">
          <a:xfrm>
            <a:off x="4387851" y="1595439"/>
            <a:ext cx="333375" cy="357186"/>
            <a:chOff x="183" y="860"/>
            <a:chExt cx="969" cy="1392"/>
          </a:xfrm>
        </p:grpSpPr>
        <p:grpSp>
          <p:nvGrpSpPr>
            <p:cNvPr id="31828" name="Group 43"/>
            <p:cNvGrpSpPr>
              <a:grpSpLocks noChangeAspect="1"/>
            </p:cNvGrpSpPr>
            <p:nvPr/>
          </p:nvGrpSpPr>
          <p:grpSpPr bwMode="auto">
            <a:xfrm>
              <a:off x="186" y="860"/>
              <a:ext cx="966" cy="1391"/>
              <a:chOff x="186" y="860"/>
              <a:chExt cx="966" cy="1391"/>
            </a:xfrm>
          </p:grpSpPr>
          <p:sp>
            <p:nvSpPr>
              <p:cNvPr id="31830" name="Freeform 4"/>
              <p:cNvSpPr>
                <a:spLocks noChangeAspect="1"/>
              </p:cNvSpPr>
              <p:nvPr/>
            </p:nvSpPr>
            <p:spPr bwMode="auto">
              <a:xfrm>
                <a:off x="205" y="879"/>
                <a:ext cx="928" cy="1353"/>
              </a:xfrm>
              <a:custGeom>
                <a:avLst/>
                <a:gdLst>
                  <a:gd name="T0" fmla="*/ 65843298 w 393"/>
                  <a:gd name="T1" fmla="*/ 13905083 h 573"/>
                  <a:gd name="T2" fmla="*/ 65843298 w 393"/>
                  <a:gd name="T3" fmla="*/ 90573494 h 573"/>
                  <a:gd name="T4" fmla="*/ 60466241 w 393"/>
                  <a:gd name="T5" fmla="*/ 95977371 h 573"/>
                  <a:gd name="T6" fmla="*/ 5384022 w 393"/>
                  <a:gd name="T7" fmla="*/ 95977371 h 573"/>
                  <a:gd name="T8" fmla="*/ 0 w 393"/>
                  <a:gd name="T9" fmla="*/ 90573494 h 573"/>
                  <a:gd name="T10" fmla="*/ 0 w 393"/>
                  <a:gd name="T11" fmla="*/ 5382602 h 573"/>
                  <a:gd name="T12" fmla="*/ 5384022 w 393"/>
                  <a:gd name="T13" fmla="*/ 0 h 573"/>
                  <a:gd name="T14" fmla="*/ 60466241 w 393"/>
                  <a:gd name="T15" fmla="*/ 0 h 573"/>
                  <a:gd name="T16" fmla="*/ 65843298 w 393"/>
                  <a:gd name="T17" fmla="*/ 5382602 h 573"/>
                  <a:gd name="T18" fmla="*/ 65843298 w 393"/>
                  <a:gd name="T19" fmla="*/ 849754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100">
                  <a:latin typeface="+mj-lt"/>
                </a:endParaRPr>
              </a:p>
            </p:txBody>
          </p:sp>
          <p:sp>
            <p:nvSpPr>
              <p:cNvPr id="31831" name="Freeform 5"/>
              <p:cNvSpPr>
                <a:spLocks noChangeAspect="1" noEditPoints="1"/>
              </p:cNvSpPr>
              <p:nvPr/>
            </p:nvSpPr>
            <p:spPr bwMode="auto">
              <a:xfrm>
                <a:off x="186" y="860"/>
                <a:ext cx="966" cy="1391"/>
              </a:xfrm>
              <a:custGeom>
                <a:avLst/>
                <a:gdLst>
                  <a:gd name="T0" fmla="*/ 67402837 w 409"/>
                  <a:gd name="T1" fmla="*/ 11230778 h 589"/>
                  <a:gd name="T2" fmla="*/ 68764070 w 409"/>
                  <a:gd name="T3" fmla="*/ 9876220 h 589"/>
                  <a:gd name="T4" fmla="*/ 68764070 w 409"/>
                  <a:gd name="T5" fmla="*/ 6674623 h 589"/>
                  <a:gd name="T6" fmla="*/ 62067205 w 409"/>
                  <a:gd name="T7" fmla="*/ 0 h 589"/>
                  <a:gd name="T8" fmla="*/ 6687349 w 409"/>
                  <a:gd name="T9" fmla="*/ 0 h 589"/>
                  <a:gd name="T10" fmla="*/ 0 w 409"/>
                  <a:gd name="T11" fmla="*/ 6674623 h 589"/>
                  <a:gd name="T12" fmla="*/ 0 w 409"/>
                  <a:gd name="T13" fmla="*/ 92194627 h 589"/>
                  <a:gd name="T14" fmla="*/ 6687349 w 409"/>
                  <a:gd name="T15" fmla="*/ 98876680 h 589"/>
                  <a:gd name="T16" fmla="*/ 62067205 w 409"/>
                  <a:gd name="T17" fmla="*/ 98876680 h 589"/>
                  <a:gd name="T18" fmla="*/ 68764070 w 409"/>
                  <a:gd name="T19" fmla="*/ 92194627 h 589"/>
                  <a:gd name="T20" fmla="*/ 68764070 w 409"/>
                  <a:gd name="T21" fmla="*/ 15293849 h 589"/>
                  <a:gd name="T22" fmla="*/ 67402837 w 409"/>
                  <a:gd name="T23" fmla="*/ 13927471 h 589"/>
                  <a:gd name="T24" fmla="*/ 66047040 w 409"/>
                  <a:gd name="T25" fmla="*/ 15293849 h 589"/>
                  <a:gd name="T26" fmla="*/ 66047040 w 409"/>
                  <a:gd name="T27" fmla="*/ 92194627 h 589"/>
                  <a:gd name="T28" fmla="*/ 62067205 w 409"/>
                  <a:gd name="T29" fmla="*/ 96157161 h 589"/>
                  <a:gd name="T30" fmla="*/ 6687349 w 409"/>
                  <a:gd name="T31" fmla="*/ 96157161 h 589"/>
                  <a:gd name="T32" fmla="*/ 2717030 w 409"/>
                  <a:gd name="T33" fmla="*/ 92194627 h 589"/>
                  <a:gd name="T34" fmla="*/ 2717030 w 409"/>
                  <a:gd name="T35" fmla="*/ 6674623 h 589"/>
                  <a:gd name="T36" fmla="*/ 6687349 w 409"/>
                  <a:gd name="T37" fmla="*/ 2715296 h 589"/>
                  <a:gd name="T38" fmla="*/ 62067205 w 409"/>
                  <a:gd name="T39" fmla="*/ 2715296 h 589"/>
                  <a:gd name="T40" fmla="*/ 66047040 w 409"/>
                  <a:gd name="T41" fmla="*/ 6674623 h 589"/>
                  <a:gd name="T42" fmla="*/ 66047040 w 409"/>
                  <a:gd name="T43" fmla="*/ 9876220 h 589"/>
                  <a:gd name="T44" fmla="*/ 67402837 w 409"/>
                  <a:gd name="T45" fmla="*/ 11230778 h 589"/>
                  <a:gd name="T46" fmla="*/ 34295208 w 409"/>
                  <a:gd name="T47" fmla="*/ 12730791 h 589"/>
                  <a:gd name="T48" fmla="*/ 33080734 w 409"/>
                  <a:gd name="T49" fmla="*/ 13420753 h 589"/>
                  <a:gd name="T50" fmla="*/ 12590452 w 409"/>
                  <a:gd name="T51" fmla="*/ 54380680 h 589"/>
                  <a:gd name="T52" fmla="*/ 12807433 w 409"/>
                  <a:gd name="T53" fmla="*/ 55747145 h 589"/>
                  <a:gd name="T54" fmla="*/ 13957784 w 409"/>
                  <a:gd name="T55" fmla="*/ 56231841 h 589"/>
                  <a:gd name="T56" fmla="*/ 54812385 w 409"/>
                  <a:gd name="T57" fmla="*/ 56231841 h 589"/>
                  <a:gd name="T58" fmla="*/ 55930769 w 409"/>
                  <a:gd name="T59" fmla="*/ 55747145 h 589"/>
                  <a:gd name="T60" fmla="*/ 55930769 w 409"/>
                  <a:gd name="T61" fmla="*/ 54380680 h 589"/>
                  <a:gd name="T62" fmla="*/ 35646893 w 409"/>
                  <a:gd name="T63" fmla="*/ 13420753 h 589"/>
                  <a:gd name="T64" fmla="*/ 34295208 w 409"/>
                  <a:gd name="T65" fmla="*/ 12730791 h 589"/>
                  <a:gd name="T66" fmla="*/ 16150939 w 409"/>
                  <a:gd name="T67" fmla="*/ 53512887 h 589"/>
                  <a:gd name="T68" fmla="*/ 34295208 w 409"/>
                  <a:gd name="T69" fmla="*/ 17129426 h 589"/>
                  <a:gd name="T70" fmla="*/ 52575518 w 409"/>
                  <a:gd name="T71" fmla="*/ 53512887 h 589"/>
                  <a:gd name="T72" fmla="*/ 16150939 w 409"/>
                  <a:gd name="T73" fmla="*/ 5351288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100">
                  <a:latin typeface="+mj-lt"/>
                </a:endParaRPr>
              </a:p>
            </p:txBody>
          </p:sp>
          <p:sp>
            <p:nvSpPr>
              <p:cNvPr id="31832" name="Text Box 6"/>
              <p:cNvSpPr txBox="1">
                <a:spLocks noChangeAspect="1" noChangeArrowheads="1"/>
              </p:cNvSpPr>
              <p:nvPr/>
            </p:nvSpPr>
            <p:spPr bwMode="auto">
              <a:xfrm>
                <a:off x="252" y="1860"/>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charset="0"/>
                  <a:buChar char="›"/>
                  <a:defRPr sz="2000">
                    <a:solidFill>
                      <a:schemeClr val="tx1"/>
                    </a:solidFill>
                    <a:latin typeface="Arial" charset="0"/>
                  </a:defRPr>
                </a:lvl9pPr>
              </a:lstStyle>
              <a:p>
                <a:pPr eaLnBrk="1" hangingPunct="1">
                  <a:lnSpc>
                    <a:spcPct val="80000"/>
                  </a:lnSpc>
                  <a:spcBef>
                    <a:spcPct val="0"/>
                  </a:spcBef>
                  <a:buClrTx/>
                  <a:buFontTx/>
                  <a:buNone/>
                </a:pPr>
                <a:r>
                  <a:rPr lang="sv-SE" altLang="sv-SE" sz="500" smtClean="0">
                    <a:solidFill>
                      <a:srgbClr val="00285F"/>
                    </a:solidFill>
                    <a:latin typeface="+mj-lt"/>
                    <a:ea typeface="ＭＳ Ｐゴシック" charset="-128"/>
                    <a:cs typeface="ＭＳ Ｐゴシック" charset="-128"/>
                  </a:rPr>
                  <a:t>MONGO</a:t>
                </a:r>
                <a:endParaRPr lang="sv-SE" altLang="sv-SE" sz="500">
                  <a:solidFill>
                    <a:srgbClr val="00285F"/>
                  </a:solidFill>
                  <a:latin typeface="+mj-lt"/>
                  <a:ea typeface="ＭＳ Ｐゴシック" charset="-128"/>
                  <a:cs typeface="ＭＳ Ｐゴシック" charset="-128"/>
                </a:endParaRPr>
              </a:p>
            </p:txBody>
          </p:sp>
        </p:grpSp>
        <p:sp>
          <p:nvSpPr>
            <p:cNvPr id="140" name="Rectangle 5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0" rIns="0" anchor="ct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spcBef>
                  <a:spcPct val="50000"/>
                </a:spcBef>
              </a:pPr>
              <a:endParaRPr lang="sv-SE" altLang="en-US" sz="1200">
                <a:latin typeface="+mj-lt"/>
                <a:ea typeface="ＭＳ Ｐゴシック" charset="-128"/>
              </a:endParaRPr>
            </a:p>
          </p:txBody>
        </p:sp>
      </p:grpSp>
      <p:sp>
        <p:nvSpPr>
          <p:cNvPr id="126" name="Magnetic Disk 125"/>
          <p:cNvSpPr/>
          <p:nvPr/>
        </p:nvSpPr>
        <p:spPr>
          <a:xfrm>
            <a:off x="6572984" y="4209870"/>
            <a:ext cx="502920" cy="71818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mj-lt"/>
            </a:endParaRPr>
          </a:p>
        </p:txBody>
      </p:sp>
      <p:pic>
        <p:nvPicPr>
          <p:cNvPr id="3" name="Picture 2"/>
          <p:cNvPicPr>
            <a:picLocks noChangeAspect="1"/>
          </p:cNvPicPr>
          <p:nvPr/>
        </p:nvPicPr>
        <p:blipFill>
          <a:blip r:embed="rId5"/>
          <a:stretch>
            <a:fillRect/>
          </a:stretch>
        </p:blipFill>
        <p:spPr>
          <a:xfrm>
            <a:off x="2344420" y="4030390"/>
            <a:ext cx="1090361" cy="457746"/>
          </a:xfrm>
          <a:prstGeom prst="rect">
            <a:avLst/>
          </a:prstGeom>
        </p:spPr>
      </p:pic>
      <p:sp>
        <p:nvSpPr>
          <p:cNvPr id="4" name="TextBox 3"/>
          <p:cNvSpPr txBox="1"/>
          <p:nvPr/>
        </p:nvSpPr>
        <p:spPr>
          <a:xfrm>
            <a:off x="1927273" y="3784206"/>
            <a:ext cx="846707" cy="369332"/>
          </a:xfrm>
          <a:prstGeom prst="rect">
            <a:avLst/>
          </a:prstGeom>
          <a:noFill/>
        </p:spPr>
        <p:txBody>
          <a:bodyPr wrap="none" rtlCol="0">
            <a:spAutoFit/>
          </a:bodyPr>
          <a:lstStyle/>
          <a:p>
            <a:r>
              <a:rPr lang="en-GB" smtClean="0"/>
              <a:t>Mgmt</a:t>
            </a:r>
            <a:endParaRPr lang="en-GB"/>
          </a:p>
        </p:txBody>
      </p:sp>
      <p:pic>
        <p:nvPicPr>
          <p:cNvPr id="129" name="Picture 128"/>
          <p:cNvPicPr>
            <a:picLocks noChangeAspect="1"/>
          </p:cNvPicPr>
          <p:nvPr/>
        </p:nvPicPr>
        <p:blipFill>
          <a:blip r:embed="rId5"/>
          <a:stretch>
            <a:fillRect/>
          </a:stretch>
        </p:blipFill>
        <p:spPr>
          <a:xfrm>
            <a:off x="4176045" y="3706557"/>
            <a:ext cx="1090361" cy="457746"/>
          </a:xfrm>
          <a:prstGeom prst="rect">
            <a:avLst/>
          </a:prstGeom>
        </p:spPr>
      </p:pic>
      <p:sp>
        <p:nvSpPr>
          <p:cNvPr id="130" name="TextBox 129"/>
          <p:cNvSpPr txBox="1"/>
          <p:nvPr/>
        </p:nvSpPr>
        <p:spPr>
          <a:xfrm>
            <a:off x="3758898" y="3460373"/>
            <a:ext cx="748923" cy="369332"/>
          </a:xfrm>
          <a:prstGeom prst="rect">
            <a:avLst/>
          </a:prstGeom>
          <a:noFill/>
        </p:spPr>
        <p:txBody>
          <a:bodyPr wrap="none" rtlCol="0">
            <a:spAutoFit/>
          </a:bodyPr>
          <a:lstStyle/>
          <a:p>
            <a:r>
              <a:rPr lang="en-GB" smtClean="0"/>
              <a:t>Data</a:t>
            </a:r>
            <a:endParaRPr lang="en-GB"/>
          </a:p>
        </p:txBody>
      </p:sp>
      <p:pic>
        <p:nvPicPr>
          <p:cNvPr id="131" name="Picture 130"/>
          <p:cNvPicPr>
            <a:picLocks noChangeAspect="1"/>
          </p:cNvPicPr>
          <p:nvPr/>
        </p:nvPicPr>
        <p:blipFill>
          <a:blip r:embed="rId5"/>
          <a:stretch>
            <a:fillRect/>
          </a:stretch>
        </p:blipFill>
        <p:spPr>
          <a:xfrm>
            <a:off x="7539348" y="5831870"/>
            <a:ext cx="1090361" cy="457746"/>
          </a:xfrm>
          <a:prstGeom prst="rect">
            <a:avLst/>
          </a:prstGeom>
        </p:spPr>
      </p:pic>
      <p:sp>
        <p:nvSpPr>
          <p:cNvPr id="132" name="TextBox 131"/>
          <p:cNvSpPr txBox="1"/>
          <p:nvPr/>
        </p:nvSpPr>
        <p:spPr>
          <a:xfrm>
            <a:off x="7419140" y="5574784"/>
            <a:ext cx="545342" cy="369332"/>
          </a:xfrm>
          <a:prstGeom prst="rect">
            <a:avLst/>
          </a:prstGeom>
          <a:noFill/>
        </p:spPr>
        <p:txBody>
          <a:bodyPr wrap="none" rtlCol="0">
            <a:spAutoFit/>
          </a:bodyPr>
          <a:lstStyle/>
          <a:p>
            <a:r>
              <a:rPr lang="en-GB" smtClean="0"/>
              <a:t>API</a:t>
            </a:r>
            <a:endParaRPr lang="en-GB"/>
          </a:p>
        </p:txBody>
      </p:sp>
      <p:pic>
        <p:nvPicPr>
          <p:cNvPr id="138" name="Picture 137"/>
          <p:cNvPicPr>
            <a:picLocks noChangeAspect="1"/>
          </p:cNvPicPr>
          <p:nvPr/>
        </p:nvPicPr>
        <p:blipFill>
          <a:blip r:embed="rId6"/>
          <a:stretch>
            <a:fillRect/>
          </a:stretch>
        </p:blipFill>
        <p:spPr>
          <a:xfrm>
            <a:off x="8888413" y="5373333"/>
            <a:ext cx="1587649" cy="1189204"/>
          </a:xfrm>
          <a:prstGeom prst="rect">
            <a:avLst/>
          </a:prstGeom>
        </p:spPr>
      </p:pic>
      <p:cxnSp>
        <p:nvCxnSpPr>
          <p:cNvPr id="17" name="Straight Connector 16"/>
          <p:cNvCxnSpPr>
            <a:stCxn id="131" idx="3"/>
          </p:cNvCxnSpPr>
          <p:nvPr/>
        </p:nvCxnSpPr>
        <p:spPr>
          <a:xfrm>
            <a:off x="8629709" y="6060743"/>
            <a:ext cx="365225" cy="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rapezoid 111"/>
          <p:cNvSpPr/>
          <p:nvPr/>
        </p:nvSpPr>
        <p:spPr bwMode="auto">
          <a:xfrm>
            <a:off x="2573659" y="2536749"/>
            <a:ext cx="398462" cy="163512"/>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dirty="0" err="1" smtClean="0">
                <a:latin typeface="+mj-lt"/>
                <a:cs typeface="Arial" pitchFamily="34" charset="0"/>
              </a:rPr>
              <a:t>br</a:t>
            </a:r>
            <a:r>
              <a:rPr lang="sv-SE" sz="1050" dirty="0" smtClean="0">
                <a:latin typeface="+mj-lt"/>
                <a:cs typeface="Arial" pitchFamily="34" charset="0"/>
              </a:rPr>
              <a:t>-tun</a:t>
            </a:r>
            <a:endParaRPr lang="en-US" sz="1050" dirty="0">
              <a:latin typeface="+mj-lt"/>
              <a:cs typeface="Arial" pitchFamily="34" charset="0"/>
            </a:endParaRPr>
          </a:p>
        </p:txBody>
      </p:sp>
      <p:sp>
        <p:nvSpPr>
          <p:cNvPr id="113" name="Trapezoid 112"/>
          <p:cNvSpPr/>
          <p:nvPr/>
        </p:nvSpPr>
        <p:spPr bwMode="auto">
          <a:xfrm>
            <a:off x="5551489" y="2559846"/>
            <a:ext cx="398462" cy="163512"/>
          </a:xfrm>
          <a:prstGeom prst="trapezoid">
            <a:avLst/>
          </a:prstGeom>
          <a:solidFill>
            <a:srgbClr val="F08A00"/>
          </a:solidFill>
          <a:ln w="12700" cap="flat" cmpd="sng" algn="ctr">
            <a:solidFill>
              <a:schemeClr val="tx1"/>
            </a:solidFill>
            <a:prstDash val="solid"/>
            <a:round/>
            <a:headEnd type="none" w="med" len="med"/>
            <a:tailEnd type="none" w="med" len="med"/>
          </a:ln>
          <a:effectLst/>
        </p:spPr>
        <p:txBody>
          <a:bodyPr wrap="none" lIns="72000" rIns="72000" anchor="ctr"/>
          <a:lstStyle/>
          <a:p>
            <a:pPr>
              <a:spcBef>
                <a:spcPct val="50000"/>
              </a:spcBef>
              <a:defRPr/>
            </a:pPr>
            <a:r>
              <a:rPr lang="sv-SE" sz="1050" dirty="0" err="1" smtClean="0">
                <a:latin typeface="+mj-lt"/>
                <a:cs typeface="Arial" pitchFamily="34" charset="0"/>
              </a:rPr>
              <a:t>br</a:t>
            </a:r>
            <a:r>
              <a:rPr lang="sv-SE" sz="1050" dirty="0" smtClean="0">
                <a:latin typeface="+mj-lt"/>
                <a:cs typeface="Arial" pitchFamily="34" charset="0"/>
              </a:rPr>
              <a:t>-tun</a:t>
            </a:r>
            <a:endParaRPr lang="en-US" sz="1050" dirty="0">
              <a:latin typeface="+mj-lt"/>
              <a:cs typeface="Arial" pitchFamily="34" charset="0"/>
            </a:endParaRPr>
          </a:p>
        </p:txBody>
      </p:sp>
    </p:spTree>
    <p:extLst>
      <p:ext uri="{BB962C8B-B14F-4D97-AF65-F5344CB8AC3E}">
        <p14:creationId xmlns:p14="http://schemas.microsoft.com/office/powerpoint/2010/main" val="468436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TotalTime>
  <Words>441</Words>
  <Application>Microsoft Macintosh PowerPoint</Application>
  <PresentationFormat>Widescreen</PresentationFormat>
  <Paragraphs>210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Menlo-Regular</vt:lpstr>
      <vt:lpstr>ＭＳ Ｐゴシック</vt:lpstr>
      <vt:lpstr>Arial</vt:lpstr>
      <vt:lpstr>Office Theme</vt:lpstr>
      <vt:lpstr>PowerPoint Presentation</vt:lpstr>
      <vt:lpstr>PowerPoint Presentation</vt:lpstr>
      <vt:lpstr>PowerPoint Presentation</vt:lpstr>
      <vt:lpstr>GENEVE</vt:lpstr>
      <vt:lpstr>Open vSwitch</vt:lpstr>
      <vt:lpstr>Overlay tunneling</vt:lpstr>
      <vt:lpstr>PowerPoint Presentation</vt:lpstr>
      <vt:lpstr>Network basics</vt:lpstr>
      <vt:lpstr>Private Cloud POC architecture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Hallgren</dc:creator>
  <cp:lastModifiedBy>Anders Hallgren</cp:lastModifiedBy>
  <cp:revision>27</cp:revision>
  <dcterms:created xsi:type="dcterms:W3CDTF">2016-11-11T16:16:27Z</dcterms:created>
  <dcterms:modified xsi:type="dcterms:W3CDTF">2016-11-15T09:39:29Z</dcterms:modified>
</cp:coreProperties>
</file>