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59" d="100"/>
          <a:sy n="159" d="100"/>
        </p:scale>
        <p:origin x="262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ed bildtex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ch bild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sv-SE"/>
              <a:t>Klicka här för att ändra mall för rubrikformat</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eskrivning">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sv-SE"/>
              <a:t>Klicka här för att ändra mall för rubrikformat</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sv-SE"/>
              <a:t>Klicka här för att ändra mall för rubrikformat</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nkort för citat">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sv-SE"/>
              <a:t>Klicka här för att ändra mall för rubrikformat</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sv-SE"/>
              <a:t>Klicka här för att ändra format på bakgrundstexten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nt eller falsk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sv-SE"/>
              <a:t>Klicka här för att ändra mall för rubrikformat</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sv-SE"/>
              <a:t>Klicka här för att ändra format på bakgrundstexten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sv-SE"/>
              <a:t>Klicka här för att ändra mall för rubrikformat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nchor="ct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sv-SE"/>
              <a:t>Klicka här för att ändra mall för rubrikformat</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sv-SE"/>
              <a:t>Klicka här för att ändra mall för rubrikformat</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sv-SE"/>
              <a:t>Klicka här för att ändra mall för rubrikformat</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OAI/OpenAPI-Specification/blob/master/versions/3.0.2.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A0700B1-5539-4606-9067-73D520D8A41F}"/>
              </a:ext>
            </a:extLst>
          </p:cNvPr>
          <p:cNvSpPr>
            <a:spLocks noGrp="1"/>
          </p:cNvSpPr>
          <p:nvPr>
            <p:ph type="ctrTitle"/>
          </p:nvPr>
        </p:nvSpPr>
        <p:spPr/>
        <p:txBody>
          <a:bodyPr/>
          <a:lstStyle/>
          <a:p>
            <a:r>
              <a:rPr lang="en-SE" sz="1800" b="1" dirty="0">
                <a:effectLst/>
                <a:latin typeface="Aharoni" panose="02010803020104030203" pitchFamily="2" charset="-79"/>
                <a:ea typeface="Times New Roman" panose="02020603050405020304" pitchFamily="18" charset="0"/>
                <a:cs typeface="Aharoni" panose="02010803020104030203" pitchFamily="2" charset="-79"/>
              </a:rPr>
              <a:t>Writing declarative APIs with NodeJS + Typescript</a:t>
            </a:r>
            <a:endParaRPr lang="en-SE" dirty="0">
              <a:latin typeface="Aharoni" panose="02010803020104030203" pitchFamily="2" charset="-79"/>
              <a:cs typeface="Aharoni" panose="02010803020104030203" pitchFamily="2" charset="-79"/>
            </a:endParaRPr>
          </a:p>
        </p:txBody>
      </p:sp>
      <p:sp>
        <p:nvSpPr>
          <p:cNvPr id="3" name="Underrubrik 2">
            <a:extLst>
              <a:ext uri="{FF2B5EF4-FFF2-40B4-BE49-F238E27FC236}">
                <a16:creationId xmlns:a16="http://schemas.microsoft.com/office/drawing/2014/main" id="{448203E0-37BC-43F5-9B70-6DF394C04E81}"/>
              </a:ext>
            </a:extLst>
          </p:cNvPr>
          <p:cNvSpPr>
            <a:spLocks noGrp="1"/>
          </p:cNvSpPr>
          <p:nvPr>
            <p:ph type="subTitle" idx="1"/>
          </p:nvPr>
        </p:nvSpPr>
        <p:spPr/>
        <p:txBody>
          <a:bodyPr>
            <a:normAutofit/>
          </a:bodyPr>
          <a:lstStyle/>
          <a:p>
            <a:r>
              <a:rPr lang="en-SE" sz="1200" dirty="0">
                <a:effectLst/>
                <a:latin typeface="Aharoni" panose="02010803020104030203" pitchFamily="2" charset="-79"/>
                <a:ea typeface="Calibri" panose="020F0502020204030204" pitchFamily="34" charset="0"/>
                <a:cs typeface="Aharoni" panose="02010803020104030203" pitchFamily="2" charset="-79"/>
              </a:rPr>
              <a:t>A hitchhikers guide to open api specification</a:t>
            </a:r>
            <a:endParaRPr lang="en-SE" sz="1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6229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5CB87-1C57-4857-AD00-5ADD34944592}"/>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open api specification</a:t>
            </a:r>
            <a:endParaRPr lang="en-SE" dirty="0">
              <a:latin typeface="Aharoni" panose="02010803020104030203" pitchFamily="2" charset="-79"/>
              <a:cs typeface="Aharoni" panose="02010803020104030203" pitchFamily="2" charset="-79"/>
            </a:endParaRPr>
          </a:p>
        </p:txBody>
      </p:sp>
      <p:sp>
        <p:nvSpPr>
          <p:cNvPr id="3" name="Platshållare för innehåll 2">
            <a:extLst>
              <a:ext uri="{FF2B5EF4-FFF2-40B4-BE49-F238E27FC236}">
                <a16:creationId xmlns:a16="http://schemas.microsoft.com/office/drawing/2014/main" id="{04316729-EE2D-4EC8-B779-9DEA652F1347}"/>
              </a:ext>
            </a:extLst>
          </p:cNvPr>
          <p:cNvSpPr>
            <a:spLocks noGrp="1"/>
          </p:cNvSpPr>
          <p:nvPr>
            <p:ph idx="1"/>
          </p:nvPr>
        </p:nvSpPr>
        <p:spPr/>
        <p:txBody>
          <a:bodyPr/>
          <a:lstStyle/>
          <a:p>
            <a:pPr marL="0" indent="0">
              <a:buNone/>
            </a:pPr>
            <a:r>
              <a:rPr lang="en-US" dirty="0">
                <a:latin typeface="Aharoni" panose="02010803020104030203" pitchFamily="2" charset="-79"/>
                <a:cs typeface="Aharoni" panose="02010803020104030203" pitchFamily="2" charset="-79"/>
              </a:rPr>
              <a:t>OpenAPI Specification is an API description format for REST APIs. An OpenAPI file allows you to describe your entire API, including:</a:t>
            </a:r>
          </a:p>
          <a:p>
            <a:pPr lvl="1"/>
            <a:r>
              <a:rPr lang="en-US" dirty="0">
                <a:latin typeface="Aharoni" panose="02010803020104030203" pitchFamily="2" charset="-79"/>
                <a:cs typeface="Aharoni" panose="02010803020104030203" pitchFamily="2" charset="-79"/>
              </a:rPr>
              <a:t>Available endpoints (/users) and operations on each endpoint (GET /users, POST /users)</a:t>
            </a:r>
          </a:p>
          <a:p>
            <a:pPr lvl="1"/>
            <a:r>
              <a:rPr lang="en-US" dirty="0">
                <a:latin typeface="Aharoni" panose="02010803020104030203" pitchFamily="2" charset="-79"/>
                <a:cs typeface="Aharoni" panose="02010803020104030203" pitchFamily="2" charset="-79"/>
              </a:rPr>
              <a:t>Operation parameters Input and output for each operation</a:t>
            </a:r>
          </a:p>
          <a:p>
            <a:pPr lvl="1"/>
            <a:r>
              <a:rPr lang="en-US" dirty="0">
                <a:latin typeface="Aharoni" panose="02010803020104030203" pitchFamily="2" charset="-79"/>
                <a:cs typeface="Aharoni" panose="02010803020104030203" pitchFamily="2" charset="-79"/>
              </a:rPr>
              <a:t>Authentication methods</a:t>
            </a:r>
          </a:p>
          <a:p>
            <a:pPr lvl="1"/>
            <a:r>
              <a:rPr lang="en-US" dirty="0">
                <a:latin typeface="Aharoni" panose="02010803020104030203" pitchFamily="2" charset="-79"/>
                <a:cs typeface="Aharoni" panose="02010803020104030203" pitchFamily="2" charset="-79"/>
              </a:rPr>
              <a:t>Contact information, license, terms of use and other information.</a:t>
            </a:r>
          </a:p>
          <a:p>
            <a:pPr lvl="1"/>
            <a:r>
              <a:rPr lang="en-US" dirty="0">
                <a:latin typeface="Aharoni" panose="02010803020104030203" pitchFamily="2" charset="-79"/>
                <a:cs typeface="Aharoni" panose="02010803020104030203" pitchFamily="2" charset="-79"/>
              </a:rPr>
              <a:t>API specifications can be written in YAML or JSON. The format is easy to learn and readable to both humans and machines. The complete OpenAPI Specification can be found on </a:t>
            </a:r>
            <a:r>
              <a:rPr lang="en-US" dirty="0">
                <a:latin typeface="Aharoni" panose="02010803020104030203" pitchFamily="2" charset="-79"/>
                <a:cs typeface="Aharoni" panose="02010803020104030203" pitchFamily="2" charset="-79"/>
                <a:hlinkClick r:id="rId2"/>
              </a:rPr>
              <a:t>GitHub</a:t>
            </a:r>
            <a:endParaRPr lang="en-SE"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6884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5CB87-1C57-4857-AD00-5ADD34944592}"/>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Nodejs + Typescript</a:t>
            </a:r>
            <a:endParaRPr lang="en-SE" dirty="0">
              <a:latin typeface="Aharoni" panose="02010803020104030203" pitchFamily="2" charset="-79"/>
              <a:cs typeface="Aharoni" panose="02010803020104030203" pitchFamily="2" charset="-79"/>
            </a:endParaRPr>
          </a:p>
        </p:txBody>
      </p:sp>
      <p:sp>
        <p:nvSpPr>
          <p:cNvPr id="3" name="Platshållare för innehåll 2">
            <a:extLst>
              <a:ext uri="{FF2B5EF4-FFF2-40B4-BE49-F238E27FC236}">
                <a16:creationId xmlns:a16="http://schemas.microsoft.com/office/drawing/2014/main" id="{04316729-EE2D-4EC8-B779-9DEA652F1347}"/>
              </a:ext>
            </a:extLst>
          </p:cNvPr>
          <p:cNvSpPr>
            <a:spLocks noGrp="1"/>
          </p:cNvSpPr>
          <p:nvPr>
            <p:ph idx="1"/>
          </p:nvPr>
        </p:nvSpPr>
        <p:spPr/>
        <p:txBody>
          <a:bodyPr/>
          <a:lstStyle/>
          <a:p>
            <a:pPr marL="0" indent="0">
              <a:buNone/>
            </a:pPr>
            <a:r>
              <a:rPr lang="en-US" dirty="0">
                <a:latin typeface="Aharoni" panose="02010803020104030203" pitchFamily="2" charset="-79"/>
                <a:cs typeface="Aharoni" panose="02010803020104030203" pitchFamily="2" charset="-79"/>
              </a:rPr>
              <a:t>So how does these help us with achieving our goal?</a:t>
            </a:r>
          </a:p>
          <a:p>
            <a:pPr lvl="1"/>
            <a:r>
              <a:rPr lang="en-US" dirty="0">
                <a:latin typeface="Aharoni" panose="02010803020104030203" pitchFamily="2" charset="-79"/>
                <a:cs typeface="Aharoni" panose="02010803020104030203" pitchFamily="2" charset="-79"/>
              </a:rPr>
              <a:t>Declarative by design </a:t>
            </a:r>
          </a:p>
          <a:p>
            <a:pPr lvl="1"/>
            <a:r>
              <a:rPr lang="en-US" dirty="0">
                <a:latin typeface="Aharoni" panose="02010803020104030203" pitchFamily="2" charset="-79"/>
                <a:cs typeface="Aharoni" panose="02010803020104030203" pitchFamily="2" charset="-79"/>
              </a:rPr>
              <a:t>Documentation inside your entities</a:t>
            </a:r>
          </a:p>
          <a:p>
            <a:pPr lvl="1"/>
            <a:r>
              <a:rPr lang="en-US" dirty="0">
                <a:latin typeface="Aharoni" panose="02010803020104030203" pitchFamily="2" charset="-79"/>
                <a:cs typeface="Aharoni" panose="02010803020104030203" pitchFamily="2" charset="-79"/>
              </a:rPr>
              <a:t>Automated generation of schemas that conforms to the OpenAPI specification with few steps </a:t>
            </a:r>
          </a:p>
          <a:p>
            <a:pPr lvl="1"/>
            <a:r>
              <a:rPr lang="en-US" dirty="0">
                <a:latin typeface="Aharoni" panose="02010803020104030203" pitchFamily="2" charset="-79"/>
                <a:cs typeface="Aharoni" panose="02010803020104030203" pitchFamily="2" charset="-79"/>
              </a:rPr>
              <a:t>The broad market of oss packages lets us choose amongst challenged existing implementations with care!</a:t>
            </a:r>
          </a:p>
        </p:txBody>
      </p:sp>
    </p:spTree>
    <p:extLst>
      <p:ext uri="{BB962C8B-B14F-4D97-AF65-F5344CB8AC3E}">
        <p14:creationId xmlns:p14="http://schemas.microsoft.com/office/powerpoint/2010/main" val="316996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5CB87-1C57-4857-AD00-5ADD34944592}"/>
              </a:ext>
            </a:extLst>
          </p:cNvPr>
          <p:cNvSpPr>
            <a:spLocks noGrp="1"/>
          </p:cNvSpPr>
          <p:nvPr>
            <p:ph type="title"/>
          </p:nvPr>
        </p:nvSpPr>
        <p:spPr/>
        <p:txBody>
          <a:bodyPr/>
          <a:lstStyle/>
          <a:p>
            <a:r>
              <a:rPr lang="en-US" dirty="0" err="1">
                <a:latin typeface="Aharoni" panose="02010803020104030203" pitchFamily="2" charset="-79"/>
                <a:cs typeface="Aharoni" panose="02010803020104030203" pitchFamily="2" charset="-79"/>
              </a:rPr>
              <a:t>Fastify</a:t>
            </a:r>
            <a:r>
              <a:rPr lang="en-US" dirty="0">
                <a:latin typeface="Aharoni" panose="02010803020104030203" pitchFamily="2" charset="-79"/>
                <a:cs typeface="Aharoni" panose="02010803020104030203" pitchFamily="2" charset="-79"/>
              </a:rPr>
              <a:t> </a:t>
            </a:r>
            <a:endParaRPr lang="en-SE" dirty="0">
              <a:latin typeface="Aharoni" panose="02010803020104030203" pitchFamily="2" charset="-79"/>
              <a:cs typeface="Aharoni" panose="02010803020104030203" pitchFamily="2" charset="-79"/>
            </a:endParaRPr>
          </a:p>
        </p:txBody>
      </p:sp>
      <p:sp>
        <p:nvSpPr>
          <p:cNvPr id="3" name="Platshållare för innehåll 2">
            <a:extLst>
              <a:ext uri="{FF2B5EF4-FFF2-40B4-BE49-F238E27FC236}">
                <a16:creationId xmlns:a16="http://schemas.microsoft.com/office/drawing/2014/main" id="{04316729-EE2D-4EC8-B779-9DEA652F1347}"/>
              </a:ext>
            </a:extLst>
          </p:cNvPr>
          <p:cNvSpPr>
            <a:spLocks noGrp="1"/>
          </p:cNvSpPr>
          <p:nvPr>
            <p:ph idx="1"/>
          </p:nvPr>
        </p:nvSpPr>
        <p:spPr/>
        <p:txBody>
          <a:bodyPr/>
          <a:lstStyle/>
          <a:p>
            <a:pPr marL="0" indent="0" algn="l">
              <a:buNone/>
            </a:pPr>
            <a:r>
              <a:rPr lang="en-US" b="1" i="0" dirty="0">
                <a:effectLst/>
                <a:latin typeface="Aharoni" panose="02010803020104030203" pitchFamily="2" charset="-79"/>
                <a:cs typeface="Aharoni" panose="02010803020104030203" pitchFamily="2" charset="-79"/>
              </a:rPr>
              <a:t>Why</a:t>
            </a:r>
          </a:p>
          <a:p>
            <a:pPr algn="l"/>
            <a:r>
              <a:rPr lang="en-US" b="0" i="0" dirty="0">
                <a:effectLst/>
                <a:latin typeface="Aharoni" panose="02010803020104030203" pitchFamily="2" charset="-79"/>
                <a:cs typeface="Aharoni" panose="02010803020104030203" pitchFamily="2" charset="-79"/>
              </a:rPr>
              <a:t>An efficient server implies a lower cost of the infrastructure, a better responsiveness under load and happy users. How can you efficiently handle the resources of your server, knowing that you are serving the highest number of requests possible, without sacrificing security validations and handy development?</a:t>
            </a:r>
          </a:p>
          <a:p>
            <a:pPr algn="l"/>
            <a:r>
              <a:rPr lang="en-US" b="0" i="0" dirty="0">
                <a:effectLst/>
                <a:latin typeface="Aharoni" panose="02010803020104030203" pitchFamily="2" charset="-79"/>
                <a:cs typeface="Aharoni" panose="02010803020104030203" pitchFamily="2" charset="-79"/>
              </a:rPr>
              <a:t>Enter </a:t>
            </a:r>
            <a:r>
              <a:rPr lang="en-US" b="0" i="0" dirty="0" err="1">
                <a:effectLst/>
                <a:latin typeface="Aharoni" panose="02010803020104030203" pitchFamily="2" charset="-79"/>
                <a:cs typeface="Aharoni" panose="02010803020104030203" pitchFamily="2" charset="-79"/>
              </a:rPr>
              <a:t>Fastify</a:t>
            </a:r>
            <a:r>
              <a:rPr lang="en-US" b="0" i="0" dirty="0">
                <a:effectLst/>
                <a:latin typeface="Aharoni" panose="02010803020104030203" pitchFamily="2" charset="-79"/>
                <a:cs typeface="Aharoni" panose="02010803020104030203" pitchFamily="2" charset="-79"/>
              </a:rPr>
              <a:t>. </a:t>
            </a:r>
            <a:r>
              <a:rPr lang="en-US" b="0" i="0" dirty="0" err="1">
                <a:effectLst/>
                <a:latin typeface="Aharoni" panose="02010803020104030203" pitchFamily="2" charset="-79"/>
                <a:cs typeface="Aharoni" panose="02010803020104030203" pitchFamily="2" charset="-79"/>
              </a:rPr>
              <a:t>Fastify</a:t>
            </a:r>
            <a:r>
              <a:rPr lang="en-US" b="0" i="0" dirty="0">
                <a:effectLst/>
                <a:latin typeface="Aharoni" panose="02010803020104030203" pitchFamily="2" charset="-79"/>
                <a:cs typeface="Aharoni" panose="02010803020104030203" pitchFamily="2" charset="-79"/>
              </a:rPr>
              <a:t> is a web framework highly focused on providing the best developer experience with the least overhead and a powerful plugin architecture. It is inspired by </a:t>
            </a:r>
            <a:r>
              <a:rPr lang="en-US" b="0" i="0" dirty="0" err="1">
                <a:effectLst/>
                <a:latin typeface="Aharoni" panose="02010803020104030203" pitchFamily="2" charset="-79"/>
                <a:cs typeface="Aharoni" panose="02010803020104030203" pitchFamily="2" charset="-79"/>
              </a:rPr>
              <a:t>Hapi</a:t>
            </a:r>
            <a:r>
              <a:rPr lang="en-US" b="0" i="0" dirty="0">
                <a:effectLst/>
                <a:latin typeface="Aharoni" panose="02010803020104030203" pitchFamily="2" charset="-79"/>
                <a:cs typeface="Aharoni" panose="02010803020104030203" pitchFamily="2" charset="-79"/>
              </a:rPr>
              <a:t> and Express and as far as we know, it is one of the fastest web frameworks in town.</a:t>
            </a:r>
          </a:p>
        </p:txBody>
      </p:sp>
    </p:spTree>
    <p:extLst>
      <p:ext uri="{BB962C8B-B14F-4D97-AF65-F5344CB8AC3E}">
        <p14:creationId xmlns:p14="http://schemas.microsoft.com/office/powerpoint/2010/main" val="359155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5CB87-1C57-4857-AD00-5ADD34944592}"/>
              </a:ext>
            </a:extLst>
          </p:cNvPr>
          <p:cNvSpPr>
            <a:spLocks noGrp="1"/>
          </p:cNvSpPr>
          <p:nvPr>
            <p:ph type="title"/>
          </p:nvPr>
        </p:nvSpPr>
        <p:spPr>
          <a:xfrm>
            <a:off x="1239254" y="2769269"/>
            <a:ext cx="10131425" cy="1456267"/>
          </a:xfrm>
        </p:spPr>
        <p:txBody>
          <a:bodyPr/>
          <a:lstStyle/>
          <a:p>
            <a:pPr algn="ctr"/>
            <a:r>
              <a:rPr lang="en-US" dirty="0">
                <a:latin typeface="Aharoni" panose="02010803020104030203" pitchFamily="2" charset="-79"/>
                <a:cs typeface="Aharoni" panose="02010803020104030203" pitchFamily="2" charset="-79"/>
              </a:rPr>
              <a:t>OK GET TO THE CODE ALREADY!</a:t>
            </a:r>
            <a:endParaRPr lang="en-SE"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29763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mme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TM03457452[[fn=Himmel]]</Template>
  <TotalTime>534</TotalTime>
  <Words>276</Words>
  <Application>Microsoft Office PowerPoint</Application>
  <PresentationFormat>Bredbild</PresentationFormat>
  <Paragraphs>20</Paragraphs>
  <Slides>5</Slides>
  <Notes>0</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5</vt:i4>
      </vt:variant>
    </vt:vector>
  </HeadingPairs>
  <TitlesOfParts>
    <vt:vector size="10" baseType="lpstr">
      <vt:lpstr>Aharoni</vt:lpstr>
      <vt:lpstr>Arial</vt:lpstr>
      <vt:lpstr>Calibri</vt:lpstr>
      <vt:lpstr>Calibri Light</vt:lpstr>
      <vt:lpstr>Himmel</vt:lpstr>
      <vt:lpstr>Writing declarative APIs with NodeJS + Typescript</vt:lpstr>
      <vt:lpstr>open api specification</vt:lpstr>
      <vt:lpstr>Nodejs + Typescript</vt:lpstr>
      <vt:lpstr>Fastify </vt:lpstr>
      <vt:lpstr>OK GET TO THE CODE ALREADY!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declarative APIs with NodeJS + Typescript</dc:title>
  <dc:creator>Anders Åkerberg</dc:creator>
  <cp:lastModifiedBy>Anders Åkerberg</cp:lastModifiedBy>
  <cp:revision>4</cp:revision>
  <dcterms:created xsi:type="dcterms:W3CDTF">2021-03-25T10:17:50Z</dcterms:created>
  <dcterms:modified xsi:type="dcterms:W3CDTF">2021-03-25T19:12:29Z</dcterms:modified>
</cp:coreProperties>
</file>