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68" r:id="rId4"/>
    <p:sldId id="274" r:id="rId5"/>
    <p:sldId id="279" r:id="rId6"/>
    <p:sldId id="280" r:id="rId7"/>
    <p:sldId id="281" r:id="rId8"/>
    <p:sldId id="282" r:id="rId9"/>
    <p:sldId id="269" r:id="rId10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78C"/>
    <a:srgbClr val="376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B47-CD08-40A2-B295-A0AC7845921F}" type="datetimeFigureOut">
              <a:rPr lang="es-VE" smtClean="0"/>
              <a:pPr/>
              <a:t>28/11/2018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A6E-E31D-48AD-B22F-2A9E9AE88230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B47-CD08-40A2-B295-A0AC7845921F}" type="datetimeFigureOut">
              <a:rPr lang="es-VE" smtClean="0"/>
              <a:pPr/>
              <a:t>28/11/2018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A6E-E31D-48AD-B22F-2A9E9AE88230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B47-CD08-40A2-B295-A0AC7845921F}" type="datetimeFigureOut">
              <a:rPr lang="es-VE" smtClean="0"/>
              <a:pPr/>
              <a:t>28/11/2018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A6E-E31D-48AD-B22F-2A9E9AE88230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B47-CD08-40A2-B295-A0AC7845921F}" type="datetimeFigureOut">
              <a:rPr lang="es-VE" smtClean="0"/>
              <a:pPr/>
              <a:t>28/11/2018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A6E-E31D-48AD-B22F-2A9E9AE88230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B47-CD08-40A2-B295-A0AC7845921F}" type="datetimeFigureOut">
              <a:rPr lang="es-VE" smtClean="0"/>
              <a:pPr/>
              <a:t>28/11/2018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A6E-E31D-48AD-B22F-2A9E9AE88230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B47-CD08-40A2-B295-A0AC7845921F}" type="datetimeFigureOut">
              <a:rPr lang="es-VE" smtClean="0"/>
              <a:pPr/>
              <a:t>28/11/2018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A6E-E31D-48AD-B22F-2A9E9AE88230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B47-CD08-40A2-B295-A0AC7845921F}" type="datetimeFigureOut">
              <a:rPr lang="es-VE" smtClean="0"/>
              <a:pPr/>
              <a:t>28/11/2018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A6E-E31D-48AD-B22F-2A9E9AE88230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B47-CD08-40A2-B295-A0AC7845921F}" type="datetimeFigureOut">
              <a:rPr lang="es-VE" smtClean="0"/>
              <a:pPr/>
              <a:t>28/11/2018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A6E-E31D-48AD-B22F-2A9E9AE88230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B47-CD08-40A2-B295-A0AC7845921F}" type="datetimeFigureOut">
              <a:rPr lang="es-VE" smtClean="0"/>
              <a:pPr/>
              <a:t>28/11/2018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A6E-E31D-48AD-B22F-2A9E9AE88230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B47-CD08-40A2-B295-A0AC7845921F}" type="datetimeFigureOut">
              <a:rPr lang="es-VE" smtClean="0"/>
              <a:pPr/>
              <a:t>28/11/2018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A6E-E31D-48AD-B22F-2A9E9AE88230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B47-CD08-40A2-B295-A0AC7845921F}" type="datetimeFigureOut">
              <a:rPr lang="es-VE" smtClean="0"/>
              <a:pPr/>
              <a:t>28/11/2018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A6E-E31D-48AD-B22F-2A9E9AE88230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B7B47-CD08-40A2-B295-A0AC7845921F}" type="datetimeFigureOut">
              <a:rPr lang="es-VE" smtClean="0"/>
              <a:pPr/>
              <a:t>28/11/2018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E1A6E-E31D-48AD-B22F-2A9E9AE88230}" type="slidenum">
              <a:rPr lang="es-VE" smtClean="0"/>
              <a:pPr/>
              <a:t>‹Nº›</a:t>
            </a:fld>
            <a:endParaRPr lang="es-V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ers.brightcove.net/887906362001/ryMhateNl_default/index.html?videoId=5346671273001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 descr="fondo-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6 Imagen" descr="Logos_DEF_175px_H_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664" y="2686990"/>
            <a:ext cx="4166673" cy="1484021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3648959" y="6286520"/>
            <a:ext cx="1846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600" b="1" dirty="0" smtClean="0">
                <a:solidFill>
                  <a:schemeClr val="bg1"/>
                </a:solidFill>
              </a:rPr>
              <a:t>WWW.BITBCN.ORG</a:t>
            </a:r>
            <a:endParaRPr lang="es-VE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Mis documentos\Pictures\diseño\Vael\pics\79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143644"/>
          </a:xfrm>
          <a:prstGeom prst="rect">
            <a:avLst/>
          </a:prstGeom>
          <a:noFill/>
        </p:spPr>
      </p:pic>
      <p:pic>
        <p:nvPicPr>
          <p:cNvPr id="7" name="Picture 4" descr="C:\Users\Daniel\Pictures\diseño\Bit BCN\PPT\pics\fondo2-01.jpg"/>
          <p:cNvPicPr>
            <a:picLocks noChangeAspect="1" noChangeArrowheads="1"/>
          </p:cNvPicPr>
          <p:nvPr/>
        </p:nvPicPr>
        <p:blipFill>
          <a:blip r:embed="rId3" cstate="print"/>
          <a:srcRect r="782"/>
          <a:stretch>
            <a:fillRect/>
          </a:stretch>
        </p:blipFill>
        <p:spPr bwMode="auto">
          <a:xfrm>
            <a:off x="0" y="4643446"/>
            <a:ext cx="9144000" cy="2214554"/>
          </a:xfrm>
          <a:prstGeom prst="rect">
            <a:avLst/>
          </a:prstGeom>
          <a:noFill/>
        </p:spPr>
      </p:pic>
      <p:pic>
        <p:nvPicPr>
          <p:cNvPr id="12" name="11 Imagen" descr="perfil BIT-0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0958" y="5357826"/>
            <a:ext cx="896242" cy="633574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190721" y="5136004"/>
            <a:ext cx="71195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Tema01. </a:t>
            </a:r>
            <a:r>
              <a:rPr lang="es-VE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INTRODUCCIÓN A QUORUM</a:t>
            </a:r>
            <a:endParaRPr lang="es-VE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904984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perfil BIT-0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2462" y="6000768"/>
            <a:ext cx="896242" cy="633574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28596" y="548326"/>
            <a:ext cx="3278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Introducción (1)</a:t>
            </a:r>
            <a:endParaRPr lang="es-VE" sz="3200" dirty="0">
              <a:solidFill>
                <a:srgbClr val="00578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28596" y="1000108"/>
            <a:ext cx="514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VE" sz="2800" b="1" i="1" dirty="0">
              <a:solidFill>
                <a:srgbClr val="00578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28596" y="1584883"/>
            <a:ext cx="80318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Quorum es un tipo de </a:t>
            </a:r>
            <a:r>
              <a:rPr lang="es-ES" sz="2400" dirty="0" err="1" smtClean="0"/>
              <a:t>Blockchain</a:t>
            </a:r>
            <a:r>
              <a:rPr lang="es-ES" sz="2400" dirty="0" smtClean="0"/>
              <a:t> </a:t>
            </a:r>
            <a:r>
              <a:rPr lang="es-ES" sz="2400" dirty="0" err="1" smtClean="0"/>
              <a:t>permisionada</a:t>
            </a:r>
            <a:r>
              <a:rPr lang="es-ES" sz="2400" dirty="0" smtClean="0"/>
              <a:t> desarrollada por </a:t>
            </a:r>
            <a:r>
              <a:rPr lang="es-ES" sz="2400" dirty="0" err="1" smtClean="0"/>
              <a:t>JPMorgan</a:t>
            </a:r>
            <a:r>
              <a:rPr lang="es-E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Es una versión de </a:t>
            </a:r>
            <a:r>
              <a:rPr lang="es-ES" sz="2400" dirty="0" err="1" smtClean="0"/>
              <a:t>Ethereum</a:t>
            </a:r>
            <a:r>
              <a:rPr lang="es-ES" sz="2400" dirty="0" smtClean="0"/>
              <a:t> enfocada al mundo empresarial.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Ideal para aplicaciones que precisan de gran velocidad y alto rendimiento.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Está enfocada en la adopción de la tecnología </a:t>
            </a:r>
            <a:r>
              <a:rPr lang="es-ES" sz="2400" dirty="0" err="1" smtClean="0"/>
              <a:t>Blockchain</a:t>
            </a:r>
            <a:r>
              <a:rPr lang="es-ES" sz="2400" dirty="0" smtClean="0"/>
              <a:t> por parte del sector financiero principalmente.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/>
          </a:p>
          <a:p>
            <a:r>
              <a:rPr lang="es-ES" sz="2400" dirty="0">
                <a:hlinkClick r:id="rId3"/>
              </a:rPr>
              <a:t>https://</a:t>
            </a:r>
            <a:r>
              <a:rPr lang="es-ES" sz="2400" dirty="0" smtClean="0">
                <a:hlinkClick r:id="rId3"/>
              </a:rPr>
              <a:t>players.brightcove.net/887906362001/ryMhateNl_default/index.html?videoId=5346671273001</a:t>
            </a:r>
            <a:endParaRPr lang="es-E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endParaRPr lang="es-ES" sz="24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perfil BIT-0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2462" y="6000768"/>
            <a:ext cx="896242" cy="633574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28596" y="548326"/>
            <a:ext cx="3278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Introducción (2)</a:t>
            </a:r>
            <a:endParaRPr lang="es-VE" sz="3200" dirty="0">
              <a:solidFill>
                <a:srgbClr val="00578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28596" y="1000108"/>
            <a:ext cx="514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VE" sz="2800" b="1" i="1" dirty="0">
              <a:solidFill>
                <a:srgbClr val="00578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28596" y="1584883"/>
            <a:ext cx="80318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 smtClean="0"/>
              <a:t>Los pilares de Quorum son tres: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800" dirty="0" smtClean="0"/>
              <a:t>Privacidad y transparencia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800" dirty="0" smtClean="0"/>
              <a:t>Alto rendimiento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800" dirty="0" err="1" smtClean="0"/>
              <a:t>Governanza</a:t>
            </a:r>
            <a:endParaRPr lang="es-ES" sz="2800" dirty="0" smtClean="0"/>
          </a:p>
          <a:p>
            <a:endParaRPr lang="es-ES" sz="2800" dirty="0" smtClean="0"/>
          </a:p>
          <a:p>
            <a:endParaRPr lang="es-ES" sz="2800" dirty="0" smtClean="0"/>
          </a:p>
        </p:txBody>
      </p:sp>
    </p:spTree>
    <p:extLst>
      <p:ext uri="{BB962C8B-B14F-4D97-AF65-F5344CB8AC3E}">
        <p14:creationId xmlns:p14="http://schemas.microsoft.com/office/powerpoint/2010/main" val="20819913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perfil BIT-0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2462" y="6000768"/>
            <a:ext cx="896242" cy="633574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28596" y="548326"/>
            <a:ext cx="3278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Introducción (3)</a:t>
            </a:r>
            <a:endParaRPr lang="es-VE" sz="3200" dirty="0">
              <a:solidFill>
                <a:srgbClr val="00578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28596" y="1000108"/>
            <a:ext cx="514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8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Privacidad y transparencia (1)</a:t>
            </a:r>
            <a:endParaRPr lang="es-VE" sz="2800" b="1" i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28596" y="1584883"/>
            <a:ext cx="80318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 smtClean="0"/>
              <a:t>Quorum propor</a:t>
            </a:r>
            <a:r>
              <a:rPr lang="es-ES" sz="2800" dirty="0" smtClean="0"/>
              <a:t>ciona canales privados y transparencia a través de toda la red totalmente </a:t>
            </a:r>
            <a:r>
              <a:rPr lang="es-ES" sz="2800" dirty="0" err="1" smtClean="0"/>
              <a:t>customizable</a:t>
            </a:r>
            <a:r>
              <a:rPr lang="es-ES" sz="28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 smtClean="0"/>
              <a:t>Todos los contratos públicos y privados son enviados a una red </a:t>
            </a:r>
            <a:r>
              <a:rPr lang="es-ES" sz="2800" dirty="0" err="1" smtClean="0"/>
              <a:t>blockchain</a:t>
            </a:r>
            <a:r>
              <a:rPr lang="es-ES" sz="2800" dirty="0" smtClean="0"/>
              <a:t> y las transacciones son validados por todos los nodos de la red.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 smtClean="0"/>
              <a:t>Los contratos privados son conocidos y validados solo por las partes del contrato y aprobados por terceras partes.</a:t>
            </a:r>
            <a:endParaRPr lang="es-ES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800" dirty="0" smtClean="0"/>
          </a:p>
          <a:p>
            <a:endParaRPr lang="es-ES" sz="2800" dirty="0" smtClean="0"/>
          </a:p>
          <a:p>
            <a:endParaRPr lang="es-ES" sz="2800" dirty="0" smtClean="0"/>
          </a:p>
        </p:txBody>
      </p:sp>
    </p:spTree>
    <p:extLst>
      <p:ext uri="{BB962C8B-B14F-4D97-AF65-F5344CB8AC3E}">
        <p14:creationId xmlns:p14="http://schemas.microsoft.com/office/powerpoint/2010/main" val="29822504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perfil BIT-0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2462" y="6000768"/>
            <a:ext cx="896242" cy="633574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28596" y="548326"/>
            <a:ext cx="3278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Introducción (4)</a:t>
            </a:r>
            <a:endParaRPr lang="es-VE" sz="3200" dirty="0">
              <a:solidFill>
                <a:srgbClr val="00578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28596" y="1000108"/>
            <a:ext cx="514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8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Privacidad y transparencia (y 2)</a:t>
            </a:r>
            <a:endParaRPr lang="es-VE" sz="2800" b="1" i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28596" y="1584883"/>
            <a:ext cx="80318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 smtClean="0"/>
              <a:t>Los </a:t>
            </a:r>
            <a:r>
              <a:rPr lang="es-ES" sz="2800" dirty="0" err="1" smtClean="0"/>
              <a:t>smarts</a:t>
            </a:r>
            <a:r>
              <a:rPr lang="es-ES" sz="2800" dirty="0" smtClean="0"/>
              <a:t> </a:t>
            </a:r>
            <a:r>
              <a:rPr lang="es-ES" sz="2800" dirty="0" err="1" smtClean="0"/>
              <a:t>contracts</a:t>
            </a:r>
            <a:r>
              <a:rPr lang="es-ES" sz="2800" dirty="0" smtClean="0"/>
              <a:t> escritos en cualquier implementación de </a:t>
            </a:r>
            <a:r>
              <a:rPr lang="es-ES" sz="2800" dirty="0" err="1" smtClean="0"/>
              <a:t>Ethereum</a:t>
            </a:r>
            <a:r>
              <a:rPr lang="es-ES" sz="2800" dirty="0" smtClean="0"/>
              <a:t> se pueden utilizar en quorum.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 err="1" smtClean="0"/>
              <a:t>Proveeo</a:t>
            </a:r>
            <a:r>
              <a:rPr lang="es-ES" sz="2800" dirty="0" smtClean="0"/>
              <a:t> de una capa de seguridad de conocimiento cero para asegurar criptográficamente y de forma privada los activos digitalizados en la red Quorum.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800" dirty="0" smtClean="0"/>
          </a:p>
          <a:p>
            <a:endParaRPr lang="es-ES" sz="2800" dirty="0" smtClean="0"/>
          </a:p>
          <a:p>
            <a:endParaRPr lang="es-ES" sz="2800" dirty="0" smtClean="0"/>
          </a:p>
        </p:txBody>
      </p:sp>
    </p:spTree>
    <p:extLst>
      <p:ext uri="{BB962C8B-B14F-4D97-AF65-F5344CB8AC3E}">
        <p14:creationId xmlns:p14="http://schemas.microsoft.com/office/powerpoint/2010/main" val="128848748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perfil BIT-0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2462" y="6000768"/>
            <a:ext cx="896242" cy="633574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28596" y="548326"/>
            <a:ext cx="3278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Introducción (5)</a:t>
            </a:r>
            <a:endParaRPr lang="es-VE" sz="3200" dirty="0">
              <a:solidFill>
                <a:srgbClr val="00578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28596" y="1000108"/>
            <a:ext cx="514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8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Alto Rendimiento </a:t>
            </a:r>
            <a:endParaRPr lang="es-VE" sz="2800" b="1" i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28596" y="1584883"/>
            <a:ext cx="803183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 smtClean="0"/>
              <a:t>La red de Quorum puede gestionar miles de transacciones por segundo.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 smtClean="0"/>
              <a:t>Para conseguir los máximos rendimientos depende de la configuración de la red y de los Smart </a:t>
            </a:r>
            <a:r>
              <a:rPr lang="es-ES" sz="2800" dirty="0" err="1" smtClean="0"/>
              <a:t>contracts</a:t>
            </a:r>
            <a:r>
              <a:rPr lang="es-ES" sz="28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 smtClean="0"/>
              <a:t>En lugar de </a:t>
            </a:r>
            <a:r>
              <a:rPr lang="es-ES" sz="2800" dirty="0" err="1" smtClean="0"/>
              <a:t>PoW</a:t>
            </a:r>
            <a:r>
              <a:rPr lang="es-ES" sz="2800" dirty="0" smtClean="0"/>
              <a:t> como en </a:t>
            </a:r>
            <a:r>
              <a:rPr lang="es-ES" sz="2800" dirty="0" err="1" smtClean="0"/>
              <a:t>Ethereum</a:t>
            </a:r>
            <a:r>
              <a:rPr lang="es-ES" sz="2800" dirty="0" smtClean="0"/>
              <a:t> Quorum puede utilizar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800" dirty="0" err="1" smtClean="0"/>
              <a:t>QuorumChain</a:t>
            </a:r>
            <a:endParaRPr lang="es-ES" sz="28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800" dirty="0" smtClean="0"/>
              <a:t>RAFT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800" dirty="0" smtClean="0"/>
              <a:t>IBFT (</a:t>
            </a:r>
            <a:r>
              <a:rPr lang="es-ES" sz="2800" dirty="0" err="1" smtClean="0"/>
              <a:t>Istanbul</a:t>
            </a:r>
            <a:r>
              <a:rPr lang="es-ES" sz="2800" dirty="0" smtClean="0"/>
              <a:t> </a:t>
            </a:r>
            <a:r>
              <a:rPr lang="es-ES" sz="2800" dirty="0" err="1" smtClean="0"/>
              <a:t>Byzantine</a:t>
            </a:r>
            <a:r>
              <a:rPr lang="es-ES" sz="2800" dirty="0" smtClean="0"/>
              <a:t> </a:t>
            </a:r>
            <a:r>
              <a:rPr lang="es-ES" sz="2800" dirty="0" err="1" smtClean="0"/>
              <a:t>Fault</a:t>
            </a:r>
            <a:r>
              <a:rPr lang="es-ES" sz="2800" dirty="0" smtClean="0"/>
              <a:t> </a:t>
            </a:r>
            <a:r>
              <a:rPr lang="es-ES" sz="2800" dirty="0" err="1" smtClean="0"/>
              <a:t>Tolerance</a:t>
            </a:r>
            <a:r>
              <a:rPr lang="es-ES" sz="28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800" dirty="0" smtClean="0"/>
          </a:p>
          <a:p>
            <a:endParaRPr lang="es-ES" sz="2800" dirty="0" smtClean="0"/>
          </a:p>
          <a:p>
            <a:endParaRPr lang="es-ES" sz="2800" dirty="0" smtClean="0"/>
          </a:p>
        </p:txBody>
      </p:sp>
    </p:spTree>
    <p:extLst>
      <p:ext uri="{BB962C8B-B14F-4D97-AF65-F5344CB8AC3E}">
        <p14:creationId xmlns:p14="http://schemas.microsoft.com/office/powerpoint/2010/main" val="37079895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perfil BIT-0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2462" y="6000768"/>
            <a:ext cx="896242" cy="633574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28596" y="548326"/>
            <a:ext cx="3619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Introducción (y 6)</a:t>
            </a:r>
            <a:endParaRPr lang="es-VE" sz="3200" dirty="0">
              <a:solidFill>
                <a:srgbClr val="00578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28596" y="1000108"/>
            <a:ext cx="514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800" b="1" i="1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Governanza</a:t>
            </a:r>
            <a:endParaRPr lang="es-VE" sz="2800" b="1" i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28596" y="1584883"/>
            <a:ext cx="80318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 smtClean="0"/>
              <a:t>En su primera reléase el </a:t>
            </a:r>
            <a:r>
              <a:rPr lang="es-ES" sz="2800" dirty="0" err="1" smtClean="0"/>
              <a:t>permisionado</a:t>
            </a:r>
            <a:r>
              <a:rPr lang="es-ES" sz="2800" dirty="0" smtClean="0"/>
              <a:t> se realiza de forma manual.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 smtClean="0"/>
              <a:t>Incluye Smart </a:t>
            </a:r>
            <a:r>
              <a:rPr lang="es-ES" sz="2800" dirty="0" err="1" smtClean="0"/>
              <a:t>contracts</a:t>
            </a:r>
            <a:r>
              <a:rPr lang="es-ES" sz="2800" dirty="0" smtClean="0"/>
              <a:t> basados en herramientas de gobernanza que permiten </a:t>
            </a:r>
            <a:r>
              <a:rPr lang="es-ES" sz="2800" dirty="0" err="1" smtClean="0"/>
              <a:t>matener</a:t>
            </a:r>
            <a:r>
              <a:rPr lang="es-ES" sz="2800" dirty="0" smtClean="0"/>
              <a:t> el control operativo y aplicar políticas de </a:t>
            </a:r>
            <a:r>
              <a:rPr lang="es-ES" sz="2800" dirty="0" err="1" smtClean="0"/>
              <a:t>ciberseguridad</a:t>
            </a:r>
            <a:r>
              <a:rPr lang="es-ES" sz="28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 smtClean="0"/>
              <a:t>La validación de las transacciones y los bloques son distribuidos a toda la red.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 smtClean="0"/>
              <a:t>Está integrado con </a:t>
            </a:r>
            <a:r>
              <a:rPr lang="es-ES" sz="2800" dirty="0" err="1" smtClean="0"/>
              <a:t>Comae’s</a:t>
            </a:r>
            <a:r>
              <a:rPr lang="es-ES" sz="2800" dirty="0" smtClean="0"/>
              <a:t> </a:t>
            </a:r>
            <a:r>
              <a:rPr lang="es-ES" sz="2800" dirty="0" err="1" smtClean="0"/>
              <a:t>Porosity</a:t>
            </a:r>
            <a:r>
              <a:rPr lang="es-ES" sz="2800" dirty="0" smtClean="0"/>
              <a:t>, el primer </a:t>
            </a:r>
            <a:r>
              <a:rPr lang="es-ES" sz="2800" dirty="0" err="1" smtClean="0"/>
              <a:t>decompilador</a:t>
            </a:r>
            <a:r>
              <a:rPr lang="es-ES" sz="2800" dirty="0" smtClean="0"/>
              <a:t> para EVM.</a:t>
            </a:r>
            <a:endParaRPr lang="es-ES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800" dirty="0" smtClean="0"/>
          </a:p>
          <a:p>
            <a:endParaRPr lang="es-ES" sz="2800" dirty="0" smtClean="0"/>
          </a:p>
          <a:p>
            <a:endParaRPr lang="es-ES" sz="2800" dirty="0" smtClean="0"/>
          </a:p>
        </p:txBody>
      </p:sp>
    </p:spTree>
    <p:extLst>
      <p:ext uri="{BB962C8B-B14F-4D97-AF65-F5344CB8AC3E}">
        <p14:creationId xmlns:p14="http://schemas.microsoft.com/office/powerpoint/2010/main" val="216914970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 descr="fondo-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11 Imagen" descr="perfil BIT-0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6000768"/>
            <a:ext cx="896242" cy="633574"/>
          </a:xfrm>
          <a:prstGeom prst="rect">
            <a:avLst/>
          </a:prstGeom>
        </p:spPr>
      </p:pic>
      <p:sp>
        <p:nvSpPr>
          <p:cNvPr id="4" name="8 CuadroTexto"/>
          <p:cNvSpPr txBox="1"/>
          <p:nvPr/>
        </p:nvSpPr>
        <p:spPr>
          <a:xfrm>
            <a:off x="1392807" y="2780928"/>
            <a:ext cx="71195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Tema01. </a:t>
            </a:r>
            <a:r>
              <a:rPr lang="es-VE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INTRODUCCIÓN A QUORUM</a:t>
            </a:r>
            <a:endParaRPr lang="es-VE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323</Words>
  <Application>Microsoft Office PowerPoint</Application>
  <PresentationFormat>Presentación en pantalla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Daniel C</dc:creator>
  <cp:lastModifiedBy>David Manrique Garcia Sanchez</cp:lastModifiedBy>
  <cp:revision>17</cp:revision>
  <dcterms:created xsi:type="dcterms:W3CDTF">2018-04-25T10:31:13Z</dcterms:created>
  <dcterms:modified xsi:type="dcterms:W3CDTF">2018-11-28T09:48:54Z</dcterms:modified>
</cp:coreProperties>
</file>