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68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69" r:id="rId12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78C"/>
    <a:srgbClr val="376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7B47-CD08-40A2-B295-A0AC7845921F}" type="datetimeFigureOut">
              <a:rPr lang="es-VE" smtClean="0"/>
              <a:pPr/>
              <a:t>28/11/2018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1A6E-E31D-48AD-B22F-2A9E9AE88230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7B47-CD08-40A2-B295-A0AC7845921F}" type="datetimeFigureOut">
              <a:rPr lang="es-VE" smtClean="0"/>
              <a:pPr/>
              <a:t>28/11/2018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1A6E-E31D-48AD-B22F-2A9E9AE88230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7B47-CD08-40A2-B295-A0AC7845921F}" type="datetimeFigureOut">
              <a:rPr lang="es-VE" smtClean="0"/>
              <a:pPr/>
              <a:t>28/11/2018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1A6E-E31D-48AD-B22F-2A9E9AE88230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7B47-CD08-40A2-B295-A0AC7845921F}" type="datetimeFigureOut">
              <a:rPr lang="es-VE" smtClean="0"/>
              <a:pPr/>
              <a:t>28/11/2018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1A6E-E31D-48AD-B22F-2A9E9AE88230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7B47-CD08-40A2-B295-A0AC7845921F}" type="datetimeFigureOut">
              <a:rPr lang="es-VE" smtClean="0"/>
              <a:pPr/>
              <a:t>28/11/2018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1A6E-E31D-48AD-B22F-2A9E9AE88230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7B47-CD08-40A2-B295-A0AC7845921F}" type="datetimeFigureOut">
              <a:rPr lang="es-VE" smtClean="0"/>
              <a:pPr/>
              <a:t>28/11/2018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1A6E-E31D-48AD-B22F-2A9E9AE88230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7B47-CD08-40A2-B295-A0AC7845921F}" type="datetimeFigureOut">
              <a:rPr lang="es-VE" smtClean="0"/>
              <a:pPr/>
              <a:t>28/11/2018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1A6E-E31D-48AD-B22F-2A9E9AE88230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7B47-CD08-40A2-B295-A0AC7845921F}" type="datetimeFigureOut">
              <a:rPr lang="es-VE" smtClean="0"/>
              <a:pPr/>
              <a:t>28/11/2018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1A6E-E31D-48AD-B22F-2A9E9AE88230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7B47-CD08-40A2-B295-A0AC7845921F}" type="datetimeFigureOut">
              <a:rPr lang="es-VE" smtClean="0"/>
              <a:pPr/>
              <a:t>28/11/2018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1A6E-E31D-48AD-B22F-2A9E9AE88230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7B47-CD08-40A2-B295-A0AC7845921F}" type="datetimeFigureOut">
              <a:rPr lang="es-VE" smtClean="0"/>
              <a:pPr/>
              <a:t>28/11/2018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1A6E-E31D-48AD-B22F-2A9E9AE88230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7B47-CD08-40A2-B295-A0AC7845921F}" type="datetimeFigureOut">
              <a:rPr lang="es-VE" smtClean="0"/>
              <a:pPr/>
              <a:t>28/11/2018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1A6E-E31D-48AD-B22F-2A9E9AE88230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B7B47-CD08-40A2-B295-A0AC7845921F}" type="datetimeFigureOut">
              <a:rPr lang="es-VE" smtClean="0"/>
              <a:pPr/>
              <a:t>28/11/2018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E1A6E-E31D-48AD-B22F-2A9E9AE88230}" type="slidenum">
              <a:rPr lang="es-VE" smtClean="0"/>
              <a:pPr/>
              <a:t>‹Nº›</a:t>
            </a:fld>
            <a:endParaRPr lang="es-V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 descr="fondo-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6 Imagen" descr="Logos_DEF_175px_H_WH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664" y="2686990"/>
            <a:ext cx="4166673" cy="1484021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3648959" y="6286520"/>
            <a:ext cx="1846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600" b="1" dirty="0" smtClean="0">
                <a:solidFill>
                  <a:schemeClr val="bg1"/>
                </a:solidFill>
              </a:rPr>
              <a:t>WWW.BITBCN.ORG</a:t>
            </a:r>
            <a:endParaRPr lang="es-VE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perfil BIT-0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2462" y="6000768"/>
            <a:ext cx="896242" cy="633574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28596" y="548326"/>
            <a:ext cx="4066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3200" b="1" dirty="0" smtClean="0">
                <a:solidFill>
                  <a:srgbClr val="00578C"/>
                </a:solidFill>
                <a:latin typeface="Arial" pitchFamily="34" charset="0"/>
                <a:cs typeface="Arial" pitchFamily="34" charset="0"/>
              </a:rPr>
              <a:t>ARQUITECTURA</a:t>
            </a:r>
            <a:r>
              <a:rPr lang="es-VE" sz="3200" b="1" dirty="0" smtClean="0">
                <a:solidFill>
                  <a:srgbClr val="00578C"/>
                </a:solidFill>
                <a:latin typeface="Arial" pitchFamily="34" charset="0"/>
                <a:cs typeface="Arial" pitchFamily="34" charset="0"/>
              </a:rPr>
              <a:t> (8)</a:t>
            </a:r>
            <a:endParaRPr lang="es-VE" sz="3200" dirty="0">
              <a:solidFill>
                <a:srgbClr val="00578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28596" y="1000108"/>
            <a:ext cx="514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800" b="1" i="1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s-VE" sz="28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Enclave</a:t>
            </a:r>
            <a:endParaRPr lang="es-VE" sz="2800" b="1" i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428596" y="1584883"/>
            <a:ext cx="80318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/>
              <a:t>Es el componente donde se derivan las tareas criptográficas.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/>
              <a:t>Está separado para conseguir un mayor performance.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/>
              <a:t>Realiza las tareas de generación de claves simétricas.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/>
              <a:t>Realiza la encriptación / </a:t>
            </a:r>
            <a:r>
              <a:rPr lang="es-ES" sz="2800" dirty="0" err="1" smtClean="0"/>
              <a:t>desencriptación</a:t>
            </a:r>
            <a:r>
              <a:rPr lang="es-ES" sz="2800" dirty="0" smtClean="0"/>
              <a:t> de los datos.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/>
              <a:t>Trabaja mano a mano con el </a:t>
            </a:r>
            <a:r>
              <a:rPr lang="es-ES" sz="2800" dirty="0" err="1" smtClean="0"/>
              <a:t>Transaction</a:t>
            </a:r>
            <a:r>
              <a:rPr lang="es-ES" sz="2800" dirty="0" smtClean="0"/>
              <a:t> Manager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16596392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 descr="fondo-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11 Imagen" descr="perfil BIT-0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6000768"/>
            <a:ext cx="896242" cy="633574"/>
          </a:xfrm>
          <a:prstGeom prst="rect">
            <a:avLst/>
          </a:prstGeom>
        </p:spPr>
      </p:pic>
      <p:sp>
        <p:nvSpPr>
          <p:cNvPr id="4" name="8 CuadroTexto"/>
          <p:cNvSpPr txBox="1"/>
          <p:nvPr/>
        </p:nvSpPr>
        <p:spPr>
          <a:xfrm>
            <a:off x="1392807" y="2780928"/>
            <a:ext cx="7119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Tema02. ARQUITECTURA</a:t>
            </a:r>
            <a:endParaRPr lang="es-VE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Mis documentos\Pictures\diseño\Vael\pics\79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143644"/>
          </a:xfrm>
          <a:prstGeom prst="rect">
            <a:avLst/>
          </a:prstGeom>
          <a:noFill/>
        </p:spPr>
      </p:pic>
      <p:pic>
        <p:nvPicPr>
          <p:cNvPr id="7" name="Picture 4" descr="C:\Users\Daniel\Pictures\diseño\Bit BCN\PPT\pics\fondo2-01.jpg"/>
          <p:cNvPicPr>
            <a:picLocks noChangeAspect="1" noChangeArrowheads="1"/>
          </p:cNvPicPr>
          <p:nvPr/>
        </p:nvPicPr>
        <p:blipFill>
          <a:blip r:embed="rId3" cstate="print"/>
          <a:srcRect r="782"/>
          <a:stretch>
            <a:fillRect/>
          </a:stretch>
        </p:blipFill>
        <p:spPr bwMode="auto">
          <a:xfrm>
            <a:off x="0" y="4643446"/>
            <a:ext cx="9144000" cy="2214554"/>
          </a:xfrm>
          <a:prstGeom prst="rect">
            <a:avLst/>
          </a:prstGeom>
          <a:noFill/>
        </p:spPr>
      </p:pic>
      <p:pic>
        <p:nvPicPr>
          <p:cNvPr id="12" name="11 Imagen" descr="perfil BIT-0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00958" y="5357826"/>
            <a:ext cx="896242" cy="633574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190721" y="5136004"/>
            <a:ext cx="7119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Tema02. ARQUITECTURA.</a:t>
            </a:r>
            <a:endParaRPr lang="es-VE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904984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perfil BIT-0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2462" y="6000768"/>
            <a:ext cx="896242" cy="633574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28596" y="548326"/>
            <a:ext cx="4066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3200" b="1" dirty="0" smtClean="0">
                <a:solidFill>
                  <a:srgbClr val="00578C"/>
                </a:solidFill>
                <a:latin typeface="Arial" pitchFamily="34" charset="0"/>
                <a:cs typeface="Arial" pitchFamily="34" charset="0"/>
              </a:rPr>
              <a:t>ARQUITECTURA</a:t>
            </a:r>
            <a:r>
              <a:rPr lang="es-VE" sz="3200" b="1" dirty="0" smtClean="0">
                <a:solidFill>
                  <a:srgbClr val="00578C"/>
                </a:solidFill>
                <a:latin typeface="Arial" pitchFamily="34" charset="0"/>
                <a:cs typeface="Arial" pitchFamily="34" charset="0"/>
              </a:rPr>
              <a:t> (1)</a:t>
            </a:r>
            <a:endParaRPr lang="es-VE" sz="3200" dirty="0">
              <a:solidFill>
                <a:srgbClr val="00578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28596" y="1000108"/>
            <a:ext cx="514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VE" sz="2800" b="1" i="1" dirty="0">
              <a:solidFill>
                <a:srgbClr val="00578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428596" y="1584883"/>
            <a:ext cx="80318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/>
              <a:t>Dispone de 4 elementos principales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 smtClean="0"/>
              <a:t>Quorum </a:t>
            </a:r>
            <a:r>
              <a:rPr lang="es-ES" sz="2400" dirty="0" err="1" smtClean="0"/>
              <a:t>Node</a:t>
            </a:r>
            <a:endParaRPr lang="es-E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 err="1" smtClean="0"/>
              <a:t>Constellation</a:t>
            </a:r>
            <a:r>
              <a:rPr lang="es-ES" sz="2400" dirty="0" smtClean="0"/>
              <a:t> o </a:t>
            </a:r>
            <a:r>
              <a:rPr lang="es-ES" sz="2400" dirty="0" err="1" smtClean="0"/>
              <a:t>Tessera</a:t>
            </a:r>
            <a:endParaRPr lang="es-E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 err="1" smtClean="0"/>
              <a:t>Transaction</a:t>
            </a:r>
            <a:r>
              <a:rPr lang="es-ES" sz="2400" dirty="0" smtClean="0"/>
              <a:t> Manager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 smtClean="0"/>
              <a:t>Enclave</a:t>
            </a:r>
            <a:endParaRPr lang="es-ES" sz="2400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576031"/>
            <a:ext cx="6250927" cy="2725252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perfil BIT-0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2462" y="6000768"/>
            <a:ext cx="896242" cy="633574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28596" y="548326"/>
            <a:ext cx="4066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3200" b="1" dirty="0" smtClean="0">
                <a:solidFill>
                  <a:srgbClr val="00578C"/>
                </a:solidFill>
                <a:latin typeface="Arial" pitchFamily="34" charset="0"/>
                <a:cs typeface="Arial" pitchFamily="34" charset="0"/>
              </a:rPr>
              <a:t>ARQUITECTURA</a:t>
            </a:r>
            <a:r>
              <a:rPr lang="es-VE" sz="3200" b="1" dirty="0" smtClean="0">
                <a:solidFill>
                  <a:srgbClr val="00578C"/>
                </a:solidFill>
                <a:latin typeface="Arial" pitchFamily="34" charset="0"/>
                <a:cs typeface="Arial" pitchFamily="34" charset="0"/>
              </a:rPr>
              <a:t> (2)</a:t>
            </a:r>
            <a:endParaRPr lang="es-VE" sz="3200" dirty="0">
              <a:solidFill>
                <a:srgbClr val="00578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28596" y="1000108"/>
            <a:ext cx="514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8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Quorum </a:t>
            </a:r>
            <a:r>
              <a:rPr lang="es-VE" sz="2800" b="1" i="1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s-VE" sz="28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(1)</a:t>
            </a:r>
            <a:endParaRPr lang="es-VE" sz="2800" b="1" i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428596" y="1584883"/>
            <a:ext cx="80318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 smtClean="0"/>
              <a:t>Es una versión ligera de </a:t>
            </a:r>
            <a:r>
              <a:rPr lang="es-ES" sz="2800" dirty="0" err="1" smtClean="0"/>
              <a:t>Geth</a:t>
            </a:r>
            <a:r>
              <a:rPr lang="es-ES" sz="28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 smtClean="0"/>
              <a:t>La idea es seguir evolucionando conjuntamente con el trabajo que se realiza para </a:t>
            </a:r>
            <a:r>
              <a:rPr lang="es-ES" sz="2800" dirty="0" err="1" smtClean="0"/>
              <a:t>Geth</a:t>
            </a:r>
            <a:r>
              <a:rPr lang="es-ES" sz="2800" dirty="0" smtClean="0"/>
              <a:t> en la red de </a:t>
            </a:r>
            <a:r>
              <a:rPr lang="es-ES" sz="2800" dirty="0" err="1" smtClean="0"/>
              <a:t>Ethereum</a:t>
            </a:r>
            <a:r>
              <a:rPr lang="es-ES" sz="28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 smtClean="0"/>
              <a:t>Pretende que el nodo de Quorum sea actualizable también en futuras versiones de </a:t>
            </a:r>
            <a:r>
              <a:rPr lang="es-ES" sz="2800" dirty="0" err="1" smtClean="0"/>
              <a:t>Geth</a:t>
            </a:r>
            <a:r>
              <a:rPr lang="es-ES" sz="28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 smtClean="0"/>
              <a:t>Tiene modificaciones en </a:t>
            </a:r>
            <a:r>
              <a:rPr lang="es-ES" sz="2800" dirty="0" err="1" smtClean="0"/>
              <a:t>Geth</a:t>
            </a:r>
            <a:r>
              <a:rPr lang="es-ES" sz="2800" dirty="0" smtClean="0"/>
              <a:t> necesarias para la red de Quorum</a:t>
            </a:r>
            <a:endParaRPr lang="es-ES" sz="2800" dirty="0" smtClean="0"/>
          </a:p>
        </p:txBody>
      </p:sp>
    </p:spTree>
    <p:extLst>
      <p:ext uri="{BB962C8B-B14F-4D97-AF65-F5344CB8AC3E}">
        <p14:creationId xmlns:p14="http://schemas.microsoft.com/office/powerpoint/2010/main" val="38072469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perfil BIT-0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2462" y="6000768"/>
            <a:ext cx="896242" cy="633574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28596" y="548326"/>
            <a:ext cx="4066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3200" b="1" dirty="0" smtClean="0">
                <a:solidFill>
                  <a:srgbClr val="00578C"/>
                </a:solidFill>
                <a:latin typeface="Arial" pitchFamily="34" charset="0"/>
                <a:cs typeface="Arial" pitchFamily="34" charset="0"/>
              </a:rPr>
              <a:t>ARQUITECTURA</a:t>
            </a:r>
            <a:r>
              <a:rPr lang="es-VE" sz="3200" b="1" dirty="0" smtClean="0">
                <a:solidFill>
                  <a:srgbClr val="00578C"/>
                </a:solidFill>
                <a:latin typeface="Arial" pitchFamily="34" charset="0"/>
                <a:cs typeface="Arial" pitchFamily="34" charset="0"/>
              </a:rPr>
              <a:t> (3)</a:t>
            </a:r>
            <a:endParaRPr lang="es-VE" sz="3200" dirty="0">
              <a:solidFill>
                <a:srgbClr val="00578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28596" y="1000108"/>
            <a:ext cx="514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8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Quorum </a:t>
            </a:r>
            <a:r>
              <a:rPr lang="es-VE" sz="2800" b="1" i="1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s-VE" sz="28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(2)</a:t>
            </a:r>
            <a:endParaRPr lang="es-VE" sz="2800" b="1" i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428596" y="1584883"/>
            <a:ext cx="80318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 smtClean="0"/>
              <a:t>Modificaciones de </a:t>
            </a:r>
            <a:r>
              <a:rPr lang="es-ES" sz="2800" dirty="0" err="1" smtClean="0"/>
              <a:t>Geth</a:t>
            </a:r>
            <a:r>
              <a:rPr lang="es-ES" sz="2800" dirty="0" smtClean="0"/>
              <a:t> para Quorum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sz="2800" dirty="0" smtClean="0"/>
              <a:t>El consenso es RAFT o IBFT en lugar de </a:t>
            </a:r>
            <a:r>
              <a:rPr lang="es-ES" sz="2800" dirty="0" err="1" smtClean="0"/>
              <a:t>PoW</a:t>
            </a:r>
            <a:endParaRPr lang="es-ES" sz="28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s-ES" sz="2800" dirty="0" smtClean="0"/>
              <a:t>La capa P2P ha sido modificado sólo para permitir nodos </a:t>
            </a:r>
            <a:r>
              <a:rPr lang="es-ES" sz="2800" dirty="0" err="1" smtClean="0"/>
              <a:t>permisionados</a:t>
            </a:r>
            <a:r>
              <a:rPr lang="es-ES" sz="2800" dirty="0" smtClean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sz="2800" dirty="0" smtClean="0"/>
              <a:t>La creación del bloque ha sido modificada para </a:t>
            </a:r>
            <a:r>
              <a:rPr lang="es-ES" sz="2800" dirty="0" err="1" smtClean="0"/>
              <a:t>reemplazr</a:t>
            </a:r>
            <a:r>
              <a:rPr lang="es-ES" sz="2800" dirty="0" smtClean="0"/>
              <a:t> el “global </a:t>
            </a:r>
            <a:r>
              <a:rPr lang="es-ES" sz="2800" dirty="0" err="1" smtClean="0"/>
              <a:t>state</a:t>
            </a:r>
            <a:r>
              <a:rPr lang="es-ES" sz="2800" dirty="0" smtClean="0"/>
              <a:t> </a:t>
            </a:r>
            <a:r>
              <a:rPr lang="es-ES" sz="2800" dirty="0" err="1" smtClean="0"/>
              <a:t>root</a:t>
            </a:r>
            <a:r>
              <a:rPr lang="es-ES" sz="2800" dirty="0" smtClean="0"/>
              <a:t>” por “global </a:t>
            </a:r>
            <a:r>
              <a:rPr lang="es-ES" sz="2800" dirty="0" err="1" smtClean="0"/>
              <a:t>public</a:t>
            </a:r>
            <a:r>
              <a:rPr lang="es-ES" sz="2800" dirty="0" smtClean="0"/>
              <a:t> </a:t>
            </a:r>
            <a:r>
              <a:rPr lang="es-ES" sz="2800" dirty="0" err="1" smtClean="0"/>
              <a:t>state</a:t>
            </a:r>
            <a:r>
              <a:rPr lang="es-ES" sz="2800" dirty="0" smtClean="0"/>
              <a:t> </a:t>
            </a:r>
            <a:r>
              <a:rPr lang="es-ES" sz="2800" dirty="0" err="1" smtClean="0"/>
              <a:t>root</a:t>
            </a:r>
            <a:r>
              <a:rPr lang="es-ES" sz="2800" dirty="0" smtClean="0"/>
              <a:t>”.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sz="2800" dirty="0" smtClean="0"/>
              <a:t>La validación del </a:t>
            </a:r>
            <a:r>
              <a:rPr lang="es-ES" sz="2800" dirty="0"/>
              <a:t>bloque ha sido modificada para </a:t>
            </a:r>
            <a:r>
              <a:rPr lang="es-ES" sz="2800" dirty="0" err="1"/>
              <a:t>reemplazr</a:t>
            </a:r>
            <a:r>
              <a:rPr lang="es-ES" sz="2800" dirty="0"/>
              <a:t> el “global </a:t>
            </a:r>
            <a:r>
              <a:rPr lang="es-ES" sz="2800" dirty="0" err="1"/>
              <a:t>state</a:t>
            </a:r>
            <a:r>
              <a:rPr lang="es-ES" sz="2800" dirty="0"/>
              <a:t> </a:t>
            </a:r>
            <a:r>
              <a:rPr lang="es-ES" sz="2800" dirty="0" err="1"/>
              <a:t>root</a:t>
            </a:r>
            <a:r>
              <a:rPr lang="es-ES" sz="2800" dirty="0"/>
              <a:t>” por “global </a:t>
            </a:r>
            <a:r>
              <a:rPr lang="es-ES" sz="2800" dirty="0" err="1"/>
              <a:t>public</a:t>
            </a:r>
            <a:r>
              <a:rPr lang="es-ES" sz="2800" dirty="0"/>
              <a:t> </a:t>
            </a:r>
            <a:r>
              <a:rPr lang="es-ES" sz="2800" dirty="0" err="1"/>
              <a:t>state</a:t>
            </a:r>
            <a:r>
              <a:rPr lang="es-ES" sz="2800" dirty="0"/>
              <a:t> </a:t>
            </a:r>
            <a:r>
              <a:rPr lang="es-ES" sz="2800" dirty="0" err="1"/>
              <a:t>root</a:t>
            </a:r>
            <a:r>
              <a:rPr lang="es-ES" sz="2800" dirty="0" smtClean="0"/>
              <a:t>”</a:t>
            </a:r>
            <a:r>
              <a:rPr lang="es-ES" sz="2800" dirty="0"/>
              <a:t>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23616658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perfil BIT-0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2462" y="6000768"/>
            <a:ext cx="896242" cy="633574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28596" y="548326"/>
            <a:ext cx="4066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3200" b="1" dirty="0" smtClean="0">
                <a:solidFill>
                  <a:srgbClr val="00578C"/>
                </a:solidFill>
                <a:latin typeface="Arial" pitchFamily="34" charset="0"/>
                <a:cs typeface="Arial" pitchFamily="34" charset="0"/>
              </a:rPr>
              <a:t>ARQUITECTURA</a:t>
            </a:r>
            <a:r>
              <a:rPr lang="es-VE" sz="3200" b="1" dirty="0" smtClean="0">
                <a:solidFill>
                  <a:srgbClr val="00578C"/>
                </a:solidFill>
                <a:latin typeface="Arial" pitchFamily="34" charset="0"/>
                <a:cs typeface="Arial" pitchFamily="34" charset="0"/>
              </a:rPr>
              <a:t> (4)</a:t>
            </a:r>
            <a:endParaRPr lang="es-VE" sz="3200" dirty="0">
              <a:solidFill>
                <a:srgbClr val="00578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28596" y="1000108"/>
            <a:ext cx="514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8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Quorum </a:t>
            </a:r>
            <a:r>
              <a:rPr lang="es-VE" sz="2800" b="1" i="1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s-VE" sz="28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(y 3)</a:t>
            </a:r>
            <a:endParaRPr lang="es-VE" sz="2800" b="1" i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428596" y="1584883"/>
            <a:ext cx="803183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s-ES" sz="2800" dirty="0" smtClean="0"/>
              <a:t>El estado del árbol de Patricia ha sido dividido en dos un </a:t>
            </a:r>
            <a:r>
              <a:rPr lang="es-ES" sz="2800" dirty="0" err="1" smtClean="0"/>
              <a:t>arból</a:t>
            </a:r>
            <a:r>
              <a:rPr lang="es-ES" sz="2800" dirty="0" smtClean="0"/>
              <a:t> de estado público y un árbol de estado privado.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s-ES" sz="2800" dirty="0" smtClean="0"/>
              <a:t>La lógica de validación del bloque ha sido modificada para permitir transacciones privadas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s-ES" sz="2800" dirty="0" smtClean="0"/>
              <a:t>La creación de transacciones ha sido modificada para que los datos de la transacción sean modificados por hashes para asegurar la privacidad.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s-ES" sz="2800" dirty="0" smtClean="0"/>
              <a:t>El precio del GAS se ha quitado, aunque el parámetro sigue existiendo.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05091046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perfil BIT-0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2462" y="6000768"/>
            <a:ext cx="896242" cy="633574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28596" y="548326"/>
            <a:ext cx="4066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3200" b="1" dirty="0" smtClean="0">
                <a:solidFill>
                  <a:srgbClr val="00578C"/>
                </a:solidFill>
                <a:latin typeface="Arial" pitchFamily="34" charset="0"/>
                <a:cs typeface="Arial" pitchFamily="34" charset="0"/>
              </a:rPr>
              <a:t>ARQUITECTURA</a:t>
            </a:r>
            <a:r>
              <a:rPr lang="es-VE" sz="3200" b="1" dirty="0" smtClean="0">
                <a:solidFill>
                  <a:srgbClr val="00578C"/>
                </a:solidFill>
                <a:latin typeface="Arial" pitchFamily="34" charset="0"/>
                <a:cs typeface="Arial" pitchFamily="34" charset="0"/>
              </a:rPr>
              <a:t> (5)</a:t>
            </a:r>
            <a:endParaRPr lang="es-VE" sz="3200" dirty="0">
              <a:solidFill>
                <a:srgbClr val="00578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28596" y="1000108"/>
            <a:ext cx="514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8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Quorum </a:t>
            </a:r>
            <a:r>
              <a:rPr lang="es-VE" sz="2800" b="1" i="1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s-VE" sz="28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(y 3)</a:t>
            </a:r>
            <a:endParaRPr lang="es-VE" sz="2800" b="1" i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428596" y="1584883"/>
            <a:ext cx="803183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s-ES" sz="2800" dirty="0" smtClean="0"/>
              <a:t>El estado del árbol de Patricia ha sido dividido en dos un </a:t>
            </a:r>
            <a:r>
              <a:rPr lang="es-ES" sz="2800" dirty="0" err="1" smtClean="0"/>
              <a:t>arból</a:t>
            </a:r>
            <a:r>
              <a:rPr lang="es-ES" sz="2800" dirty="0" smtClean="0"/>
              <a:t> de estado público y un árbol de estado privado.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s-ES" sz="2800" dirty="0" smtClean="0"/>
              <a:t>La lógica de validación del bloque ha sido modificada para permitir transacciones privadas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s-ES" sz="2800" dirty="0" smtClean="0"/>
              <a:t>La creación de transacciones ha sido modificada para que los datos de la transacción sean modificados por hashes para asegurar la privacidad.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s-ES" sz="2800" dirty="0" smtClean="0"/>
              <a:t>El precio del GAS se ha quitado, aunque el parámetro sigue existiendo.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8219513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perfil BIT-0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2462" y="6000768"/>
            <a:ext cx="896242" cy="633574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28596" y="548326"/>
            <a:ext cx="4066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3200" b="1" dirty="0" smtClean="0">
                <a:solidFill>
                  <a:srgbClr val="00578C"/>
                </a:solidFill>
                <a:latin typeface="Arial" pitchFamily="34" charset="0"/>
                <a:cs typeface="Arial" pitchFamily="34" charset="0"/>
              </a:rPr>
              <a:t>ARQUITECTURA</a:t>
            </a:r>
            <a:r>
              <a:rPr lang="es-VE" sz="3200" b="1" dirty="0" smtClean="0">
                <a:solidFill>
                  <a:srgbClr val="00578C"/>
                </a:solidFill>
                <a:latin typeface="Arial" pitchFamily="34" charset="0"/>
                <a:cs typeface="Arial" pitchFamily="34" charset="0"/>
              </a:rPr>
              <a:t> (6)</a:t>
            </a:r>
            <a:endParaRPr lang="es-VE" sz="3200" dirty="0">
              <a:solidFill>
                <a:srgbClr val="00578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28596" y="1000108"/>
            <a:ext cx="514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800" b="1" i="1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Constellation</a:t>
            </a:r>
            <a:r>
              <a:rPr lang="es-VE" sz="28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s-VE" sz="2800" b="1" i="1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Tessera</a:t>
            </a:r>
            <a:endParaRPr lang="es-VE" sz="2800" b="1" i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428596" y="1584883"/>
            <a:ext cx="80318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s-ES" sz="2800" dirty="0" smtClean="0"/>
              <a:t>Son implementaciones </a:t>
            </a:r>
            <a:r>
              <a:rPr lang="es-ES" sz="2800" dirty="0" err="1" smtClean="0"/>
              <a:t>Haskell</a:t>
            </a:r>
            <a:r>
              <a:rPr lang="es-ES" sz="2800" dirty="0" smtClean="0"/>
              <a:t> y Java para transmitir la información de forma segura.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s-ES" sz="2800" dirty="0" smtClean="0"/>
              <a:t>No son específicamente de </a:t>
            </a:r>
            <a:r>
              <a:rPr lang="es-ES" sz="2800" dirty="0" err="1" smtClean="0"/>
              <a:t>blockchain</a:t>
            </a:r>
            <a:r>
              <a:rPr lang="es-ES" sz="2800" dirty="0" smtClean="0"/>
              <a:t> y se pueden utilizar en otro tipo de implementaciones.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s-ES" sz="2800" dirty="0" smtClean="0"/>
              <a:t>Tienen dos </a:t>
            </a:r>
            <a:r>
              <a:rPr lang="es-ES" sz="2800" dirty="0" err="1" smtClean="0"/>
              <a:t>submódulos</a:t>
            </a:r>
            <a:endParaRPr lang="es-ES" sz="2800" dirty="0" smtClean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s-ES" sz="2800" dirty="0" err="1" smtClean="0"/>
              <a:t>The</a:t>
            </a:r>
            <a:r>
              <a:rPr lang="es-ES" sz="2800" dirty="0" smtClean="0"/>
              <a:t> </a:t>
            </a:r>
            <a:r>
              <a:rPr lang="es-ES" sz="2800" dirty="0" err="1" smtClean="0"/>
              <a:t>Node</a:t>
            </a:r>
            <a:r>
              <a:rPr lang="es-ES" sz="2800" dirty="0" smtClean="0"/>
              <a:t>, el cual es usado para una implementación por defecto del </a:t>
            </a:r>
            <a:r>
              <a:rPr lang="es-ES" sz="2800" dirty="0" err="1" smtClean="0"/>
              <a:t>PrivateTransaction</a:t>
            </a:r>
            <a:r>
              <a:rPr lang="es-ES" sz="2800" dirty="0" smtClean="0"/>
              <a:t> Manager.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s-ES" sz="2800" dirty="0" err="1" smtClean="0"/>
              <a:t>The</a:t>
            </a:r>
            <a:r>
              <a:rPr lang="es-ES" sz="2800" dirty="0" smtClean="0"/>
              <a:t> enclave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32650970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perfil BIT-0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2462" y="6000768"/>
            <a:ext cx="896242" cy="633574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28596" y="548326"/>
            <a:ext cx="4066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3200" b="1" dirty="0" smtClean="0">
                <a:solidFill>
                  <a:srgbClr val="00578C"/>
                </a:solidFill>
                <a:latin typeface="Arial" pitchFamily="34" charset="0"/>
                <a:cs typeface="Arial" pitchFamily="34" charset="0"/>
              </a:rPr>
              <a:t>ARQUITECTURA</a:t>
            </a:r>
            <a:r>
              <a:rPr lang="es-VE" sz="3200" b="1" dirty="0" smtClean="0">
                <a:solidFill>
                  <a:srgbClr val="00578C"/>
                </a:solidFill>
                <a:latin typeface="Arial" pitchFamily="34" charset="0"/>
                <a:cs typeface="Arial" pitchFamily="34" charset="0"/>
              </a:rPr>
              <a:t> (7)</a:t>
            </a:r>
            <a:endParaRPr lang="es-VE" sz="3200" dirty="0">
              <a:solidFill>
                <a:srgbClr val="00578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28596" y="1000108"/>
            <a:ext cx="514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800" b="1" i="1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Transaction</a:t>
            </a:r>
            <a:r>
              <a:rPr lang="es-VE" sz="28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Manager</a:t>
            </a:r>
            <a:endParaRPr lang="es-VE" sz="2800" b="1" i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428596" y="1584883"/>
            <a:ext cx="80318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s-ES" sz="2800" dirty="0" smtClean="0"/>
              <a:t>Es el responsable de realizar las transacciones privadas.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s-ES" sz="2800" dirty="0" smtClean="0"/>
              <a:t>Almacena y permite acceso a los datos encriptados.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s-ES" sz="2800" dirty="0" smtClean="0"/>
              <a:t>Intercambia la información encriptada con otros </a:t>
            </a:r>
            <a:r>
              <a:rPr lang="es-ES" sz="2800" dirty="0" err="1" smtClean="0"/>
              <a:t>Transactions</a:t>
            </a:r>
            <a:r>
              <a:rPr lang="es-ES" sz="2800" dirty="0" smtClean="0"/>
              <a:t> Managers.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s-ES" sz="2800" dirty="0" smtClean="0"/>
              <a:t>No tiene acceso a las claves privadas.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s-ES" sz="2800" dirty="0" smtClean="0"/>
              <a:t>Utiliza el Enclave para la funcionalidad Criptográfica.</a:t>
            </a:r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0210594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487</Words>
  <Application>Microsoft Office PowerPoint</Application>
  <PresentationFormat>Presentación en pantalla (4:3)</PresentationFormat>
  <Paragraphs>55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Daniel C</dc:creator>
  <cp:lastModifiedBy>David Manrique Garcia Sanchez</cp:lastModifiedBy>
  <cp:revision>21</cp:revision>
  <dcterms:created xsi:type="dcterms:W3CDTF">2018-04-25T10:31:13Z</dcterms:created>
  <dcterms:modified xsi:type="dcterms:W3CDTF">2018-11-28T10:15:54Z</dcterms:modified>
</cp:coreProperties>
</file>