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69" r:id="rId1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8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64" y="2686990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648959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</a:rPr>
              <a:t>WWW.BITBCN.ORG</a:t>
            </a:r>
            <a:endParaRPr lang="es-VE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Transacciones(8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(y 7)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7 CuadroTexto"/>
          <p:cNvSpPr txBox="1"/>
          <p:nvPr/>
        </p:nvSpPr>
        <p:spPr>
          <a:xfrm>
            <a:off x="428596" y="1584883"/>
            <a:ext cx="80318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s-ES" sz="2800" dirty="0" smtClean="0"/>
              <a:t>El Enclave valida las firmas y comprueba las </a:t>
            </a:r>
            <a:r>
              <a:rPr lang="es-ES" sz="2800" dirty="0" err="1" smtClean="0"/>
              <a:t>private</a:t>
            </a:r>
            <a:r>
              <a:rPr lang="es-ES" sz="2800" dirty="0" smtClean="0"/>
              <a:t> </a:t>
            </a:r>
            <a:r>
              <a:rPr lang="es-ES" sz="2800" dirty="0" err="1" smtClean="0"/>
              <a:t>keys</a:t>
            </a:r>
            <a:r>
              <a:rPr lang="es-ES" sz="2800" dirty="0" smtClean="0"/>
              <a:t> y realiza el </a:t>
            </a:r>
            <a:r>
              <a:rPr lang="es-ES" sz="2800" dirty="0" err="1" smtClean="0"/>
              <a:t>desencriptado</a:t>
            </a:r>
            <a:r>
              <a:rPr lang="es-ES" sz="2800" dirty="0" smtClean="0"/>
              <a:t> de la transacción.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 smtClean="0"/>
              <a:t>Los </a:t>
            </a:r>
            <a:r>
              <a:rPr lang="es-ES" sz="2800" dirty="0" err="1" smtClean="0"/>
              <a:t>transactions</a:t>
            </a:r>
            <a:r>
              <a:rPr lang="es-ES" sz="2800" dirty="0" smtClean="0"/>
              <a:t> Manager de A y B envían </a:t>
            </a:r>
            <a:r>
              <a:rPr lang="es-ES" sz="2800" dirty="0" err="1" smtClean="0"/>
              <a:t>desencriptada</a:t>
            </a:r>
            <a:r>
              <a:rPr lang="es-ES" sz="2800" dirty="0" smtClean="0"/>
              <a:t> a la EVM para su ejecución.</a:t>
            </a:r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40016258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4" name="8 CuadroTexto"/>
          <p:cNvSpPr txBox="1"/>
          <p:nvPr/>
        </p:nvSpPr>
        <p:spPr>
          <a:xfrm>
            <a:off x="1392807" y="2780928"/>
            <a:ext cx="711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Tema03. TRANSACCIONES Y PRIVACIDAD.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9144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5357826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0721" y="5136004"/>
            <a:ext cx="7119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Tema03. TRANSACCIONES Y PRIVACIDAD.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49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Transacciones(1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800" b="1" i="1" dirty="0">
              <a:solidFill>
                <a:srgbClr val="0057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Una de las características de Quorum </a:t>
            </a:r>
            <a:r>
              <a:rPr lang="es-ES" sz="2400" dirty="0" err="1" smtClean="0"/>
              <a:t>sonlas</a:t>
            </a:r>
            <a:r>
              <a:rPr lang="es-ES" sz="2400" dirty="0" smtClean="0"/>
              <a:t> transacciones privadas.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Qorum</a:t>
            </a:r>
            <a:r>
              <a:rPr lang="es-ES" sz="2400" dirty="0" smtClean="0"/>
              <a:t> introduce el concepto de “</a:t>
            </a: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 smtClean="0"/>
              <a:t>Transations</a:t>
            </a:r>
            <a:r>
              <a:rPr lang="es-ES" sz="2400" dirty="0" smtClean="0"/>
              <a:t>” y “</a:t>
            </a:r>
            <a:r>
              <a:rPr lang="es-ES" sz="2400" dirty="0" err="1" smtClean="0"/>
              <a:t>Private</a:t>
            </a:r>
            <a:r>
              <a:rPr lang="es-ES" sz="2400" dirty="0" smtClean="0"/>
              <a:t> </a:t>
            </a:r>
            <a:r>
              <a:rPr lang="es-ES" sz="2400" dirty="0" err="1" smtClean="0"/>
              <a:t>Transations</a:t>
            </a:r>
            <a:r>
              <a:rPr lang="es-ES" sz="24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No introduce ningún tipo nuevo de transacción es tan sólo una diferenciación conceptual.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Como forma opcional podemos identificar los parámetros como </a:t>
            </a:r>
            <a:r>
              <a:rPr lang="es-ES" sz="2400" dirty="0" err="1" smtClean="0">
                <a:solidFill>
                  <a:srgbClr val="FFC000"/>
                </a:solidFill>
              </a:rPr>
              <a:t>privateFor</a:t>
            </a:r>
            <a:r>
              <a:rPr lang="es-ES" sz="2400" dirty="0" smtClean="0">
                <a:solidFill>
                  <a:srgbClr val="FFC000"/>
                </a:solidFill>
              </a:rPr>
              <a:t> </a:t>
            </a:r>
            <a:r>
              <a:rPr lang="es-ES" sz="2400" dirty="0" smtClean="0"/>
              <a:t>y las transacciones como </a:t>
            </a:r>
            <a:r>
              <a:rPr lang="es-ES" sz="2400" dirty="0" err="1" smtClean="0">
                <a:solidFill>
                  <a:srgbClr val="FFC000"/>
                </a:solidFill>
              </a:rPr>
              <a:t>IsPrivate</a:t>
            </a:r>
            <a:r>
              <a:rPr lang="es-ES" sz="2400" dirty="0" smtClean="0">
                <a:solidFill>
                  <a:srgbClr val="FFC000"/>
                </a:solidFill>
              </a:rPr>
              <a:t> </a:t>
            </a:r>
            <a:r>
              <a:rPr lang="es-ES" sz="2400" dirty="0" smtClean="0"/>
              <a:t>para diferenciarlas.</a:t>
            </a:r>
            <a:endParaRPr lang="es-E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Transacciones(2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Son transacciones que son visibles para todos los participantes en la misma red de Quorum.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Son creadas como las transacciones de </a:t>
            </a:r>
            <a:r>
              <a:rPr lang="es-ES" sz="2800" dirty="0" err="1" smtClean="0"/>
              <a:t>Ethereum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Hay que tener claro que son transacciones en la red de Quorum no en la red pública de </a:t>
            </a:r>
            <a:r>
              <a:rPr lang="es-ES" sz="2800" dirty="0" err="1" smtClean="0"/>
              <a:t>Ethereum</a:t>
            </a:r>
            <a:r>
              <a:rPr lang="es-ES" sz="2800" dirty="0" smtClean="0"/>
              <a:t>. Aunque se llamen </a:t>
            </a:r>
            <a:r>
              <a:rPr lang="es-ES" sz="2800" dirty="0" err="1" smtClean="0"/>
              <a:t>Publics</a:t>
            </a:r>
            <a:r>
              <a:rPr lang="es-ES" sz="2800" dirty="0" smtClean="0"/>
              <a:t> sólo son accesibles por los componentes de la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2655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Transacciones(3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Tan sólo son accesibles a los participantes identificados mediante su </a:t>
            </a:r>
            <a:r>
              <a:rPr lang="es-ES" sz="2800" dirty="0" err="1" smtClean="0"/>
              <a:t>public</a:t>
            </a:r>
            <a:r>
              <a:rPr lang="es-ES" sz="2800" dirty="0" smtClean="0"/>
              <a:t> Key en el parámetro </a:t>
            </a:r>
            <a:r>
              <a:rPr lang="es-ES" sz="2800" dirty="0" err="1" smtClean="0"/>
              <a:t>privateFor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El parámetro pued</a:t>
            </a:r>
            <a:r>
              <a:rPr lang="es-ES" sz="2800" dirty="0" smtClean="0"/>
              <a:t>e incluir </a:t>
            </a:r>
            <a:r>
              <a:rPr lang="es-ES" sz="2800" dirty="0" err="1" smtClean="0"/>
              <a:t>multiples</a:t>
            </a:r>
            <a:r>
              <a:rPr lang="es-ES" sz="2800" dirty="0" smtClean="0"/>
              <a:t> direcciones separadas por comas.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Cuando Quorum encuentra que el parámetro </a:t>
            </a:r>
            <a:r>
              <a:rPr lang="es-ES" sz="2800" dirty="0" err="1" smtClean="0"/>
              <a:t>privateFor</a:t>
            </a:r>
            <a:r>
              <a:rPr lang="es-ES" sz="2800" dirty="0" smtClean="0"/>
              <a:t> no es nulo modifica el valor V de la transacción para que sea 37 </a:t>
            </a:r>
            <a:r>
              <a:rPr lang="es-ES" sz="2800" dirty="0" err="1" smtClean="0"/>
              <a:t>ó</a:t>
            </a:r>
            <a:r>
              <a:rPr lang="es-ES" sz="2800" dirty="0" smtClean="0"/>
              <a:t> 38, en lugar de 27 </a:t>
            </a:r>
            <a:r>
              <a:rPr lang="es-ES" sz="2800" dirty="0" err="1" smtClean="0"/>
              <a:t>ó</a:t>
            </a:r>
            <a:r>
              <a:rPr lang="es-ES" sz="2800" dirty="0" smtClean="0"/>
              <a:t> 28 para las transacciones públicas como en </a:t>
            </a:r>
            <a:r>
              <a:rPr lang="es-ES" sz="2800" dirty="0" err="1" smtClean="0"/>
              <a:t>Ethereum</a:t>
            </a:r>
            <a:r>
              <a:rPr lang="es-ES" sz="2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7792452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Transacciones(5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(2)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11956"/>
            <a:ext cx="7213341" cy="50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04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Transacciones(5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(3)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7 CuadroTexto"/>
          <p:cNvSpPr txBox="1"/>
          <p:nvPr/>
        </p:nvSpPr>
        <p:spPr>
          <a:xfrm>
            <a:off x="428596" y="1584883"/>
            <a:ext cx="803183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smtClean="0"/>
              <a:t>En el ejemplo se ve una transacción donde </a:t>
            </a:r>
            <a:r>
              <a:rPr lang="es-ES" sz="2800" dirty="0" err="1" smtClean="0"/>
              <a:t>Party</a:t>
            </a:r>
            <a:r>
              <a:rPr lang="es-ES" sz="2800" dirty="0" smtClean="0"/>
              <a:t> A y </a:t>
            </a:r>
            <a:r>
              <a:rPr lang="es-ES" sz="2800" dirty="0" err="1" smtClean="0"/>
              <a:t>Party</a:t>
            </a:r>
            <a:r>
              <a:rPr lang="es-ES" sz="2800" dirty="0" smtClean="0"/>
              <a:t> B forman parte de la transacción pero </a:t>
            </a:r>
            <a:r>
              <a:rPr lang="es-ES" sz="2800" dirty="0" err="1" smtClean="0"/>
              <a:t>Party</a:t>
            </a:r>
            <a:r>
              <a:rPr lang="es-ES" sz="2800" dirty="0" smtClean="0"/>
              <a:t> C no.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Party</a:t>
            </a:r>
            <a:r>
              <a:rPr lang="es-ES" sz="2800" dirty="0" smtClean="0"/>
              <a:t> A envía la transacci</a:t>
            </a:r>
            <a:r>
              <a:rPr lang="es-ES" sz="2800" dirty="0" smtClean="0"/>
              <a:t>ón a su nodo de Quorum.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Party</a:t>
            </a:r>
            <a:r>
              <a:rPr lang="es-ES" sz="2800" dirty="0" smtClean="0"/>
              <a:t> A envía la transacción a su </a:t>
            </a:r>
            <a:r>
              <a:rPr lang="es-ES" sz="2800" dirty="0" err="1" smtClean="0"/>
              <a:t>Transacion</a:t>
            </a:r>
            <a:r>
              <a:rPr lang="es-ES" sz="2800" dirty="0" smtClean="0"/>
              <a:t> Manager.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err="1" smtClean="0"/>
              <a:t>Transaction</a:t>
            </a:r>
            <a:r>
              <a:rPr lang="es-ES" sz="2800" dirty="0" smtClean="0"/>
              <a:t> Manager realiza una llamada al enclave para validar el origen y realizar la encriptación.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 smtClean="0"/>
              <a:t>El enclave de </a:t>
            </a:r>
            <a:r>
              <a:rPr lang="es-ES" sz="2800" dirty="0" err="1" smtClean="0"/>
              <a:t>Party</a:t>
            </a:r>
            <a:r>
              <a:rPr lang="es-ES" sz="2800" dirty="0" smtClean="0"/>
              <a:t> A chequea la clave privada  y una vez validada realiza la conversión de la transacción.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557377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Transacciones(6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(4)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7 CuadroTexto"/>
          <p:cNvSpPr txBox="1"/>
          <p:nvPr/>
        </p:nvSpPr>
        <p:spPr>
          <a:xfrm>
            <a:off x="428596" y="1584883"/>
            <a:ext cx="8031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sz="2800" dirty="0" err="1" smtClean="0"/>
              <a:t>Party</a:t>
            </a:r>
            <a:r>
              <a:rPr lang="es-ES" sz="2800" dirty="0" smtClean="0"/>
              <a:t> A almacena los datos encriptados y los envía al </a:t>
            </a:r>
            <a:r>
              <a:rPr lang="es-ES" sz="2800" dirty="0" err="1" smtClean="0"/>
              <a:t>Transaction</a:t>
            </a:r>
            <a:r>
              <a:rPr lang="es-ES" sz="2800" dirty="0" smtClean="0"/>
              <a:t> manager de </a:t>
            </a:r>
            <a:r>
              <a:rPr lang="es-ES" sz="2800" dirty="0" err="1" smtClean="0"/>
              <a:t>Party</a:t>
            </a:r>
            <a:r>
              <a:rPr lang="es-ES" sz="2800" dirty="0" smtClean="0"/>
              <a:t> B encriptándolo con la clave pública de </a:t>
            </a:r>
            <a:r>
              <a:rPr lang="es-ES" sz="2800" dirty="0" err="1" smtClean="0"/>
              <a:t>Party</a:t>
            </a:r>
            <a:r>
              <a:rPr lang="es-ES" sz="2800" dirty="0" smtClean="0"/>
              <a:t> B. </a:t>
            </a:r>
            <a:r>
              <a:rPr lang="es-ES" sz="2800" dirty="0" err="1" smtClean="0"/>
              <a:t>Party</a:t>
            </a:r>
            <a:r>
              <a:rPr lang="es-ES" sz="2800" dirty="0" smtClean="0"/>
              <a:t> B debe responder un ACK, en caso </a:t>
            </a:r>
            <a:r>
              <a:rPr lang="es-ES" sz="2800" dirty="0" err="1" smtClean="0"/>
              <a:t>contraro</a:t>
            </a:r>
            <a:r>
              <a:rPr lang="es-ES" sz="2800" dirty="0" smtClean="0"/>
              <a:t> la transacción no se realiza.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Una vez que </a:t>
            </a:r>
            <a:r>
              <a:rPr lang="es-ES" sz="2800" dirty="0" err="1" smtClean="0"/>
              <a:t>Party</a:t>
            </a:r>
            <a:r>
              <a:rPr lang="es-ES" sz="2800" dirty="0" smtClean="0"/>
              <a:t> B ha dado el ACK la transacción se envía al Quorum </a:t>
            </a:r>
            <a:r>
              <a:rPr lang="es-ES" sz="2800" dirty="0" err="1" smtClean="0"/>
              <a:t>Node</a:t>
            </a:r>
            <a:r>
              <a:rPr lang="es-ES" sz="2800" dirty="0" smtClean="0"/>
              <a:t> de </a:t>
            </a:r>
            <a:r>
              <a:rPr lang="es-ES" sz="2800" dirty="0" err="1" smtClean="0"/>
              <a:t>Party</a:t>
            </a:r>
            <a:r>
              <a:rPr lang="es-ES" sz="2800" dirty="0" smtClean="0"/>
              <a:t> A quien modifica el valor de V a 37 o 38 para indicar que la transacción es privada.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s-ES" sz="2800" dirty="0" smtClean="0"/>
              <a:t>La transacción se propaga al resto de la red.</a:t>
            </a:r>
            <a:r>
              <a:rPr lang="es-ES" sz="2800" dirty="0" smtClean="0"/>
              <a:t> </a:t>
            </a:r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8833719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852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Proceso de Transacciones(7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(6)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7 CuadroTexto"/>
          <p:cNvSpPr txBox="1"/>
          <p:nvPr/>
        </p:nvSpPr>
        <p:spPr>
          <a:xfrm>
            <a:off x="428596" y="1584883"/>
            <a:ext cx="8031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s-ES" sz="2800" dirty="0" smtClean="0"/>
              <a:t>Se crea un bloque que contiene la transacción AB y es propagado en la red.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 smtClean="0"/>
              <a:t>Todos los </a:t>
            </a:r>
            <a:r>
              <a:rPr lang="es-ES" sz="2800" dirty="0" err="1" smtClean="0"/>
              <a:t>parties</a:t>
            </a:r>
            <a:r>
              <a:rPr lang="es-ES" sz="2800" dirty="0" smtClean="0"/>
              <a:t> procesan el bloque y consultan a su </a:t>
            </a:r>
            <a:r>
              <a:rPr lang="es-ES" sz="2800" dirty="0" err="1" smtClean="0"/>
              <a:t>Transactions</a:t>
            </a:r>
            <a:r>
              <a:rPr lang="es-ES" sz="2800" dirty="0" smtClean="0"/>
              <a:t> Manager para ver si tienen los has para gestionarlo.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S" sz="2800" dirty="0" err="1" smtClean="0"/>
              <a:t>Party</a:t>
            </a:r>
            <a:r>
              <a:rPr lang="es-ES" sz="2800" dirty="0" smtClean="0"/>
              <a:t> C comprueba que no puede gestionar el bloque y recibe el mensaje </a:t>
            </a:r>
            <a:r>
              <a:rPr lang="es-ES" sz="2800" dirty="0" err="1" smtClean="0"/>
              <a:t>NotARecipient</a:t>
            </a:r>
            <a:r>
              <a:rPr lang="es-ES" sz="2800" dirty="0" smtClean="0"/>
              <a:t> y no procesa la transacción.</a:t>
            </a:r>
          </a:p>
          <a:p>
            <a:endParaRPr lang="es-ES" sz="2800" dirty="0" smtClean="0"/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23520009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511</Words>
  <Application>Microsoft Office PowerPoint</Application>
  <PresentationFormat>Presentación en pantalla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C</dc:creator>
  <cp:lastModifiedBy>David Manrique Garcia Sanchez</cp:lastModifiedBy>
  <cp:revision>25</cp:revision>
  <dcterms:created xsi:type="dcterms:W3CDTF">2018-04-25T10:31:13Z</dcterms:created>
  <dcterms:modified xsi:type="dcterms:W3CDTF">2018-11-28T10:42:57Z</dcterms:modified>
</cp:coreProperties>
</file>