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68" r:id="rId4"/>
    <p:sldId id="297" r:id="rId5"/>
    <p:sldId id="298" r:id="rId6"/>
    <p:sldId id="299" r:id="rId7"/>
    <p:sldId id="300" r:id="rId8"/>
    <p:sldId id="269" r:id="rId9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8C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7B47-CD08-40A2-B295-A0AC7845921F}" type="datetimeFigureOut">
              <a:rPr lang="es-VE" smtClean="0"/>
              <a:pPr/>
              <a:t>28/11/2018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1A6E-E31D-48AD-B22F-2A9E9AE88230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6 Imagen" descr="Logos_DEF_175px_H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64" y="2686990"/>
            <a:ext cx="4166673" cy="1484021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3648959" y="6286520"/>
            <a:ext cx="1846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b="1" dirty="0" smtClean="0">
                <a:solidFill>
                  <a:schemeClr val="bg1"/>
                </a:solidFill>
              </a:rPr>
              <a:t>WWW.BITBCN.ORG</a:t>
            </a:r>
            <a:endParaRPr lang="es-VE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is documentos\Pictures\diseño\Vael\pics\7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143644"/>
          </a:xfrm>
          <a:prstGeom prst="rect">
            <a:avLst/>
          </a:prstGeom>
          <a:noFill/>
        </p:spPr>
      </p:pic>
      <p:pic>
        <p:nvPicPr>
          <p:cNvPr id="7" name="Picture 4" descr="C:\Users\Daniel\Pictures\diseño\Bit BCN\PPT\pics\fondo2-01.jpg"/>
          <p:cNvPicPr>
            <a:picLocks noChangeAspect="1" noChangeArrowheads="1"/>
          </p:cNvPicPr>
          <p:nvPr/>
        </p:nvPicPr>
        <p:blipFill>
          <a:blip r:embed="rId3" cstate="print"/>
          <a:srcRect r="782"/>
          <a:stretch>
            <a:fillRect/>
          </a:stretch>
        </p:blipFill>
        <p:spPr bwMode="auto">
          <a:xfrm>
            <a:off x="0" y="4643446"/>
            <a:ext cx="9144000" cy="2214554"/>
          </a:xfrm>
          <a:prstGeom prst="rect">
            <a:avLst/>
          </a:prstGeom>
          <a:noFill/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5357826"/>
            <a:ext cx="896242" cy="633574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>
            <a:off x="190721" y="5136004"/>
            <a:ext cx="71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Tema04. </a:t>
            </a:r>
            <a:r>
              <a:rPr lang="es-VE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CONSENSO EN QUORUM.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0498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Consenso en Quorum (1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VE" sz="2800" b="1" i="1" dirty="0">
              <a:solidFill>
                <a:srgbClr val="00578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Quorum permite 3 tipos de Consenso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QuorumChain</a:t>
            </a:r>
            <a:endParaRPr lang="es-E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RAFT.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IBFT (</a:t>
            </a:r>
            <a:r>
              <a:rPr lang="es-ES" sz="2400" dirty="0" err="1" smtClean="0"/>
              <a:t>Istanbul</a:t>
            </a:r>
            <a:r>
              <a:rPr lang="es-ES" sz="2400" dirty="0" smtClean="0"/>
              <a:t> </a:t>
            </a:r>
            <a:r>
              <a:rPr lang="es-ES" sz="2400" dirty="0" err="1" smtClean="0"/>
              <a:t>Byzantine</a:t>
            </a:r>
            <a:r>
              <a:rPr lang="es-ES" sz="2400" dirty="0" smtClean="0"/>
              <a:t> </a:t>
            </a:r>
            <a:r>
              <a:rPr lang="es-ES" sz="2400" dirty="0" err="1" smtClean="0"/>
              <a:t>Fault</a:t>
            </a:r>
            <a:r>
              <a:rPr lang="es-ES" sz="2400" dirty="0" smtClean="0"/>
              <a:t> </a:t>
            </a:r>
            <a:r>
              <a:rPr lang="es-ES" sz="2400" dirty="0" err="1" smtClean="0"/>
              <a:t>Tolerance</a:t>
            </a:r>
            <a:r>
              <a:rPr lang="es-ES" sz="2400" dirty="0" smtClean="0"/>
              <a:t>). IBFT está inspirado en PBFT</a:t>
            </a:r>
            <a:endParaRPr lang="es-E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Consenso en Quorum (2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Raft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Está orientado a crear bloques de forma muy rápida.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En RAFT los nodos siguen a un líder.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Existe un nuevo líder cada X tiempo que se decide por votación.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Se ejecuta  un nuevo bloque cada 0,05 segundos.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Permite realizar miles de transacciones por segundo.</a:t>
            </a:r>
            <a:endParaRPr lang="es-ES" sz="2400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954762"/>
            <a:ext cx="6048672" cy="22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16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Consenso en Quorum (3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QuorumChain</a:t>
            </a:r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Existe 3 tipos de nodos, </a:t>
            </a:r>
            <a:r>
              <a:rPr lang="es-ES" sz="2400" dirty="0" err="1" smtClean="0"/>
              <a:t>maker</a:t>
            </a:r>
            <a:r>
              <a:rPr lang="es-ES" sz="2400" dirty="0" smtClean="0"/>
              <a:t>,  </a:t>
            </a:r>
            <a:r>
              <a:rPr lang="es-ES" sz="2400" dirty="0" err="1" smtClean="0"/>
              <a:t>voter</a:t>
            </a:r>
            <a:r>
              <a:rPr lang="es-ES" sz="2400" dirty="0" smtClean="0"/>
              <a:t> y </a:t>
            </a:r>
            <a:r>
              <a:rPr lang="es-ES" sz="2400" dirty="0" err="1" smtClean="0"/>
              <a:t>observer</a:t>
            </a:r>
            <a:r>
              <a:rPr lang="es-ES" sz="2400" dirty="0" smtClean="0"/>
              <a:t>.</a:t>
            </a:r>
          </a:p>
          <a:p>
            <a:r>
              <a:rPr lang="es-ES" sz="2400" dirty="0" smtClean="0"/>
              <a:t>•</a:t>
            </a:r>
            <a:r>
              <a:rPr lang="es-ES" sz="2400" dirty="0" err="1" smtClean="0"/>
              <a:t>Maker</a:t>
            </a:r>
            <a:r>
              <a:rPr lang="es-ES" sz="2400" dirty="0" smtClean="0"/>
              <a:t> </a:t>
            </a:r>
            <a:r>
              <a:rPr lang="es-ES" sz="2400" dirty="0" err="1"/>
              <a:t>Nodes</a:t>
            </a:r>
            <a:r>
              <a:rPr lang="es-ES" sz="2400" dirty="0"/>
              <a:t> </a:t>
            </a:r>
          </a:p>
          <a:p>
            <a:pPr lvl="1"/>
            <a:r>
              <a:rPr lang="es-ES" sz="2400" dirty="0" smtClean="0"/>
              <a:t>• Crean </a:t>
            </a:r>
            <a:r>
              <a:rPr lang="es-ES" sz="2400" dirty="0"/>
              <a:t>los bloques</a:t>
            </a:r>
          </a:p>
          <a:p>
            <a:pPr lvl="1"/>
            <a:r>
              <a:rPr lang="es-ES" sz="2400" dirty="0" smtClean="0"/>
              <a:t>• Periodo </a:t>
            </a:r>
            <a:r>
              <a:rPr lang="es-ES" sz="2400" dirty="0"/>
              <a:t>de tiempo en reposo aleatorio cuando empieza la creación </a:t>
            </a:r>
            <a:r>
              <a:rPr lang="es-ES" sz="2400" dirty="0" smtClean="0"/>
              <a:t>de </a:t>
            </a:r>
            <a:r>
              <a:rPr lang="es-ES" sz="2400" dirty="0"/>
              <a:t>un bloque.</a:t>
            </a:r>
          </a:p>
          <a:p>
            <a:pPr lvl="1"/>
            <a:r>
              <a:rPr lang="es-ES" sz="2400" dirty="0" smtClean="0"/>
              <a:t>• El </a:t>
            </a:r>
            <a:r>
              <a:rPr lang="es-ES" sz="2400" dirty="0"/>
              <a:t>primero en terminar el reposo después de la creación de un </a:t>
            </a:r>
            <a:r>
              <a:rPr lang="es-ES" sz="2400" dirty="0" smtClean="0"/>
              <a:t> bloque </a:t>
            </a:r>
            <a:r>
              <a:rPr lang="es-ES" sz="2400" dirty="0"/>
              <a:t>genera el siguiente.</a:t>
            </a:r>
          </a:p>
          <a:p>
            <a:r>
              <a:rPr lang="es-ES" sz="2400" dirty="0" smtClean="0"/>
              <a:t>•</a:t>
            </a:r>
            <a:r>
              <a:rPr lang="es-ES" sz="2400" dirty="0" err="1" smtClean="0"/>
              <a:t>Voter</a:t>
            </a:r>
            <a:r>
              <a:rPr lang="es-ES" sz="2400" dirty="0" smtClean="0"/>
              <a:t> </a:t>
            </a:r>
            <a:r>
              <a:rPr lang="es-ES" sz="2400" dirty="0" err="1"/>
              <a:t>Nodes</a:t>
            </a:r>
            <a:r>
              <a:rPr lang="es-ES" sz="2400" dirty="0"/>
              <a:t> </a:t>
            </a:r>
          </a:p>
          <a:p>
            <a:pPr lvl="1"/>
            <a:r>
              <a:rPr lang="es-ES" sz="2400" dirty="0" smtClean="0"/>
              <a:t>• Cuando </a:t>
            </a:r>
            <a:r>
              <a:rPr lang="es-ES" sz="2400" dirty="0"/>
              <a:t>hay conflicto (2 </a:t>
            </a:r>
            <a:r>
              <a:rPr lang="es-ES" sz="2400" dirty="0" err="1"/>
              <a:t>makers</a:t>
            </a:r>
            <a:r>
              <a:rPr lang="es-ES" sz="2400" dirty="0"/>
              <a:t> crean bloque a la vez) votan por el </a:t>
            </a:r>
            <a:r>
              <a:rPr lang="es-ES" sz="2400" dirty="0" smtClean="0"/>
              <a:t>bloque </a:t>
            </a:r>
            <a:r>
              <a:rPr lang="es-ES" sz="2400" dirty="0"/>
              <a:t>correcto</a:t>
            </a:r>
          </a:p>
          <a:p>
            <a:r>
              <a:rPr lang="es-ES" sz="2400" dirty="0" smtClean="0"/>
              <a:t>• </a:t>
            </a:r>
            <a:r>
              <a:rPr lang="es-ES" sz="2400" dirty="0" err="1" smtClean="0"/>
              <a:t>Observer</a:t>
            </a:r>
            <a:r>
              <a:rPr lang="es-ES" sz="2400" dirty="0" smtClean="0"/>
              <a:t> </a:t>
            </a:r>
            <a:r>
              <a:rPr lang="es-ES" sz="2400" dirty="0" err="1"/>
              <a:t>Nodes</a:t>
            </a:r>
            <a:endParaRPr lang="es-ES" sz="2400" dirty="0"/>
          </a:p>
          <a:p>
            <a:pPr lvl="1"/>
            <a:r>
              <a:rPr lang="es-ES" sz="2400" dirty="0" smtClean="0"/>
              <a:t>• Observan</a:t>
            </a:r>
            <a:r>
              <a:rPr lang="es-ES" sz="2400" dirty="0"/>
              <a:t>, validan bloque y lo añaden en su cadena</a:t>
            </a:r>
          </a:p>
        </p:txBody>
      </p:sp>
    </p:spTree>
    <p:extLst>
      <p:ext uri="{BB962C8B-B14F-4D97-AF65-F5344CB8AC3E}">
        <p14:creationId xmlns:p14="http://schemas.microsoft.com/office/powerpoint/2010/main" val="22390137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078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Consenso en Quorum (4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IBFT (1) 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596" y="1584883"/>
            <a:ext cx="8031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Está inspirado en PBFT.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Tiene las mismas fases PRE-PREPARE, PREPARE, COMMIT.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Incluye un Round </a:t>
            </a:r>
            <a:r>
              <a:rPr lang="es-ES" sz="2400" dirty="0" err="1" smtClean="0"/>
              <a:t>State</a:t>
            </a:r>
            <a:r>
              <a:rPr lang="es-ES" sz="2400" dirty="0" smtClean="0"/>
              <a:t> para cada fase.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Antes de cada ronda cualquier nodo se proponen como </a:t>
            </a:r>
            <a:r>
              <a:rPr lang="es-ES" sz="2400" dirty="0" err="1" smtClean="0"/>
              <a:t>Proposer</a:t>
            </a:r>
            <a:r>
              <a:rPr lang="es-ES" sz="2400" dirty="0" smtClean="0"/>
              <a:t> (</a:t>
            </a:r>
            <a:r>
              <a:rPr lang="es-ES" sz="2400" dirty="0" err="1" smtClean="0"/>
              <a:t>primary</a:t>
            </a:r>
            <a:r>
              <a:rPr lang="es-ES" sz="2400" dirty="0" smtClean="0"/>
              <a:t> </a:t>
            </a:r>
            <a:r>
              <a:rPr lang="es-ES" sz="2400" dirty="0" err="1" smtClean="0"/>
              <a:t>node</a:t>
            </a:r>
            <a:r>
              <a:rPr lang="es-ES" sz="2400" dirty="0" smtClean="0"/>
              <a:t>),  por defecto se escoge por Round </a:t>
            </a:r>
            <a:r>
              <a:rPr lang="es-ES" sz="2400" dirty="0" err="1" smtClean="0"/>
              <a:t>Robin</a:t>
            </a:r>
            <a:r>
              <a:rPr lang="es-E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Una vez que el PROPOSER recibe la transacción realiza las fases de PRE-PREPARE, PREPARE y COMMIT.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Hasta que no finaliza la ronda no se comienza otra.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208237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perfil BIT-0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28596" y="548326"/>
            <a:ext cx="5533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Consenso en Quorum (y 5 </a:t>
            </a:r>
            <a:r>
              <a:rPr lang="es-VE" sz="3200" b="1" dirty="0" smtClean="0">
                <a:solidFill>
                  <a:srgbClr val="00578C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VE" sz="3200" dirty="0">
              <a:solidFill>
                <a:srgbClr val="00578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8596" y="1000108"/>
            <a:ext cx="514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8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IBFT (y 2) </a:t>
            </a:r>
            <a:endParaRPr lang="es-VE" sz="2800" b="1" i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9" y="1700808"/>
            <a:ext cx="7527793" cy="46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989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fondo-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11 Imagen" descr="perfil BIT-0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6000768"/>
            <a:ext cx="896242" cy="633574"/>
          </a:xfrm>
          <a:prstGeom prst="rect">
            <a:avLst/>
          </a:prstGeom>
        </p:spPr>
      </p:pic>
      <p:sp>
        <p:nvSpPr>
          <p:cNvPr id="4" name="8 CuadroTexto"/>
          <p:cNvSpPr txBox="1"/>
          <p:nvPr/>
        </p:nvSpPr>
        <p:spPr>
          <a:xfrm>
            <a:off x="1392807" y="2780928"/>
            <a:ext cx="71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Tema04. CONSENSO EN QUORUM.</a:t>
            </a:r>
            <a:endParaRPr lang="es-VE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286</Words>
  <Application>Microsoft Office PowerPoint</Application>
  <PresentationFormat>Presentación en pantalla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Daniel C</dc:creator>
  <cp:lastModifiedBy>David Manrique Garcia Sanchez</cp:lastModifiedBy>
  <cp:revision>28</cp:revision>
  <dcterms:created xsi:type="dcterms:W3CDTF">2018-04-25T10:31:13Z</dcterms:created>
  <dcterms:modified xsi:type="dcterms:W3CDTF">2018-11-28T11:15:14Z</dcterms:modified>
</cp:coreProperties>
</file>