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9" r:id="rId4"/>
    <p:sldId id="278" r:id="rId5"/>
    <p:sldId id="280" r:id="rId6"/>
    <p:sldId id="281" r:id="rId7"/>
    <p:sldId id="282" r:id="rId8"/>
    <p:sldId id="331" r:id="rId9"/>
    <p:sldId id="333" r:id="rId10"/>
    <p:sldId id="334" r:id="rId11"/>
    <p:sldId id="335" r:id="rId12"/>
    <p:sldId id="332" r:id="rId13"/>
    <p:sldId id="25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230F1-6B81-6448-BF3B-77EFB7C0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FEC9DD-AB15-0841-8249-F3E811099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199EB9-BA32-E54C-98B4-617E3CC5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5821E6-CF23-9F4A-8888-2308AE0C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F3E037-07DB-064D-804D-70B94CEC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71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D648B-91CD-5E4E-A7E3-49C2BDB6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2A130E-C0EF-0D48-85B0-CD4615731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21678F-CEA5-8543-A4AD-A6DCAD7A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0B3C88-AA12-AD44-BF94-D01CD205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039F2-B085-F545-83FC-93FD66A2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461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663DDA-D221-A943-8EE8-EEAF2E7E1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AE5583-F8DF-DB46-9460-8029C09D3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DB7314-4051-A249-B716-3DE0B4AF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AC79BA-2D66-AE43-931D-A55F8DCF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D02182-8FB3-6A41-94B2-06C37E1A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490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7A3AB-FD25-4142-B328-DCB27831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7F80E7-33F8-FA4F-960A-436B417C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2CECC3-345E-794A-8B58-0B57E310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C392F6-76A1-9D40-84E9-75C13802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CF641C-AEBB-4B40-82E1-5EC4761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532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6AD80-5616-D046-9EA4-1CF0AC8F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27B206-DED8-3E49-AE58-E5575880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832B90-AEDB-F14A-8173-156027ED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EAD9C1-EDFB-EC47-9F92-B4938205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FF61FC-A7E3-4B45-8634-EFA776D7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35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57B7F-0F29-6F4B-81D1-7885B13F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EAC936-0261-DC4A-A0D7-47133A34A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1D19F-E922-1743-8430-137F70A2E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1CE990-9AF8-314A-9391-E8FC641B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9FEE0C-1E9B-9348-A48E-6459710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8F0BA4-C3BC-F642-801D-AB76239D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287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3A6A5-54A2-3748-A807-A06B9435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AC99B3-A9DC-2249-8516-DEEA02E2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B90FF9-C433-0F44-A08E-5942050E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541BFA-AD25-B84C-B65A-972FC4CD2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D3DE90-D833-1A46-8F8A-DE58739DE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18B183-D8B6-8446-B34E-C14EAED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B3D717-996C-FF44-B56C-291902EB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FEA2B58-4101-FB40-9A0C-CB841933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318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95B2C-1DCF-B549-B669-175CC962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B00B25-FF94-0244-A903-590986F2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0DA672-84CB-4943-877F-2D8A2A64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2BB1C5-D65A-DC47-A1B5-18197910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29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4B04C1D-5EAA-0247-B37E-4F8B1A1F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0D1E115-7944-D44D-9147-6F3F35EB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ED75B2-A30D-0E47-8770-B3E020E1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95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62AC1-93EA-0841-AE0C-511695B2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BAA199-0625-944E-B76B-8E9B72D3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C6809D-9EBC-B546-9CAC-FEA34E00C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F8006A-0F80-A546-8B2F-CC4C9FD4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85B3E1-F889-2644-8C32-68644998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F4F093-913B-BC44-A4B3-27E556C9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531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2C767F-8C67-6443-B2D3-E65AE07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42DF1D-19F9-494C-A985-E1F5B3E42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F914E3-6AA2-2A4F-8CB4-2ABEF7AEC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54372C-84F8-B14D-8098-DE660E5C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BB4F26-D6EA-A443-9BD5-17242A5B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1A6B0B-17AB-8B4F-AD13-F3987B16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801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4250-1E74-9D49-9B54-948B4A62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CB559-F3FB-2547-87C3-0E8BFE77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5E8837-F6BF-5E43-8545-54CE249B2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9175-9CEF-1943-8A64-D7B049135C04}" type="datetimeFigureOut">
              <a:t>26/11/2018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885FE-005F-0240-A3A5-6420693CD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93D2FF-94FA-2949-98C5-9228155F0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A637-B471-9043-A010-8320E65563D9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81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6 Imagen" descr="Logos_DEF_175px_H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65" y="2686991"/>
            <a:ext cx="4166673" cy="1484021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172960" y="6286520"/>
            <a:ext cx="1846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>
                <a:solidFill>
                  <a:schemeClr val="bg1"/>
                </a:solidFill>
              </a:rPr>
              <a:t>WWW.BITBCN.ORG</a:t>
            </a:r>
          </a:p>
        </p:txBody>
      </p:sp>
    </p:spTree>
    <p:extLst>
      <p:ext uri="{BB962C8B-B14F-4D97-AF65-F5344CB8AC3E}">
        <p14:creationId xmlns:p14="http://schemas.microsoft.com/office/powerpoint/2010/main" val="243615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453BE0-15DE-DF48-8515-9ED44894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(2)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EA26EAE-D18B-604C-A48A-3A3B54A8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invocar </a:t>
            </a:r>
            <a:r>
              <a:rPr lang="es-ES" dirty="0" err="1"/>
              <a:t>Yeoman</a:t>
            </a:r>
            <a:r>
              <a:rPr lang="es-ES" dirty="0"/>
              <a:t> para generar la aplicación usaremos:</a:t>
            </a:r>
          </a:p>
          <a:p>
            <a:endParaRPr lang="es-ES" dirty="0"/>
          </a:p>
          <a:p>
            <a:r>
              <a:rPr lang="es-ES" dirty="0"/>
              <a:t>Y contestamos a lo que nos piden: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BC22BF-675D-1549-9755-20C78974AFB8}"/>
              </a:ext>
            </a:extLst>
          </p:cNvPr>
          <p:cNvSpPr txBox="1"/>
          <p:nvPr/>
        </p:nvSpPr>
        <p:spPr>
          <a:xfrm>
            <a:off x="1124263" y="2333331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﻿&gt;yo </a:t>
            </a:r>
            <a:r>
              <a:rPr lang="es-ES" sz="2000" dirty="0" err="1">
                <a:solidFill>
                  <a:schemeClr val="bg1"/>
                </a:solidFill>
              </a:rPr>
              <a:t>hyperledger-composer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8E2F92F-9679-8243-A002-BF5946DE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81" y="3241147"/>
            <a:ext cx="7481118" cy="35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8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67B26D-0B78-9444-BC0F-0A3DD7B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(3)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464CDE8-CD3F-904A-9781-C37CA765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finalizar tendremos un directorio con toda la estructura Angular del proyecto nuevo. Podemos ejecutarla con: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3A9124-960C-3C47-9F7A-A1AC95B6DC32}"/>
              </a:ext>
            </a:extLst>
          </p:cNvPr>
          <p:cNvSpPr txBox="1"/>
          <p:nvPr/>
        </p:nvSpPr>
        <p:spPr>
          <a:xfrm>
            <a:off x="1124263" y="2842174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npm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start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3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2181BF-2EFD-1E43-9859-A7927879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(y 4) Desde PHP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B23C736-FC2C-A245-84F7-86B9107D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028"/>
          </a:xfrm>
        </p:spPr>
        <p:txBody>
          <a:bodyPr>
            <a:normAutofit/>
          </a:bodyPr>
          <a:lstStyle/>
          <a:p>
            <a:r>
              <a:rPr lang="es-ES" dirty="0"/>
              <a:t>Vamos a hacerlo desde PHP por su versatilidad pero puede ser cualquier tecnología de </a:t>
            </a:r>
            <a:r>
              <a:rPr lang="es-ES" dirty="0" err="1"/>
              <a:t>Frontend</a:t>
            </a:r>
            <a:r>
              <a:rPr lang="es-ES" dirty="0"/>
              <a:t> con la que estemos familiarizados</a:t>
            </a:r>
          </a:p>
          <a:p>
            <a:r>
              <a:rPr lang="es-ES" dirty="0"/>
              <a:t>Instalamos PHP y la extensión </a:t>
            </a:r>
            <a:r>
              <a:rPr lang="es-ES" dirty="0" err="1"/>
              <a:t>cURL</a:t>
            </a:r>
            <a:r>
              <a:rPr lang="es-ES" dirty="0"/>
              <a:t> para el mismo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Finalmente creamos un fichero PHP y realizamos la invocación: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EF56AE-C5B4-704F-8676-896E3C631F56}"/>
              </a:ext>
            </a:extLst>
          </p:cNvPr>
          <p:cNvSpPr txBox="1"/>
          <p:nvPr/>
        </p:nvSpPr>
        <p:spPr>
          <a:xfrm>
            <a:off x="1172391" y="3283827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﻿&gt;sudo </a:t>
            </a:r>
            <a:r>
              <a:rPr lang="es-ES" sz="2000" dirty="0" err="1">
                <a:solidFill>
                  <a:schemeClr val="bg1"/>
                </a:solidFill>
              </a:rPr>
              <a:t>apt-get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install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php</a:t>
            </a:r>
            <a:r>
              <a:rPr lang="es-ES" sz="2000" dirty="0">
                <a:solidFill>
                  <a:schemeClr val="bg1"/>
                </a:solidFill>
              </a:rPr>
              <a:t> -y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4A70F44-8193-F94C-93F0-172CF4C135E9}"/>
              </a:ext>
            </a:extLst>
          </p:cNvPr>
          <p:cNvSpPr txBox="1"/>
          <p:nvPr/>
        </p:nvSpPr>
        <p:spPr>
          <a:xfrm>
            <a:off x="1172391" y="3926984"/>
            <a:ext cx="10229537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&gt;sudo </a:t>
            </a:r>
            <a:r>
              <a:rPr lang="es-ES" sz="2000" dirty="0" err="1">
                <a:solidFill>
                  <a:schemeClr val="bg1"/>
                </a:solidFill>
              </a:rPr>
              <a:t>apt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update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﻿</a:t>
            </a:r>
          </a:p>
          <a:p>
            <a:r>
              <a:rPr lang="es-ES" sz="2000" dirty="0">
                <a:solidFill>
                  <a:schemeClr val="bg1"/>
                </a:solidFill>
              </a:rPr>
              <a:t>&gt;sudo </a:t>
            </a:r>
            <a:r>
              <a:rPr lang="es-ES" sz="2000" dirty="0" err="1">
                <a:solidFill>
                  <a:schemeClr val="bg1"/>
                </a:solidFill>
              </a:rPr>
              <a:t>apt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install</a:t>
            </a:r>
            <a:r>
              <a:rPr lang="es-ES" sz="2000" dirty="0">
                <a:solidFill>
                  <a:schemeClr val="bg1"/>
                </a:solidFill>
              </a:rPr>
              <a:t> php7.0-curl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D7BCB648-7D8D-6B4B-9E48-A83C7FD1AAA1}"/>
              </a:ext>
            </a:extLst>
          </p:cNvPr>
          <p:cNvSpPr txBox="1"/>
          <p:nvPr/>
        </p:nvSpPr>
        <p:spPr>
          <a:xfrm>
            <a:off x="1172391" y="5773265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php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callAPI.php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6462" y="6000768"/>
            <a:ext cx="896242" cy="63357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3085817" y="2928935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 07. </a:t>
            </a:r>
            <a:r>
              <a:rPr lang="es-VE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HYPERLEDGER COMPOSER</a:t>
            </a:r>
          </a:p>
          <a:p>
            <a:pPr algn="ctr"/>
            <a:r>
              <a:rPr lang="es-VE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PRIMEROS PASOS DESARROLLO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8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is documentos\Pictures\diseño\Vael\pics\7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143644"/>
          </a:xfrm>
          <a:prstGeom prst="rect">
            <a:avLst/>
          </a:prstGeom>
          <a:noFill/>
        </p:spPr>
      </p:pic>
      <p:pic>
        <p:nvPicPr>
          <p:cNvPr id="7" name="Picture 4" descr="C:\Users\Daniel\Pictures\diseño\Bit BCN\PPT\pics\fondo2-01.jpg"/>
          <p:cNvPicPr>
            <a:picLocks noChangeAspect="1" noChangeArrowheads="1"/>
          </p:cNvPicPr>
          <p:nvPr/>
        </p:nvPicPr>
        <p:blipFill>
          <a:blip r:embed="rId3" cstate="print"/>
          <a:srcRect r="782"/>
          <a:stretch>
            <a:fillRect/>
          </a:stretch>
        </p:blipFill>
        <p:spPr bwMode="auto">
          <a:xfrm>
            <a:off x="0" y="4643446"/>
            <a:ext cx="12192000" cy="2214554"/>
          </a:xfrm>
          <a:prstGeom prst="rect">
            <a:avLst/>
          </a:prstGeom>
          <a:noFill/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01358" y="5273118"/>
            <a:ext cx="896242" cy="63357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370387" y="5328768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 07. </a:t>
            </a:r>
            <a:r>
              <a:rPr lang="es-VE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HYPERLEDGER COMPOSER</a:t>
            </a:r>
          </a:p>
          <a:p>
            <a:r>
              <a:rPr lang="es-VE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PRIMEROS PASOS DESARROLLO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8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5CA884-27AE-6941-802E-2D967AF1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Desarrollo (1)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F7146C1-77A6-C64E-9861-8957D032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Consta </a:t>
            </a:r>
            <a:r>
              <a:rPr lang="es-ES" dirty="0"/>
              <a:t>de los siguientes pasos:</a:t>
            </a:r>
          </a:p>
          <a:p>
            <a:pPr lvl="1"/>
            <a:r>
              <a:rPr lang="es-ES" dirty="0"/>
              <a:t>Paso 1: Creación de la estructura de red de negocio</a:t>
            </a:r>
          </a:p>
          <a:p>
            <a:pPr lvl="1"/>
            <a:r>
              <a:rPr lang="es-ES" dirty="0"/>
              <a:t>Paso 2: Definición de la red de negocio</a:t>
            </a:r>
          </a:p>
          <a:p>
            <a:pPr lvl="1"/>
            <a:r>
              <a:rPr lang="es-ES" dirty="0"/>
              <a:t>Paso 3: Generación del archivo de red de negocio (</a:t>
            </a:r>
            <a:r>
              <a:rPr lang="es-ES" dirty="0" err="1"/>
              <a:t>bna</a:t>
            </a:r>
            <a:r>
              <a:rPr lang="es-ES" dirty="0"/>
              <a:t>) en base a lo anterior</a:t>
            </a:r>
          </a:p>
          <a:p>
            <a:pPr lvl="1"/>
            <a:r>
              <a:rPr lang="es-ES" dirty="0"/>
              <a:t>Paso 4: Creación de credenciales de administrador</a:t>
            </a:r>
          </a:p>
          <a:p>
            <a:pPr lvl="1"/>
            <a:r>
              <a:rPr lang="es-ES" dirty="0"/>
              <a:t>Paso 5: Despliegue de la nueva red dentro de </a:t>
            </a:r>
            <a:r>
              <a:rPr lang="es-ES" dirty="0" err="1"/>
              <a:t>Fabric</a:t>
            </a:r>
            <a:endParaRPr lang="es-ES" dirty="0"/>
          </a:p>
          <a:p>
            <a:pPr lvl="1"/>
            <a:r>
              <a:rPr lang="es-ES" dirty="0"/>
              <a:t>Paso 6: Publicamos un servidor REST para acceder a la Blockchain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63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E8D9B1-4815-F54C-A79C-6A9EC3A1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Desarrollo (2)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DAEB049-DC18-D048-B6BC-9BF66BDB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rgbClr val="FFC000"/>
                </a:solidFill>
              </a:rPr>
              <a:t>Paso 1: Creación de las estructura de red de negocio</a:t>
            </a:r>
          </a:p>
          <a:p>
            <a:pPr lvl="1"/>
            <a:r>
              <a:rPr lang="es-ES" dirty="0"/>
              <a:t>Necesitaremos crear una </a:t>
            </a:r>
            <a:r>
              <a:rPr lang="es-ES" b="1" dirty="0" err="1"/>
              <a:t>business</a:t>
            </a:r>
            <a:r>
              <a:rPr lang="es-ES" b="1" dirty="0"/>
              <a:t> </a:t>
            </a:r>
            <a:r>
              <a:rPr lang="es-ES" b="1" dirty="0" err="1"/>
              <a:t>network</a:t>
            </a:r>
            <a:r>
              <a:rPr lang="es-ES" b="1" dirty="0"/>
              <a:t> </a:t>
            </a:r>
            <a:r>
              <a:rPr lang="es-ES" b="1" dirty="0" err="1"/>
              <a:t>definition</a:t>
            </a:r>
            <a:r>
              <a:rPr lang="es-ES" b="1" dirty="0"/>
              <a:t> (BND)</a:t>
            </a:r>
          </a:p>
          <a:p>
            <a:pPr lvl="1"/>
            <a:r>
              <a:rPr lang="es-ES" dirty="0"/>
              <a:t>En ella se define el modelo de datos, lógica de transacciones y las reglas de control de acceso de la solución Blockchain</a:t>
            </a:r>
          </a:p>
          <a:p>
            <a:pPr lvl="1"/>
            <a:r>
              <a:rPr lang="es-ES" dirty="0"/>
              <a:t>Para crear la BND necesitamos una determinada estructura en disco</a:t>
            </a:r>
          </a:p>
          <a:p>
            <a:pPr lvl="1"/>
            <a:r>
              <a:rPr lang="es-ES" dirty="0"/>
              <a:t>Para ello se usa el generador </a:t>
            </a:r>
            <a:r>
              <a:rPr lang="es-ES" dirty="0" err="1"/>
              <a:t>Yeoman</a:t>
            </a:r>
            <a:r>
              <a:rPr lang="es-ES" dirty="0"/>
              <a:t> que crea esta estructura por nosotros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>
                <a:solidFill>
                  <a:srgbClr val="FFC000"/>
                </a:solidFill>
              </a:rPr>
              <a:t>Paso 2: Definición de la red de negocio</a:t>
            </a:r>
          </a:p>
          <a:p>
            <a:pPr lvl="1"/>
            <a:r>
              <a:rPr lang="es-ES" dirty="0"/>
              <a:t>Los modelos dentro de la carpeta “</a:t>
            </a:r>
            <a:r>
              <a:rPr lang="es-ES" dirty="0" err="1">
                <a:solidFill>
                  <a:srgbClr val="FFC000"/>
                </a:solidFill>
              </a:rPr>
              <a:t>model</a:t>
            </a:r>
            <a:r>
              <a:rPr lang="es-ES" dirty="0"/>
              <a:t>” hay definiremos los activos, participantes y transacciones</a:t>
            </a:r>
          </a:p>
          <a:p>
            <a:pPr lvl="1"/>
            <a:r>
              <a:rPr lang="es-ES" dirty="0"/>
              <a:t>La lógica de las transacciones se definen en la carpeta “</a:t>
            </a:r>
            <a:r>
              <a:rPr lang="es-ES" dirty="0" err="1">
                <a:solidFill>
                  <a:srgbClr val="FFC000"/>
                </a:solidFill>
              </a:rPr>
              <a:t>lib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Creamos un fichero con la lógica de acceso “</a:t>
            </a:r>
            <a:r>
              <a:rPr lang="es-ES" dirty="0" err="1">
                <a:solidFill>
                  <a:srgbClr val="FFC000"/>
                </a:solidFill>
              </a:rPr>
              <a:t>permissions.acl</a:t>
            </a:r>
            <a:r>
              <a:rPr lang="es-ES" dirty="0"/>
              <a:t>” en la raíz del proyecto</a:t>
            </a:r>
          </a:p>
          <a:p>
            <a:pPr lvl="1"/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E4FCD1-BDAB-AB48-B8DB-54680616DB78}"/>
              </a:ext>
            </a:extLst>
          </p:cNvPr>
          <p:cNvSpPr txBox="1"/>
          <p:nvPr/>
        </p:nvSpPr>
        <p:spPr>
          <a:xfrm>
            <a:off x="1124263" y="4089997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&gt;yo </a:t>
            </a:r>
            <a:r>
              <a:rPr lang="es-ES" sz="2000" dirty="0" err="1">
                <a:solidFill>
                  <a:schemeClr val="bg1"/>
                </a:solidFill>
              </a:rPr>
              <a:t>hyperledger-composer:businessnetwork</a:t>
            </a:r>
            <a:endParaRPr lang="es-ES_trad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5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6377D8-038A-F64E-9099-5A363814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Desarrollo (3)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288348B-8BF0-6C45-B10F-4F2B9D3B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Paso 3: Generación del archivo de red de negocio (</a:t>
            </a:r>
            <a:r>
              <a:rPr lang="es-ES" dirty="0" err="1">
                <a:solidFill>
                  <a:srgbClr val="FFC000"/>
                </a:solidFill>
              </a:rPr>
              <a:t>bna</a:t>
            </a:r>
            <a:r>
              <a:rPr lang="es-ES" dirty="0">
                <a:solidFill>
                  <a:srgbClr val="FFC000"/>
                </a:solidFill>
              </a:rPr>
              <a:t>) en base a lo anterior</a:t>
            </a:r>
          </a:p>
          <a:p>
            <a:pPr lvl="1"/>
            <a:r>
              <a:rPr lang="es-ES" dirty="0"/>
              <a:t>Si hay algún error en alguno de los ficheros anteriores “</a:t>
            </a:r>
            <a:r>
              <a:rPr lang="es-ES" dirty="0" err="1"/>
              <a:t>composer</a:t>
            </a:r>
            <a:r>
              <a:rPr lang="es-ES" dirty="0"/>
              <a:t>” nos avisará</a:t>
            </a:r>
          </a:p>
          <a:p>
            <a:pPr lvl="1"/>
            <a:r>
              <a:rPr lang="es-ES" dirty="0"/>
              <a:t>El nombre del fichero que se genera depende del nombre que hayamos dado al generar la estructura de negocio en el paso 1 y tiene la forma “nombre@0.0.1.bna”</a:t>
            </a:r>
          </a:p>
          <a:p>
            <a:pPr lvl="1"/>
            <a:endParaRPr lang="es-E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s-ES" dirty="0">
              <a:solidFill>
                <a:srgbClr val="FFC000"/>
              </a:solidFill>
            </a:endParaRPr>
          </a:p>
          <a:p>
            <a:r>
              <a:rPr lang="es-ES" dirty="0">
                <a:solidFill>
                  <a:srgbClr val="FFC000"/>
                </a:solidFill>
              </a:rPr>
              <a:t>Paso 4: Creación de credenciales de administrador</a:t>
            </a:r>
          </a:p>
          <a:p>
            <a:pPr lvl="1"/>
            <a:r>
              <a:rPr lang="es-ES" dirty="0"/>
              <a:t>En “</a:t>
            </a:r>
            <a:r>
              <a:rPr lang="es-ES" dirty="0" err="1"/>
              <a:t>fabric</a:t>
            </a:r>
            <a:r>
              <a:rPr lang="es-ES" dirty="0"/>
              <a:t>-</a:t>
            </a:r>
            <a:r>
              <a:rPr lang="es-ES" dirty="0" err="1"/>
              <a:t>dev</a:t>
            </a:r>
            <a:r>
              <a:rPr lang="es-ES" dirty="0"/>
              <a:t>-servers” ejecutamos el script “</a:t>
            </a:r>
            <a:r>
              <a:rPr lang="es-ES" dirty="0" err="1">
                <a:solidFill>
                  <a:srgbClr val="FFC000"/>
                </a:solidFill>
              </a:rPr>
              <a:t>createPeerAdminCard.sh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Se nos crea “</a:t>
            </a:r>
            <a:r>
              <a:rPr lang="es-ES" dirty="0">
                <a:solidFill>
                  <a:srgbClr val="FFC000"/>
                </a:solidFill>
              </a:rPr>
              <a:t>PeerAdmin@hlfv1</a:t>
            </a:r>
            <a:r>
              <a:rPr lang="es-ES" dirty="0"/>
              <a:t>”</a:t>
            </a:r>
          </a:p>
          <a:p>
            <a:pPr lvl="1"/>
            <a:endParaRPr lang="es-ES" dirty="0">
              <a:solidFill>
                <a:srgbClr val="FFC000"/>
              </a:solidFill>
            </a:endParaRPr>
          </a:p>
          <a:p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25E666-7129-C34A-AC63-77FB18FD88CE}"/>
              </a:ext>
            </a:extLst>
          </p:cNvPr>
          <p:cNvSpPr txBox="1"/>
          <p:nvPr/>
        </p:nvSpPr>
        <p:spPr>
          <a:xfrm>
            <a:off x="1220515" y="4258385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 archive </a:t>
            </a:r>
            <a:r>
              <a:rPr lang="es-ES" sz="2000" dirty="0" err="1">
                <a:solidFill>
                  <a:schemeClr val="bg1"/>
                </a:solidFill>
              </a:rPr>
              <a:t>create</a:t>
            </a:r>
            <a:r>
              <a:rPr lang="es-ES" sz="2000" dirty="0">
                <a:solidFill>
                  <a:schemeClr val="bg1"/>
                </a:solidFill>
              </a:rPr>
              <a:t> -t </a:t>
            </a:r>
            <a:r>
              <a:rPr lang="es-ES" sz="2000" dirty="0" err="1">
                <a:solidFill>
                  <a:schemeClr val="bg1"/>
                </a:solidFill>
              </a:rPr>
              <a:t>dir</a:t>
            </a:r>
            <a:r>
              <a:rPr lang="es-ES" sz="2000" dirty="0">
                <a:solidFill>
                  <a:schemeClr val="bg1"/>
                </a:solidFill>
              </a:rPr>
              <a:t> -n .</a:t>
            </a:r>
            <a:endParaRPr lang="es-ES_trad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E58069-989A-D44B-862B-F5F4D43A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Desarrollo (4)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F485414-65C7-E84A-8519-341EE080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Paso 5: Despliegue de la nueva red dentro de </a:t>
            </a:r>
            <a:r>
              <a:rPr lang="es-ES" dirty="0" err="1">
                <a:solidFill>
                  <a:srgbClr val="FFC000"/>
                </a:solidFill>
              </a:rPr>
              <a:t>Fabric</a:t>
            </a:r>
            <a:endParaRPr lang="es-ES" dirty="0">
              <a:solidFill>
                <a:srgbClr val="FFC000"/>
              </a:solidFill>
            </a:endParaRPr>
          </a:p>
          <a:p>
            <a:pPr lvl="1"/>
            <a:r>
              <a:rPr lang="es-ES" dirty="0"/>
              <a:t>5.1. Instalación del </a:t>
            </a:r>
            <a:r>
              <a:rPr lang="es-ES" dirty="0" err="1"/>
              <a:t>runtime</a:t>
            </a:r>
            <a:r>
              <a:rPr lang="es-ES" dirty="0"/>
              <a:t> de </a:t>
            </a:r>
            <a:r>
              <a:rPr lang="es-ES" dirty="0" err="1"/>
              <a:t>composer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5.2. Arrancamos la nueva red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5.3. Importamos la nueva </a:t>
            </a:r>
            <a:r>
              <a:rPr lang="es-ES" dirty="0" err="1"/>
              <a:t>card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8EF27D-E76C-D642-B2F0-280DA0C286AC}"/>
              </a:ext>
            </a:extLst>
          </p:cNvPr>
          <p:cNvSpPr txBox="1"/>
          <p:nvPr/>
        </p:nvSpPr>
        <p:spPr>
          <a:xfrm>
            <a:off x="1364894" y="2802564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network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install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card</a:t>
            </a:r>
            <a:r>
              <a:rPr lang="es-ES" sz="2000" dirty="0">
                <a:solidFill>
                  <a:schemeClr val="bg1"/>
                </a:solidFill>
              </a:rPr>
              <a:t> PeerAdmin@hlfv1 --</a:t>
            </a:r>
            <a:r>
              <a:rPr lang="es-ES" sz="2000" dirty="0" err="1">
                <a:solidFill>
                  <a:schemeClr val="bg1"/>
                </a:solidFill>
              </a:rPr>
              <a:t>archiveFile</a:t>
            </a:r>
            <a:r>
              <a:rPr lang="es-ES" sz="2000" dirty="0">
                <a:solidFill>
                  <a:schemeClr val="bg1"/>
                </a:solidFill>
              </a:rPr>
              <a:t> &lt;nombre&gt;@0.0.1.bna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DB5CAD8F-2A5D-6E47-911E-63EE4B1BD55E}"/>
              </a:ext>
            </a:extLst>
          </p:cNvPr>
          <p:cNvSpPr txBox="1"/>
          <p:nvPr/>
        </p:nvSpPr>
        <p:spPr>
          <a:xfrm>
            <a:off x="1364893" y="3914440"/>
            <a:ext cx="10229537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network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start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networkName</a:t>
            </a:r>
            <a:r>
              <a:rPr lang="es-ES" sz="2000" dirty="0">
                <a:solidFill>
                  <a:schemeClr val="bg1"/>
                </a:solidFill>
              </a:rPr>
              <a:t> tutorial-</a:t>
            </a:r>
            <a:r>
              <a:rPr lang="es-ES" sz="2000" dirty="0" err="1">
                <a:solidFill>
                  <a:schemeClr val="bg1"/>
                </a:solidFill>
              </a:rPr>
              <a:t>network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networkAdmin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admin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networkAdminEnrollSecret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adminpw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card</a:t>
            </a:r>
            <a:r>
              <a:rPr lang="es-ES" sz="2000" dirty="0">
                <a:solidFill>
                  <a:schemeClr val="bg1"/>
                </a:solidFill>
              </a:rPr>
              <a:t> PeerAdmin@hlfv1 --file </a:t>
            </a:r>
            <a:r>
              <a:rPr lang="es-ES" sz="2000" dirty="0" err="1">
                <a:solidFill>
                  <a:schemeClr val="bg1"/>
                </a:solidFill>
              </a:rPr>
              <a:t>networkadmin.card</a:t>
            </a:r>
            <a:r>
              <a:rPr lang="es-ES" sz="2000" dirty="0">
                <a:solidFill>
                  <a:schemeClr val="bg1"/>
                </a:solidFill>
              </a:rPr>
              <a:t> --</a:t>
            </a:r>
            <a:r>
              <a:rPr lang="es-ES" sz="2000" dirty="0" err="1">
                <a:solidFill>
                  <a:schemeClr val="bg1"/>
                </a:solidFill>
              </a:rPr>
              <a:t>networkVersion</a:t>
            </a:r>
            <a:r>
              <a:rPr lang="es-ES" sz="2000" dirty="0">
                <a:solidFill>
                  <a:schemeClr val="bg1"/>
                </a:solidFill>
              </a:rPr>
              <a:t> 0.0.1 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D7371805-F8A3-2342-9860-2D83B7C7E3E9}"/>
              </a:ext>
            </a:extLst>
          </p:cNvPr>
          <p:cNvSpPr txBox="1"/>
          <p:nvPr/>
        </p:nvSpPr>
        <p:spPr>
          <a:xfrm>
            <a:off x="1364893" y="5426409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card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import</a:t>
            </a:r>
            <a:r>
              <a:rPr lang="es-ES" sz="2000" dirty="0">
                <a:solidFill>
                  <a:schemeClr val="bg1"/>
                </a:solidFill>
              </a:rPr>
              <a:t> --file </a:t>
            </a:r>
            <a:r>
              <a:rPr lang="es-ES" sz="2000" dirty="0" err="1">
                <a:solidFill>
                  <a:schemeClr val="bg1"/>
                </a:solidFill>
              </a:rPr>
              <a:t>networkadmin.card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endParaRPr lang="es-ES_trad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E58069-989A-D44B-862B-F5F4D43A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</a:t>
            </a:r>
            <a:r>
              <a:rPr lang="es-ES"/>
              <a:t>Desarrollo (y 5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F485414-65C7-E84A-8519-341EE080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Paso 5: Despliegue de la nueva red dentro de </a:t>
            </a:r>
            <a:r>
              <a:rPr lang="es-ES" dirty="0" err="1">
                <a:solidFill>
                  <a:srgbClr val="FFC000"/>
                </a:solidFill>
              </a:rPr>
              <a:t>Fabric</a:t>
            </a:r>
            <a:endParaRPr lang="es-ES" dirty="0">
              <a:solidFill>
                <a:srgbClr val="FFC000"/>
              </a:solidFill>
            </a:endParaRPr>
          </a:p>
          <a:p>
            <a:pPr lvl="1"/>
            <a:r>
              <a:rPr lang="es-ES" dirty="0"/>
              <a:t>5.4. Ping a la nueva red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>
                <a:solidFill>
                  <a:srgbClr val="FFC000"/>
                </a:solidFill>
              </a:rPr>
              <a:t>Paso 6: Publicamos un servidor REST para acceder a la Blockchain</a:t>
            </a:r>
          </a:p>
          <a:p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8EF27D-E76C-D642-B2F0-280DA0C286AC}"/>
              </a:ext>
            </a:extLst>
          </p:cNvPr>
          <p:cNvSpPr txBox="1"/>
          <p:nvPr/>
        </p:nvSpPr>
        <p:spPr>
          <a:xfrm>
            <a:off x="1364894" y="2802564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network</a:t>
            </a:r>
            <a:r>
              <a:rPr lang="es-ES" sz="2000" dirty="0">
                <a:solidFill>
                  <a:schemeClr val="bg1"/>
                </a:solidFill>
              </a:rPr>
              <a:t> ping --</a:t>
            </a:r>
            <a:r>
              <a:rPr lang="es-ES" sz="2000" dirty="0" err="1">
                <a:solidFill>
                  <a:schemeClr val="bg1"/>
                </a:solidFill>
              </a:rPr>
              <a:t>card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admin@tutorial-network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83FDED7F-83AE-8C4B-833E-8900243FD869}"/>
              </a:ext>
            </a:extLst>
          </p:cNvPr>
          <p:cNvSpPr txBox="1"/>
          <p:nvPr/>
        </p:nvSpPr>
        <p:spPr>
          <a:xfrm>
            <a:off x="1364894" y="4114495"/>
            <a:ext cx="102295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&gt;</a:t>
            </a:r>
            <a:r>
              <a:rPr lang="es-ES" sz="2000" dirty="0" err="1">
                <a:solidFill>
                  <a:schemeClr val="bg1"/>
                </a:solidFill>
              </a:rPr>
              <a:t>composer</a:t>
            </a:r>
            <a:r>
              <a:rPr lang="es-ES" sz="2000" dirty="0">
                <a:solidFill>
                  <a:schemeClr val="bg1"/>
                </a:solidFill>
              </a:rPr>
              <a:t>-</a:t>
            </a:r>
            <a:r>
              <a:rPr lang="es-ES" sz="2000" dirty="0" err="1">
                <a:solidFill>
                  <a:schemeClr val="bg1"/>
                </a:solidFill>
              </a:rPr>
              <a:t>rest</a:t>
            </a:r>
            <a:r>
              <a:rPr lang="es-ES" sz="2000" dirty="0">
                <a:solidFill>
                  <a:schemeClr val="bg1"/>
                </a:solidFill>
              </a:rPr>
              <a:t>-server</a:t>
            </a:r>
            <a:endParaRPr lang="es-ES_trad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B13557-DA9A-B24B-9A0D-3EA080D9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6207847-2BF5-CB4F-A37B-A69784550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067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C4729B-E3B4-FC4F-9569-A5E95D0C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(1)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EE73F15-DC00-4948-BA87-90ED8A17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que disponemos de un API REST es posible crear aplicaciones de </a:t>
            </a:r>
            <a:r>
              <a:rPr lang="es-ES" dirty="0">
                <a:solidFill>
                  <a:srgbClr val="FFC000"/>
                </a:solidFill>
              </a:rPr>
              <a:t>cualquier tipo</a:t>
            </a:r>
            <a:r>
              <a:rPr lang="es-ES" dirty="0"/>
              <a:t>: web, </a:t>
            </a:r>
            <a:r>
              <a:rPr lang="es-ES" dirty="0" err="1"/>
              <a:t>mobile</a:t>
            </a:r>
            <a:r>
              <a:rPr lang="es-ES" dirty="0"/>
              <a:t> o incluso para </a:t>
            </a:r>
            <a:r>
              <a:rPr lang="es-ES" dirty="0" err="1"/>
              <a:t>Node.js</a:t>
            </a:r>
            <a:endParaRPr lang="es-ES" dirty="0"/>
          </a:p>
          <a:p>
            <a:r>
              <a:rPr lang="es-ES" dirty="0"/>
              <a:t>La </a:t>
            </a:r>
            <a:r>
              <a:rPr lang="es-ES" dirty="0">
                <a:solidFill>
                  <a:srgbClr val="FFC000"/>
                </a:solidFill>
              </a:rPr>
              <a:t>mayor flexibilidad </a:t>
            </a:r>
            <a:r>
              <a:rPr lang="es-ES" dirty="0"/>
              <a:t>la obtendremos siempre usando nuestra propia lógica y embebiendo en ella las llamadas a las funciones REST</a:t>
            </a:r>
          </a:p>
          <a:p>
            <a:r>
              <a:rPr lang="es-ES" dirty="0"/>
              <a:t>Sin embargo se puede comenzar usando un proyecto </a:t>
            </a:r>
            <a:r>
              <a:rPr lang="es-ES" dirty="0">
                <a:solidFill>
                  <a:srgbClr val="FFC000"/>
                </a:solidFill>
              </a:rPr>
              <a:t>Angular</a:t>
            </a:r>
            <a:r>
              <a:rPr lang="es-ES" dirty="0"/>
              <a:t> generado por Hyperledger y </a:t>
            </a:r>
            <a:r>
              <a:rPr lang="es-ES" dirty="0" err="1"/>
              <a:t>Yeoman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B6F3BAF-21B0-8241-A4EF-EB1CC020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58" y="3934326"/>
            <a:ext cx="8649384" cy="33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3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616</Words>
  <Application>Microsoft Office PowerPoint</Application>
  <PresentationFormat>Panorámica</PresentationFormat>
  <Paragraphs>84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Primeros Pasos Desarrollo (1)</vt:lpstr>
      <vt:lpstr>Primeros Pasos Desarrollo (2)</vt:lpstr>
      <vt:lpstr>Primeros Pasos Desarrollo (3)</vt:lpstr>
      <vt:lpstr>Primeros Pasos Desarrollo (4)</vt:lpstr>
      <vt:lpstr>Primeros Pasos Desarrollo (y 5)</vt:lpstr>
      <vt:lpstr>Invocación</vt:lpstr>
      <vt:lpstr>Invocación (1)</vt:lpstr>
      <vt:lpstr>Invocación (2)</vt:lpstr>
      <vt:lpstr>Invocación (3)</vt:lpstr>
      <vt:lpstr>Invocación (y 4) Desde PHP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Márquez</dc:creator>
  <cp:lastModifiedBy>David Manrique Garcia Sanchez</cp:lastModifiedBy>
  <cp:revision>115</cp:revision>
  <dcterms:created xsi:type="dcterms:W3CDTF">2018-05-13T00:13:35Z</dcterms:created>
  <dcterms:modified xsi:type="dcterms:W3CDTF">2018-11-26T10:25:03Z</dcterms:modified>
</cp:coreProperties>
</file>