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9" r:id="rId4"/>
    <p:sldId id="278" r:id="rId5"/>
    <p:sldId id="336" r:id="rId6"/>
    <p:sldId id="280" r:id="rId7"/>
    <p:sldId id="281" r:id="rId8"/>
    <p:sldId id="282" r:id="rId9"/>
    <p:sldId id="257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280"/>
  </p:normalViewPr>
  <p:slideViewPr>
    <p:cSldViewPr snapToGrid="0" snapToObjects="1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E230F1-6B81-6448-BF3B-77EFB7C0A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FEC9DD-AB15-0841-8249-F3E811099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199EB9-BA32-E54C-98B4-617E3CC5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9175-9CEF-1943-8A64-D7B049135C04}" type="datetimeFigureOut">
              <a:t>27/11/2018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5821E6-CF23-9F4A-8888-2308AE0C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F3E037-07DB-064D-804D-70B94CEC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A637-B471-9043-A010-8320E65563D9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716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6D648B-91CD-5E4E-A7E3-49C2BDB6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72A130E-C0EF-0D48-85B0-CD4615731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21678F-CEA5-8543-A4AD-A6DCAD7A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9175-9CEF-1943-8A64-D7B049135C04}" type="datetimeFigureOut">
              <a:t>27/11/2018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0B3C88-AA12-AD44-BF94-D01CD205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0039F2-B085-F545-83FC-93FD66A2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A637-B471-9043-A010-8320E65563D9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461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0663DDA-D221-A943-8EE8-EEAF2E7E1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AE5583-F8DF-DB46-9460-8029C09D3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DB7314-4051-A249-B716-3DE0B4AF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9175-9CEF-1943-8A64-D7B049135C04}" type="datetimeFigureOut">
              <a:t>27/11/2018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AC79BA-2D66-AE43-931D-A55F8DCF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D02182-8FB3-6A41-94B2-06C37E1A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A637-B471-9043-A010-8320E65563D9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4490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D7A3AB-FD25-4142-B328-DCB27831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7F80E7-33F8-FA4F-960A-436B417C0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2CECC3-345E-794A-8B58-0B57E310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9175-9CEF-1943-8A64-D7B049135C04}" type="datetimeFigureOut">
              <a:t>27/11/2018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C392F6-76A1-9D40-84E9-75C13802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CF641C-AEBB-4B40-82E1-5EC47617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A637-B471-9043-A010-8320E65563D9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1532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26AD80-5616-D046-9EA4-1CF0AC8F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27B206-DED8-3E49-AE58-E5575880E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832B90-AEDB-F14A-8173-156027ED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9175-9CEF-1943-8A64-D7B049135C04}" type="datetimeFigureOut">
              <a:t>27/11/2018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EAD9C1-EDFB-EC47-9F92-B4938205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FF61FC-A7E3-4B45-8634-EFA776D7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A637-B471-9043-A010-8320E65563D9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359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D57B7F-0F29-6F4B-81D1-7885B13F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EAC936-0261-DC4A-A0D7-47133A34A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01D19F-E922-1743-8430-137F70A2E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1CE990-9AF8-314A-9391-E8FC641B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9175-9CEF-1943-8A64-D7B049135C04}" type="datetimeFigureOut">
              <a:t>27/11/2018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F9FEE0C-1E9B-9348-A48E-64597101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8F0BA4-C3BC-F642-801D-AB76239D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A637-B471-9043-A010-8320E65563D9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6287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D3A6A5-54A2-3748-A807-A06B94356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EAC99B3-A9DC-2249-8516-DEEA02E2E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AB90FF9-C433-0F44-A08E-5942050E3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A541BFA-AD25-B84C-B65A-972FC4CD2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9D3DE90-D833-1A46-8F8A-DE58739DE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18B183-D8B6-8446-B34E-C14EAEDA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9175-9CEF-1943-8A64-D7B049135C04}" type="datetimeFigureOut">
              <a:t>27/11/2018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4B3D717-996C-FF44-B56C-291902EB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FEA2B58-4101-FB40-9A0C-CB841933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A637-B471-9043-A010-8320E65563D9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318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495B2C-1DCF-B549-B669-175CC962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B00B25-FF94-0244-A903-590986F2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9175-9CEF-1943-8A64-D7B049135C04}" type="datetimeFigureOut">
              <a:t>27/11/2018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60DA672-84CB-4943-877F-2D8A2A64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2BB1C5-D65A-DC47-A1B5-18197910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A637-B471-9043-A010-8320E65563D9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29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4B04C1D-5EAA-0247-B37E-4F8B1A1F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9175-9CEF-1943-8A64-D7B049135C04}" type="datetimeFigureOut">
              <a:t>27/11/2018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0D1E115-7944-D44D-9147-6F3F35EB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ED75B2-A30D-0E47-8770-B3E020E1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A637-B471-9043-A010-8320E65563D9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6955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62AC1-93EA-0841-AE0C-511695B2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BAA199-0625-944E-B76B-8E9B72D3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C6809D-9EBC-B546-9CAC-FEA34E00C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BF8006A-0F80-A546-8B2F-CC4C9FD4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9175-9CEF-1943-8A64-D7B049135C04}" type="datetimeFigureOut">
              <a:t>27/11/2018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F85B3E1-F889-2644-8C32-68644998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F4F093-913B-BC44-A4B3-27E556C9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A637-B471-9043-A010-8320E65563D9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8531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2C767F-8C67-6443-B2D3-E65AE07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B42DF1D-19F9-494C-A985-E1F5B3E42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F914E3-6AA2-2A4F-8CB4-2ABEF7AEC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54372C-84F8-B14D-8098-DE660E5CB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9175-9CEF-1943-8A64-D7B049135C04}" type="datetimeFigureOut">
              <a:t>27/11/2018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BB4F26-D6EA-A443-9BD5-17242A5B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1A6B0B-17AB-8B4F-AD13-F3987B16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A637-B471-9043-A010-8320E65563D9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3801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2A4250-1E74-9D49-9B54-948B4A62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DCB559-F3FB-2547-87C3-0E8BFE777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5E8837-F6BF-5E43-8545-54CE249B2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9175-9CEF-1943-8A64-D7B049135C04}" type="datetimeFigureOut">
              <a:t>27/11/2018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D885FE-005F-0240-A3A5-6420693CD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93D2FF-94FA-2949-98C5-9228155F0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BA637-B471-9043-A010-8320E65563D9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481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fondo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6 Imagen" descr="Logos_DEF_175px_H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665" y="2686991"/>
            <a:ext cx="4166673" cy="1484021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5172960" y="6286520"/>
            <a:ext cx="1846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600" b="1" dirty="0">
                <a:solidFill>
                  <a:schemeClr val="bg1"/>
                </a:solidFill>
              </a:rPr>
              <a:t>WWW.BITBCN.ORG</a:t>
            </a:r>
          </a:p>
        </p:txBody>
      </p:sp>
    </p:spTree>
    <p:extLst>
      <p:ext uri="{BB962C8B-B14F-4D97-AF65-F5344CB8AC3E}">
        <p14:creationId xmlns:p14="http://schemas.microsoft.com/office/powerpoint/2010/main" val="52724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is documentos\Pictures\diseño\Vael\pics\79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143644"/>
          </a:xfrm>
          <a:prstGeom prst="rect">
            <a:avLst/>
          </a:prstGeom>
          <a:noFill/>
        </p:spPr>
      </p:pic>
      <p:pic>
        <p:nvPicPr>
          <p:cNvPr id="7" name="Picture 4" descr="C:\Users\Daniel\Pictures\diseño\Bit BCN\PPT\pics\fondo2-01.jpg"/>
          <p:cNvPicPr>
            <a:picLocks noChangeAspect="1" noChangeArrowheads="1"/>
          </p:cNvPicPr>
          <p:nvPr/>
        </p:nvPicPr>
        <p:blipFill>
          <a:blip r:embed="rId3" cstate="print"/>
          <a:srcRect r="782"/>
          <a:stretch>
            <a:fillRect/>
          </a:stretch>
        </p:blipFill>
        <p:spPr bwMode="auto">
          <a:xfrm>
            <a:off x="0" y="4643446"/>
            <a:ext cx="12192000" cy="2214554"/>
          </a:xfrm>
          <a:prstGeom prst="rect">
            <a:avLst/>
          </a:prstGeom>
          <a:noFill/>
        </p:spPr>
      </p:pic>
      <p:pic>
        <p:nvPicPr>
          <p:cNvPr id="12" name="11 Imagen" descr="perfil BIT-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01358" y="5273118"/>
            <a:ext cx="896242" cy="63357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370387" y="5328768"/>
            <a:ext cx="9732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Tema 09</a:t>
            </a:r>
            <a:r>
              <a:rPr lang="es-VE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HYPERLEDGER COMPOSER. QUERIES</a:t>
            </a:r>
            <a:endParaRPr lang="es-VE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9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B5CA884-27AE-6941-802E-2D967AF1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Queries</a:t>
            </a:r>
            <a:r>
              <a:rPr lang="es-ES" dirty="0"/>
              <a:t> (1)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F7146C1-77A6-C64E-9861-8957D0320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Consta de los siguientes pasos:</a:t>
            </a:r>
          </a:p>
          <a:p>
            <a:pPr lvl="1"/>
            <a:r>
              <a:rPr lang="es-ES" dirty="0"/>
              <a:t>Paso 1: Creación de la estructura de red de negocio</a:t>
            </a:r>
          </a:p>
          <a:p>
            <a:pPr lvl="1"/>
            <a:r>
              <a:rPr lang="es-ES" dirty="0"/>
              <a:t>Paso 2: Definición de la red de negocio</a:t>
            </a:r>
          </a:p>
          <a:p>
            <a:pPr lvl="1"/>
            <a:r>
              <a:rPr lang="es-ES" dirty="0"/>
              <a:t>Paso 3: Generación del archivo de red de negocio (</a:t>
            </a:r>
            <a:r>
              <a:rPr lang="es-ES" dirty="0" err="1"/>
              <a:t>bna</a:t>
            </a:r>
            <a:r>
              <a:rPr lang="es-ES" dirty="0"/>
              <a:t>) en base a lo anterior y el fichero de </a:t>
            </a:r>
            <a:r>
              <a:rPr lang="es-ES" dirty="0" err="1"/>
              <a:t>queries</a:t>
            </a:r>
            <a:endParaRPr lang="es-ES" dirty="0"/>
          </a:p>
          <a:p>
            <a:pPr lvl="1"/>
            <a:r>
              <a:rPr lang="es-ES" dirty="0"/>
              <a:t>Paso 4: Creación de credenciales de administrador</a:t>
            </a:r>
          </a:p>
          <a:p>
            <a:pPr lvl="1"/>
            <a:r>
              <a:rPr lang="es-ES" dirty="0"/>
              <a:t>Paso 5: Despliegue de la nueva red dentro de </a:t>
            </a:r>
            <a:r>
              <a:rPr lang="es-ES" dirty="0" err="1"/>
              <a:t>Fabric</a:t>
            </a:r>
            <a:endParaRPr lang="es-ES" dirty="0"/>
          </a:p>
          <a:p>
            <a:pPr lvl="1"/>
            <a:r>
              <a:rPr lang="es-ES" dirty="0"/>
              <a:t>Paso 6: Publicamos un servidor REST para acceder a la Blockchain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063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8E8D9B1-4815-F54C-A79C-6A9EC3A1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Queries</a:t>
            </a:r>
            <a:r>
              <a:rPr lang="es-ES" dirty="0"/>
              <a:t> (2)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DAEB049-DC18-D048-B6BC-9BF66BDB2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154"/>
          </a:xfrm>
        </p:spPr>
        <p:txBody>
          <a:bodyPr>
            <a:normAutofit fontScale="92500"/>
          </a:bodyPr>
          <a:lstStyle/>
          <a:p>
            <a:r>
              <a:rPr lang="es-ES" dirty="0">
                <a:solidFill>
                  <a:srgbClr val="FFC000"/>
                </a:solidFill>
              </a:rPr>
              <a:t>Paso 1: Creación de las estructura de red de negocio</a:t>
            </a:r>
          </a:p>
          <a:p>
            <a:pPr lvl="1"/>
            <a:r>
              <a:rPr lang="es-ES" dirty="0"/>
              <a:t>Necesitaremos crear una </a:t>
            </a:r>
            <a:r>
              <a:rPr lang="es-ES" b="1" dirty="0" err="1"/>
              <a:t>business</a:t>
            </a:r>
            <a:r>
              <a:rPr lang="es-ES" b="1" dirty="0"/>
              <a:t> </a:t>
            </a:r>
            <a:r>
              <a:rPr lang="es-ES" b="1" dirty="0" err="1"/>
              <a:t>network</a:t>
            </a:r>
            <a:r>
              <a:rPr lang="es-ES" b="1" dirty="0"/>
              <a:t> </a:t>
            </a:r>
            <a:r>
              <a:rPr lang="es-ES" b="1" dirty="0" err="1"/>
              <a:t>definition</a:t>
            </a:r>
            <a:r>
              <a:rPr lang="es-ES" b="1" dirty="0"/>
              <a:t> (BND)</a:t>
            </a:r>
          </a:p>
          <a:p>
            <a:pPr lvl="1"/>
            <a:r>
              <a:rPr lang="es-ES" dirty="0"/>
              <a:t>En ella se define el modelo de datos, lógica de transacciones y las reglas de control de acceso de la solución Blockchain</a:t>
            </a:r>
          </a:p>
          <a:p>
            <a:pPr lvl="1"/>
            <a:r>
              <a:rPr lang="es-ES" dirty="0"/>
              <a:t>Para crear la BND necesitamos una determinada estructura en disco</a:t>
            </a:r>
          </a:p>
          <a:p>
            <a:pPr lvl="1"/>
            <a:r>
              <a:rPr lang="es-ES" dirty="0"/>
              <a:t>Para ello se usa el generador </a:t>
            </a:r>
            <a:r>
              <a:rPr lang="es-ES" dirty="0" err="1"/>
              <a:t>Yeoman</a:t>
            </a:r>
            <a:r>
              <a:rPr lang="es-ES" dirty="0"/>
              <a:t> que crea esta estructura por nosotros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dirty="0">
                <a:solidFill>
                  <a:srgbClr val="FFC000"/>
                </a:solidFill>
              </a:rPr>
              <a:t>Paso 2: Definición de la red de negocio</a:t>
            </a:r>
          </a:p>
          <a:p>
            <a:pPr lvl="1"/>
            <a:r>
              <a:rPr lang="es-ES" dirty="0"/>
              <a:t>Los modelos dentro de la carpeta “</a:t>
            </a:r>
            <a:r>
              <a:rPr lang="es-ES" dirty="0" err="1">
                <a:solidFill>
                  <a:srgbClr val="FFC000"/>
                </a:solidFill>
              </a:rPr>
              <a:t>model</a:t>
            </a:r>
            <a:r>
              <a:rPr lang="es-ES" dirty="0"/>
              <a:t>” hay definiremos los activos, participantes y transacciones</a:t>
            </a:r>
          </a:p>
          <a:p>
            <a:pPr lvl="1"/>
            <a:r>
              <a:rPr lang="es-ES" dirty="0"/>
              <a:t>La lógica de las transacciones se definen en la carpeta “</a:t>
            </a:r>
            <a:r>
              <a:rPr lang="es-ES" dirty="0" err="1">
                <a:solidFill>
                  <a:srgbClr val="FFC000"/>
                </a:solidFill>
              </a:rPr>
              <a:t>lib</a:t>
            </a:r>
            <a:r>
              <a:rPr lang="es-ES" dirty="0"/>
              <a:t>”</a:t>
            </a:r>
          </a:p>
          <a:p>
            <a:pPr lvl="1"/>
            <a:r>
              <a:rPr lang="es-ES" dirty="0"/>
              <a:t>Creamos un fichero con la lógica de acceso “</a:t>
            </a:r>
            <a:r>
              <a:rPr lang="es-ES" dirty="0" err="1">
                <a:solidFill>
                  <a:srgbClr val="FFC000"/>
                </a:solidFill>
              </a:rPr>
              <a:t>permissions.acl</a:t>
            </a:r>
            <a:r>
              <a:rPr lang="es-ES" dirty="0"/>
              <a:t>” en la raíz del proyecto</a:t>
            </a:r>
          </a:p>
          <a:p>
            <a:pPr lvl="1"/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E4FCD1-BDAB-AB48-B8DB-54680616DB78}"/>
              </a:ext>
            </a:extLst>
          </p:cNvPr>
          <p:cNvSpPr txBox="1"/>
          <p:nvPr/>
        </p:nvSpPr>
        <p:spPr>
          <a:xfrm>
            <a:off x="1124263" y="4089997"/>
            <a:ext cx="1022953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&gt;yo </a:t>
            </a:r>
            <a:r>
              <a:rPr lang="es-ES" sz="2000" dirty="0" err="1">
                <a:solidFill>
                  <a:schemeClr val="bg1"/>
                </a:solidFill>
              </a:rPr>
              <a:t>hyperledger-composer:businessnetwork</a:t>
            </a:r>
            <a:endParaRPr lang="es-ES_trad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25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4356FE-58C5-0842-901E-A1D83E3E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Queries</a:t>
            </a:r>
            <a:r>
              <a:rPr lang="es-ES" dirty="0"/>
              <a:t> (3)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6CBEB6B-6DF0-F345-A11D-866839966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FFC000"/>
                </a:solidFill>
              </a:rPr>
              <a:t>Paso 3: Creamos el fichero de con las consultas</a:t>
            </a:r>
          </a:p>
          <a:p>
            <a:pPr lvl="1"/>
            <a:r>
              <a:rPr lang="es-ES" dirty="0"/>
              <a:t>Las consultas son invocadas desde la parte de la lógica de las transacciones</a:t>
            </a:r>
          </a:p>
          <a:p>
            <a:pPr lvl="1"/>
            <a:r>
              <a:rPr lang="es-ES" dirty="0"/>
              <a:t>Se definen en un fichero “.</a:t>
            </a:r>
            <a:r>
              <a:rPr lang="es-ES" dirty="0" err="1"/>
              <a:t>qry</a:t>
            </a:r>
            <a:r>
              <a:rPr lang="es-ES" dirty="0"/>
              <a:t>” </a:t>
            </a:r>
          </a:p>
          <a:p>
            <a:pPr lvl="1"/>
            <a:r>
              <a:rPr lang="es-ES" dirty="0"/>
              <a:t>Este fichero está dentro de la carpeta raíz del proyecto de red de negocio</a:t>
            </a:r>
          </a:p>
          <a:p>
            <a:pPr lvl="1"/>
            <a:r>
              <a:rPr lang="es-ES" dirty="0"/>
              <a:t>Cada consulta se compone de tres partes:</a:t>
            </a:r>
          </a:p>
          <a:p>
            <a:pPr lvl="2"/>
            <a:r>
              <a:rPr lang="es-ES" dirty="0"/>
              <a:t>El nombre de la consulta precedido de la palabra “</a:t>
            </a:r>
            <a:r>
              <a:rPr lang="es-ES" dirty="0" err="1">
                <a:solidFill>
                  <a:srgbClr val="FFC000"/>
                </a:solidFill>
              </a:rPr>
              <a:t>query</a:t>
            </a:r>
            <a:r>
              <a:rPr lang="es-ES" dirty="0"/>
              <a:t>”</a:t>
            </a:r>
          </a:p>
          <a:p>
            <a:pPr lvl="2"/>
            <a:r>
              <a:rPr lang="es-ES" dirty="0"/>
              <a:t>Una descripción precedida de la palabra “</a:t>
            </a:r>
            <a:r>
              <a:rPr lang="es-ES" dirty="0" err="1">
                <a:solidFill>
                  <a:srgbClr val="FFC000"/>
                </a:solidFill>
              </a:rPr>
              <a:t>description</a:t>
            </a:r>
            <a:r>
              <a:rPr lang="es-ES" dirty="0"/>
              <a:t>”</a:t>
            </a:r>
          </a:p>
          <a:p>
            <a:pPr lvl="2"/>
            <a:r>
              <a:rPr lang="es-ES" dirty="0"/>
              <a:t>La consulta en si misma precedida de la palabra “</a:t>
            </a:r>
            <a:r>
              <a:rPr lang="es-ES" dirty="0" err="1">
                <a:solidFill>
                  <a:srgbClr val="FFC000"/>
                </a:solidFill>
              </a:rPr>
              <a:t>statement</a:t>
            </a:r>
            <a:r>
              <a:rPr lang="es-ES" dirty="0"/>
              <a:t>”</a:t>
            </a:r>
          </a:p>
          <a:p>
            <a:pPr lvl="1"/>
            <a:endParaRPr lang="es-ES" dirty="0">
              <a:solidFill>
                <a:srgbClr val="FFC000"/>
              </a:solidFill>
            </a:endParaRPr>
          </a:p>
          <a:p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5633718C-59FA-084D-9EF5-219887D72876}"/>
              </a:ext>
            </a:extLst>
          </p:cNvPr>
          <p:cNvSpPr/>
          <p:nvPr/>
        </p:nvSpPr>
        <p:spPr>
          <a:xfrm>
            <a:off x="1868905" y="4968696"/>
            <a:ext cx="8846719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/** </a:t>
            </a:r>
            <a:r>
              <a:rPr lang="es-ES" sz="2000" dirty="0" err="1">
                <a:solidFill>
                  <a:schemeClr val="bg1"/>
                </a:solidFill>
              </a:rPr>
              <a:t>Sample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queries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for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Commodity</a:t>
            </a:r>
            <a:r>
              <a:rPr lang="es-ES" sz="2000" dirty="0">
                <a:solidFill>
                  <a:schemeClr val="bg1"/>
                </a:solidFill>
              </a:rPr>
              <a:t> Trading </a:t>
            </a:r>
            <a:r>
              <a:rPr lang="es-ES" sz="2000" dirty="0" err="1">
                <a:solidFill>
                  <a:schemeClr val="bg1"/>
                </a:solidFill>
              </a:rPr>
              <a:t>business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network</a:t>
            </a:r>
            <a:r>
              <a:rPr lang="es-ES" sz="2000" dirty="0">
                <a:solidFill>
                  <a:schemeClr val="bg1"/>
                </a:solidFill>
              </a:rPr>
              <a:t> */ </a:t>
            </a:r>
          </a:p>
          <a:p>
            <a:r>
              <a:rPr lang="es-ES" sz="2000" dirty="0" err="1">
                <a:solidFill>
                  <a:schemeClr val="bg1"/>
                </a:solidFill>
              </a:rPr>
              <a:t>query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selectCommodities</a:t>
            </a:r>
            <a:r>
              <a:rPr lang="es-ES" sz="2000" dirty="0">
                <a:solidFill>
                  <a:schemeClr val="bg1"/>
                </a:solidFill>
              </a:rPr>
              <a:t> { </a:t>
            </a:r>
          </a:p>
          <a:p>
            <a:r>
              <a:rPr lang="es-ES" sz="2000" dirty="0">
                <a:solidFill>
                  <a:schemeClr val="bg1"/>
                </a:solidFill>
              </a:rPr>
              <a:t>      </a:t>
            </a:r>
            <a:r>
              <a:rPr lang="es-ES" sz="2000" dirty="0" err="1">
                <a:solidFill>
                  <a:schemeClr val="bg1"/>
                </a:solidFill>
              </a:rPr>
              <a:t>description</a:t>
            </a:r>
            <a:r>
              <a:rPr lang="es-ES" sz="2000" dirty="0">
                <a:solidFill>
                  <a:schemeClr val="bg1"/>
                </a:solidFill>
              </a:rPr>
              <a:t>: "</a:t>
            </a:r>
            <a:r>
              <a:rPr lang="es-ES" sz="2000" dirty="0" err="1">
                <a:solidFill>
                  <a:schemeClr val="bg1"/>
                </a:solidFill>
              </a:rPr>
              <a:t>Select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all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commodities</a:t>
            </a:r>
            <a:r>
              <a:rPr lang="es-ES" sz="2000" dirty="0">
                <a:solidFill>
                  <a:schemeClr val="bg1"/>
                </a:solidFill>
              </a:rPr>
              <a:t>" </a:t>
            </a:r>
          </a:p>
          <a:p>
            <a:r>
              <a:rPr lang="es-ES" sz="2000" dirty="0">
                <a:solidFill>
                  <a:schemeClr val="bg1"/>
                </a:solidFill>
              </a:rPr>
              <a:t>      </a:t>
            </a:r>
            <a:r>
              <a:rPr lang="es-ES" sz="2000" dirty="0" err="1">
                <a:solidFill>
                  <a:schemeClr val="bg1"/>
                </a:solidFill>
              </a:rPr>
              <a:t>statement</a:t>
            </a:r>
            <a:r>
              <a:rPr lang="es-ES" sz="2000" dirty="0">
                <a:solidFill>
                  <a:schemeClr val="bg1"/>
                </a:solidFill>
              </a:rPr>
              <a:t>: SELECT </a:t>
            </a:r>
            <a:r>
              <a:rPr lang="es-ES" sz="2000" dirty="0" err="1">
                <a:solidFill>
                  <a:schemeClr val="bg1"/>
                </a:solidFill>
              </a:rPr>
              <a:t>org.example.mynetwork.Commodity</a:t>
            </a:r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A6422A01-699E-F74E-8C2C-F764DFBEEEF3}"/>
              </a:ext>
            </a:extLst>
          </p:cNvPr>
          <p:cNvSpPr txBox="1"/>
          <p:nvPr/>
        </p:nvSpPr>
        <p:spPr>
          <a:xfrm>
            <a:off x="12830175" y="928688"/>
            <a:ext cx="1847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47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06377D8-038A-F64E-9099-5A363814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Queries</a:t>
            </a:r>
            <a:r>
              <a:rPr lang="es-ES" dirty="0"/>
              <a:t> (4)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288348B-8BF0-6C45-B10F-4F2B9D3BE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15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Paso 4: Generación del archivo de red de negocio (</a:t>
            </a:r>
            <a:r>
              <a:rPr lang="es-ES" dirty="0" err="1">
                <a:solidFill>
                  <a:srgbClr val="FFC000"/>
                </a:solidFill>
              </a:rPr>
              <a:t>bna</a:t>
            </a:r>
            <a:r>
              <a:rPr lang="es-ES" dirty="0">
                <a:solidFill>
                  <a:srgbClr val="FFC000"/>
                </a:solidFill>
              </a:rPr>
              <a:t>) en base a lo anterior</a:t>
            </a:r>
          </a:p>
          <a:p>
            <a:pPr lvl="1"/>
            <a:r>
              <a:rPr lang="es-ES" dirty="0"/>
              <a:t>Si hay algún error en alguno de los ficheros anteriores “</a:t>
            </a:r>
            <a:r>
              <a:rPr lang="es-ES" dirty="0" err="1"/>
              <a:t>composer</a:t>
            </a:r>
            <a:r>
              <a:rPr lang="es-ES" dirty="0"/>
              <a:t>” nos avisará</a:t>
            </a:r>
          </a:p>
          <a:p>
            <a:pPr lvl="1"/>
            <a:r>
              <a:rPr lang="es-ES" dirty="0"/>
              <a:t>El nombre del fichero que se genera depende del nombre que hayamos dado al generar la estructura de negocio en el paso 1 y tiene la forma “nombre@0.0.1.bna”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O si quisiéramos </a:t>
            </a:r>
            <a:r>
              <a:rPr lang="es-ES" dirty="0">
                <a:solidFill>
                  <a:srgbClr val="FFC000"/>
                </a:solidFill>
              </a:rPr>
              <a:t>actualizar</a:t>
            </a:r>
            <a:r>
              <a:rPr lang="es-ES" dirty="0"/>
              <a:t> una red existente:</a:t>
            </a:r>
            <a:endParaRPr lang="es-ES" dirty="0">
              <a:solidFill>
                <a:srgbClr val="FFC000"/>
              </a:solidFill>
            </a:endParaRPr>
          </a:p>
          <a:p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325E666-7129-C34A-AC63-77FB18FD88CE}"/>
              </a:ext>
            </a:extLst>
          </p:cNvPr>
          <p:cNvSpPr txBox="1"/>
          <p:nvPr/>
        </p:nvSpPr>
        <p:spPr>
          <a:xfrm>
            <a:off x="1220515" y="4258385"/>
            <a:ext cx="1022953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&gt;</a:t>
            </a:r>
            <a:r>
              <a:rPr lang="es-ES" sz="2000" dirty="0" err="1">
                <a:solidFill>
                  <a:schemeClr val="bg1"/>
                </a:solidFill>
              </a:rPr>
              <a:t>composer</a:t>
            </a:r>
            <a:r>
              <a:rPr lang="es-ES" sz="2000" dirty="0">
                <a:solidFill>
                  <a:schemeClr val="bg1"/>
                </a:solidFill>
              </a:rPr>
              <a:t> archive </a:t>
            </a:r>
            <a:r>
              <a:rPr lang="es-ES" sz="2000" dirty="0" err="1">
                <a:solidFill>
                  <a:schemeClr val="bg1"/>
                </a:solidFill>
              </a:rPr>
              <a:t>create</a:t>
            </a:r>
            <a:r>
              <a:rPr lang="es-ES" sz="2000" dirty="0">
                <a:solidFill>
                  <a:schemeClr val="bg1"/>
                </a:solidFill>
              </a:rPr>
              <a:t> -t </a:t>
            </a:r>
            <a:r>
              <a:rPr lang="es-ES" sz="2000" dirty="0" err="1">
                <a:solidFill>
                  <a:schemeClr val="bg1"/>
                </a:solidFill>
              </a:rPr>
              <a:t>dir</a:t>
            </a:r>
            <a:r>
              <a:rPr lang="es-ES" sz="2000" dirty="0">
                <a:solidFill>
                  <a:schemeClr val="bg1"/>
                </a:solidFill>
              </a:rPr>
              <a:t> -n .</a:t>
            </a:r>
            <a:endParaRPr lang="es-ES_tradnl" sz="2000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6F12B5B3-8174-6347-85CC-C7C05C9EBC87}"/>
              </a:ext>
            </a:extLst>
          </p:cNvPr>
          <p:cNvSpPr/>
          <p:nvPr/>
        </p:nvSpPr>
        <p:spPr>
          <a:xfrm>
            <a:off x="1220515" y="5516082"/>
            <a:ext cx="10229537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&gt;</a:t>
            </a:r>
            <a:r>
              <a:rPr lang="es-ES" sz="2000" dirty="0" err="1">
                <a:solidFill>
                  <a:schemeClr val="bg1"/>
                </a:solidFill>
              </a:rPr>
              <a:t>composer</a:t>
            </a:r>
            <a:r>
              <a:rPr lang="es-ES" sz="2000" dirty="0">
                <a:solidFill>
                  <a:schemeClr val="bg1"/>
                </a:solidFill>
              </a:rPr>
              <a:t> archive </a:t>
            </a:r>
            <a:r>
              <a:rPr lang="es-ES" sz="2000" dirty="0" err="1">
                <a:solidFill>
                  <a:schemeClr val="bg1"/>
                </a:solidFill>
              </a:rPr>
              <a:t>create</a:t>
            </a:r>
            <a:r>
              <a:rPr lang="es-ES" sz="2000" dirty="0">
                <a:solidFill>
                  <a:schemeClr val="bg1"/>
                </a:solidFill>
              </a:rPr>
              <a:t> --</a:t>
            </a:r>
            <a:r>
              <a:rPr lang="es-ES" sz="2000" dirty="0" err="1">
                <a:solidFill>
                  <a:schemeClr val="bg1"/>
                </a:solidFill>
              </a:rPr>
              <a:t>sourceType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dir</a:t>
            </a:r>
            <a:r>
              <a:rPr lang="es-ES" sz="2000" dirty="0">
                <a:solidFill>
                  <a:schemeClr val="bg1"/>
                </a:solidFill>
              </a:rPr>
              <a:t> --</a:t>
            </a:r>
            <a:r>
              <a:rPr lang="es-ES" sz="2000" dirty="0" err="1">
                <a:solidFill>
                  <a:schemeClr val="bg1"/>
                </a:solidFill>
              </a:rPr>
              <a:t>sourceName</a:t>
            </a:r>
            <a:r>
              <a:rPr lang="es-ES" sz="2000" dirty="0">
                <a:solidFill>
                  <a:schemeClr val="bg1"/>
                </a:solidFill>
              </a:rPr>
              <a:t> . -a tutorial-network@0.0.2.bna</a:t>
            </a:r>
          </a:p>
        </p:txBody>
      </p:sp>
    </p:spTree>
    <p:extLst>
      <p:ext uri="{BB962C8B-B14F-4D97-AF65-F5344CB8AC3E}">
        <p14:creationId xmlns:p14="http://schemas.microsoft.com/office/powerpoint/2010/main" val="203173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AE58069-989A-D44B-862B-F5F4D43A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Queries</a:t>
            </a:r>
            <a:r>
              <a:rPr lang="es-ES" dirty="0"/>
              <a:t> (5)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F485414-65C7-E84A-8519-341EE080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FFC000"/>
                </a:solidFill>
              </a:rPr>
              <a:t>Paso 5: Despliegue de la nueva red dentro de </a:t>
            </a:r>
            <a:r>
              <a:rPr lang="es-ES" dirty="0" err="1">
                <a:solidFill>
                  <a:srgbClr val="FFC000"/>
                </a:solidFill>
              </a:rPr>
              <a:t>Fabric</a:t>
            </a:r>
            <a:endParaRPr lang="es-ES" dirty="0">
              <a:solidFill>
                <a:srgbClr val="FFC000"/>
              </a:solidFill>
            </a:endParaRPr>
          </a:p>
          <a:p>
            <a:pPr lvl="1"/>
            <a:r>
              <a:rPr lang="es-ES" dirty="0"/>
              <a:t>5.1. Instalación del </a:t>
            </a:r>
            <a:r>
              <a:rPr lang="es-ES" dirty="0" err="1"/>
              <a:t>runtime</a:t>
            </a:r>
            <a:r>
              <a:rPr lang="es-ES" dirty="0"/>
              <a:t> de </a:t>
            </a:r>
            <a:r>
              <a:rPr lang="es-ES" dirty="0" err="1"/>
              <a:t>composer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5.2. Arrancamos la nueva red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O Actualizamos la existen: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8EF27D-E76C-D642-B2F0-280DA0C286AC}"/>
              </a:ext>
            </a:extLst>
          </p:cNvPr>
          <p:cNvSpPr txBox="1"/>
          <p:nvPr/>
        </p:nvSpPr>
        <p:spPr>
          <a:xfrm>
            <a:off x="1364894" y="2802564"/>
            <a:ext cx="1022953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&gt;</a:t>
            </a:r>
            <a:r>
              <a:rPr lang="es-ES" sz="2000" dirty="0" err="1">
                <a:solidFill>
                  <a:schemeClr val="bg1"/>
                </a:solidFill>
              </a:rPr>
              <a:t>composer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network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install</a:t>
            </a:r>
            <a:r>
              <a:rPr lang="es-ES" sz="2000" dirty="0">
                <a:solidFill>
                  <a:schemeClr val="bg1"/>
                </a:solidFill>
              </a:rPr>
              <a:t> --</a:t>
            </a:r>
            <a:r>
              <a:rPr lang="es-ES" sz="2000" dirty="0" err="1">
                <a:solidFill>
                  <a:schemeClr val="bg1"/>
                </a:solidFill>
              </a:rPr>
              <a:t>card</a:t>
            </a:r>
            <a:r>
              <a:rPr lang="es-ES" sz="2000" dirty="0">
                <a:solidFill>
                  <a:schemeClr val="bg1"/>
                </a:solidFill>
              </a:rPr>
              <a:t> PeerAdmin@hlfv1 --</a:t>
            </a:r>
            <a:r>
              <a:rPr lang="es-ES" sz="2000" dirty="0" err="1">
                <a:solidFill>
                  <a:schemeClr val="bg1"/>
                </a:solidFill>
              </a:rPr>
              <a:t>archiveFile</a:t>
            </a:r>
            <a:r>
              <a:rPr lang="es-ES" sz="2000" dirty="0">
                <a:solidFill>
                  <a:schemeClr val="bg1"/>
                </a:solidFill>
              </a:rPr>
              <a:t> &lt;nombre&gt;@0.0.1.bna</a:t>
            </a:r>
            <a:endParaRPr lang="es-ES_tradnl" sz="2000" dirty="0">
              <a:solidFill>
                <a:schemeClr val="bg1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DB5CAD8F-2A5D-6E47-911E-63EE4B1BD55E}"/>
              </a:ext>
            </a:extLst>
          </p:cNvPr>
          <p:cNvSpPr txBox="1"/>
          <p:nvPr/>
        </p:nvSpPr>
        <p:spPr>
          <a:xfrm>
            <a:off x="1364893" y="3914440"/>
            <a:ext cx="10229537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&gt;</a:t>
            </a:r>
            <a:r>
              <a:rPr lang="es-ES" sz="2000" dirty="0" err="1">
                <a:solidFill>
                  <a:schemeClr val="bg1"/>
                </a:solidFill>
              </a:rPr>
              <a:t>composer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network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start</a:t>
            </a:r>
            <a:r>
              <a:rPr lang="es-ES" sz="2000" dirty="0">
                <a:solidFill>
                  <a:schemeClr val="bg1"/>
                </a:solidFill>
              </a:rPr>
              <a:t> --</a:t>
            </a:r>
            <a:r>
              <a:rPr lang="es-ES" sz="2000" dirty="0" err="1">
                <a:solidFill>
                  <a:schemeClr val="bg1"/>
                </a:solidFill>
              </a:rPr>
              <a:t>networkName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queries-network</a:t>
            </a:r>
            <a:r>
              <a:rPr lang="es-ES" sz="2000" dirty="0">
                <a:solidFill>
                  <a:schemeClr val="bg1"/>
                </a:solidFill>
              </a:rPr>
              <a:t> --</a:t>
            </a:r>
            <a:r>
              <a:rPr lang="es-ES" sz="2000" dirty="0" err="1">
                <a:solidFill>
                  <a:schemeClr val="bg1"/>
                </a:solidFill>
              </a:rPr>
              <a:t>networkAdmin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admin</a:t>
            </a:r>
            <a:r>
              <a:rPr lang="es-ES" sz="2000" dirty="0">
                <a:solidFill>
                  <a:schemeClr val="bg1"/>
                </a:solidFill>
              </a:rPr>
              <a:t> --</a:t>
            </a:r>
            <a:r>
              <a:rPr lang="es-ES" sz="2000" dirty="0" err="1">
                <a:solidFill>
                  <a:schemeClr val="bg1"/>
                </a:solidFill>
              </a:rPr>
              <a:t>networkAdminEnrollSecret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adminpw</a:t>
            </a:r>
            <a:r>
              <a:rPr lang="es-ES" sz="2000" dirty="0">
                <a:solidFill>
                  <a:schemeClr val="bg1"/>
                </a:solidFill>
              </a:rPr>
              <a:t> --</a:t>
            </a:r>
            <a:r>
              <a:rPr lang="es-ES" sz="2000" dirty="0" err="1">
                <a:solidFill>
                  <a:schemeClr val="bg1"/>
                </a:solidFill>
              </a:rPr>
              <a:t>card</a:t>
            </a:r>
            <a:r>
              <a:rPr lang="es-ES" sz="2000" dirty="0">
                <a:solidFill>
                  <a:schemeClr val="bg1"/>
                </a:solidFill>
              </a:rPr>
              <a:t> PeerAdmin@hlfv1 --file </a:t>
            </a:r>
            <a:r>
              <a:rPr lang="es-ES" sz="2000" dirty="0" err="1">
                <a:solidFill>
                  <a:schemeClr val="bg1"/>
                </a:solidFill>
              </a:rPr>
              <a:t>networkadmin.card</a:t>
            </a:r>
            <a:r>
              <a:rPr lang="es-ES" sz="2000" dirty="0">
                <a:solidFill>
                  <a:schemeClr val="bg1"/>
                </a:solidFill>
              </a:rPr>
              <a:t> --</a:t>
            </a:r>
            <a:r>
              <a:rPr lang="es-ES" sz="2000" dirty="0" err="1">
                <a:solidFill>
                  <a:schemeClr val="bg1"/>
                </a:solidFill>
              </a:rPr>
              <a:t>networkVersion</a:t>
            </a:r>
            <a:r>
              <a:rPr lang="es-ES" sz="2000" dirty="0">
                <a:solidFill>
                  <a:schemeClr val="bg1"/>
                </a:solidFill>
              </a:rPr>
              <a:t> 0.0.1 </a:t>
            </a:r>
            <a:endParaRPr lang="es-ES_tradnl" sz="2000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E63C2778-C572-684C-B8D4-192ECC78AD74}"/>
              </a:ext>
            </a:extLst>
          </p:cNvPr>
          <p:cNvSpPr/>
          <p:nvPr/>
        </p:nvSpPr>
        <p:spPr>
          <a:xfrm>
            <a:off x="1364892" y="5563349"/>
            <a:ext cx="9493607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  <a:r>
              <a:rPr lang="es-ES" sz="2000" dirty="0" err="1">
                <a:solidFill>
                  <a:schemeClr val="bg1">
                    <a:lumMod val="95000"/>
                  </a:schemeClr>
                </a:solidFill>
              </a:rPr>
              <a:t>composer</a:t>
            </a: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1">
                    <a:lumMod val="95000"/>
                  </a:schemeClr>
                </a:solidFill>
              </a:rPr>
              <a:t>network</a:t>
            </a: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1">
                    <a:lumMod val="95000"/>
                  </a:schemeClr>
                </a:solidFill>
              </a:rPr>
              <a:t>upgrade</a:t>
            </a: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 -c PeerAdmin@hlfv1 -n tutorial-</a:t>
            </a:r>
            <a:r>
              <a:rPr lang="es-ES" sz="2000" dirty="0" err="1">
                <a:solidFill>
                  <a:schemeClr val="bg1">
                    <a:lumMod val="95000"/>
                  </a:schemeClr>
                </a:solidFill>
              </a:rPr>
              <a:t>network</a:t>
            </a: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 -V 0.0.2</a:t>
            </a:r>
          </a:p>
        </p:txBody>
      </p:sp>
    </p:spTree>
    <p:extLst>
      <p:ext uri="{BB962C8B-B14F-4D97-AF65-F5344CB8AC3E}">
        <p14:creationId xmlns:p14="http://schemas.microsoft.com/office/powerpoint/2010/main" val="249189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AE58069-989A-D44B-862B-F5F4D43A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Queries</a:t>
            </a:r>
            <a:r>
              <a:rPr lang="es-ES"/>
              <a:t> (y 6)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F485414-65C7-E84A-8519-341EE080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FFC000"/>
                </a:solidFill>
              </a:rPr>
              <a:t>Paso 5: Despliegue de la nueva red dentro de </a:t>
            </a:r>
            <a:r>
              <a:rPr lang="es-ES" dirty="0" err="1">
                <a:solidFill>
                  <a:srgbClr val="FFC000"/>
                </a:solidFill>
              </a:rPr>
              <a:t>Fabric</a:t>
            </a:r>
            <a:endParaRPr lang="es-ES" dirty="0">
              <a:solidFill>
                <a:srgbClr val="FFC000"/>
              </a:solidFill>
            </a:endParaRPr>
          </a:p>
          <a:p>
            <a:pPr lvl="1"/>
            <a:r>
              <a:rPr lang="es-ES" dirty="0"/>
              <a:t>5.3. Importamos la nueva </a:t>
            </a:r>
            <a:r>
              <a:rPr lang="es-ES" dirty="0" err="1"/>
              <a:t>card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5.4. Ping a la nueva red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dirty="0">
                <a:solidFill>
                  <a:srgbClr val="FFC000"/>
                </a:solidFill>
              </a:rPr>
              <a:t>Paso 6: Publicamos un servidor REST para acceder a la Blockchain</a:t>
            </a:r>
          </a:p>
          <a:p>
            <a:endParaRPr lang="es-ES" dirty="0"/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8EF27D-E76C-D642-B2F0-280DA0C286AC}"/>
              </a:ext>
            </a:extLst>
          </p:cNvPr>
          <p:cNvSpPr txBox="1"/>
          <p:nvPr/>
        </p:nvSpPr>
        <p:spPr>
          <a:xfrm>
            <a:off x="1393469" y="3974933"/>
            <a:ext cx="1022953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&gt;</a:t>
            </a:r>
            <a:r>
              <a:rPr lang="es-ES" sz="2000" dirty="0" err="1">
                <a:solidFill>
                  <a:schemeClr val="bg1"/>
                </a:solidFill>
              </a:rPr>
              <a:t>composer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network</a:t>
            </a:r>
            <a:r>
              <a:rPr lang="es-ES" sz="2000" dirty="0">
                <a:solidFill>
                  <a:schemeClr val="bg1"/>
                </a:solidFill>
              </a:rPr>
              <a:t> ping --</a:t>
            </a:r>
            <a:r>
              <a:rPr lang="es-ES" sz="2000" dirty="0" err="1">
                <a:solidFill>
                  <a:schemeClr val="bg1"/>
                </a:solidFill>
              </a:rPr>
              <a:t>card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admin@queries-network</a:t>
            </a:r>
            <a:endParaRPr lang="es-ES_tradnl" sz="2000" dirty="0">
              <a:solidFill>
                <a:schemeClr val="bg1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83FDED7F-83AE-8C4B-833E-8900243FD869}"/>
              </a:ext>
            </a:extLst>
          </p:cNvPr>
          <p:cNvSpPr txBox="1"/>
          <p:nvPr/>
        </p:nvSpPr>
        <p:spPr>
          <a:xfrm>
            <a:off x="1422043" y="5346622"/>
            <a:ext cx="1022953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&gt;</a:t>
            </a:r>
            <a:r>
              <a:rPr lang="es-ES" sz="2000" dirty="0" err="1">
                <a:solidFill>
                  <a:schemeClr val="bg1"/>
                </a:solidFill>
              </a:rPr>
              <a:t>composer</a:t>
            </a:r>
            <a:r>
              <a:rPr lang="es-ES" sz="2000" dirty="0">
                <a:solidFill>
                  <a:schemeClr val="bg1"/>
                </a:solidFill>
              </a:rPr>
              <a:t>-</a:t>
            </a:r>
            <a:r>
              <a:rPr lang="es-ES" sz="2000" dirty="0" err="1">
                <a:solidFill>
                  <a:schemeClr val="bg1"/>
                </a:solidFill>
              </a:rPr>
              <a:t>rest</a:t>
            </a:r>
            <a:r>
              <a:rPr lang="es-ES" sz="2000" dirty="0">
                <a:solidFill>
                  <a:schemeClr val="bg1"/>
                </a:solidFill>
              </a:rPr>
              <a:t>-server</a:t>
            </a:r>
            <a:endParaRPr lang="es-ES_tradnl" sz="2000" dirty="0">
              <a:solidFill>
                <a:schemeClr val="bg1"/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4DE1C127-2534-D543-9D20-0A910EBA2CED}"/>
              </a:ext>
            </a:extLst>
          </p:cNvPr>
          <p:cNvSpPr txBox="1"/>
          <p:nvPr/>
        </p:nvSpPr>
        <p:spPr>
          <a:xfrm>
            <a:off x="1422043" y="2811797"/>
            <a:ext cx="1022953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&gt;</a:t>
            </a:r>
            <a:r>
              <a:rPr lang="es-ES" sz="2000" dirty="0" err="1">
                <a:solidFill>
                  <a:schemeClr val="bg1"/>
                </a:solidFill>
              </a:rPr>
              <a:t>composer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card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import</a:t>
            </a:r>
            <a:r>
              <a:rPr lang="es-ES" sz="2000" dirty="0">
                <a:solidFill>
                  <a:schemeClr val="bg1"/>
                </a:solidFill>
              </a:rPr>
              <a:t> --file </a:t>
            </a:r>
            <a:r>
              <a:rPr lang="es-ES" sz="2000" dirty="0" err="1">
                <a:solidFill>
                  <a:schemeClr val="bg1"/>
                </a:solidFill>
              </a:rPr>
              <a:t>networkadmin.card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endParaRPr lang="es-ES_trad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fondo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11 Imagen" descr="perfil BIT-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96462" y="6000768"/>
            <a:ext cx="896242" cy="63357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866617" y="3013602"/>
            <a:ext cx="9732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Tema 09</a:t>
            </a:r>
            <a:r>
              <a:rPr lang="es-VE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HYPERLEDGER COMPOSER. QUERIES</a:t>
            </a:r>
            <a:endParaRPr lang="es-VE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53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6336</TotalTime>
  <Words>579</Words>
  <Application>Microsoft Office PowerPoint</Application>
  <PresentationFormat>Panorámica</PresentationFormat>
  <Paragraphs>75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Queries (1)</vt:lpstr>
      <vt:lpstr>Queries (2)</vt:lpstr>
      <vt:lpstr>Queries (3)</vt:lpstr>
      <vt:lpstr>Queries (4)</vt:lpstr>
      <vt:lpstr>Queries (5)</vt:lpstr>
      <vt:lpstr>Queries (y 6)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Santiago Márquez</dc:creator>
  <cp:lastModifiedBy>David Manrique Garcia Sanchez</cp:lastModifiedBy>
  <cp:revision>127</cp:revision>
  <dcterms:created xsi:type="dcterms:W3CDTF">2018-05-13T00:13:35Z</dcterms:created>
  <dcterms:modified xsi:type="dcterms:W3CDTF">2018-11-27T12:06:11Z</dcterms:modified>
</cp:coreProperties>
</file>