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57" r:id="rId4"/>
    <p:sldId id="271" r:id="rId5"/>
    <p:sldId id="272" r:id="rId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20" autoAdjust="0"/>
  </p:normalViewPr>
  <p:slideViewPr>
    <p:cSldViewPr>
      <p:cViewPr varScale="1">
        <p:scale>
          <a:sx n="104" d="100"/>
          <a:sy n="10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15463-C53C-4C8D-BE27-2B5EE1B52F87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9743-91DA-4188-AD51-E15176265AF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078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25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201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27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58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080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507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32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7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18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1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CECB-9071-4E99-8D8F-86E22CB9FBFE}" type="datetimeFigureOut">
              <a:rPr lang="nb-NO" smtClean="0"/>
              <a:t>07.01.14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6871-06E1-4295-B632-AF6EAE173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28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Relasjonsalgebra, divisjon. Idrettsforening med grupper-1.</a:t>
            </a:r>
            <a:endParaRPr lang="nb-NO" sz="2800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22348"/>
              </p:ext>
            </p:extLst>
          </p:nvPr>
        </p:nvGraphicFramePr>
        <p:xfrm>
          <a:off x="323528" y="908720"/>
          <a:ext cx="3120008" cy="177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31980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Skurk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Hulk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Dong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Yang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23669"/>
              </p:ext>
            </p:extLst>
          </p:nvPr>
        </p:nvGraphicFramePr>
        <p:xfrm>
          <a:off x="5796136" y="836712"/>
          <a:ext cx="2664296" cy="140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Gruppenavn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Håndball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Fotball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328419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PERSON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5796136" y="4766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GRUPPE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370800" y="2804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PiG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4283968" y="2812949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Presentasjonen inneholder:</a:t>
            </a:r>
          </a:p>
          <a:p>
            <a:pPr marL="342900" indent="-342900">
              <a:buAutoNum type="arabicParenR"/>
            </a:pPr>
            <a:endParaRPr lang="nb-NO" dirty="0"/>
          </a:p>
          <a:p>
            <a:pPr marL="342900" indent="-342900">
              <a:buAutoNum type="arabicParenR"/>
            </a:pP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Finn alt om personer som er med i alle grupper – </a:t>
            </a:r>
            <a:r>
              <a:rPr lang="nb-NO" u="sng" dirty="0" smtClean="0"/>
              <a:t>hvilke data blir resultatet</a:t>
            </a:r>
            <a:r>
              <a:rPr lang="nb-NO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Finn alt om personer som er med i alle grupper – </a:t>
            </a:r>
            <a:r>
              <a:rPr lang="nb-NO" u="sng" dirty="0" smtClean="0"/>
              <a:t>skrevet med relasjonsalgebra</a:t>
            </a:r>
            <a:r>
              <a:rPr lang="nb-NO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Finn Gruppenavn for grupper som har alle personer.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Et par tips &amp; triks</a:t>
            </a:r>
          </a:p>
        </p:txBody>
      </p:sp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58911"/>
              </p:ext>
            </p:extLst>
          </p:nvPr>
        </p:nvGraphicFramePr>
        <p:xfrm>
          <a:off x="827584" y="2890322"/>
          <a:ext cx="2468199" cy="396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98"/>
                <a:gridCol w="1008112"/>
                <a:gridCol w="792089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smtClean="0"/>
                        <a:t>Aktiv</a:t>
                      </a:r>
                      <a:endParaRPr lang="nb-NO" sz="14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Relasjonsalgebra, divisjon. Idrettsforening med grupper-2.</a:t>
            </a:r>
            <a:endParaRPr lang="nb-NO" sz="2800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82189"/>
              </p:ext>
            </p:extLst>
          </p:nvPr>
        </p:nvGraphicFramePr>
        <p:xfrm>
          <a:off x="323528" y="908720"/>
          <a:ext cx="3120008" cy="177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31980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b="0" dirty="0" smtClean="0"/>
                        <a:t>1</a:t>
                      </a:r>
                      <a:endParaRPr lang="nb-N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dirty="0" smtClean="0"/>
                        <a:t>Skalle</a:t>
                      </a:r>
                      <a:endParaRPr lang="nb-N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0" dirty="0" smtClean="0"/>
                        <a:t>Skurk</a:t>
                      </a:r>
                      <a:endParaRPr lang="nb-NO" b="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Hulk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Dong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Yang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19206"/>
              </p:ext>
            </p:extLst>
          </p:nvPr>
        </p:nvGraphicFramePr>
        <p:xfrm>
          <a:off x="5796136" y="836712"/>
          <a:ext cx="2664296" cy="140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Gruppenavn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Håndball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Fotball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09750"/>
              </p:ext>
            </p:extLst>
          </p:nvPr>
        </p:nvGraphicFramePr>
        <p:xfrm>
          <a:off x="827584" y="2890322"/>
          <a:ext cx="2468199" cy="396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98"/>
                <a:gridCol w="1008112"/>
                <a:gridCol w="792089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smtClean="0"/>
                        <a:t>Aktiv</a:t>
                      </a:r>
                      <a:endParaRPr lang="nb-NO" sz="14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328419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PERSON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5796136" y="4766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GRUPPE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370929" y="2803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PiG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680420" y="2778545"/>
            <a:ext cx="5463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>
                <a:solidFill>
                  <a:srgbClr val="FF0000"/>
                </a:solidFill>
              </a:rPr>
              <a:t>Finn alt om personer som er med i alle grupper - data</a:t>
            </a:r>
            <a:r>
              <a:rPr lang="nb-NO" b="1" dirty="0" smtClean="0"/>
              <a:t>.</a:t>
            </a:r>
          </a:p>
          <a:p>
            <a:r>
              <a:rPr lang="nb-NO" dirty="0" smtClean="0">
                <a:solidFill>
                  <a:srgbClr val="FF0000"/>
                </a:solidFill>
              </a:rPr>
              <a:t>Finner først hvilke </a:t>
            </a:r>
            <a:r>
              <a:rPr lang="nb-NO" dirty="0" err="1" smtClean="0">
                <a:solidFill>
                  <a:srgbClr val="FF0000"/>
                </a:solidFill>
              </a:rPr>
              <a:t>PersID</a:t>
            </a:r>
            <a:r>
              <a:rPr lang="nb-NO" dirty="0" smtClean="0">
                <a:solidFill>
                  <a:srgbClr val="FF0000"/>
                </a:solidFill>
              </a:rPr>
              <a:t> dette gjelder.</a:t>
            </a:r>
            <a:br>
              <a:rPr lang="nb-NO" dirty="0" smtClean="0">
                <a:solidFill>
                  <a:srgbClr val="FF0000"/>
                </a:solidFill>
              </a:rPr>
            </a:br>
            <a:endParaRPr lang="nb-NO" dirty="0">
              <a:solidFill>
                <a:srgbClr val="FF0000"/>
              </a:solidFill>
            </a:endParaRPr>
          </a:p>
          <a:p>
            <a:r>
              <a:rPr lang="nb-NO" dirty="0" smtClean="0"/>
              <a:t>Hva med </a:t>
            </a:r>
            <a:r>
              <a:rPr lang="nb-NO" dirty="0" err="1" smtClean="0"/>
              <a:t>Persid</a:t>
            </a:r>
            <a:r>
              <a:rPr lang="nb-NO" dirty="0" smtClean="0"/>
              <a:t> 1? </a:t>
            </a:r>
          </a:p>
          <a:p>
            <a:r>
              <a:rPr lang="nb-NO" dirty="0" smtClean="0"/>
              <a:t>Hva med </a:t>
            </a:r>
            <a:r>
              <a:rPr lang="nb-NO" dirty="0" err="1" smtClean="0"/>
              <a:t>Persid</a:t>
            </a:r>
            <a:r>
              <a:rPr lang="nb-NO" dirty="0" smtClean="0"/>
              <a:t> 2? </a:t>
            </a:r>
          </a:p>
          <a:p>
            <a:r>
              <a:rPr lang="nb-NO" dirty="0" smtClean="0"/>
              <a:t>Hva med </a:t>
            </a:r>
            <a:r>
              <a:rPr lang="nb-NO" dirty="0" err="1" smtClean="0"/>
              <a:t>Persid</a:t>
            </a:r>
            <a:r>
              <a:rPr lang="nb-NO" dirty="0" smtClean="0"/>
              <a:t> 3? </a:t>
            </a:r>
          </a:p>
          <a:p>
            <a:r>
              <a:rPr lang="nb-NO" dirty="0" smtClean="0"/>
              <a:t>Hva med </a:t>
            </a:r>
            <a:r>
              <a:rPr lang="nb-NO" dirty="0" err="1" smtClean="0"/>
              <a:t>Persid</a:t>
            </a:r>
            <a:r>
              <a:rPr lang="nb-NO" dirty="0" smtClean="0"/>
              <a:t> 4? </a:t>
            </a:r>
          </a:p>
          <a:p>
            <a:r>
              <a:rPr lang="nb-NO" dirty="0" smtClean="0">
                <a:solidFill>
                  <a:srgbClr val="FF0000"/>
                </a:solidFill>
              </a:rPr>
              <a:t>Finn deretter alt om disse.</a:t>
            </a:r>
            <a:endParaRPr lang="nb-NO" dirty="0">
              <a:solidFill>
                <a:srgbClr val="FF0000"/>
              </a:solidFill>
            </a:endParaRPr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</p:txBody>
      </p:sp>
      <p:sp>
        <p:nvSpPr>
          <p:cNvPr id="3" name="TekstSylinder 2"/>
          <p:cNvSpPr txBox="1"/>
          <p:nvPr/>
        </p:nvSpPr>
        <p:spPr>
          <a:xfrm>
            <a:off x="3563888" y="12374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????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3347864" y="616530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3338736" y="648866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3563888" y="16067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????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6" name="TekstSylinder 15"/>
          <p:cNvSpPr txBox="1"/>
          <p:nvPr/>
        </p:nvSpPr>
        <p:spPr>
          <a:xfrm>
            <a:off x="3293858" y="3645024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3293858" y="465313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18" name="TekstSylinder 17"/>
          <p:cNvSpPr txBox="1"/>
          <p:nvPr/>
        </p:nvSpPr>
        <p:spPr>
          <a:xfrm>
            <a:off x="3293858" y="537321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3318456" y="317432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3325806" y="426331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endParaRPr lang="nb-NO" dirty="0">
              <a:solidFill>
                <a:srgbClr val="FF0000"/>
              </a:solidFill>
            </a:endParaRPr>
          </a:p>
        </p:txBody>
      </p:sp>
      <p:graphicFrame>
        <p:nvGraphicFramePr>
          <p:cNvPr id="21" name="Tabel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05318"/>
              </p:ext>
            </p:extLst>
          </p:nvPr>
        </p:nvGraphicFramePr>
        <p:xfrm>
          <a:off x="7452320" y="3129249"/>
          <a:ext cx="763397" cy="140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97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 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kstSylinder 21"/>
          <p:cNvSpPr txBox="1"/>
          <p:nvPr/>
        </p:nvSpPr>
        <p:spPr>
          <a:xfrm>
            <a:off x="3318456" y="579597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3" name="TekstSylinder 22"/>
          <p:cNvSpPr txBox="1"/>
          <p:nvPr/>
        </p:nvSpPr>
        <p:spPr>
          <a:xfrm>
            <a:off x="3563888" y="19562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????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3563888" y="23211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????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5" name="TekstSylinder 24"/>
          <p:cNvSpPr txBox="1"/>
          <p:nvPr/>
        </p:nvSpPr>
        <p:spPr>
          <a:xfrm>
            <a:off x="7669460" y="3848437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Wingdings" panose="05000000000000000000" pitchFamily="2" charset="2"/>
              </a:rPr>
              <a:t>3</a:t>
            </a:r>
            <a:endParaRPr lang="nb-NO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7668344" y="348356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Wingdings" panose="05000000000000000000" pitchFamily="2" charset="2"/>
              </a:rPr>
              <a:t>2</a:t>
            </a:r>
            <a:endParaRPr lang="nb-NO" dirty="0"/>
          </a:p>
        </p:txBody>
      </p:sp>
      <p:sp>
        <p:nvSpPr>
          <p:cNvPr id="30" name="Ellipse 29"/>
          <p:cNvSpPr/>
          <p:nvPr/>
        </p:nvSpPr>
        <p:spPr>
          <a:xfrm>
            <a:off x="785292" y="3468003"/>
            <a:ext cx="1338436" cy="5495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/>
          <p:cNvSpPr/>
          <p:nvPr/>
        </p:nvSpPr>
        <p:spPr>
          <a:xfrm>
            <a:off x="755576" y="4526704"/>
            <a:ext cx="1338436" cy="5495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755576" y="5283086"/>
            <a:ext cx="1338436" cy="5495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/>
          <p:cNvSpPr/>
          <p:nvPr/>
        </p:nvSpPr>
        <p:spPr>
          <a:xfrm>
            <a:off x="5655241" y="1164780"/>
            <a:ext cx="720080" cy="1178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kstSylinder 33"/>
          <p:cNvSpPr txBox="1"/>
          <p:nvPr/>
        </p:nvSpPr>
        <p:spPr>
          <a:xfrm>
            <a:off x="5526106" y="3903020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35" name="TekstSylinder 34"/>
          <p:cNvSpPr txBox="1"/>
          <p:nvPr/>
        </p:nvSpPr>
        <p:spPr>
          <a:xfrm>
            <a:off x="5544108" y="444053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Wingdings" panose="05000000000000000000" pitchFamily="2" charset="2"/>
              </a:rPr>
              <a:t></a:t>
            </a:r>
            <a:endParaRPr lang="nb-NO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5526106" y="357301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Wingdings" panose="05000000000000000000" pitchFamily="2" charset="2"/>
              </a:rPr>
              <a:t></a:t>
            </a:r>
            <a:endParaRPr lang="nb-NO" dirty="0"/>
          </a:p>
        </p:txBody>
      </p:sp>
      <p:sp>
        <p:nvSpPr>
          <p:cNvPr id="37" name="TekstSylinder 36"/>
          <p:cNvSpPr txBox="1"/>
          <p:nvPr/>
        </p:nvSpPr>
        <p:spPr>
          <a:xfrm>
            <a:off x="5544108" y="413978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graphicFrame>
        <p:nvGraphicFramePr>
          <p:cNvPr id="39" name="Tabel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21521"/>
              </p:ext>
            </p:extLst>
          </p:nvPr>
        </p:nvGraphicFramePr>
        <p:xfrm>
          <a:off x="3401090" y="5700187"/>
          <a:ext cx="763397" cy="93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97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100" u="sng" dirty="0" err="1" smtClean="0"/>
                        <a:t>PersID</a:t>
                      </a:r>
                      <a:endParaRPr lang="nb-NO" sz="11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   2</a:t>
                      </a:r>
                      <a:endParaRPr lang="nb-NO" sz="11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   3</a:t>
                      </a:r>
                      <a:endParaRPr lang="nb-NO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el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49145"/>
              </p:ext>
            </p:extLst>
          </p:nvPr>
        </p:nvGraphicFramePr>
        <p:xfrm>
          <a:off x="4620127" y="5214917"/>
          <a:ext cx="2070228" cy="161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0"/>
                <a:gridCol w="720080"/>
                <a:gridCol w="792088"/>
              </a:tblGrid>
              <a:tr h="433246">
                <a:tc>
                  <a:txBody>
                    <a:bodyPr/>
                    <a:lstStyle/>
                    <a:p>
                      <a:r>
                        <a:rPr lang="nb-NO" sz="1100" u="sng" dirty="0" err="1" smtClean="0"/>
                        <a:t>PersID</a:t>
                      </a:r>
                      <a:endParaRPr lang="nb-NO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Fornavn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Etternavn</a:t>
                      </a:r>
                      <a:endParaRPr lang="nb-NO" sz="1100" dirty="0"/>
                    </a:p>
                  </a:txBody>
                  <a:tcPr/>
                </a:tc>
              </a:tr>
              <a:tr h="388698">
                <a:tc>
                  <a:txBody>
                    <a:bodyPr/>
                    <a:lstStyle/>
                    <a:p>
                      <a:r>
                        <a:rPr lang="nb-NO" sz="1100" b="0" dirty="0" smtClean="0"/>
                        <a:t>1</a:t>
                      </a:r>
                      <a:endParaRPr lang="nb-NO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b="0" dirty="0" smtClean="0"/>
                        <a:t>Skalle</a:t>
                      </a:r>
                      <a:endParaRPr lang="nb-NO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b="0" dirty="0" smtClean="0"/>
                        <a:t>Skurk</a:t>
                      </a:r>
                      <a:endParaRPr lang="nb-NO" sz="1100" b="0" dirty="0"/>
                    </a:p>
                  </a:txBody>
                  <a:tcPr/>
                </a:tc>
              </a:tr>
              <a:tr h="263619"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Halle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Hulk</a:t>
                      </a:r>
                      <a:endParaRPr lang="nb-NO" sz="1100" dirty="0"/>
                    </a:p>
                  </a:txBody>
                  <a:tcPr/>
                </a:tc>
              </a:tr>
              <a:tr h="263619"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Ding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Dong</a:t>
                      </a:r>
                      <a:endParaRPr lang="nb-NO" sz="1100" dirty="0"/>
                    </a:p>
                  </a:txBody>
                  <a:tcPr/>
                </a:tc>
              </a:tr>
              <a:tr h="263619"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Ying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err="1" smtClean="0"/>
                        <a:t>Yong</a:t>
                      </a:r>
                      <a:endParaRPr lang="nb-NO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ell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9254"/>
              </p:ext>
            </p:extLst>
          </p:nvPr>
        </p:nvGraphicFramePr>
        <p:xfrm>
          <a:off x="6948264" y="5685062"/>
          <a:ext cx="2070228" cy="96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0"/>
                <a:gridCol w="720080"/>
                <a:gridCol w="792088"/>
              </a:tblGrid>
              <a:tr h="433246">
                <a:tc>
                  <a:txBody>
                    <a:bodyPr/>
                    <a:lstStyle/>
                    <a:p>
                      <a:r>
                        <a:rPr lang="nb-NO" sz="1100" u="sng" dirty="0" err="1" smtClean="0"/>
                        <a:t>PersID</a:t>
                      </a:r>
                      <a:endParaRPr lang="nb-NO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Fornavn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Etternavn</a:t>
                      </a:r>
                      <a:endParaRPr lang="nb-NO" sz="1100" dirty="0"/>
                    </a:p>
                  </a:txBody>
                  <a:tcPr/>
                </a:tc>
              </a:tr>
              <a:tr h="263619"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Halle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Hulk</a:t>
                      </a:r>
                      <a:endParaRPr lang="nb-NO" sz="1100" dirty="0"/>
                    </a:p>
                  </a:txBody>
                  <a:tcPr/>
                </a:tc>
              </a:tr>
              <a:tr h="263619"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Ding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Dong</a:t>
                      </a:r>
                      <a:endParaRPr lang="nb-NO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kstSylinder 6"/>
          <p:cNvSpPr txBox="1"/>
          <p:nvPr/>
        </p:nvSpPr>
        <p:spPr>
          <a:xfrm>
            <a:off x="6516216" y="61025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MT Extra"/>
              </a:rPr>
              <a:t>  =</a:t>
            </a:r>
            <a:endParaRPr lang="nb-NO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4153753" y="61025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MT Extra"/>
              </a:rPr>
              <a:t></a:t>
            </a:r>
            <a:endParaRPr lang="nb-NO" dirty="0"/>
          </a:p>
        </p:txBody>
      </p:sp>
      <p:sp>
        <p:nvSpPr>
          <p:cNvPr id="44" name="TekstSylinder 43"/>
          <p:cNvSpPr txBox="1"/>
          <p:nvPr/>
        </p:nvSpPr>
        <p:spPr>
          <a:xfrm>
            <a:off x="3325806" y="4033103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5" name="TekstSylinder 44"/>
          <p:cNvSpPr txBox="1"/>
          <p:nvPr/>
        </p:nvSpPr>
        <p:spPr>
          <a:xfrm>
            <a:off x="3275856" y="507629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nb-NO" dirty="0" smtClean="0">
                <a:sym typeface="Wingdings" panose="05000000000000000000" pitchFamily="2" charset="2"/>
              </a:rPr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30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3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  <p:bldP spid="7" grpId="0"/>
      <p:bldP spid="43" grpId="0"/>
      <p:bldP spid="44" grpId="0"/>
      <p:bldP spid="44" grpId="1"/>
      <p:bldP spid="45" grpId="0"/>
      <p:bldP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Relasjonsalgebra, divisjon. Idrettsforening med grupper-3.</a:t>
            </a:r>
            <a:endParaRPr lang="nb-NO" sz="2800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1727"/>
              </p:ext>
            </p:extLst>
          </p:nvPr>
        </p:nvGraphicFramePr>
        <p:xfrm>
          <a:off x="323528" y="908720"/>
          <a:ext cx="3120008" cy="177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31980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Skurk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Hulk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Dong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Yang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55084"/>
              </p:ext>
            </p:extLst>
          </p:nvPr>
        </p:nvGraphicFramePr>
        <p:xfrm>
          <a:off x="5796136" y="836712"/>
          <a:ext cx="2664296" cy="140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Gruppenavn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Håndball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Fotball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62204"/>
              </p:ext>
            </p:extLst>
          </p:nvPr>
        </p:nvGraphicFramePr>
        <p:xfrm>
          <a:off x="827584" y="2890322"/>
          <a:ext cx="2468199" cy="396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98"/>
                <a:gridCol w="1008112"/>
                <a:gridCol w="792089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smtClean="0"/>
                        <a:t>Aktiv</a:t>
                      </a:r>
                      <a:endParaRPr lang="nb-NO" sz="14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328419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PERSON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5796136" y="4766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GRUPPE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370929" y="2803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PiG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635896" y="2812949"/>
            <a:ext cx="54726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>
                <a:solidFill>
                  <a:srgbClr val="FF0000"/>
                </a:solidFill>
              </a:rPr>
              <a:t>Finn alt om personer som er med i alle grupper – </a:t>
            </a:r>
            <a:r>
              <a:rPr lang="nb-NO" b="1" dirty="0" err="1" smtClean="0">
                <a:solidFill>
                  <a:srgbClr val="FF0000"/>
                </a:solidFill>
              </a:rPr>
              <a:t>relalg</a:t>
            </a:r>
            <a:r>
              <a:rPr lang="nb-NO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nb-NO" dirty="0" smtClean="0"/>
          </a:p>
          <a:p>
            <a:pPr marL="342900" indent="-342900">
              <a:buFont typeface="+mj-lt"/>
              <a:buAutoNum type="arabicPeriod"/>
            </a:pPr>
            <a:r>
              <a:rPr lang="nb-NO" dirty="0" smtClean="0"/>
              <a:t>Observasjon: Svar skal være personer, noe med </a:t>
            </a:r>
            <a:r>
              <a:rPr lang="nb-NO" dirty="0" err="1" smtClean="0"/>
              <a:t>PiG</a:t>
            </a:r>
            <a:r>
              <a:rPr lang="nb-NO" dirty="0" smtClean="0"/>
              <a:t> / GRUPPEID </a:t>
            </a:r>
            <a:r>
              <a:rPr lang="nb-NO" dirty="0" smtClean="0">
                <a:sym typeface="Wingdings" panose="05000000000000000000" pitchFamily="2" charset="2"/>
              </a:rPr>
              <a:t> </a:t>
            </a:r>
            <a:r>
              <a:rPr lang="nb-NO" dirty="0" err="1" smtClean="0">
                <a:sym typeface="Wingdings" panose="05000000000000000000" pitchFamily="2" charset="2"/>
              </a:rPr>
              <a:t>PERSONer</a:t>
            </a:r>
            <a:r>
              <a:rPr lang="nb-NO" dirty="0">
                <a:sym typeface="Wingdings" panose="05000000000000000000" pitchFamily="2" charset="2"/>
              </a:rPr>
              <a:t>.</a:t>
            </a:r>
            <a:r>
              <a:rPr lang="nb-NO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 smtClean="0"/>
              <a:t>Finner først aktuelle </a:t>
            </a:r>
            <a:r>
              <a:rPr lang="nb-NO" dirty="0" err="1" smtClean="0"/>
              <a:t>PersID</a:t>
            </a:r>
            <a:r>
              <a:rPr lang="nb-NO" dirty="0" smtClean="0"/>
              <a:t>, deretter finner resten av dataene via PERSON-relasjonen.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 smtClean="0"/>
              <a:t>Hvilke </a:t>
            </a:r>
            <a:r>
              <a:rPr lang="nb-NO" dirty="0" err="1" smtClean="0"/>
              <a:t>PersID</a:t>
            </a:r>
            <a:r>
              <a:rPr lang="nb-NO" dirty="0" smtClean="0"/>
              <a:t>? </a:t>
            </a:r>
            <a:br>
              <a:rPr lang="nb-NO" dirty="0" smtClean="0"/>
            </a:br>
            <a:r>
              <a:rPr lang="nb-NO" dirty="0" err="1" smtClean="0"/>
              <a:t>PiG</a:t>
            </a:r>
            <a:r>
              <a:rPr lang="nb-NO" dirty="0" smtClean="0"/>
              <a:t>(</a:t>
            </a:r>
            <a:r>
              <a:rPr lang="nb-NO" sz="1600" dirty="0" err="1" smtClean="0"/>
              <a:t>PersID</a:t>
            </a:r>
            <a:r>
              <a:rPr lang="nb-NO" sz="1600" dirty="0" smtClean="0"/>
              <a:t>, </a:t>
            </a:r>
            <a:r>
              <a:rPr lang="nb-NO" sz="1600" dirty="0" err="1" smtClean="0"/>
              <a:t>GruppeID</a:t>
            </a:r>
            <a:r>
              <a:rPr lang="nb-NO" sz="1600" dirty="0" smtClean="0"/>
              <a:t>)   / GRUPPE(</a:t>
            </a:r>
            <a:r>
              <a:rPr lang="nb-NO" sz="1600" dirty="0" err="1" smtClean="0"/>
              <a:t>GruppeID</a:t>
            </a:r>
            <a:r>
              <a:rPr lang="nb-NO" sz="1600" dirty="0" smtClean="0"/>
              <a:t>)  ==&gt; i </a:t>
            </a:r>
            <a:r>
              <a:rPr lang="nb-NO" sz="1600" dirty="0" err="1" smtClean="0"/>
              <a:t>relalg</a:t>
            </a:r>
            <a:r>
              <a:rPr lang="nb-NO" sz="16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1600" dirty="0" smtClean="0">
                <a:solidFill>
                  <a:srgbClr val="FF0000"/>
                </a:solidFill>
              </a:rPr>
              <a:t>π </a:t>
            </a:r>
            <a:r>
              <a:rPr lang="nb-NO" sz="1600" baseline="-25000" dirty="0" err="1" smtClean="0">
                <a:solidFill>
                  <a:srgbClr val="FF0000"/>
                </a:solidFill>
              </a:rPr>
              <a:t>PersID,GruppeID</a:t>
            </a:r>
            <a:r>
              <a:rPr lang="nb-NO" sz="1600" dirty="0" smtClean="0">
                <a:solidFill>
                  <a:srgbClr val="FF0000"/>
                </a:solidFill>
              </a:rPr>
              <a:t>(</a:t>
            </a:r>
            <a:r>
              <a:rPr lang="nb-NO" sz="1600" dirty="0" err="1" smtClean="0">
                <a:solidFill>
                  <a:srgbClr val="FF0000"/>
                </a:solidFill>
              </a:rPr>
              <a:t>PiG</a:t>
            </a:r>
            <a:r>
              <a:rPr lang="nb-NO" sz="1600" dirty="0" smtClean="0">
                <a:solidFill>
                  <a:srgbClr val="FF0000"/>
                </a:solidFill>
              </a:rPr>
              <a:t>)  /   </a:t>
            </a:r>
            <a:r>
              <a:rPr lang="nb-NO" sz="1600" dirty="0">
                <a:solidFill>
                  <a:srgbClr val="FF0000"/>
                </a:solidFill>
              </a:rPr>
              <a:t>π </a:t>
            </a:r>
            <a:r>
              <a:rPr lang="nb-NO" sz="1600" baseline="-25000" dirty="0" err="1" smtClean="0">
                <a:solidFill>
                  <a:srgbClr val="FF0000"/>
                </a:solidFill>
              </a:rPr>
              <a:t>GruppeID</a:t>
            </a:r>
            <a:r>
              <a:rPr lang="nb-NO" sz="1600" dirty="0">
                <a:solidFill>
                  <a:srgbClr val="FF0000"/>
                </a:solidFill>
              </a:rPr>
              <a:t>(GRUPPE)</a:t>
            </a:r>
            <a:r>
              <a:rPr lang="nb-NO" sz="1600" dirty="0" smtClean="0">
                <a:solidFill>
                  <a:srgbClr val="FF0000"/>
                </a:solidFill>
              </a:rPr>
              <a:t/>
            </a:r>
            <a:br>
              <a:rPr lang="nb-NO" sz="1600" dirty="0" smtClean="0">
                <a:solidFill>
                  <a:srgbClr val="FF0000"/>
                </a:solidFill>
              </a:rPr>
            </a:b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b-NO" dirty="0" smtClean="0"/>
              <a:t>Resultatet av dette kobles med PERSON</a:t>
            </a:r>
          </a:p>
          <a:p>
            <a:r>
              <a:rPr lang="nb-NO" dirty="0" smtClean="0"/>
              <a:t>PERSON       (</a:t>
            </a:r>
            <a:r>
              <a:rPr lang="nb-NO" dirty="0" smtClean="0">
                <a:solidFill>
                  <a:srgbClr val="FF0000"/>
                </a:solidFill>
              </a:rPr>
              <a:t>π </a:t>
            </a:r>
            <a:r>
              <a:rPr lang="nb-NO" baseline="-25000" dirty="0" err="1" smtClean="0">
                <a:solidFill>
                  <a:srgbClr val="FF0000"/>
                </a:solidFill>
              </a:rPr>
              <a:t>PersID,GruppeID</a:t>
            </a:r>
            <a:r>
              <a:rPr lang="nb-NO" dirty="0" smtClean="0">
                <a:solidFill>
                  <a:srgbClr val="FF0000"/>
                </a:solidFill>
              </a:rPr>
              <a:t>(</a:t>
            </a:r>
            <a:r>
              <a:rPr lang="nb-NO" dirty="0" err="1" smtClean="0">
                <a:solidFill>
                  <a:srgbClr val="FF0000"/>
                </a:solidFill>
              </a:rPr>
              <a:t>PiG</a:t>
            </a:r>
            <a:r>
              <a:rPr lang="nb-NO" dirty="0" smtClean="0">
                <a:solidFill>
                  <a:srgbClr val="FF0000"/>
                </a:solidFill>
              </a:rPr>
              <a:t>)  /   π </a:t>
            </a:r>
            <a:r>
              <a:rPr lang="nb-NO" baseline="-25000" dirty="0" err="1" smtClean="0">
                <a:solidFill>
                  <a:srgbClr val="FF0000"/>
                </a:solidFill>
              </a:rPr>
              <a:t>GruppeID</a:t>
            </a:r>
            <a:r>
              <a:rPr lang="nb-NO" dirty="0" smtClean="0">
                <a:solidFill>
                  <a:srgbClr val="FF0000"/>
                </a:solidFill>
              </a:rPr>
              <a:t>(GRUPPE )</a:t>
            </a:r>
            <a:r>
              <a:rPr lang="nb-NO" dirty="0" smtClean="0"/>
              <a:t>)</a:t>
            </a:r>
            <a:endParaRPr lang="nb-NO" dirty="0"/>
          </a:p>
          <a:p>
            <a:endParaRPr lang="nb-NO" dirty="0" smtClean="0"/>
          </a:p>
        </p:txBody>
      </p:sp>
      <p:sp>
        <p:nvSpPr>
          <p:cNvPr id="13" name="TekstSylinder 12"/>
          <p:cNvSpPr txBox="1"/>
          <p:nvPr/>
        </p:nvSpPr>
        <p:spPr>
          <a:xfrm>
            <a:off x="4465213" y="60212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ym typeface="MT Extra"/>
              </a:rPr>
              <a:t>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4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Relasjonsalgebra, divisjon. Idrettsforening med grupper-4.</a:t>
            </a:r>
            <a:endParaRPr lang="nb-NO" sz="2800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61020"/>
              </p:ext>
            </p:extLst>
          </p:nvPr>
        </p:nvGraphicFramePr>
        <p:xfrm>
          <a:off x="323528" y="908720"/>
          <a:ext cx="3120008" cy="177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31980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Skurk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Hulk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Dong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Yang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98319"/>
              </p:ext>
            </p:extLst>
          </p:nvPr>
        </p:nvGraphicFramePr>
        <p:xfrm>
          <a:off x="5796136" y="836712"/>
          <a:ext cx="2664296" cy="140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Gruppenavn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Håndball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Fotball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328419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PERSON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5796136" y="4766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GRUPPE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370800" y="2804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PiG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419872" y="2708920"/>
            <a:ext cx="57241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Finn Gruppenavn for grupper som har alle personer.</a:t>
            </a:r>
          </a:p>
          <a:p>
            <a:endParaRPr lang="nb-NO" dirty="0" smtClean="0">
              <a:solidFill>
                <a:srgbClr val="FF0000"/>
              </a:solidFill>
            </a:endParaRPr>
          </a:p>
          <a:p>
            <a:r>
              <a:rPr lang="nb-NO" dirty="0" smtClean="0"/>
              <a:t>1) Finn </a:t>
            </a:r>
            <a:r>
              <a:rPr lang="nb-NO" dirty="0" err="1" smtClean="0"/>
              <a:t>GruppeID</a:t>
            </a:r>
            <a:r>
              <a:rPr lang="nb-NO" dirty="0" smtClean="0"/>
              <a:t> for disse:</a:t>
            </a:r>
            <a:endParaRPr lang="nb-NO" dirty="0"/>
          </a:p>
          <a:p>
            <a:r>
              <a:rPr lang="nb-NO" sz="1600" dirty="0" err="1" smtClean="0"/>
              <a:t>PiG</a:t>
            </a:r>
            <a:r>
              <a:rPr lang="nb-NO" sz="1600" dirty="0" smtClean="0"/>
              <a:t> (</a:t>
            </a:r>
            <a:r>
              <a:rPr lang="nb-NO" sz="1600" dirty="0" err="1" smtClean="0"/>
              <a:t>PersonID,GruppeID</a:t>
            </a:r>
            <a:r>
              <a:rPr lang="nb-NO" sz="1600" dirty="0" smtClean="0"/>
              <a:t>) / PERSON(</a:t>
            </a:r>
            <a:r>
              <a:rPr lang="nb-NO" sz="1600" dirty="0" err="1" smtClean="0"/>
              <a:t>PersID</a:t>
            </a:r>
            <a:r>
              <a:rPr lang="nb-NO" sz="1600" dirty="0" smtClean="0"/>
              <a:t>) </a:t>
            </a:r>
            <a:r>
              <a:rPr lang="nb-NO" sz="1600" dirty="0" smtClean="0">
                <a:sym typeface="Wingdings" panose="05000000000000000000" pitchFamily="2" charset="2"/>
              </a:rPr>
              <a:t> GRUPPE(</a:t>
            </a:r>
            <a:r>
              <a:rPr lang="nb-NO" sz="1600" dirty="0" err="1" smtClean="0">
                <a:sym typeface="Wingdings" panose="05000000000000000000" pitchFamily="2" charset="2"/>
              </a:rPr>
              <a:t>GruppeID</a:t>
            </a:r>
            <a:r>
              <a:rPr lang="nb-NO" sz="1600" dirty="0" smtClean="0">
                <a:sym typeface="Wingdings" panose="05000000000000000000" pitchFamily="2" charset="2"/>
              </a:rPr>
              <a:t>), dvs. de gruppene som har alle personer. I relasjonsalgebra:</a:t>
            </a:r>
            <a:endParaRPr lang="nb-NO" sz="1600" dirty="0" smtClean="0"/>
          </a:p>
          <a:p>
            <a:r>
              <a:rPr lang="nb-NO" dirty="0" smtClean="0">
                <a:solidFill>
                  <a:srgbClr val="FF0000"/>
                </a:solidFill>
              </a:rPr>
              <a:t>π </a:t>
            </a:r>
            <a:r>
              <a:rPr lang="nb-NO" baseline="-25000" dirty="0" err="1" smtClean="0">
                <a:solidFill>
                  <a:srgbClr val="FF0000"/>
                </a:solidFill>
              </a:rPr>
              <a:t>PersID,GruppeID</a:t>
            </a:r>
            <a:r>
              <a:rPr lang="nb-NO" sz="1600" dirty="0" smtClean="0">
                <a:solidFill>
                  <a:srgbClr val="FF0000"/>
                </a:solidFill>
              </a:rPr>
              <a:t>(</a:t>
            </a:r>
            <a:r>
              <a:rPr lang="nb-NO" sz="1600" dirty="0" err="1" smtClean="0">
                <a:solidFill>
                  <a:srgbClr val="FF0000"/>
                </a:solidFill>
              </a:rPr>
              <a:t>PiG</a:t>
            </a:r>
            <a:r>
              <a:rPr lang="nb-NO" sz="1600" dirty="0" smtClean="0">
                <a:solidFill>
                  <a:srgbClr val="FF0000"/>
                </a:solidFill>
              </a:rPr>
              <a:t>)</a:t>
            </a:r>
            <a:r>
              <a:rPr lang="nb-NO" dirty="0" smtClean="0">
                <a:solidFill>
                  <a:srgbClr val="FF0000"/>
                </a:solidFill>
              </a:rPr>
              <a:t>  /   π </a:t>
            </a:r>
            <a:r>
              <a:rPr lang="nb-NO" baseline="-25000" dirty="0" err="1" smtClean="0">
                <a:solidFill>
                  <a:srgbClr val="FF0000"/>
                </a:solidFill>
              </a:rPr>
              <a:t>PersID</a:t>
            </a:r>
            <a:r>
              <a:rPr lang="nb-NO" sz="1600" dirty="0" smtClean="0">
                <a:solidFill>
                  <a:srgbClr val="FF0000"/>
                </a:solidFill>
              </a:rPr>
              <a:t>(PERSON)</a:t>
            </a:r>
            <a:endParaRPr lang="nb-NO" dirty="0" smtClean="0">
              <a:solidFill>
                <a:srgbClr val="FF0000"/>
              </a:solidFill>
            </a:endParaRPr>
          </a:p>
          <a:p>
            <a:endParaRPr lang="nb-NO" dirty="0" smtClean="0">
              <a:solidFill>
                <a:srgbClr val="FF0000"/>
              </a:solidFill>
            </a:endParaRPr>
          </a:p>
          <a:p>
            <a:r>
              <a:rPr lang="nb-NO" dirty="0" smtClean="0"/>
              <a:t>2) Vi ha med gruppene for å hente gruppenavn</a:t>
            </a:r>
            <a:r>
              <a:rPr lang="nb-NO" dirty="0" smtClean="0">
                <a:solidFill>
                  <a:srgbClr val="FF0000"/>
                </a:solidFill>
              </a:rPr>
              <a:t/>
            </a:r>
            <a:br>
              <a:rPr lang="nb-NO" dirty="0" smtClean="0">
                <a:solidFill>
                  <a:srgbClr val="FF0000"/>
                </a:solidFill>
              </a:rPr>
            </a:br>
            <a:endParaRPr lang="nb-NO" dirty="0" smtClean="0">
              <a:solidFill>
                <a:srgbClr val="FF0000"/>
              </a:solidFill>
            </a:endParaRPr>
          </a:p>
          <a:p>
            <a:r>
              <a:rPr lang="nb-NO" dirty="0" smtClean="0"/>
              <a:t>3</a:t>
            </a:r>
            <a:r>
              <a:rPr lang="nb-NO" dirty="0"/>
              <a:t>) Det var bare gruppenavn som skulle med</a:t>
            </a:r>
          </a:p>
          <a:p>
            <a:endParaRPr lang="nb-NO" dirty="0" smtClean="0">
              <a:solidFill>
                <a:srgbClr val="FF0000"/>
              </a:solidFill>
            </a:endParaRPr>
          </a:p>
          <a:p>
            <a:r>
              <a:rPr lang="nb-NO" sz="1600" dirty="0" smtClean="0"/>
              <a:t>                    GRUPPE</a:t>
            </a:r>
            <a:r>
              <a:rPr lang="nb-NO" dirty="0" smtClean="0"/>
              <a:t>       </a:t>
            </a:r>
            <a:r>
              <a:rPr lang="nb-NO" dirty="0" smtClean="0">
                <a:solidFill>
                  <a:srgbClr val="FF0000"/>
                </a:solidFill>
              </a:rPr>
              <a:t>(                                                                )</a:t>
            </a:r>
            <a:endParaRPr lang="nb-NO" dirty="0" smtClean="0"/>
          </a:p>
          <a:p>
            <a:endParaRPr lang="nb-NO" dirty="0" smtClean="0">
              <a:solidFill>
                <a:srgbClr val="FF0000"/>
              </a:solidFill>
            </a:endParaRPr>
          </a:p>
          <a:p>
            <a:r>
              <a:rPr lang="nb-NO" dirty="0" smtClean="0"/>
              <a:t>Selvsagt mulig med utvidelser, </a:t>
            </a:r>
            <a:r>
              <a:rPr lang="nb-NO" dirty="0" err="1" smtClean="0"/>
              <a:t>f,eks</a:t>
            </a:r>
            <a:r>
              <a:rPr lang="nb-NO" dirty="0" smtClean="0"/>
              <a:t>. finn alt om grupper hvor alle personer som er medlemmer også er aktive.</a:t>
            </a:r>
          </a:p>
        </p:txBody>
      </p:sp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36577"/>
              </p:ext>
            </p:extLst>
          </p:nvPr>
        </p:nvGraphicFramePr>
        <p:xfrm>
          <a:off x="827584" y="2890322"/>
          <a:ext cx="2468199" cy="396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98"/>
                <a:gridCol w="1008112"/>
                <a:gridCol w="792089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smtClean="0"/>
                        <a:t>Aktiv</a:t>
                      </a:r>
                      <a:endParaRPr lang="nb-NO" sz="14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kstSylinder 13"/>
          <p:cNvSpPr txBox="1"/>
          <p:nvPr/>
        </p:nvSpPr>
        <p:spPr>
          <a:xfrm>
            <a:off x="5148064" y="5700342"/>
            <a:ext cx="3600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dirty="0" smtClean="0">
                <a:sym typeface="MT Extra"/>
              </a:rPr>
              <a:t>  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3311860" y="565417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π </a:t>
            </a:r>
            <a:r>
              <a:rPr lang="nb-NO" baseline="-25000" dirty="0"/>
              <a:t>Gruppenavn</a:t>
            </a:r>
            <a:r>
              <a:rPr lang="nb-NO" dirty="0"/>
              <a:t>(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8964488" y="5659307"/>
            <a:ext cx="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61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0 L 0.10261 0 C 0.15157 0 0.21354 0.06667 0.21354 0.12176 L 0.22292 0.23889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04056"/>
          </a:xfrm>
        </p:spPr>
        <p:txBody>
          <a:bodyPr>
            <a:noAutofit/>
          </a:bodyPr>
          <a:lstStyle/>
          <a:p>
            <a:r>
              <a:rPr lang="nb-NO" sz="2800" dirty="0" smtClean="0"/>
              <a:t>Relasjonsalgebra, divisjon. Idrettsforening med grupper-5.</a:t>
            </a:r>
            <a:endParaRPr lang="nb-NO" sz="2800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23463"/>
              </p:ext>
            </p:extLst>
          </p:nvPr>
        </p:nvGraphicFramePr>
        <p:xfrm>
          <a:off x="323528" y="908720"/>
          <a:ext cx="3120008" cy="177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80120"/>
                <a:gridCol w="1319808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Fornavn</a:t>
                      </a:r>
                      <a:endParaRPr lang="nb-N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Etternavn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Skurk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Halle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Hulk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Dong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Yang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96001"/>
              </p:ext>
            </p:extLst>
          </p:nvPr>
        </p:nvGraphicFramePr>
        <p:xfrm>
          <a:off x="5796136" y="836712"/>
          <a:ext cx="2664296" cy="140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728192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Gruppenavn</a:t>
                      </a:r>
                      <a:endParaRPr lang="nb-NO" sz="1400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Håndball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Fotball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328419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PERSON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5796136" y="4766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GRUPPE</a:t>
            </a:r>
            <a:endParaRPr lang="nb-NO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370800" y="28044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PiG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419872" y="2348880"/>
            <a:ext cx="57241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/>
              <a:t>Smartness: Sjekken på divisjon blir mye enklere dersom man sorterer data </a:t>
            </a:r>
            <a:r>
              <a:rPr lang="nb-NO" sz="1600" smtClean="0"/>
              <a:t>på </a:t>
            </a:r>
            <a:r>
              <a:rPr lang="nb-NO" sz="1600" smtClean="0"/>
              <a:t>dividenden:</a:t>
            </a:r>
            <a:endParaRPr lang="nb-NO" sz="1600" dirty="0" smtClean="0"/>
          </a:p>
          <a:p>
            <a:r>
              <a:rPr lang="nb-NO" sz="1600" dirty="0" smtClean="0">
                <a:sym typeface="Wingdings" panose="05000000000000000000" pitchFamily="2" charset="2"/>
              </a:rPr>
              <a:t></a:t>
            </a:r>
            <a:endParaRPr lang="nb-NO" sz="1600" dirty="0" smtClean="0"/>
          </a:p>
          <a:p>
            <a:r>
              <a:rPr lang="nb-NO" sz="1600" dirty="0" smtClean="0"/>
              <a:t>Eksempel: Finn alt om personer som er med i alle grupper blir da enkel: Tell opp antall av hver </a:t>
            </a:r>
            <a:r>
              <a:rPr lang="nb-NO" sz="1600" dirty="0" err="1" smtClean="0"/>
              <a:t>PersID</a:t>
            </a:r>
            <a:r>
              <a:rPr lang="nb-NO" sz="1600" dirty="0" smtClean="0"/>
              <a:t> gjennom et lineært søk.</a:t>
            </a:r>
          </a:p>
          <a:p>
            <a:endParaRPr lang="nb-NO" sz="1600" dirty="0" smtClean="0"/>
          </a:p>
          <a:p>
            <a:r>
              <a:rPr lang="nb-NO" sz="1600" dirty="0" smtClean="0"/>
              <a:t>Dersom det er like mange som antall i GRUPPE,  er denne personen med i alle grupper.</a:t>
            </a:r>
          </a:p>
          <a:p>
            <a:endParaRPr lang="nb-NO" sz="1600" dirty="0"/>
          </a:p>
          <a:p>
            <a:r>
              <a:rPr lang="nb-NO" sz="1600" dirty="0" smtClean="0"/>
              <a:t>NB: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Dette forutsetter at </a:t>
            </a:r>
            <a:r>
              <a:rPr lang="nb-NO" sz="1600" dirty="0" err="1" smtClean="0"/>
              <a:t>GruppeID</a:t>
            </a:r>
            <a:r>
              <a:rPr lang="nb-NO" sz="1600" dirty="0" smtClean="0"/>
              <a:t> er PK i Gruppe og at (</a:t>
            </a:r>
            <a:r>
              <a:rPr lang="nb-NO" sz="1600" dirty="0" err="1" smtClean="0"/>
              <a:t>PersID,GruppeID</a:t>
            </a:r>
            <a:r>
              <a:rPr lang="nb-NO" sz="1600" dirty="0" smtClean="0"/>
              <a:t>) er PK i </a:t>
            </a:r>
            <a:r>
              <a:rPr lang="nb-NO" sz="1600" dirty="0" err="1" smtClean="0"/>
              <a:t>PiG</a:t>
            </a:r>
            <a:r>
              <a:rPr lang="nb-NO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 smtClean="0"/>
              <a:t>Vet vi dette, kan en divisjon formuleres som:</a:t>
            </a:r>
          </a:p>
          <a:p>
            <a:r>
              <a:rPr lang="nb-NO" sz="1400" dirty="0" smtClean="0"/>
              <a:t>           SELECT * </a:t>
            </a:r>
          </a:p>
          <a:p>
            <a:r>
              <a:rPr lang="nb-NO" sz="1400" dirty="0" smtClean="0"/>
              <a:t>           FROM PERSON</a:t>
            </a:r>
          </a:p>
          <a:p>
            <a:r>
              <a:rPr lang="nb-NO" sz="1400" dirty="0" smtClean="0"/>
              <a:t>           WHERE (SELECT </a:t>
            </a:r>
            <a:r>
              <a:rPr lang="nb-NO" sz="1400" dirty="0" err="1" smtClean="0"/>
              <a:t>count</a:t>
            </a:r>
            <a:r>
              <a:rPr lang="nb-NO" sz="1400" dirty="0" smtClean="0"/>
              <a:t>(*) FROM GRUPPE)= </a:t>
            </a:r>
            <a:br>
              <a:rPr lang="nb-NO" sz="1400" dirty="0" smtClean="0"/>
            </a:br>
            <a:r>
              <a:rPr lang="nb-NO" sz="1400" dirty="0" smtClean="0"/>
              <a:t>           (SELECT </a:t>
            </a:r>
            <a:r>
              <a:rPr lang="nb-NO" sz="1400" dirty="0" err="1" smtClean="0"/>
              <a:t>count</a:t>
            </a:r>
            <a:r>
              <a:rPr lang="nb-NO" sz="1400" dirty="0" smtClean="0"/>
              <a:t>(*) FROM </a:t>
            </a:r>
            <a:r>
              <a:rPr lang="nb-NO" sz="1400" dirty="0" err="1" smtClean="0"/>
              <a:t>PiG</a:t>
            </a:r>
            <a:r>
              <a:rPr lang="nb-NO" sz="1400" dirty="0"/>
              <a:t> </a:t>
            </a:r>
            <a:r>
              <a:rPr lang="nb-NO" sz="1400" dirty="0" smtClean="0"/>
              <a:t>WHERE </a:t>
            </a:r>
            <a:r>
              <a:rPr lang="nb-NO" sz="1400" dirty="0" err="1" smtClean="0"/>
              <a:t>PERSON.PersID</a:t>
            </a:r>
            <a:r>
              <a:rPr lang="nb-NO" sz="1400" dirty="0" smtClean="0"/>
              <a:t> = </a:t>
            </a:r>
            <a:r>
              <a:rPr lang="nb-NO" sz="1400" dirty="0" err="1" smtClean="0"/>
              <a:t>PiD.PersID</a:t>
            </a:r>
            <a:r>
              <a:rPr lang="nb-NO" sz="14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smtClean="0"/>
              <a:t>Den vanlige formuleringen ellers er med en dobbelt not </a:t>
            </a:r>
            <a:r>
              <a:rPr lang="nb-NO" sz="1400" dirty="0" err="1" smtClean="0"/>
              <a:t>exists</a:t>
            </a:r>
            <a:r>
              <a:rPr lang="nb-NO" sz="1400" dirty="0" smtClean="0"/>
              <a:t> </a:t>
            </a:r>
            <a:r>
              <a:rPr lang="nb-NO" sz="1400" dirty="0" err="1" smtClean="0"/>
              <a:t>el.l</a:t>
            </a:r>
            <a:r>
              <a:rPr lang="nb-NO" sz="1400" dirty="0" smtClean="0"/>
              <a:t>.</a:t>
            </a:r>
          </a:p>
        </p:txBody>
      </p:sp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54318"/>
              </p:ext>
            </p:extLst>
          </p:nvPr>
        </p:nvGraphicFramePr>
        <p:xfrm>
          <a:off x="827584" y="2890322"/>
          <a:ext cx="2468199" cy="396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98"/>
                <a:gridCol w="1008112"/>
                <a:gridCol w="792089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smtClean="0"/>
                        <a:t>Aktiv</a:t>
                      </a:r>
                      <a:endParaRPr lang="nb-NO" sz="14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 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59726"/>
              </p:ext>
            </p:extLst>
          </p:nvPr>
        </p:nvGraphicFramePr>
        <p:xfrm>
          <a:off x="827584" y="2890322"/>
          <a:ext cx="2468199" cy="396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98"/>
                <a:gridCol w="1008112"/>
                <a:gridCol w="792089"/>
              </a:tblGrid>
              <a:tr h="310078"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PersID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err="1" smtClean="0"/>
                        <a:t>GruppeID</a:t>
                      </a:r>
                      <a:endParaRPr lang="nb-NO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u="sng" dirty="0" smtClean="0"/>
                        <a:t>Aktiv</a:t>
                      </a:r>
                      <a:endParaRPr lang="nb-NO" sz="1400" u="sng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HÅ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Nei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HA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SK 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Ja</a:t>
                      </a:r>
                      <a:endParaRPr lang="nb-N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705</Words>
  <Application>Microsoft Office PowerPoint</Application>
  <PresentationFormat>Skjermfremvisning (4:3)</PresentationFormat>
  <Paragraphs>442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Office-tema</vt:lpstr>
      <vt:lpstr>Relasjonsalgebra, divisjon. Idrettsforening med grupper-1.</vt:lpstr>
      <vt:lpstr>Relasjonsalgebra, divisjon. Idrettsforening med grupper-2.</vt:lpstr>
      <vt:lpstr>Relasjonsalgebra, divisjon. Idrettsforening med grupper-3.</vt:lpstr>
      <vt:lpstr>Relasjonsalgebra, divisjon. Idrettsforening med grupper-4.</vt:lpstr>
      <vt:lpstr>Relasjonsalgebra, divisjon. Idrettsforening med grupper-5.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Relasjonsalgebra, divisjon</dc:title>
  <dc:creator>ebo</dc:creator>
  <cp:lastModifiedBy>ebo</cp:lastModifiedBy>
  <cp:revision>63</cp:revision>
  <dcterms:created xsi:type="dcterms:W3CDTF">2013-09-16T12:01:17Z</dcterms:created>
  <dcterms:modified xsi:type="dcterms:W3CDTF">2014-01-07T19:43:57Z</dcterms:modified>
</cp:coreProperties>
</file>