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20" autoAdjust="0"/>
  </p:normalViewPr>
  <p:slideViewPr>
    <p:cSldViewPr>
      <p:cViewPr varScale="1">
        <p:scale>
          <a:sx n="104" d="100"/>
          <a:sy n="104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15463-C53C-4C8D-BE27-2B5EE1B52F87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9743-91DA-4188-AD51-E15176265A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078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25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201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27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58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0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080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507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32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7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18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1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CECB-9071-4E99-8D8F-86E22CB9FBFE}" type="datetimeFigureOut">
              <a:rPr lang="nb-NO" smtClean="0"/>
              <a:t>15.09.14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28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3568" y="206525"/>
            <a:ext cx="7772400" cy="504056"/>
          </a:xfrm>
        </p:spPr>
        <p:txBody>
          <a:bodyPr>
            <a:noAutofit/>
          </a:bodyPr>
          <a:lstStyle/>
          <a:p>
            <a:r>
              <a:rPr lang="nb-NO" sz="2800" dirty="0" smtClean="0"/>
              <a:t>Relasjonsalgebra, </a:t>
            </a:r>
            <a:r>
              <a:rPr lang="nb-NO" sz="2800" dirty="0" smtClean="0"/>
              <a:t>produkt, restriksjon, projeksjon</a:t>
            </a:r>
            <a:endParaRPr lang="nb-NO" sz="28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4283968" y="6295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ANS</a:t>
            </a:r>
            <a:endParaRPr lang="nb-NO" dirty="0"/>
          </a:p>
        </p:txBody>
      </p:sp>
      <p:graphicFrame>
        <p:nvGraphicFramePr>
          <p:cNvPr id="15" name="Tabel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41281"/>
              </p:ext>
            </p:extLst>
          </p:nvPr>
        </p:nvGraphicFramePr>
        <p:xfrm>
          <a:off x="4856592" y="687154"/>
          <a:ext cx="3552055" cy="155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92088"/>
                <a:gridCol w="983980"/>
                <a:gridCol w="1055907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AnsID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Fornavn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Etternavn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Avdnr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100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Skalle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Skurk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2</a:t>
                      </a:r>
                      <a:endParaRPr lang="nb-NO" sz="14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Halle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Hulk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Ding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Dong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103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Ying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Yang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</a:t>
                      </a:r>
                      <a:endParaRPr lang="nb-NO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7524"/>
              </p:ext>
            </p:extLst>
          </p:nvPr>
        </p:nvGraphicFramePr>
        <p:xfrm>
          <a:off x="813904" y="700193"/>
          <a:ext cx="2808312" cy="12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03"/>
                <a:gridCol w="1257221"/>
                <a:gridCol w="79208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100" u="sng" dirty="0" err="1" smtClean="0"/>
                        <a:t>Avdnr</a:t>
                      </a:r>
                      <a:endParaRPr lang="nb-NO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 smtClean="0"/>
                        <a:t>Avdnavn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 smtClean="0"/>
                        <a:t>Etasjenr</a:t>
                      </a:r>
                      <a:endParaRPr lang="nb-NO" sz="11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1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Utvikling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8</a:t>
                      </a:r>
                      <a:endParaRPr lang="nb-NO" sz="14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Produksjon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9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Salg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8</a:t>
                      </a:r>
                      <a:endParaRPr lang="nb-N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kstSylinder 16"/>
          <p:cNvSpPr txBox="1"/>
          <p:nvPr/>
        </p:nvSpPr>
        <p:spPr>
          <a:xfrm>
            <a:off x="323528" y="6206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AVD</a:t>
            </a:r>
            <a:endParaRPr lang="nb-NO" dirty="0"/>
          </a:p>
        </p:txBody>
      </p:sp>
      <p:sp>
        <p:nvSpPr>
          <p:cNvPr id="18" name="TekstSylinder 17"/>
          <p:cNvSpPr txBox="1"/>
          <p:nvPr/>
        </p:nvSpPr>
        <p:spPr>
          <a:xfrm>
            <a:off x="3408448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AVDANS</a:t>
            </a:r>
            <a:endParaRPr lang="nb-NO" dirty="0"/>
          </a:p>
        </p:txBody>
      </p:sp>
      <p:graphicFrame>
        <p:nvGraphicFramePr>
          <p:cNvPr id="10" name="Tabel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04878"/>
              </p:ext>
            </p:extLst>
          </p:nvPr>
        </p:nvGraphicFramePr>
        <p:xfrm>
          <a:off x="3984512" y="2430180"/>
          <a:ext cx="4968552" cy="403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7"/>
                <a:gridCol w="919143"/>
                <a:gridCol w="707033"/>
                <a:gridCol w="636330"/>
                <a:gridCol w="707033"/>
                <a:gridCol w="848440"/>
                <a:gridCol w="584946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Etasjenr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PersID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smtClean="0"/>
                        <a:t>Fornavn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smtClean="0"/>
                        <a:t>Etternavn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100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Skalle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Skurk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2</a:t>
                      </a:r>
                      <a:endParaRPr lang="nb-NO" sz="12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Produksjon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9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100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Skalle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Skurk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2</a:t>
                      </a:r>
                      <a:endParaRPr lang="nb-NO" sz="12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Produksjon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9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Produksjon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9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Produksjon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9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100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Skalle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Skurk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2</a:t>
                      </a:r>
                      <a:endParaRPr lang="nb-NO" sz="12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1331680" y="4994473"/>
            <a:ext cx="28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	</a:t>
            </a:r>
            <a:r>
              <a:rPr lang="nb-NO" sz="1600" dirty="0" smtClean="0"/>
              <a:t>          </a:t>
            </a:r>
            <a:r>
              <a:rPr lang="nb-NO" sz="1600" dirty="0" smtClean="0">
                <a:solidFill>
                  <a:srgbClr val="FF0000"/>
                </a:solidFill>
              </a:rPr>
              <a:t>AVD x ANS</a:t>
            </a:r>
            <a:endParaRPr lang="nb-NO" sz="1600" dirty="0">
              <a:solidFill>
                <a:srgbClr val="FF0000"/>
              </a:solidFill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107504" y="2363742"/>
            <a:ext cx="3635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SELECT </a:t>
            </a:r>
            <a:r>
              <a:rPr lang="nb-NO" sz="1400" dirty="0" err="1"/>
              <a:t>avd.avdnr</a:t>
            </a:r>
            <a:r>
              <a:rPr lang="nb-NO" sz="1400" dirty="0"/>
              <a:t>, </a:t>
            </a:r>
            <a:r>
              <a:rPr lang="nb-NO" sz="1400" dirty="0" err="1" smtClean="0"/>
              <a:t>avdnavn</a:t>
            </a:r>
            <a:r>
              <a:rPr lang="nb-NO" sz="1400" dirty="0" smtClean="0"/>
              <a:t>, fornavn, etternavn</a:t>
            </a:r>
            <a:br>
              <a:rPr lang="nb-NO" sz="1400" dirty="0" smtClean="0"/>
            </a:br>
            <a:r>
              <a:rPr lang="nb-NO" sz="1400" dirty="0" smtClean="0"/>
              <a:t>FROM AVD, ANS</a:t>
            </a:r>
            <a:br>
              <a:rPr lang="nb-NO" sz="1400" dirty="0" smtClean="0"/>
            </a:br>
            <a:r>
              <a:rPr lang="nb-NO" sz="1400" dirty="0" smtClean="0"/>
              <a:t>WHERE </a:t>
            </a:r>
            <a:r>
              <a:rPr lang="nb-NO" sz="1400" dirty="0" err="1" smtClean="0"/>
              <a:t>AVD.avdnr</a:t>
            </a:r>
            <a:r>
              <a:rPr lang="nb-NO" sz="1400" dirty="0" smtClean="0"/>
              <a:t> = </a:t>
            </a:r>
            <a:r>
              <a:rPr lang="nb-NO" sz="1400" dirty="0" err="1" smtClean="0"/>
              <a:t>ANS.avdnr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AND      </a:t>
            </a:r>
            <a:r>
              <a:rPr lang="nb-NO" sz="1400" dirty="0" err="1" smtClean="0"/>
              <a:t>etasjenr</a:t>
            </a:r>
            <a:r>
              <a:rPr lang="nb-NO" sz="1400" dirty="0" smtClean="0"/>
              <a:t> = 8; </a:t>
            </a:r>
            <a:endParaRPr lang="nb-NO" sz="1400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1115616" y="5363805"/>
            <a:ext cx="309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  </a:t>
            </a:r>
            <a:r>
              <a:rPr lang="nb-NO" dirty="0" smtClean="0">
                <a:solidFill>
                  <a:srgbClr val="0070C0"/>
                </a:solidFill>
              </a:rPr>
              <a:t> </a:t>
            </a:r>
            <a:r>
              <a:rPr lang="nb-NO" sz="1600" dirty="0" smtClean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AVD.avdnr</a:t>
            </a:r>
            <a:r>
              <a:rPr lang="nb-NO" sz="1600" baseline="-25000" dirty="0" smtClean="0">
                <a:solidFill>
                  <a:srgbClr val="0070C0"/>
                </a:solidFill>
                <a:sym typeface="Symbol"/>
              </a:rPr>
              <a:t> = 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ANS.avdnr</a:t>
            </a:r>
            <a:r>
              <a:rPr lang="nb-NO" sz="1600" dirty="0" smtClean="0">
                <a:solidFill>
                  <a:srgbClr val="0070C0"/>
                </a:solidFill>
              </a:rPr>
              <a:t>(</a:t>
            </a:r>
            <a:r>
              <a:rPr lang="nb-NO" sz="1600" dirty="0" smtClean="0">
                <a:solidFill>
                  <a:srgbClr val="FF0000"/>
                </a:solidFill>
              </a:rPr>
              <a:t>AVD </a:t>
            </a:r>
            <a:r>
              <a:rPr lang="nb-NO" sz="1600" dirty="0">
                <a:solidFill>
                  <a:srgbClr val="FF0000"/>
                </a:solidFill>
              </a:rPr>
              <a:t>x ANS</a:t>
            </a:r>
            <a:r>
              <a:rPr lang="nb-NO" sz="1600" dirty="0" smtClean="0">
                <a:solidFill>
                  <a:srgbClr val="0070C0"/>
                </a:solidFill>
              </a:rPr>
              <a:t>)</a:t>
            </a:r>
            <a:endParaRPr lang="nb-NO" sz="1600" dirty="0">
              <a:solidFill>
                <a:srgbClr val="0070C0"/>
              </a:solidFill>
            </a:endParaRPr>
          </a:p>
        </p:txBody>
      </p:sp>
      <p:sp>
        <p:nvSpPr>
          <p:cNvPr id="19" name="TekstSylinder 18"/>
          <p:cNvSpPr txBox="1"/>
          <p:nvPr/>
        </p:nvSpPr>
        <p:spPr>
          <a:xfrm>
            <a:off x="539552" y="5831013"/>
            <a:ext cx="392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etasjenr</a:t>
            </a:r>
            <a:r>
              <a:rPr lang="nb-NO" sz="1600" baseline="-25000" dirty="0" smtClean="0">
                <a:solidFill>
                  <a:srgbClr val="0070C0"/>
                </a:solidFill>
                <a:sym typeface="Symbol"/>
              </a:rPr>
              <a:t>=8</a:t>
            </a:r>
            <a:r>
              <a:rPr lang="nb-NO" sz="1600" dirty="0" smtClean="0">
                <a:solidFill>
                  <a:srgbClr val="0070C0"/>
                </a:solidFill>
              </a:rPr>
              <a:t>(</a:t>
            </a:r>
            <a:r>
              <a:rPr lang="nb-NO" sz="1600" dirty="0" smtClean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AVD.avdnr</a:t>
            </a:r>
            <a:r>
              <a:rPr lang="nb-NO" sz="1600" baseline="-25000" dirty="0" smtClean="0">
                <a:solidFill>
                  <a:srgbClr val="0070C0"/>
                </a:solidFill>
                <a:sym typeface="Symbol"/>
              </a:rPr>
              <a:t> = 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ANS.avdnr</a:t>
            </a:r>
            <a:r>
              <a:rPr lang="nb-NO" sz="1600" dirty="0" smtClean="0">
                <a:solidFill>
                  <a:srgbClr val="0070C0"/>
                </a:solidFill>
              </a:rPr>
              <a:t>(</a:t>
            </a:r>
            <a:r>
              <a:rPr lang="nb-NO" sz="1600" dirty="0">
                <a:solidFill>
                  <a:srgbClr val="FF0000"/>
                </a:solidFill>
              </a:rPr>
              <a:t>AVD x </a:t>
            </a:r>
            <a:r>
              <a:rPr lang="nb-NO" sz="1600" dirty="0" smtClean="0">
                <a:solidFill>
                  <a:srgbClr val="FF0000"/>
                </a:solidFill>
              </a:rPr>
              <a:t>ANS</a:t>
            </a:r>
            <a:r>
              <a:rPr lang="nb-NO" sz="1600" dirty="0">
                <a:solidFill>
                  <a:srgbClr val="0070C0"/>
                </a:solidFill>
              </a:rPr>
              <a:t> </a:t>
            </a:r>
            <a:r>
              <a:rPr lang="nb-NO" sz="1600" dirty="0" smtClean="0">
                <a:solidFill>
                  <a:srgbClr val="0070C0"/>
                </a:solidFill>
              </a:rPr>
              <a:t>))</a:t>
            </a:r>
            <a:endParaRPr lang="nb-NO" sz="16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0" y="6263061"/>
            <a:ext cx="471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rgbClr val="00B050"/>
                </a:solidFill>
                <a:sym typeface="Symbol"/>
              </a:rPr>
              <a:t></a:t>
            </a:r>
            <a:r>
              <a:rPr lang="nb-NO" sz="1600" baseline="-25000" dirty="0" err="1" smtClean="0">
                <a:solidFill>
                  <a:srgbClr val="00B050"/>
                </a:solidFill>
                <a:sym typeface="Symbol"/>
              </a:rPr>
              <a:t>avd,avdnr</a:t>
            </a:r>
            <a:r>
              <a:rPr lang="nb-NO" sz="1600" baseline="-25000" dirty="0" smtClean="0">
                <a:solidFill>
                  <a:srgbClr val="00B050"/>
                </a:solidFill>
                <a:sym typeface="Symbol"/>
              </a:rPr>
              <a:t>, </a:t>
            </a:r>
            <a:r>
              <a:rPr lang="nb-NO" sz="1600" baseline="-25000" dirty="0" err="1" smtClean="0">
                <a:solidFill>
                  <a:srgbClr val="00B050"/>
                </a:solidFill>
                <a:sym typeface="Symbol"/>
              </a:rPr>
              <a:t>avdnavn</a:t>
            </a:r>
            <a:r>
              <a:rPr lang="nb-NO" sz="1600" baseline="-25000" dirty="0" smtClean="0">
                <a:solidFill>
                  <a:srgbClr val="00B050"/>
                </a:solidFill>
                <a:sym typeface="Symbol"/>
              </a:rPr>
              <a:t>, fornavn, etternavn</a:t>
            </a:r>
            <a:r>
              <a:rPr lang="nb-NO" sz="1600" dirty="0" smtClean="0">
                <a:solidFill>
                  <a:srgbClr val="00B050"/>
                </a:solidFill>
              </a:rPr>
              <a:t>( </a:t>
            </a:r>
            <a:r>
              <a:rPr lang="nb-NO" sz="1600" dirty="0" smtClean="0">
                <a:solidFill>
                  <a:srgbClr val="0070C0"/>
                </a:solidFill>
              </a:rPr>
              <a:t/>
            </a:r>
            <a:br>
              <a:rPr lang="nb-NO" sz="1600" dirty="0" smtClean="0">
                <a:solidFill>
                  <a:srgbClr val="0070C0"/>
                </a:solidFill>
              </a:rPr>
            </a:br>
            <a:r>
              <a:rPr lang="nb-NO" sz="1600" dirty="0" smtClean="0">
                <a:solidFill>
                  <a:srgbClr val="0070C0"/>
                </a:solidFill>
              </a:rPr>
              <a:t>           </a:t>
            </a:r>
            <a:r>
              <a:rPr lang="nb-NO" sz="1600" dirty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etasjenr</a:t>
            </a:r>
            <a:r>
              <a:rPr lang="nb-NO" sz="1600" baseline="-25000" dirty="0" smtClean="0">
                <a:solidFill>
                  <a:srgbClr val="0070C0"/>
                </a:solidFill>
                <a:sym typeface="Symbol"/>
              </a:rPr>
              <a:t>=8</a:t>
            </a:r>
            <a:r>
              <a:rPr lang="nb-NO" sz="1600" dirty="0" smtClean="0">
                <a:solidFill>
                  <a:srgbClr val="0070C0"/>
                </a:solidFill>
              </a:rPr>
              <a:t>(</a:t>
            </a:r>
            <a:r>
              <a:rPr lang="nb-NO" sz="1600" dirty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>
                <a:solidFill>
                  <a:srgbClr val="0070C0"/>
                </a:solidFill>
                <a:sym typeface="Symbol"/>
              </a:rPr>
              <a:t>AVD.avdnr</a:t>
            </a:r>
            <a:r>
              <a:rPr lang="nb-NO" sz="1600" baseline="-25000" dirty="0">
                <a:solidFill>
                  <a:srgbClr val="0070C0"/>
                </a:solidFill>
                <a:sym typeface="Symbol"/>
              </a:rPr>
              <a:t> = </a:t>
            </a:r>
            <a:r>
              <a:rPr lang="nb-NO" sz="1600" baseline="-25000" dirty="0" err="1">
                <a:solidFill>
                  <a:srgbClr val="0070C0"/>
                </a:solidFill>
                <a:sym typeface="Symbol"/>
              </a:rPr>
              <a:t>ANS.avdnr</a:t>
            </a:r>
            <a:r>
              <a:rPr lang="nb-NO" sz="1600" dirty="0">
                <a:solidFill>
                  <a:srgbClr val="0070C0"/>
                </a:solidFill>
              </a:rPr>
              <a:t>(</a:t>
            </a:r>
            <a:r>
              <a:rPr lang="nb-NO" sz="1600" dirty="0">
                <a:solidFill>
                  <a:srgbClr val="FF0000"/>
                </a:solidFill>
              </a:rPr>
              <a:t>AVD x ANS</a:t>
            </a:r>
            <a:r>
              <a:rPr lang="nb-NO" sz="1600" dirty="0">
                <a:solidFill>
                  <a:srgbClr val="0070C0"/>
                </a:solidFill>
              </a:rPr>
              <a:t> </a:t>
            </a:r>
            <a:r>
              <a:rPr lang="nb-NO" sz="1600" dirty="0" smtClean="0">
                <a:solidFill>
                  <a:srgbClr val="0070C0"/>
                </a:solidFill>
              </a:rPr>
              <a:t>))</a:t>
            </a:r>
            <a:r>
              <a:rPr lang="nb-NO" sz="1600" dirty="0" smtClean="0">
                <a:solidFill>
                  <a:srgbClr val="00B050"/>
                </a:solidFill>
              </a:rPr>
              <a:t>)</a:t>
            </a:r>
            <a:endParaRPr lang="nb-NO" sz="1600" dirty="0">
              <a:solidFill>
                <a:srgbClr val="00B050"/>
              </a:solidFill>
            </a:endParaRPr>
          </a:p>
          <a:p>
            <a:endParaRPr lang="nb-NO" sz="1600" dirty="0"/>
          </a:p>
        </p:txBody>
      </p:sp>
      <p:sp>
        <p:nvSpPr>
          <p:cNvPr id="22" name="TekstSylinder 21"/>
          <p:cNvSpPr txBox="1"/>
          <p:nvPr/>
        </p:nvSpPr>
        <p:spPr>
          <a:xfrm>
            <a:off x="179512" y="3501008"/>
            <a:ext cx="2867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Vi ser på hvordan dette utsagnet kan deles opp i </a:t>
            </a:r>
          </a:p>
          <a:p>
            <a:r>
              <a:rPr lang="nb-NO" sz="1600" dirty="0" smtClean="0">
                <a:solidFill>
                  <a:srgbClr val="FF0000"/>
                </a:solidFill>
              </a:rPr>
              <a:t>FROM: produkt,</a:t>
            </a:r>
          </a:p>
          <a:p>
            <a:r>
              <a:rPr lang="nb-NO" sz="1600" dirty="0" smtClean="0">
                <a:solidFill>
                  <a:srgbClr val="0070C0"/>
                </a:solidFill>
              </a:rPr>
              <a:t>WHERE: restriksjon</a:t>
            </a: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>
                <a:solidFill>
                  <a:srgbClr val="00B050"/>
                </a:solidFill>
              </a:rPr>
              <a:t>SELECT: projeksjon</a:t>
            </a:r>
            <a:endParaRPr lang="nb-NO" sz="1600" dirty="0">
              <a:solidFill>
                <a:srgbClr val="00B050"/>
              </a:solidFill>
            </a:endParaRPr>
          </a:p>
        </p:txBody>
      </p:sp>
      <p:graphicFrame>
        <p:nvGraphicFramePr>
          <p:cNvPr id="24" name="Tabell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187"/>
              </p:ext>
            </p:extLst>
          </p:nvPr>
        </p:nvGraphicFramePr>
        <p:xfrm>
          <a:off x="3984512" y="2420888"/>
          <a:ext cx="4968552" cy="403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7"/>
                <a:gridCol w="919143"/>
                <a:gridCol w="707033"/>
                <a:gridCol w="636330"/>
                <a:gridCol w="707033"/>
                <a:gridCol w="848440"/>
                <a:gridCol w="584946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Etasjenr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AnsID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smtClean="0"/>
                        <a:t>Fornavn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smtClean="0"/>
                        <a:t>Etternavn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Skalle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Skurk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Halle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Hulk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Dong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Produksjon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9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100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Skalle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Skurk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2</a:t>
                      </a:r>
                      <a:endParaRPr lang="nb-NO" sz="12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Halle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Hulk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Dong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Yang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Salg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Skalle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Skurk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Salg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Yang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ell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10319"/>
              </p:ext>
            </p:extLst>
          </p:nvPr>
        </p:nvGraphicFramePr>
        <p:xfrm>
          <a:off x="3995936" y="2420888"/>
          <a:ext cx="4968552" cy="403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7"/>
                <a:gridCol w="919143"/>
                <a:gridCol w="707033"/>
                <a:gridCol w="636330"/>
                <a:gridCol w="707033"/>
                <a:gridCol w="848440"/>
                <a:gridCol w="584946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Etasjenr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AnsID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smtClean="0"/>
                        <a:t>Fornavn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smtClean="0"/>
                        <a:t>Etternavn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Skalle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Skurk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Halle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Hulk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Dong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dbl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dbl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dbl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dblStrike" baseline="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dblStrike" baseline="0" dirty="0" smtClean="0">
                          <a:solidFill>
                            <a:srgbClr val="0070C0"/>
                          </a:solidFill>
                        </a:rPr>
                        <a:t>Skalle</a:t>
                      </a:r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dblStrike" baseline="0" dirty="0" smtClean="0">
                          <a:solidFill>
                            <a:srgbClr val="0070C0"/>
                          </a:solidFill>
                        </a:rPr>
                        <a:t>Skurk</a:t>
                      </a:r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dbl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Halle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Hulk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Dong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Yang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Salg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Skalle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Skurk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Salg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Yang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20873"/>
              </p:ext>
            </p:extLst>
          </p:nvPr>
        </p:nvGraphicFramePr>
        <p:xfrm>
          <a:off x="3984512" y="2420888"/>
          <a:ext cx="4968552" cy="403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7"/>
                <a:gridCol w="919143"/>
                <a:gridCol w="707033"/>
                <a:gridCol w="636330"/>
                <a:gridCol w="707033"/>
                <a:gridCol w="848440"/>
                <a:gridCol w="584946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Etasjenr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AnsID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Fornavn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Etternavn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Avdnr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Skalle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Skurk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Halle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Hulk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Utvikling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Dong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dbl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dbl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dbl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dblStrike" baseline="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dblStrike" baseline="0" dirty="0" smtClean="0">
                          <a:solidFill>
                            <a:srgbClr val="0070C0"/>
                          </a:solidFill>
                        </a:rPr>
                        <a:t>Skalle</a:t>
                      </a:r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dblStrike" baseline="0" dirty="0" smtClean="0">
                          <a:solidFill>
                            <a:srgbClr val="0070C0"/>
                          </a:solidFill>
                        </a:rPr>
                        <a:t>Skurk</a:t>
                      </a:r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dbl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Halle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Hulk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Dong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Produksjon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Yang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Salg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Skalle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Skurk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strike="sngStrike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Salg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103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Ying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err="1" smtClean="0">
                          <a:solidFill>
                            <a:srgbClr val="0070C0"/>
                          </a:solidFill>
                        </a:rPr>
                        <a:t>Yang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trike="sngStrike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Rett linje 4"/>
          <p:cNvCxnSpPr/>
          <p:nvPr/>
        </p:nvCxnSpPr>
        <p:spPr>
          <a:xfrm>
            <a:off x="8532440" y="2871790"/>
            <a:ext cx="0" cy="363749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/>
        </p:nvCxnSpPr>
        <p:spPr>
          <a:xfrm>
            <a:off x="5652120" y="2852936"/>
            <a:ext cx="0" cy="36004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>
            <a:off x="6372200" y="2868179"/>
            <a:ext cx="0" cy="358515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28775"/>
              </p:ext>
            </p:extLst>
          </p:nvPr>
        </p:nvGraphicFramePr>
        <p:xfrm>
          <a:off x="3987960" y="2420888"/>
          <a:ext cx="4968552" cy="403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7"/>
                <a:gridCol w="919143"/>
                <a:gridCol w="707033"/>
                <a:gridCol w="636330"/>
                <a:gridCol w="707033"/>
                <a:gridCol w="848440"/>
                <a:gridCol w="584946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Fornavn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Etternavn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dbl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b="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strike="sngStrike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kstSylinder 34"/>
          <p:cNvSpPr txBox="1"/>
          <p:nvPr/>
        </p:nvSpPr>
        <p:spPr>
          <a:xfrm>
            <a:off x="4474664" y="6509282"/>
            <a:ext cx="84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ym typeface="Symbol"/>
              </a:rPr>
              <a:t>Endelig</a:t>
            </a:r>
            <a:endParaRPr lang="nb-NO" sz="1600" dirty="0"/>
          </a:p>
        </p:txBody>
      </p:sp>
      <p:sp>
        <p:nvSpPr>
          <p:cNvPr id="32" name="Rektangel 31"/>
          <p:cNvSpPr/>
          <p:nvPr/>
        </p:nvSpPr>
        <p:spPr>
          <a:xfrm>
            <a:off x="3984512" y="2411313"/>
            <a:ext cx="4979976" cy="4023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36" name="Tabell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6648"/>
              </p:ext>
            </p:extLst>
          </p:nvPr>
        </p:nvGraphicFramePr>
        <p:xfrm>
          <a:off x="5148064" y="3725617"/>
          <a:ext cx="2952328" cy="12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764352"/>
                <a:gridCol w="747816"/>
                <a:gridCol w="864096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Avdnr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Fornavn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Etternavn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Rett pil 37"/>
          <p:cNvCxnSpPr/>
          <p:nvPr/>
        </p:nvCxnSpPr>
        <p:spPr>
          <a:xfrm flipV="1">
            <a:off x="1043608" y="4077072"/>
            <a:ext cx="2940904" cy="19442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1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3" grpId="0"/>
      <p:bldP spid="12" grpId="0"/>
      <p:bldP spid="14" grpId="0"/>
      <p:bldP spid="19" grpId="0"/>
      <p:bldP spid="20" grpId="0"/>
      <p:bldP spid="22" grpId="0"/>
      <p:bldP spid="35" grpId="0"/>
      <p:bldP spid="35" grpId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23528" y="83974"/>
            <a:ext cx="8132440" cy="504056"/>
          </a:xfrm>
        </p:spPr>
        <p:txBody>
          <a:bodyPr>
            <a:noAutofit/>
          </a:bodyPr>
          <a:lstStyle/>
          <a:p>
            <a:r>
              <a:rPr lang="nb-NO" sz="2800" dirty="0" smtClean="0"/>
              <a:t>Forbedringer: 1) Ta restriksjon først 2) Bruk </a:t>
            </a:r>
            <a:r>
              <a:rPr lang="nb-NO" sz="2800" dirty="0" err="1" smtClean="0"/>
              <a:t>natural</a:t>
            </a:r>
            <a:r>
              <a:rPr lang="nb-NO" sz="2800" dirty="0" smtClean="0"/>
              <a:t> </a:t>
            </a:r>
            <a:r>
              <a:rPr lang="nb-NO" sz="2800" dirty="0" err="1" smtClean="0"/>
              <a:t>join</a:t>
            </a:r>
            <a:endParaRPr lang="nb-NO" sz="28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4283968" y="6295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ANS</a:t>
            </a:r>
            <a:endParaRPr lang="nb-NO" dirty="0"/>
          </a:p>
        </p:txBody>
      </p:sp>
      <p:graphicFrame>
        <p:nvGraphicFramePr>
          <p:cNvPr id="15" name="Tabel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38972"/>
              </p:ext>
            </p:extLst>
          </p:nvPr>
        </p:nvGraphicFramePr>
        <p:xfrm>
          <a:off x="4856592" y="687154"/>
          <a:ext cx="3552055" cy="155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92088"/>
                <a:gridCol w="983980"/>
                <a:gridCol w="1055907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AnsID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Fornavn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Etternavn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Avdnr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100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Skalle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Skurk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2</a:t>
                      </a:r>
                      <a:endParaRPr lang="nb-NO" sz="14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Halle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Hulk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Ding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Dong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103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Ying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Yang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</a:t>
                      </a:r>
                      <a:endParaRPr lang="nb-NO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9294"/>
              </p:ext>
            </p:extLst>
          </p:nvPr>
        </p:nvGraphicFramePr>
        <p:xfrm>
          <a:off x="813904" y="700193"/>
          <a:ext cx="2808312" cy="12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03"/>
                <a:gridCol w="1257221"/>
                <a:gridCol w="79208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100" u="sng" dirty="0" err="1" smtClean="0"/>
                        <a:t>Avdnr</a:t>
                      </a:r>
                      <a:endParaRPr lang="nb-NO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 smtClean="0"/>
                        <a:t>Avdnavn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 smtClean="0"/>
                        <a:t>Etasjenr</a:t>
                      </a:r>
                      <a:endParaRPr lang="nb-NO" sz="11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1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Utvikling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8</a:t>
                      </a:r>
                      <a:endParaRPr lang="nb-NO" sz="14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Produksjon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9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Salg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8</a:t>
                      </a:r>
                      <a:endParaRPr lang="nb-N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kstSylinder 16"/>
          <p:cNvSpPr txBox="1"/>
          <p:nvPr/>
        </p:nvSpPr>
        <p:spPr>
          <a:xfrm>
            <a:off x="323528" y="6206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AVD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28801" y="3356992"/>
            <a:ext cx="2867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RESTRIKSJON:   </a:t>
            </a:r>
            <a:r>
              <a:rPr lang="nb-NO" sz="1600" dirty="0" smtClean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etasjenr</a:t>
            </a:r>
            <a:r>
              <a:rPr lang="nb-NO" sz="1600" baseline="-25000" dirty="0" smtClean="0">
                <a:solidFill>
                  <a:srgbClr val="0070C0"/>
                </a:solidFill>
                <a:sym typeface="Symbol"/>
              </a:rPr>
              <a:t>=8</a:t>
            </a:r>
            <a:r>
              <a:rPr lang="nb-NO" sz="1600" dirty="0" smtClean="0">
                <a:solidFill>
                  <a:srgbClr val="0070C0"/>
                </a:solidFill>
              </a:rPr>
              <a:t>(AVD)</a:t>
            </a:r>
            <a:endParaRPr lang="nb-NO" sz="1600" dirty="0">
              <a:solidFill>
                <a:srgbClr val="FF0000"/>
              </a:solidFill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152736" y="1899116"/>
            <a:ext cx="3635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SELECT </a:t>
            </a:r>
            <a:r>
              <a:rPr lang="nb-NO" sz="1400" dirty="0" err="1" smtClean="0"/>
              <a:t>avd.avdnr</a:t>
            </a:r>
            <a:r>
              <a:rPr lang="nb-NO" sz="1400" dirty="0" smtClean="0"/>
              <a:t>, </a:t>
            </a:r>
            <a:r>
              <a:rPr lang="nb-NO" sz="1400" dirty="0" err="1" smtClean="0"/>
              <a:t>avdnavn</a:t>
            </a:r>
            <a:r>
              <a:rPr lang="nb-NO" sz="1400" dirty="0" smtClean="0"/>
              <a:t>, fornavn, etternavn</a:t>
            </a:r>
            <a:br>
              <a:rPr lang="nb-NO" sz="1400" dirty="0" smtClean="0"/>
            </a:br>
            <a:r>
              <a:rPr lang="nb-NO" sz="1400" dirty="0" smtClean="0"/>
              <a:t>FROM AVD, ANS</a:t>
            </a:r>
            <a:br>
              <a:rPr lang="nb-NO" sz="1400" dirty="0" smtClean="0"/>
            </a:br>
            <a:r>
              <a:rPr lang="nb-NO" sz="1400" dirty="0" smtClean="0"/>
              <a:t>WHERE </a:t>
            </a:r>
            <a:r>
              <a:rPr lang="nb-NO" sz="1400" dirty="0" err="1" smtClean="0"/>
              <a:t>AVD.avdnr</a:t>
            </a:r>
            <a:r>
              <a:rPr lang="nb-NO" sz="1400" dirty="0" smtClean="0"/>
              <a:t> = </a:t>
            </a:r>
            <a:r>
              <a:rPr lang="nb-NO" sz="1400" dirty="0" err="1" smtClean="0"/>
              <a:t>ANS.avdnr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AND      </a:t>
            </a:r>
            <a:r>
              <a:rPr lang="nb-NO" sz="1400" dirty="0" err="1" smtClean="0"/>
              <a:t>etasjenr</a:t>
            </a:r>
            <a:r>
              <a:rPr lang="nb-NO" sz="1400" dirty="0" smtClean="0"/>
              <a:t> = 8; </a:t>
            </a:r>
            <a:endParaRPr lang="nb-NO" sz="14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174643" y="5877272"/>
            <a:ext cx="4644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ym typeface="Symbol"/>
              </a:rPr>
              <a:t>PROJEKSJON</a:t>
            </a:r>
            <a:r>
              <a:rPr lang="nb-NO" sz="1600" dirty="0" smtClean="0">
                <a:sym typeface="Symbol"/>
              </a:rPr>
              <a:t>:</a:t>
            </a:r>
            <a:br>
              <a:rPr lang="nb-NO" sz="1600" dirty="0" smtClean="0">
                <a:sym typeface="Symbol"/>
              </a:rPr>
            </a:br>
            <a:r>
              <a:rPr lang="nb-NO" sz="1600" dirty="0" smtClean="0">
                <a:solidFill>
                  <a:srgbClr val="00B050"/>
                </a:solidFill>
                <a:sym typeface="Symbol"/>
              </a:rPr>
              <a:t></a:t>
            </a:r>
            <a:r>
              <a:rPr lang="nb-NO" sz="1600" baseline="-25000" dirty="0" err="1" smtClean="0">
                <a:solidFill>
                  <a:srgbClr val="00B050"/>
                </a:solidFill>
                <a:sym typeface="Symbol"/>
              </a:rPr>
              <a:t>avdnr</a:t>
            </a:r>
            <a:r>
              <a:rPr lang="nb-NO" sz="1600" baseline="-25000" dirty="0" smtClean="0">
                <a:solidFill>
                  <a:srgbClr val="00B050"/>
                </a:solidFill>
                <a:sym typeface="Symbol"/>
              </a:rPr>
              <a:t>, </a:t>
            </a:r>
            <a:r>
              <a:rPr lang="nb-NO" sz="1600" baseline="-25000" dirty="0" err="1" smtClean="0">
                <a:solidFill>
                  <a:srgbClr val="00B050"/>
                </a:solidFill>
                <a:sym typeface="Symbol"/>
              </a:rPr>
              <a:t>avdnavn</a:t>
            </a:r>
            <a:r>
              <a:rPr lang="nb-NO" sz="1600" baseline="-25000" dirty="0" smtClean="0">
                <a:solidFill>
                  <a:srgbClr val="00B050"/>
                </a:solidFill>
                <a:sym typeface="Symbol"/>
              </a:rPr>
              <a:t>, fornavn, etternavn</a:t>
            </a:r>
            <a:r>
              <a:rPr lang="nb-NO" sz="1600" dirty="0" smtClean="0">
                <a:solidFill>
                  <a:srgbClr val="00B050"/>
                </a:solidFill>
              </a:rPr>
              <a:t>( </a:t>
            </a:r>
            <a:r>
              <a:rPr lang="nb-NO" sz="1600" dirty="0" smtClean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>
                <a:solidFill>
                  <a:srgbClr val="0070C0"/>
                </a:solidFill>
                <a:sym typeface="Symbol"/>
              </a:rPr>
              <a:t>etasjenr</a:t>
            </a:r>
            <a:r>
              <a:rPr lang="nb-NO" sz="1600" baseline="-25000" dirty="0">
                <a:solidFill>
                  <a:srgbClr val="0070C0"/>
                </a:solidFill>
                <a:sym typeface="Symbol"/>
              </a:rPr>
              <a:t>=8</a:t>
            </a:r>
            <a:r>
              <a:rPr lang="nb-NO" sz="1600" dirty="0">
                <a:solidFill>
                  <a:srgbClr val="0070C0"/>
                </a:solidFill>
              </a:rPr>
              <a:t>(AVD) </a:t>
            </a:r>
            <a:r>
              <a:rPr lang="nb-NO" sz="1600" spc="-400" dirty="0">
                <a:solidFill>
                  <a:srgbClr val="FF0000"/>
                </a:solidFill>
                <a:sym typeface="Wingdings 3"/>
              </a:rPr>
              <a:t></a:t>
            </a:r>
            <a:r>
              <a:rPr lang="nb-NO" sz="1600" dirty="0">
                <a:solidFill>
                  <a:srgbClr val="FF0000"/>
                </a:solidFill>
              </a:rPr>
              <a:t>  </a:t>
            </a:r>
            <a:r>
              <a:rPr lang="nb-NO" sz="1600" dirty="0" smtClean="0">
                <a:solidFill>
                  <a:srgbClr val="FF0000"/>
                </a:solidFill>
              </a:rPr>
              <a:t>ANS</a:t>
            </a:r>
            <a:r>
              <a:rPr lang="nb-NO" sz="1600" dirty="0" smtClean="0">
                <a:solidFill>
                  <a:srgbClr val="0070C0"/>
                </a:solidFill>
              </a:rPr>
              <a:t>)</a:t>
            </a:r>
            <a:r>
              <a:rPr lang="nb-NO" sz="16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nb-NO" sz="1600" dirty="0" smtClean="0">
                <a:solidFill>
                  <a:srgbClr val="00B050"/>
                </a:solidFill>
              </a:rPr>
              <a:t>NB! Trenger ikke </a:t>
            </a:r>
            <a:r>
              <a:rPr lang="nb-NO" sz="1600" dirty="0" err="1" smtClean="0">
                <a:solidFill>
                  <a:srgbClr val="00B050"/>
                </a:solidFill>
              </a:rPr>
              <a:t>prefiksing</a:t>
            </a:r>
            <a:r>
              <a:rPr lang="nb-NO" sz="1600" dirty="0" smtClean="0">
                <a:solidFill>
                  <a:srgbClr val="00B050"/>
                </a:solidFill>
              </a:rPr>
              <a:t> på </a:t>
            </a:r>
            <a:r>
              <a:rPr lang="nb-NO" sz="1600" dirty="0" err="1" smtClean="0">
                <a:solidFill>
                  <a:srgbClr val="00B050"/>
                </a:solidFill>
              </a:rPr>
              <a:t>avdnr</a:t>
            </a:r>
            <a:r>
              <a:rPr lang="nb-NO" sz="1600" dirty="0" smtClean="0">
                <a:solidFill>
                  <a:srgbClr val="00B050"/>
                </a:solidFill>
              </a:rPr>
              <a:t> - er entydig.</a:t>
            </a:r>
          </a:p>
        </p:txBody>
      </p:sp>
      <p:graphicFrame>
        <p:nvGraphicFramePr>
          <p:cNvPr id="27" name="Tabell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04374"/>
              </p:ext>
            </p:extLst>
          </p:nvPr>
        </p:nvGraphicFramePr>
        <p:xfrm>
          <a:off x="4301818" y="4204912"/>
          <a:ext cx="4383606" cy="12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7"/>
                <a:gridCol w="919143"/>
                <a:gridCol w="707033"/>
                <a:gridCol w="636330"/>
                <a:gridCol w="707033"/>
                <a:gridCol w="848440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Etasjenr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AnsID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Fornavn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Etternavn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ell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0642"/>
              </p:ext>
            </p:extLst>
          </p:nvPr>
        </p:nvGraphicFramePr>
        <p:xfrm>
          <a:off x="3635896" y="3068960"/>
          <a:ext cx="2808312" cy="93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03"/>
                <a:gridCol w="1257221"/>
                <a:gridCol w="79208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Avdnavn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Etasjenr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kstSylinder 32"/>
          <p:cNvSpPr txBox="1"/>
          <p:nvPr/>
        </p:nvSpPr>
        <p:spPr>
          <a:xfrm>
            <a:off x="301012" y="4572417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NATURAL JOIN:  </a:t>
            </a:r>
            <a:br>
              <a:rPr lang="nb-NO" sz="1600" dirty="0" smtClean="0"/>
            </a:br>
            <a:r>
              <a:rPr lang="nb-NO" sz="1600" dirty="0" smtClean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etasjenr</a:t>
            </a:r>
            <a:r>
              <a:rPr lang="nb-NO" sz="1600" baseline="-25000" dirty="0" smtClean="0">
                <a:solidFill>
                  <a:srgbClr val="0070C0"/>
                </a:solidFill>
                <a:sym typeface="Symbol"/>
              </a:rPr>
              <a:t>=8</a:t>
            </a:r>
            <a:r>
              <a:rPr lang="nb-NO" sz="1600" dirty="0" smtClean="0">
                <a:solidFill>
                  <a:srgbClr val="0070C0"/>
                </a:solidFill>
              </a:rPr>
              <a:t>(AVD) </a:t>
            </a:r>
            <a:r>
              <a:rPr lang="nb-NO" sz="1600" spc="-400" dirty="0" smtClean="0">
                <a:solidFill>
                  <a:srgbClr val="FF0000"/>
                </a:solidFill>
                <a:sym typeface="Wingdings 3"/>
              </a:rPr>
              <a:t></a:t>
            </a:r>
            <a:r>
              <a:rPr lang="nb-NO" sz="1600" dirty="0" smtClean="0">
                <a:solidFill>
                  <a:srgbClr val="FF0000"/>
                </a:solidFill>
              </a:rPr>
              <a:t> </a:t>
            </a:r>
            <a:r>
              <a:rPr lang="nb-NO" sz="1600" baseline="-25000" dirty="0" err="1">
                <a:solidFill>
                  <a:srgbClr val="FF0000"/>
                </a:solidFill>
                <a:sym typeface="Symbol"/>
              </a:rPr>
              <a:t>AVD.avdnr</a:t>
            </a:r>
            <a:r>
              <a:rPr lang="nb-NO" sz="1600" baseline="-25000" dirty="0">
                <a:solidFill>
                  <a:srgbClr val="FF0000"/>
                </a:solidFill>
                <a:sym typeface="Symbol"/>
              </a:rPr>
              <a:t> = </a:t>
            </a:r>
            <a:r>
              <a:rPr lang="nb-NO" sz="1600" baseline="-25000" dirty="0" err="1">
                <a:solidFill>
                  <a:srgbClr val="FF0000"/>
                </a:solidFill>
                <a:sym typeface="Symbol"/>
              </a:rPr>
              <a:t>ANS.avdnr</a:t>
            </a:r>
            <a:r>
              <a:rPr lang="nb-NO" sz="1600" dirty="0" smtClean="0">
                <a:solidFill>
                  <a:srgbClr val="FF0000"/>
                </a:solidFill>
              </a:rPr>
              <a:t> ANS</a:t>
            </a:r>
            <a:br>
              <a:rPr lang="nb-NO" sz="1600" dirty="0" smtClean="0">
                <a:solidFill>
                  <a:srgbClr val="FF0000"/>
                </a:solidFill>
              </a:rPr>
            </a:br>
            <a:r>
              <a:rPr lang="nb-NO" sz="1600" dirty="0" smtClean="0">
                <a:solidFill>
                  <a:srgbClr val="FF0000"/>
                </a:solidFill>
              </a:rPr>
              <a:t>NB1: Fjerner også duplikat kolonne.</a:t>
            </a:r>
            <a:br>
              <a:rPr lang="nb-NO" sz="1600" dirty="0" smtClean="0">
                <a:solidFill>
                  <a:srgbClr val="FF0000"/>
                </a:solidFill>
              </a:rPr>
            </a:br>
            <a:r>
              <a:rPr lang="nb-NO" sz="1600" dirty="0" smtClean="0">
                <a:solidFill>
                  <a:srgbClr val="FF0000"/>
                </a:solidFill>
              </a:rPr>
              <a:t>NB2: Dropper ofte </a:t>
            </a:r>
            <a:r>
              <a:rPr lang="nb-NO" sz="1600" dirty="0" err="1" smtClean="0">
                <a:solidFill>
                  <a:srgbClr val="FF0000"/>
                </a:solidFill>
              </a:rPr>
              <a:t>joinbetingelsen</a:t>
            </a:r>
            <a:r>
              <a:rPr lang="nb-NO" sz="1600" dirty="0" smtClean="0">
                <a:solidFill>
                  <a:srgbClr val="FF0000"/>
                </a:solidFill>
              </a:rPr>
              <a:t> hvis den er entydig definert.</a:t>
            </a:r>
            <a:endParaRPr lang="nb-NO" sz="1600" dirty="0">
              <a:solidFill>
                <a:srgbClr val="FF0000"/>
              </a:solidFill>
            </a:endParaRPr>
          </a:p>
        </p:txBody>
      </p:sp>
      <p:graphicFrame>
        <p:nvGraphicFramePr>
          <p:cNvPr id="34" name="Tabell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51796"/>
              </p:ext>
            </p:extLst>
          </p:nvPr>
        </p:nvGraphicFramePr>
        <p:xfrm>
          <a:off x="4799179" y="5573064"/>
          <a:ext cx="2941173" cy="12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09"/>
                <a:gridCol w="775507"/>
                <a:gridCol w="736661"/>
                <a:gridCol w="864096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Avdnr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Fornavn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Etternavn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3" grpId="0"/>
      <p:bldP spid="12" grpId="0"/>
      <p:bldP spid="20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23528" y="83974"/>
            <a:ext cx="8132440" cy="504056"/>
          </a:xfrm>
        </p:spPr>
        <p:txBody>
          <a:bodyPr>
            <a:noAutofit/>
          </a:bodyPr>
          <a:lstStyle/>
          <a:p>
            <a:r>
              <a:rPr lang="nb-NO" sz="2800" dirty="0" smtClean="0"/>
              <a:t>Kan være lurt å gi «mellomrelasjonene» navn</a:t>
            </a:r>
            <a:endParaRPr lang="nb-NO" sz="28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4283968" y="6295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ANS</a:t>
            </a:r>
            <a:endParaRPr lang="nb-NO" dirty="0"/>
          </a:p>
        </p:txBody>
      </p:sp>
      <p:graphicFrame>
        <p:nvGraphicFramePr>
          <p:cNvPr id="15" name="Tabel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05464"/>
              </p:ext>
            </p:extLst>
          </p:nvPr>
        </p:nvGraphicFramePr>
        <p:xfrm>
          <a:off x="4856592" y="687154"/>
          <a:ext cx="3552055" cy="155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92088"/>
                <a:gridCol w="983980"/>
                <a:gridCol w="1055907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AnsID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Fornavn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Etternavn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Avdnr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100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Skalle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Skurk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2</a:t>
                      </a:r>
                      <a:endParaRPr lang="nb-NO" sz="14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101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Halle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Hulk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Ding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Dong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103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Ying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/>
                        <a:t>Yang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1</a:t>
                      </a:r>
                      <a:endParaRPr lang="nb-NO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33358"/>
              </p:ext>
            </p:extLst>
          </p:nvPr>
        </p:nvGraphicFramePr>
        <p:xfrm>
          <a:off x="813904" y="700193"/>
          <a:ext cx="2808312" cy="12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03"/>
                <a:gridCol w="1257221"/>
                <a:gridCol w="79208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100" u="sng" dirty="0" err="1" smtClean="0"/>
                        <a:t>Avdnr</a:t>
                      </a:r>
                      <a:endParaRPr lang="nb-NO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 smtClean="0"/>
                        <a:t>Avdnavn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 smtClean="0"/>
                        <a:t>Etasjenr</a:t>
                      </a:r>
                      <a:endParaRPr lang="nb-NO" sz="11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1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Utvikling</a:t>
                      </a:r>
                      <a:endParaRPr lang="nb-NO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dirty="0" smtClean="0"/>
                        <a:t>8</a:t>
                      </a:r>
                      <a:endParaRPr lang="nb-NO" sz="14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2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Produksjon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9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3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Salg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8</a:t>
                      </a:r>
                      <a:endParaRPr lang="nb-N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kstSylinder 16"/>
          <p:cNvSpPr txBox="1"/>
          <p:nvPr/>
        </p:nvSpPr>
        <p:spPr>
          <a:xfrm>
            <a:off x="323528" y="6206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AVD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28800" y="3356992"/>
            <a:ext cx="330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R1 :=    </a:t>
            </a:r>
            <a:r>
              <a:rPr lang="nb-NO" sz="1600" dirty="0" smtClean="0">
                <a:solidFill>
                  <a:srgbClr val="0070C0"/>
                </a:solidFill>
                <a:sym typeface="Symbol"/>
              </a:rPr>
              <a:t></a:t>
            </a:r>
            <a:r>
              <a:rPr lang="nb-NO" sz="1600" baseline="-25000" dirty="0" err="1" smtClean="0">
                <a:solidFill>
                  <a:srgbClr val="0070C0"/>
                </a:solidFill>
                <a:sym typeface="Symbol"/>
              </a:rPr>
              <a:t>etasjenr</a:t>
            </a:r>
            <a:r>
              <a:rPr lang="nb-NO" sz="1600" baseline="-25000" dirty="0" smtClean="0">
                <a:solidFill>
                  <a:srgbClr val="0070C0"/>
                </a:solidFill>
                <a:sym typeface="Symbol"/>
              </a:rPr>
              <a:t>=8</a:t>
            </a:r>
            <a:r>
              <a:rPr lang="nb-NO" sz="1600" dirty="0" smtClean="0">
                <a:solidFill>
                  <a:srgbClr val="0070C0"/>
                </a:solidFill>
              </a:rPr>
              <a:t>(AVD)                    </a:t>
            </a:r>
            <a:r>
              <a:rPr lang="nb-NO" sz="1600" dirty="0" smtClean="0"/>
              <a:t>R1</a:t>
            </a:r>
            <a:r>
              <a:rPr lang="nb-NO" sz="1600" dirty="0" smtClean="0">
                <a:sym typeface="Wingdings" panose="05000000000000000000" pitchFamily="2" charset="2"/>
              </a:rPr>
              <a:t></a:t>
            </a:r>
            <a:endParaRPr lang="nb-NO" sz="16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152736" y="1899116"/>
            <a:ext cx="3635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SELECT </a:t>
            </a:r>
            <a:r>
              <a:rPr lang="nb-NO" sz="1400" dirty="0" err="1" smtClean="0"/>
              <a:t>avd.avdnr,avdnavn</a:t>
            </a:r>
            <a:r>
              <a:rPr lang="nb-NO" sz="1400" dirty="0" smtClean="0"/>
              <a:t>, fornavn, etternavn</a:t>
            </a:r>
            <a:br>
              <a:rPr lang="nb-NO" sz="1400" dirty="0" smtClean="0"/>
            </a:br>
            <a:r>
              <a:rPr lang="nb-NO" sz="1400" dirty="0" smtClean="0"/>
              <a:t>FROM AVD, ANS</a:t>
            </a:r>
            <a:br>
              <a:rPr lang="nb-NO" sz="1400" dirty="0" smtClean="0"/>
            </a:br>
            <a:r>
              <a:rPr lang="nb-NO" sz="1400" dirty="0" smtClean="0"/>
              <a:t>WHERE </a:t>
            </a:r>
            <a:r>
              <a:rPr lang="nb-NO" sz="1400" dirty="0" err="1" smtClean="0"/>
              <a:t>AVD.avdnr</a:t>
            </a:r>
            <a:r>
              <a:rPr lang="nb-NO" sz="1400" dirty="0" smtClean="0"/>
              <a:t> = </a:t>
            </a:r>
            <a:r>
              <a:rPr lang="nb-NO" sz="1400" dirty="0" err="1" smtClean="0"/>
              <a:t>ANS.avdnr</a:t>
            </a:r>
            <a:r>
              <a:rPr lang="nb-NO" sz="1400" dirty="0" smtClean="0"/>
              <a:t/>
            </a:r>
            <a:br>
              <a:rPr lang="nb-NO" sz="1400" dirty="0" smtClean="0"/>
            </a:br>
            <a:r>
              <a:rPr lang="nb-NO" sz="1400" dirty="0" smtClean="0"/>
              <a:t>AND      </a:t>
            </a:r>
            <a:r>
              <a:rPr lang="nb-NO" sz="1400" dirty="0" err="1" smtClean="0"/>
              <a:t>etasjenr</a:t>
            </a:r>
            <a:r>
              <a:rPr lang="nb-NO" sz="1400" dirty="0" smtClean="0"/>
              <a:t> = 8; </a:t>
            </a:r>
            <a:endParaRPr lang="nb-NO" sz="14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107504" y="5877272"/>
            <a:ext cx="464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ym typeface="Symbol"/>
              </a:rPr>
              <a:t>R3 := </a:t>
            </a:r>
            <a:r>
              <a:rPr lang="nb-NO" sz="1600" dirty="0" smtClean="0">
                <a:solidFill>
                  <a:srgbClr val="00B050"/>
                </a:solidFill>
                <a:sym typeface="Symbol"/>
              </a:rPr>
              <a:t></a:t>
            </a:r>
            <a:r>
              <a:rPr lang="nb-NO" sz="1600" baseline="-25000" dirty="0" err="1" smtClean="0">
                <a:solidFill>
                  <a:srgbClr val="00B050"/>
                </a:solidFill>
                <a:sym typeface="Symbol"/>
              </a:rPr>
              <a:t>avdnr</a:t>
            </a:r>
            <a:r>
              <a:rPr lang="nb-NO" sz="1600" baseline="-25000" dirty="0" smtClean="0">
                <a:solidFill>
                  <a:srgbClr val="00B050"/>
                </a:solidFill>
                <a:sym typeface="Symbol"/>
              </a:rPr>
              <a:t>, </a:t>
            </a:r>
            <a:r>
              <a:rPr lang="nb-NO" sz="1600" baseline="-25000" dirty="0" err="1" smtClean="0">
                <a:solidFill>
                  <a:srgbClr val="00B050"/>
                </a:solidFill>
                <a:sym typeface="Symbol"/>
              </a:rPr>
              <a:t>avdnavn</a:t>
            </a:r>
            <a:r>
              <a:rPr lang="nb-NO" sz="1600" baseline="-25000" dirty="0" smtClean="0">
                <a:solidFill>
                  <a:srgbClr val="00B050"/>
                </a:solidFill>
                <a:sym typeface="Symbol"/>
              </a:rPr>
              <a:t>, fornavn, etternavn</a:t>
            </a:r>
            <a:r>
              <a:rPr lang="nb-NO" sz="1600" dirty="0" smtClean="0">
                <a:solidFill>
                  <a:srgbClr val="00B050"/>
                </a:solidFill>
              </a:rPr>
              <a:t>( </a:t>
            </a:r>
            <a:r>
              <a:rPr lang="nb-NO" sz="1600" dirty="0" smtClean="0">
                <a:sym typeface="Symbol"/>
              </a:rPr>
              <a:t>R2</a:t>
            </a:r>
            <a:r>
              <a:rPr lang="nb-NO" sz="1600" dirty="0" smtClean="0">
                <a:solidFill>
                  <a:srgbClr val="00B050"/>
                </a:solidFill>
              </a:rPr>
              <a:t>)                   </a:t>
            </a:r>
            <a:r>
              <a:rPr lang="nb-NO" sz="1600" dirty="0" smtClean="0"/>
              <a:t>R3 </a:t>
            </a:r>
            <a:r>
              <a:rPr lang="nb-NO" sz="1600" dirty="0" smtClean="0">
                <a:sym typeface="Wingdings" panose="05000000000000000000" pitchFamily="2" charset="2"/>
              </a:rPr>
              <a:t></a:t>
            </a:r>
            <a:endParaRPr lang="nb-NO" sz="1600" dirty="0" smtClean="0"/>
          </a:p>
        </p:txBody>
      </p:sp>
      <p:graphicFrame>
        <p:nvGraphicFramePr>
          <p:cNvPr id="27" name="Tabell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86683"/>
              </p:ext>
            </p:extLst>
          </p:nvPr>
        </p:nvGraphicFramePr>
        <p:xfrm>
          <a:off x="4301818" y="4204912"/>
          <a:ext cx="4383606" cy="12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27"/>
                <a:gridCol w="919143"/>
                <a:gridCol w="707033"/>
                <a:gridCol w="636330"/>
                <a:gridCol w="707033"/>
                <a:gridCol w="848440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Etasjenr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AnsID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Fornavn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Etternavn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ell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58148"/>
              </p:ext>
            </p:extLst>
          </p:nvPr>
        </p:nvGraphicFramePr>
        <p:xfrm>
          <a:off x="3635896" y="3068960"/>
          <a:ext cx="2808312" cy="93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03"/>
                <a:gridCol w="1257221"/>
                <a:gridCol w="79208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u="sng" dirty="0" err="1" smtClean="0"/>
                        <a:t>Avdnr</a:t>
                      </a:r>
                      <a:endParaRPr lang="nb-NO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Avdnavn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Etasjenr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1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8</a:t>
                      </a:r>
                      <a:endParaRPr lang="nb-NO" sz="1200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8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kstSylinder 32"/>
          <p:cNvSpPr txBox="1"/>
          <p:nvPr/>
        </p:nvSpPr>
        <p:spPr>
          <a:xfrm>
            <a:off x="301012" y="4572417"/>
            <a:ext cx="3982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R2 := R1</a:t>
            </a:r>
            <a:r>
              <a:rPr lang="nb-NO" sz="1600" dirty="0" smtClean="0">
                <a:solidFill>
                  <a:srgbClr val="0070C0"/>
                </a:solidFill>
              </a:rPr>
              <a:t> </a:t>
            </a:r>
            <a:r>
              <a:rPr lang="nb-NO" sz="1600" spc="-400" dirty="0" smtClean="0">
                <a:solidFill>
                  <a:srgbClr val="FF0000"/>
                </a:solidFill>
                <a:sym typeface="Wingdings 3"/>
              </a:rPr>
              <a:t></a:t>
            </a:r>
            <a:r>
              <a:rPr lang="nb-NO" sz="1600" dirty="0" smtClean="0">
                <a:solidFill>
                  <a:srgbClr val="FF0000"/>
                </a:solidFill>
              </a:rPr>
              <a:t>  ANS                                         </a:t>
            </a:r>
            <a:r>
              <a:rPr lang="nb-NO" sz="1600" dirty="0" smtClean="0"/>
              <a:t>R2 </a:t>
            </a:r>
            <a:r>
              <a:rPr lang="nb-NO" sz="1600" dirty="0" smtClean="0">
                <a:sym typeface="Wingdings" panose="05000000000000000000" pitchFamily="2" charset="2"/>
              </a:rPr>
              <a:t></a:t>
            </a:r>
            <a:r>
              <a:rPr lang="nb-NO" sz="1600" dirty="0" smtClean="0">
                <a:solidFill>
                  <a:srgbClr val="FF0000"/>
                </a:solidFill>
              </a:rPr>
              <a:t/>
            </a:r>
            <a:br>
              <a:rPr lang="nb-NO" sz="1600" dirty="0" smtClean="0">
                <a:solidFill>
                  <a:srgbClr val="FF0000"/>
                </a:solidFill>
              </a:rPr>
            </a:br>
            <a:r>
              <a:rPr lang="nb-NO" sz="1600" dirty="0" smtClean="0">
                <a:solidFill>
                  <a:srgbClr val="FF0000"/>
                </a:solidFill>
              </a:rPr>
              <a:t>NB: fjerner også duplikat kolonne.</a:t>
            </a:r>
            <a:endParaRPr lang="nb-NO" sz="1600" dirty="0">
              <a:solidFill>
                <a:srgbClr val="FF0000"/>
              </a:solidFill>
            </a:endParaRPr>
          </a:p>
        </p:txBody>
      </p:sp>
      <p:graphicFrame>
        <p:nvGraphicFramePr>
          <p:cNvPr id="34" name="Tabell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10382"/>
              </p:ext>
            </p:extLst>
          </p:nvPr>
        </p:nvGraphicFramePr>
        <p:xfrm>
          <a:off x="4799179" y="5573064"/>
          <a:ext cx="2941173" cy="12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09"/>
                <a:gridCol w="775507"/>
                <a:gridCol w="736661"/>
                <a:gridCol w="864096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Avdnr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u="none" dirty="0" err="1" smtClean="0"/>
                        <a:t>Avdnavn</a:t>
                      </a:r>
                      <a:endParaRPr lang="nb-NO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Fornavn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Etternavn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0" dirty="0" smtClean="0"/>
                        <a:t>Utvikling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Yang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Halle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Hulk</a:t>
                      </a:r>
                      <a:endParaRPr lang="nb-NO" sz="12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Salg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Dong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7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3" grpId="0"/>
      <p:bldP spid="12" grpId="0"/>
      <p:bldP spid="20" grpId="0"/>
      <p:bldP spid="33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732</Words>
  <Application>Microsoft Office PowerPoint</Application>
  <PresentationFormat>Skjermfremvisning (4:3)</PresentationFormat>
  <Paragraphs>619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4" baseType="lpstr">
      <vt:lpstr>Office-tema</vt:lpstr>
      <vt:lpstr>Relasjonsalgebra, produkt, restriksjon, projeksjon</vt:lpstr>
      <vt:lpstr>Forbedringer: 1) Ta restriksjon først 2) Bruk natural join</vt:lpstr>
      <vt:lpstr>Kan være lurt å gi «mellomrelasjonene» navn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Relasjonsalgebra, divisjon</dc:title>
  <dc:creator>ebo</dc:creator>
  <cp:lastModifiedBy>ebo</cp:lastModifiedBy>
  <cp:revision>100</cp:revision>
  <dcterms:created xsi:type="dcterms:W3CDTF">2013-09-16T12:01:17Z</dcterms:created>
  <dcterms:modified xsi:type="dcterms:W3CDTF">2014-09-15T19:47:53Z</dcterms:modified>
</cp:coreProperties>
</file>