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103"/>
  </p:notesMasterIdLst>
  <p:handoutMasterIdLst>
    <p:handoutMasterId r:id="rId104"/>
  </p:handoutMasterIdLst>
  <p:sldIdLst>
    <p:sldId id="726" r:id="rId3"/>
    <p:sldId id="727" r:id="rId4"/>
    <p:sldId id="728" r:id="rId5"/>
    <p:sldId id="596" r:id="rId6"/>
    <p:sldId id="600" r:id="rId7"/>
    <p:sldId id="588" r:id="rId8"/>
    <p:sldId id="598" r:id="rId9"/>
    <p:sldId id="601" r:id="rId10"/>
    <p:sldId id="603" r:id="rId11"/>
    <p:sldId id="589" r:id="rId12"/>
    <p:sldId id="725" r:id="rId13"/>
    <p:sldId id="604" r:id="rId14"/>
    <p:sldId id="590" r:id="rId15"/>
    <p:sldId id="724" r:id="rId16"/>
    <p:sldId id="614" r:id="rId17"/>
    <p:sldId id="605" r:id="rId18"/>
    <p:sldId id="606" r:id="rId19"/>
    <p:sldId id="607" r:id="rId20"/>
    <p:sldId id="612" r:id="rId21"/>
    <p:sldId id="608" r:id="rId22"/>
    <p:sldId id="609" r:id="rId23"/>
    <p:sldId id="611" r:id="rId24"/>
    <p:sldId id="610" r:id="rId25"/>
    <p:sldId id="613" r:id="rId26"/>
    <p:sldId id="615" r:id="rId27"/>
    <p:sldId id="616" r:id="rId28"/>
    <p:sldId id="617" r:id="rId29"/>
    <p:sldId id="620" r:id="rId30"/>
    <p:sldId id="621" r:id="rId31"/>
    <p:sldId id="618" r:id="rId32"/>
    <p:sldId id="622" r:id="rId33"/>
    <p:sldId id="619" r:id="rId34"/>
    <p:sldId id="623" r:id="rId35"/>
    <p:sldId id="624" r:id="rId36"/>
    <p:sldId id="690" r:id="rId37"/>
    <p:sldId id="591" r:id="rId38"/>
    <p:sldId id="625" r:id="rId39"/>
    <p:sldId id="697" r:id="rId40"/>
    <p:sldId id="626" r:id="rId41"/>
    <p:sldId id="632" r:id="rId42"/>
    <p:sldId id="627" r:id="rId43"/>
    <p:sldId id="633" r:id="rId44"/>
    <p:sldId id="628" r:id="rId45"/>
    <p:sldId id="634" r:id="rId46"/>
    <p:sldId id="629" r:id="rId47"/>
    <p:sldId id="635" r:id="rId48"/>
    <p:sldId id="630" r:id="rId49"/>
    <p:sldId id="636" r:id="rId50"/>
    <p:sldId id="673" r:id="rId51"/>
    <p:sldId id="637" r:id="rId52"/>
    <p:sldId id="640" r:id="rId53"/>
    <p:sldId id="641" r:id="rId54"/>
    <p:sldId id="689" r:id="rId55"/>
    <p:sldId id="642" r:id="rId56"/>
    <p:sldId id="696" r:id="rId57"/>
    <p:sldId id="643" r:id="rId58"/>
    <p:sldId id="648" r:id="rId59"/>
    <p:sldId id="644" r:id="rId60"/>
    <p:sldId id="649" r:id="rId61"/>
    <p:sldId id="645" r:id="rId62"/>
    <p:sldId id="650" r:id="rId63"/>
    <p:sldId id="646" r:id="rId64"/>
    <p:sldId id="651" r:id="rId65"/>
    <p:sldId id="647" r:id="rId66"/>
    <p:sldId id="652" r:id="rId67"/>
    <p:sldId id="674" r:id="rId68"/>
    <p:sldId id="653" r:id="rId69"/>
    <p:sldId id="695" r:id="rId70"/>
    <p:sldId id="658" r:id="rId71"/>
    <p:sldId id="664" r:id="rId72"/>
    <p:sldId id="659" r:id="rId73"/>
    <p:sldId id="665" r:id="rId74"/>
    <p:sldId id="660" r:id="rId75"/>
    <p:sldId id="666" r:id="rId76"/>
    <p:sldId id="667" r:id="rId77"/>
    <p:sldId id="661" r:id="rId78"/>
    <p:sldId id="668" r:id="rId79"/>
    <p:sldId id="662" r:id="rId80"/>
    <p:sldId id="669" r:id="rId81"/>
    <p:sldId id="670" r:id="rId82"/>
    <p:sldId id="671" r:id="rId83"/>
    <p:sldId id="672" r:id="rId84"/>
    <p:sldId id="592" r:id="rId85"/>
    <p:sldId id="594" r:id="rId86"/>
    <p:sldId id="675" r:id="rId87"/>
    <p:sldId id="676" r:id="rId88"/>
    <p:sldId id="593" r:id="rId89"/>
    <p:sldId id="678" r:id="rId90"/>
    <p:sldId id="679" r:id="rId91"/>
    <p:sldId id="680" r:id="rId92"/>
    <p:sldId id="681" r:id="rId93"/>
    <p:sldId id="682" r:id="rId94"/>
    <p:sldId id="683" r:id="rId95"/>
    <p:sldId id="684" r:id="rId96"/>
    <p:sldId id="685" r:id="rId97"/>
    <p:sldId id="686" r:id="rId98"/>
    <p:sldId id="687" r:id="rId99"/>
    <p:sldId id="722" r:id="rId100"/>
    <p:sldId id="723" r:id="rId101"/>
    <p:sldId id="677" r:id="rId102"/>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DDEEE8"/>
    <a:srgbClr val="FFFFFF"/>
    <a:srgbClr val="0D4F3C"/>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7246" autoAdjust="0"/>
  </p:normalViewPr>
  <p:slideViewPr>
    <p:cSldViewPr>
      <p:cViewPr varScale="1">
        <p:scale>
          <a:sx n="74" d="100"/>
          <a:sy n="74" d="100"/>
        </p:scale>
        <p:origin x="9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theme" Target="theme/theme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8" Type="http://schemas.openxmlformats.org/officeDocument/2006/relationships/hyperlink" Target="https://de.wikipedia.org/wiki/Englische_Sprache" TargetMode="External"/><Relationship Id="rId13" Type="http://schemas.openxmlformats.org/officeDocument/2006/relationships/hyperlink" Target="https://de.wikipedia.org/wiki/VirtualBox" TargetMode="External"/><Relationship Id="rId18" Type="http://schemas.openxmlformats.org/officeDocument/2006/relationships/hyperlink" Target="https://de.wikipedia.org/wiki/Software-Configuration-Management" TargetMode="External"/><Relationship Id="rId3" Type="http://schemas.openxmlformats.org/officeDocument/2006/relationships/hyperlink" Target="https://de.wikipedia.org/wiki/Ruby_(Programmiersprache)" TargetMode="External"/><Relationship Id="rId21" Type="http://schemas.openxmlformats.org/officeDocument/2006/relationships/hyperlink" Target="https://de.wikipedia.org/wiki/Puppet_(Software)" TargetMode="External"/><Relationship Id="rId7" Type="http://schemas.openxmlformats.org/officeDocument/2006/relationships/hyperlink" Target="https://de.wikipedia.org/wiki/Softwareverteilung" TargetMode="External"/><Relationship Id="rId12" Type="http://schemas.openxmlformats.org/officeDocument/2006/relationships/hyperlink" Target="https://de.wikipedia.org/wiki/Virtualisierungssoftware" TargetMode="External"/><Relationship Id="rId17" Type="http://schemas.openxmlformats.org/officeDocument/2006/relationships/hyperlink" Target="https://de.wikipedia.org/wiki/Hyper-V" TargetMode="External"/><Relationship Id="rId2" Type="http://schemas.openxmlformats.org/officeDocument/2006/relationships/slide" Target="../slides/slide98.xml"/><Relationship Id="rId16" Type="http://schemas.openxmlformats.org/officeDocument/2006/relationships/hyperlink" Target="https://de.wikipedia.org/wiki/VMware" TargetMode="External"/><Relationship Id="rId20" Type="http://schemas.openxmlformats.org/officeDocument/2006/relationships/hyperlink" Target="https://de.wikipedia.org/wiki/Saltstack" TargetMode="External"/><Relationship Id="rId1" Type="http://schemas.openxmlformats.org/officeDocument/2006/relationships/notesMaster" Target="../notesMasters/notesMaster1.xml"/><Relationship Id="rId6" Type="http://schemas.openxmlformats.org/officeDocument/2006/relationships/hyperlink" Target="https://de.wikipedia.org/wiki/Vagrant_(Software)#cite_note-2" TargetMode="External"/><Relationship Id="rId11" Type="http://schemas.openxmlformats.org/officeDocument/2006/relationships/hyperlink" Target="https://de.wikipedia.org/wiki/Wrapper_(Software)" TargetMode="External"/><Relationship Id="rId5" Type="http://schemas.openxmlformats.org/officeDocument/2006/relationships/hyperlink" Target="https://de.wikipedia.org/wiki/Virtuelle_Maschine" TargetMode="External"/><Relationship Id="rId15" Type="http://schemas.openxmlformats.org/officeDocument/2006/relationships/hyperlink" Target="https://de.wikipedia.org/wiki/QEMU" TargetMode="External"/><Relationship Id="rId10" Type="http://schemas.openxmlformats.org/officeDocument/2006/relationships/hyperlink" Target="https://de.wikipedia.org/wiki/Webentwicklung" TargetMode="External"/><Relationship Id="rId19" Type="http://schemas.openxmlformats.org/officeDocument/2006/relationships/hyperlink" Target="https://de.wikipedia.org/w/index.php?title=Chef_(Software)&amp;action=edit&amp;redlink=1" TargetMode="External"/><Relationship Id="rId4" Type="http://schemas.openxmlformats.org/officeDocument/2006/relationships/hyperlink" Target="https://de.wikipedia.org/wiki/Anwendungssoftware" TargetMode="External"/><Relationship Id="rId9" Type="http://schemas.openxmlformats.org/officeDocument/2006/relationships/hyperlink" Target="https://de.wikipedia.org/wiki/Softwareentwicklung" TargetMode="External"/><Relationship Id="rId14" Type="http://schemas.openxmlformats.org/officeDocument/2006/relationships/hyperlink" Target="https://de.wikipedia.org/wiki/Kernel-based_Virtual_Machine" TargetMode="Externa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https://medium.com/@mosiko1234/optimizing-gitlab-ci-cd-pipelines-for-high-efficiency-f2ebbc046a89</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2739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253542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r>
              <a:rPr lang="de-DE" b="0" i="0" dirty="0">
                <a:solidFill>
                  <a:srgbClr val="000000"/>
                </a:solidFill>
                <a:effectLst/>
                <a:latin typeface="Avenir"/>
              </a:rPr>
              <a:t>Debian-Benutzer sollten APT-</a:t>
            </a:r>
            <a:r>
              <a:rPr lang="de-DE" b="0" i="0" dirty="0" err="1">
                <a:solidFill>
                  <a:srgbClr val="000000"/>
                </a:solidFill>
                <a:effectLst/>
                <a:latin typeface="Avenir"/>
              </a:rPr>
              <a:t>Pinning</a:t>
            </a:r>
            <a:r>
              <a:rPr lang="de-DE" b="0" i="0" dirty="0">
                <a:solidFill>
                  <a:srgbClr val="000000"/>
                </a:solidFill>
                <a:effectLst/>
                <a:latin typeface="Avenir"/>
              </a:rPr>
              <a:t> verwenden.</a:t>
            </a:r>
            <a:br>
              <a:rPr lang="de-DE" dirty="0"/>
            </a:br>
            <a:br>
              <a:rPr lang="de-DE" dirty="0"/>
            </a:br>
            <a:r>
              <a:rPr lang="de-DE" b="0" i="0" dirty="0">
                <a:solidFill>
                  <a:srgbClr val="000000"/>
                </a:solidFill>
                <a:effectLst/>
                <a:latin typeface="Avenir"/>
              </a:rPr>
              <a:t>Seit Debian Stretch haben die Debian-</a:t>
            </a:r>
            <a:r>
              <a:rPr lang="de-DE" b="0" i="0" dirty="0" err="1">
                <a:solidFill>
                  <a:srgbClr val="000000"/>
                </a:solidFill>
                <a:effectLst/>
                <a:latin typeface="Avenir"/>
              </a:rPr>
              <a:t>Maintainer</a:t>
            </a:r>
            <a:r>
              <a:rPr lang="de-DE" b="0" i="0" dirty="0">
                <a:solidFill>
                  <a:srgbClr val="000000"/>
                </a:solidFill>
                <a:effectLst/>
                <a:latin typeface="Avenir"/>
              </a:rPr>
              <a:t> ihr natives Paket mit dem gleichen Namen wie das offizielle </a:t>
            </a:r>
            <a:r>
              <a:rPr lang="de-DE" b="0" i="0" dirty="0" err="1">
                <a:solidFill>
                  <a:srgbClr val="000000"/>
                </a:solidFill>
                <a:effectLst/>
                <a:latin typeface="Avenir"/>
              </a:rPr>
              <a:t>GitLab</a:t>
            </a:r>
            <a:r>
              <a:rPr lang="de-DE" b="0" i="0" dirty="0">
                <a:solidFill>
                  <a:srgbClr val="000000"/>
                </a:solidFill>
                <a:effectLst/>
                <a:latin typeface="Avenir"/>
              </a:rPr>
              <a:t> Paket hinzugefügt, und standardmäßig haben die offiziellen </a:t>
            </a:r>
            <a:r>
              <a:rPr lang="de-DE" b="0" i="0" dirty="0" err="1">
                <a:solidFill>
                  <a:srgbClr val="000000"/>
                </a:solidFill>
                <a:effectLst/>
                <a:latin typeface="Avenir"/>
              </a:rPr>
              <a:t>Repositories</a:t>
            </a:r>
            <a:r>
              <a:rPr lang="de-DE" b="0" i="0" dirty="0">
                <a:solidFill>
                  <a:srgbClr val="000000"/>
                </a:solidFill>
                <a:effectLst/>
                <a:latin typeface="Avenir"/>
              </a:rPr>
              <a:t> eine höhere Priorität.</a:t>
            </a:r>
            <a:br>
              <a:rPr lang="de-DE" dirty="0"/>
            </a:br>
            <a:br>
              <a:rPr lang="de-DE" dirty="0"/>
            </a:br>
            <a:r>
              <a:rPr lang="de-DE" b="0" i="0" dirty="0">
                <a:solidFill>
                  <a:srgbClr val="000000"/>
                </a:solidFill>
                <a:effectLst/>
                <a:latin typeface="Avenir"/>
              </a:rPr>
              <a:t>Wenn Sie das offizielle </a:t>
            </a:r>
            <a:r>
              <a:rPr lang="de-DE" b="0" i="0" dirty="0" err="1">
                <a:solidFill>
                  <a:srgbClr val="000000"/>
                </a:solidFill>
                <a:effectLst/>
                <a:latin typeface="Avenir"/>
              </a:rPr>
              <a:t>GitLab</a:t>
            </a:r>
            <a:r>
              <a:rPr lang="de-DE" b="0" i="0" dirty="0">
                <a:solidFill>
                  <a:srgbClr val="000000"/>
                </a:solidFill>
                <a:effectLst/>
                <a:latin typeface="Avenir"/>
              </a:rPr>
              <a:t> Paket verwenden möchten, sollten Sie die Quelle des Pakets manuell festlegen. Am besten ist es, die </a:t>
            </a:r>
            <a:r>
              <a:rPr lang="de-DE" b="0" i="0" dirty="0" err="1">
                <a:solidFill>
                  <a:srgbClr val="000000"/>
                </a:solidFill>
                <a:effectLst/>
                <a:latin typeface="Avenir"/>
              </a:rPr>
              <a:t>Pinning</a:t>
            </a:r>
            <a:r>
              <a:rPr lang="de-DE" b="0" i="0" dirty="0">
                <a:solidFill>
                  <a:srgbClr val="000000"/>
                </a:solidFill>
                <a:effectLst/>
                <a:latin typeface="Avenir"/>
              </a:rPr>
              <a:t>-Konfigurationsdatei hinzuzufügen. Dadurch wird jedes nächste Update des Runner-Pakets - ob manuell oder automatisch - mit derselben Quelle durchgeführt: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3900306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489952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741395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268993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2851199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4006915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1795726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2422961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3444281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a:t>
            </a:r>
          </a:p>
          <a:p>
            <a:endParaRPr lang="de-DE" dirty="0"/>
          </a:p>
          <a:p>
            <a:r>
              <a:rPr lang="de-DE" dirty="0"/>
              <a:t>„</a:t>
            </a:r>
            <a:r>
              <a:rPr lang="de-DE" dirty="0" err="1"/>
              <a:t>GitLab</a:t>
            </a:r>
            <a:r>
              <a:rPr lang="de-DE" dirty="0"/>
              <a:t> Dedicated“ = https://about.gitlab.com/dedicated/</a:t>
            </a:r>
          </a:p>
          <a:p>
            <a:endParaRPr lang="de-DE" dirty="0"/>
          </a:p>
          <a:p>
            <a:r>
              <a:rPr lang="de-DE" dirty="0"/>
              <a:t>https://medium.com/@truongbui95/exploring-gitlab-ci-cd-ce6a7ffb5746</a:t>
            </a:r>
          </a:p>
          <a:p>
            <a:endParaRPr lang="de-DE" dirty="0"/>
          </a:p>
          <a:p>
            <a:r>
              <a:rPr lang="de-DE" dirty="0"/>
              <a:t>https://help.itc.rwth-aachen.de/service/ubrf9cmzd17m/article/2abb4436ab0544a0aabe6f466e6159cd/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3343777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4254319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1650420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320420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903887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40312293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36868331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27764241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32731530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16298945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2322568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endParaRPr lang="de-DE" dirty="0"/>
          </a:p>
          <a:p>
            <a:r>
              <a:rPr lang="de-DE" dirty="0" err="1"/>
              <a:t>GitLab</a:t>
            </a:r>
            <a:r>
              <a:rPr lang="de-DE" dirty="0"/>
              <a:t> Server sieht an sich für beide gleich aus – ist auch das Gleiche, nur woanders </a:t>
            </a:r>
            <a:r>
              <a:rPr lang="de-DE" dirty="0" err="1"/>
              <a:t>gehosted</a:t>
            </a:r>
            <a:r>
              <a:rPr lang="de-DE" dirty="0"/>
              <a:t>.</a:t>
            </a:r>
          </a:p>
          <a:p>
            <a:endParaRPr lang="de-DE" dirty="0"/>
          </a:p>
          <a:p>
            <a:r>
              <a:rPr lang="de-DE" dirty="0"/>
              <a:t>Das dunkelgrüne soll eine Pipeline darstellen </a:t>
            </a:r>
            <a:r>
              <a:rPr lang="de-DE" dirty="0">
                <a:sym typeface="Wingdings" panose="05000000000000000000" pitchFamily="2" charset="2"/>
              </a:rPr>
              <a:t></a:t>
            </a:r>
          </a:p>
          <a:p>
            <a:r>
              <a:rPr lang="de-DE" dirty="0">
                <a:sym typeface="Wingdings" panose="05000000000000000000" pitchFamily="2" charset="2"/>
              </a:rPr>
              <a:t>Pipelines sind als „Code“ (= YAML Format) geschrieben</a:t>
            </a:r>
            <a:endParaRPr lang="de-DE" dirty="0"/>
          </a:p>
          <a:p>
            <a:r>
              <a:rPr lang="de-DE" dirty="0"/>
              <a:t>Und muss .</a:t>
            </a:r>
            <a:r>
              <a:rPr lang="de-DE" dirty="0" err="1"/>
              <a:t>gitlab-ci.yml</a:t>
            </a:r>
            <a:r>
              <a:rPr lang="de-DE" dirty="0"/>
              <a:t> heißen.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1487544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12803951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https://docs.gitlab.com/ee/ci/runners/runners_scope.html#create-an-instance-runner-with-a-runner-authentication-token</a:t>
            </a:r>
          </a:p>
          <a:p>
            <a:endParaRPr lang="de-DE" dirty="0"/>
          </a:p>
          <a:p>
            <a:r>
              <a:rPr lang="de-DE" dirty="0"/>
              <a:t>Man kann scheinbar auch die REST API dafür nutzen:</a:t>
            </a:r>
          </a:p>
          <a:p>
            <a:r>
              <a:rPr lang="de-DE" dirty="0"/>
              <a:t>https://docs.gitlab.com/ee/api/users.html#create-a-runner-linked-to-a-user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11052635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2027740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1729220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27925956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r>
              <a:rPr lang="de-DE" dirty="0"/>
              <a:t>https://docs.gitlab.com/ee/ci/runners/runners_scope.html#delete-instance-runners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666451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20508034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38827087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30942813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2866402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r>
              <a:rPr lang="de-DE" dirty="0" err="1"/>
              <a:t>GitLab</a:t>
            </a:r>
            <a:r>
              <a:rPr lang="de-DE" dirty="0"/>
              <a:t> bietet verschiedene Runner an, welche auch durch </a:t>
            </a:r>
            <a:r>
              <a:rPr lang="de-DE" dirty="0" err="1"/>
              <a:t>GitLab</a:t>
            </a:r>
            <a:r>
              <a:rPr lang="de-DE" dirty="0"/>
              <a:t> </a:t>
            </a:r>
            <a:r>
              <a:rPr lang="de-DE" dirty="0" err="1"/>
              <a:t>maintained</a:t>
            </a:r>
            <a:r>
              <a:rPr lang="de-DE" dirty="0"/>
              <a:t> werden</a:t>
            </a:r>
          </a:p>
          <a:p>
            <a:r>
              <a:rPr lang="de-DE" dirty="0"/>
              <a:t>Diese Runner sind für alle Benutzer von gitlab.com verfügbar</a:t>
            </a:r>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r>
              <a:rPr lang="de-DE" dirty="0"/>
              <a:t>Eigene </a:t>
            </a:r>
            <a:r>
              <a:rPr lang="de-DE" dirty="0" err="1"/>
              <a:t>gitlab</a:t>
            </a:r>
            <a:r>
              <a:rPr lang="de-DE" dirty="0"/>
              <a:t> </a:t>
            </a:r>
            <a:r>
              <a:rPr lang="de-DE" dirty="0" err="1"/>
              <a:t>runner</a:t>
            </a:r>
            <a:r>
              <a:rPr lang="de-DE" dirty="0"/>
              <a:t> mit verbinden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123566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9825984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50</a:t>
            </a:fld>
            <a:endParaRPr lang="de-DE" altLang="de-DE"/>
          </a:p>
        </p:txBody>
      </p:sp>
    </p:spTree>
    <p:extLst>
      <p:ext uri="{BB962C8B-B14F-4D97-AF65-F5344CB8AC3E}">
        <p14:creationId xmlns:p14="http://schemas.microsoft.com/office/powerpoint/2010/main" val="20748783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endParaRPr lang="de-DE" dirty="0"/>
          </a:p>
          <a:p>
            <a:pPr marL="457200" indent="-457200">
              <a:buFont typeface="+mj-lt"/>
              <a:buAutoNum type="arabicPeriod"/>
            </a:pPr>
            <a:r>
              <a:rPr lang="de-DE" sz="1200" dirty="0"/>
              <a:t>Job 1, da niedrigste Job-Nummer von Projekten ohne laufenden Job</a:t>
            </a:r>
          </a:p>
          <a:p>
            <a:pPr marL="457200" indent="-457200">
              <a:buFont typeface="+mj-lt"/>
              <a:buAutoNum type="arabicPeriod"/>
            </a:pPr>
            <a:r>
              <a:rPr lang="de-DE" sz="1200" dirty="0"/>
              <a:t>Job 4, da niedrigste Job-Nummer von Projekten ohne laufenden Job (Project 1 hat einen laufenden Job)</a:t>
            </a:r>
          </a:p>
          <a:p>
            <a:pPr marL="457200" indent="-457200">
              <a:buFont typeface="+mj-lt"/>
              <a:buAutoNum type="arabicPeriod"/>
            </a:pPr>
            <a:r>
              <a:rPr lang="de-DE" sz="1200" dirty="0"/>
              <a:t>Job 6, da niedrigste Job-Nummer von Projekten ohne laufenden Job (Project 1 &amp; 2 haben einen laufenden Job)</a:t>
            </a:r>
          </a:p>
          <a:p>
            <a:pPr marL="457200" indent="-457200">
              <a:buFont typeface="+mj-lt"/>
              <a:buAutoNum type="arabicPeriod"/>
            </a:pPr>
            <a:r>
              <a:rPr lang="de-DE" sz="1200" dirty="0"/>
              <a:t>Job 2, von allen Projects mit der niedrigsten Job-Anzahl, Job 2 die niedrigste Job-Nummer hat</a:t>
            </a:r>
          </a:p>
          <a:p>
            <a:pPr marL="457200" indent="-457200">
              <a:buFont typeface="+mj-lt"/>
              <a:buAutoNum type="arabicPeriod"/>
            </a:pPr>
            <a:r>
              <a:rPr lang="de-DE" sz="1200" dirty="0"/>
              <a:t>Job 5, Project 1 hat nun zwei Jobs und Job 5 die niedrigste verbleibende Job-Nummer zwischen Project 2 und 3</a:t>
            </a:r>
          </a:p>
          <a:p>
            <a:pPr marL="457200" indent="-457200">
              <a:buFont typeface="+mj-lt"/>
              <a:buAutoNum type="arabicPeriod"/>
            </a:pPr>
            <a:r>
              <a:rPr lang="de-DE" sz="1200" dirty="0"/>
              <a:t>Job 3, da ist der letzte Job ist.</a:t>
            </a:r>
          </a:p>
          <a:p>
            <a:endParaRPr lang="de-DE" dirty="0"/>
          </a:p>
          <a:p>
            <a:endParaRPr lang="de-DE" dirty="0"/>
          </a:p>
          <a:p>
            <a:pPr algn="l"/>
            <a:r>
              <a:rPr lang="en-US" b="0" i="0" dirty="0">
                <a:solidFill>
                  <a:srgbClr val="404040"/>
                </a:solidFill>
                <a:effectLst/>
                <a:latin typeface="gitlab sans"/>
              </a:rPr>
              <a:t>When several CI/CD jobs run concurrently, the fair usage algorithm assigns jobs in this order:</a:t>
            </a:r>
          </a:p>
          <a:p>
            <a:pPr algn="l">
              <a:buFont typeface="+mj-lt"/>
              <a:buAutoNum type="arabicPeriod"/>
            </a:pPr>
            <a:r>
              <a:rPr lang="en-US" b="0" i="0" dirty="0">
                <a:solidFill>
                  <a:srgbClr val="404040"/>
                </a:solidFill>
                <a:effectLst/>
                <a:latin typeface="gitlab sans"/>
              </a:rPr>
              <a:t>Job 1 is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Job 4 is next, because 4 is now the lowest job number from projects with no running jobs (Project 1 has a job running).</a:t>
            </a:r>
          </a:p>
          <a:p>
            <a:pPr algn="l">
              <a:buFont typeface="+mj-lt"/>
              <a:buAutoNum type="arabicPeriod"/>
            </a:pPr>
            <a:r>
              <a:rPr lang="en-US" b="0" i="0" dirty="0">
                <a:solidFill>
                  <a:srgbClr val="404040"/>
                </a:solidFill>
                <a:effectLst/>
                <a:latin typeface="gitlab sans"/>
              </a:rPr>
              <a:t>Job 6 is next, because 6 is now the lowest job number from projects with no running jobs (Projects 1 and 2 have jobs running).</a:t>
            </a:r>
          </a:p>
          <a:p>
            <a:pPr algn="l">
              <a:buFont typeface="+mj-lt"/>
              <a:buAutoNum type="arabicPeriod"/>
            </a:pPr>
            <a:r>
              <a:rPr lang="en-US" b="0" i="0" dirty="0">
                <a:solidFill>
                  <a:srgbClr val="404040"/>
                </a:solidFill>
                <a:effectLst/>
                <a:latin typeface="gitlab sans"/>
              </a:rPr>
              <a:t>Job 2 is next, because, of projects with the lowest number of jobs running (each has 1), it is the lowest job number.</a:t>
            </a:r>
          </a:p>
          <a:p>
            <a:pPr algn="l">
              <a:buFont typeface="+mj-lt"/>
              <a:buAutoNum type="arabicPeriod"/>
            </a:pPr>
            <a:r>
              <a:rPr lang="en-US" b="0" i="0" dirty="0">
                <a:solidFill>
                  <a:srgbClr val="404040"/>
                </a:solidFill>
                <a:effectLst/>
                <a:latin typeface="gitlab sans"/>
              </a:rPr>
              <a:t>Job 5 is next, because Project 1 now has 2 jobs running and Job 5 is the lowest remaining job number between Projects 2 and 3.</a:t>
            </a:r>
          </a:p>
          <a:p>
            <a:pPr algn="l">
              <a:buFont typeface="+mj-lt"/>
              <a:buAutoNum type="arabicPeriod"/>
            </a:pPr>
            <a:r>
              <a:rPr lang="en-US" b="0" i="0" dirty="0">
                <a:solidFill>
                  <a:srgbClr val="404040"/>
                </a:solidFill>
                <a:effectLst/>
                <a:latin typeface="gitlab sans"/>
              </a:rPr>
              <a:t>Finally is Job 3… because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51</a:t>
            </a:fld>
            <a:endParaRPr lang="de-DE" altLang="de-DE"/>
          </a:p>
        </p:txBody>
      </p:sp>
    </p:spTree>
    <p:extLst>
      <p:ext uri="{BB962C8B-B14F-4D97-AF65-F5344CB8AC3E}">
        <p14:creationId xmlns:p14="http://schemas.microsoft.com/office/powerpoint/2010/main" val="38109441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endParaRPr lang="de-DE" dirty="0"/>
          </a:p>
          <a:p>
            <a:pPr marL="457200" indent="-457200">
              <a:buFont typeface="+mj-lt"/>
              <a:buAutoNum type="arabicPeriod"/>
            </a:pPr>
            <a:r>
              <a:rPr lang="de-DE" sz="1200" dirty="0"/>
              <a:t>Job 1, da niedrigste Job-Nummer von Projekten</a:t>
            </a:r>
            <a:br>
              <a:rPr lang="de-DE" sz="1200" dirty="0"/>
            </a:br>
            <a:r>
              <a:rPr lang="de-DE" sz="1200" dirty="0"/>
              <a:t>ohne laufende Jobs.</a:t>
            </a:r>
          </a:p>
          <a:p>
            <a:pPr marL="457200" indent="-457200">
              <a:buFont typeface="+mj-lt"/>
              <a:buAutoNum type="arabicPeriod"/>
            </a:pPr>
            <a:r>
              <a:rPr lang="de-DE" sz="1200" dirty="0"/>
              <a:t>Job 1 beendet.</a:t>
            </a:r>
          </a:p>
          <a:p>
            <a:pPr marL="457200" indent="-457200">
              <a:buFont typeface="+mj-lt"/>
              <a:buAutoNum type="arabicPeriod"/>
            </a:pPr>
            <a:r>
              <a:rPr lang="de-DE" sz="1200" dirty="0"/>
              <a:t>Job 2, da Job 1 beendet und alle Projekte haben keine Jobs laufen und 2 ist die niedrigste verfügbare Job-Nummer.</a:t>
            </a:r>
          </a:p>
          <a:p>
            <a:pPr marL="457200" indent="-457200">
              <a:buFont typeface="+mj-lt"/>
              <a:buAutoNum type="arabicPeriod"/>
            </a:pPr>
            <a:r>
              <a:rPr lang="de-DE" sz="1200" dirty="0"/>
              <a:t>Job 4, da für Project 1 bereits ein Job läuft und da die 2 die niedrigste Projektnummer ist von den Projekten, bei denen kein Job läuft</a:t>
            </a:r>
          </a:p>
          <a:p>
            <a:pPr marL="457200" indent="-457200">
              <a:buFont typeface="+mj-lt"/>
              <a:buAutoNum type="arabicPeriod"/>
            </a:pPr>
            <a:r>
              <a:rPr lang="de-DE" sz="1200" dirty="0"/>
              <a:t>Job 4 beendet.</a:t>
            </a:r>
          </a:p>
          <a:p>
            <a:pPr marL="457200" indent="-457200">
              <a:buFont typeface="+mj-lt"/>
              <a:buAutoNum type="arabicPeriod"/>
            </a:pPr>
            <a:r>
              <a:rPr lang="de-DE" sz="1200" dirty="0"/>
              <a:t>Job 5, da Job 4 beendet und Projekt 2 keine laufenden Jobs hat.</a:t>
            </a:r>
          </a:p>
          <a:p>
            <a:pPr marL="457200" indent="-457200">
              <a:buFont typeface="+mj-lt"/>
              <a:buAutoNum type="arabicPeriod"/>
            </a:pPr>
            <a:r>
              <a:rPr lang="de-DE" sz="1200" dirty="0"/>
              <a:t>Job 6, da Projekt 3 das einzige Projekt ist, das noch keine laufenden Jobs hat.</a:t>
            </a:r>
          </a:p>
          <a:p>
            <a:pPr marL="457200" indent="-457200">
              <a:buFont typeface="+mj-lt"/>
              <a:buAutoNum type="arabicPeriod"/>
            </a:pPr>
            <a:r>
              <a:rPr lang="de-DE" sz="1200" dirty="0"/>
              <a:t>Job 3, da ist der letzte Job ist.</a:t>
            </a:r>
          </a:p>
          <a:p>
            <a:endParaRPr lang="de-DE" dirty="0"/>
          </a:p>
          <a:p>
            <a:endParaRPr lang="de-DE" dirty="0"/>
          </a:p>
          <a:p>
            <a:endParaRPr lang="de-DE" dirty="0"/>
          </a:p>
          <a:p>
            <a:endParaRPr lang="de-DE" dirty="0"/>
          </a:p>
          <a:p>
            <a:pPr algn="l"/>
            <a:r>
              <a:rPr lang="en-US" b="0" i="0" dirty="0">
                <a:solidFill>
                  <a:srgbClr val="404040"/>
                </a:solidFill>
                <a:effectLst/>
                <a:latin typeface="gitlab sans"/>
              </a:rPr>
              <a:t>When only one job runs at a time, the fair usage algorithm assigns jobs in this order:</a:t>
            </a:r>
          </a:p>
          <a:p>
            <a:pPr algn="l">
              <a:buFont typeface="+mj-lt"/>
              <a:buAutoNum type="arabicPeriod"/>
            </a:pPr>
            <a:r>
              <a:rPr lang="en-US" b="0" i="0" dirty="0">
                <a:solidFill>
                  <a:srgbClr val="404040"/>
                </a:solidFill>
                <a:effectLst/>
                <a:latin typeface="gitlab sans"/>
              </a:rPr>
              <a:t>Job 1 is chosen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We finish Job 1.</a:t>
            </a:r>
          </a:p>
          <a:p>
            <a:pPr algn="l">
              <a:buFont typeface="+mj-lt"/>
              <a:buAutoNum type="arabicPeriod"/>
            </a:pPr>
            <a:r>
              <a:rPr lang="en-US" b="0" i="0" dirty="0">
                <a:solidFill>
                  <a:srgbClr val="404040"/>
                </a:solidFill>
                <a:effectLst/>
                <a:latin typeface="gitlab sans"/>
              </a:rPr>
              <a:t>Job 2 is next, because, having finished Job 1, all projects have 0 jobs running again, and 2 is the lowest available job number.</a:t>
            </a:r>
          </a:p>
          <a:p>
            <a:pPr algn="l">
              <a:buFont typeface="+mj-lt"/>
              <a:buAutoNum type="arabicPeriod"/>
            </a:pPr>
            <a:r>
              <a:rPr lang="en-US" b="0" i="0" dirty="0">
                <a:solidFill>
                  <a:srgbClr val="404040"/>
                </a:solidFill>
                <a:effectLst/>
                <a:latin typeface="gitlab sans"/>
              </a:rPr>
              <a:t>Job 4 is next, because with Project 1 running a Job, 4 is the lowest number from projects running no jobs (Projects 2 and 3).</a:t>
            </a:r>
          </a:p>
          <a:p>
            <a:pPr algn="l">
              <a:buFont typeface="+mj-lt"/>
              <a:buAutoNum type="arabicPeriod"/>
            </a:pPr>
            <a:r>
              <a:rPr lang="en-US" b="0" i="0" dirty="0">
                <a:solidFill>
                  <a:srgbClr val="404040"/>
                </a:solidFill>
                <a:effectLst/>
                <a:latin typeface="gitlab sans"/>
              </a:rPr>
              <a:t>We finish Job 4.</a:t>
            </a:r>
          </a:p>
          <a:p>
            <a:pPr algn="l">
              <a:buFont typeface="+mj-lt"/>
              <a:buAutoNum type="arabicPeriod"/>
            </a:pPr>
            <a:r>
              <a:rPr lang="en-US" b="0" i="0" dirty="0">
                <a:solidFill>
                  <a:srgbClr val="404040"/>
                </a:solidFill>
                <a:effectLst/>
                <a:latin typeface="gitlab sans"/>
              </a:rPr>
              <a:t>Job 5 is next, because having finished Job 4, Project 2 has no jobs running again.</a:t>
            </a:r>
          </a:p>
          <a:p>
            <a:pPr algn="l">
              <a:buFont typeface="+mj-lt"/>
              <a:buAutoNum type="arabicPeriod"/>
            </a:pPr>
            <a:r>
              <a:rPr lang="en-US" b="0" i="0" dirty="0">
                <a:solidFill>
                  <a:srgbClr val="404040"/>
                </a:solidFill>
                <a:effectLst/>
                <a:latin typeface="gitlab sans"/>
              </a:rPr>
              <a:t>Job 6 is next, because Project 3 is the only project left with no running jobs.</a:t>
            </a:r>
          </a:p>
          <a:p>
            <a:pPr algn="l">
              <a:buFont typeface="+mj-lt"/>
              <a:buAutoNum type="arabicPeriod"/>
            </a:pPr>
            <a:r>
              <a:rPr lang="en-US" b="0" i="0" dirty="0">
                <a:solidFill>
                  <a:srgbClr val="404040"/>
                </a:solidFill>
                <a:effectLst/>
                <a:latin typeface="gitlab sans"/>
              </a:rPr>
              <a:t>Lastly we choose Job 3… because, again,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7351173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54</a:t>
            </a:fld>
            <a:endParaRPr lang="de-DE" altLang="de-DE"/>
          </a:p>
        </p:txBody>
      </p:sp>
    </p:spTree>
    <p:extLst>
      <p:ext uri="{BB962C8B-B14F-4D97-AF65-F5344CB8AC3E}">
        <p14:creationId xmlns:p14="http://schemas.microsoft.com/office/powerpoint/2010/main" val="25658905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55</a:t>
            </a:fld>
            <a:endParaRPr lang="de-DE" altLang="de-DE"/>
          </a:p>
        </p:txBody>
      </p:sp>
    </p:spTree>
    <p:extLst>
      <p:ext uri="{BB962C8B-B14F-4D97-AF65-F5344CB8AC3E}">
        <p14:creationId xmlns:p14="http://schemas.microsoft.com/office/powerpoint/2010/main" val="32656809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56</a:t>
            </a:fld>
            <a:endParaRPr lang="de-DE" altLang="de-DE"/>
          </a:p>
        </p:txBody>
      </p:sp>
    </p:spTree>
    <p:extLst>
      <p:ext uri="{BB962C8B-B14F-4D97-AF65-F5344CB8AC3E}">
        <p14:creationId xmlns:p14="http://schemas.microsoft.com/office/powerpoint/2010/main" val="5625224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57</a:t>
            </a:fld>
            <a:endParaRPr lang="de-DE" altLang="de-DE"/>
          </a:p>
        </p:txBody>
      </p:sp>
    </p:spTree>
    <p:extLst>
      <p:ext uri="{BB962C8B-B14F-4D97-AF65-F5344CB8AC3E}">
        <p14:creationId xmlns:p14="http://schemas.microsoft.com/office/powerpoint/2010/main" val="27185126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58</a:t>
            </a:fld>
            <a:endParaRPr lang="de-DE" altLang="de-DE"/>
          </a:p>
        </p:txBody>
      </p:sp>
    </p:spTree>
    <p:extLst>
      <p:ext uri="{BB962C8B-B14F-4D97-AF65-F5344CB8AC3E}">
        <p14:creationId xmlns:p14="http://schemas.microsoft.com/office/powerpoint/2010/main" val="40907967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https://docs.gitlab.com/ee/ci/runners/runners_scope.html#view-group-runners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59</a:t>
            </a:fld>
            <a:endParaRPr lang="de-DE" altLang="de-DE"/>
          </a:p>
        </p:txBody>
      </p:sp>
    </p:spTree>
    <p:extLst>
      <p:ext uri="{BB962C8B-B14F-4D97-AF65-F5344CB8AC3E}">
        <p14:creationId xmlns:p14="http://schemas.microsoft.com/office/powerpoint/2010/main" val="3589820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a:t>
            </a:fld>
            <a:endParaRPr lang="de-DE" altLang="de-DE"/>
          </a:p>
        </p:txBody>
      </p:sp>
    </p:spTree>
    <p:extLst>
      <p:ext uri="{BB962C8B-B14F-4D97-AF65-F5344CB8AC3E}">
        <p14:creationId xmlns:p14="http://schemas.microsoft.com/office/powerpoint/2010/main" val="18721174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60</a:t>
            </a:fld>
            <a:endParaRPr lang="de-DE" altLang="de-DE"/>
          </a:p>
        </p:txBody>
      </p:sp>
    </p:spTree>
    <p:extLst>
      <p:ext uri="{BB962C8B-B14F-4D97-AF65-F5344CB8AC3E}">
        <p14:creationId xmlns:p14="http://schemas.microsoft.com/office/powerpoint/2010/main" val="36571107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61</a:t>
            </a:fld>
            <a:endParaRPr lang="de-DE" altLang="de-DE"/>
          </a:p>
        </p:txBody>
      </p:sp>
    </p:spTree>
    <p:extLst>
      <p:ext uri="{BB962C8B-B14F-4D97-AF65-F5344CB8AC3E}">
        <p14:creationId xmlns:p14="http://schemas.microsoft.com/office/powerpoint/2010/main" val="16350309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62</a:t>
            </a:fld>
            <a:endParaRPr lang="de-DE" altLang="de-DE"/>
          </a:p>
        </p:txBody>
      </p:sp>
    </p:spTree>
    <p:extLst>
      <p:ext uri="{BB962C8B-B14F-4D97-AF65-F5344CB8AC3E}">
        <p14:creationId xmlns:p14="http://schemas.microsoft.com/office/powerpoint/2010/main" val="26962693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63</a:t>
            </a:fld>
            <a:endParaRPr lang="de-DE" altLang="de-DE"/>
          </a:p>
        </p:txBody>
      </p:sp>
    </p:spTree>
    <p:extLst>
      <p:ext uri="{BB962C8B-B14F-4D97-AF65-F5344CB8AC3E}">
        <p14:creationId xmlns:p14="http://schemas.microsoft.com/office/powerpoint/2010/main" val="14492958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64</a:t>
            </a:fld>
            <a:endParaRPr lang="de-DE" altLang="de-DE"/>
          </a:p>
        </p:txBody>
      </p:sp>
    </p:spTree>
    <p:extLst>
      <p:ext uri="{BB962C8B-B14F-4D97-AF65-F5344CB8AC3E}">
        <p14:creationId xmlns:p14="http://schemas.microsoft.com/office/powerpoint/2010/main" val="848452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https://docs.gitlab.com/ee/ci/runners/runners_scope.html#clean-up-stale-group-runners</a:t>
            </a:r>
          </a:p>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en-US" b="1" i="0" dirty="0">
                <a:solidFill>
                  <a:srgbClr val="222261"/>
                </a:solidFill>
                <a:effectLst/>
                <a:latin typeface="gitlab sans"/>
              </a:rPr>
              <a:t>View stale runner cleanup logs</a:t>
            </a:r>
            <a:endParaRPr lang="de-DE" dirty="0"/>
          </a:p>
          <a:p>
            <a:r>
              <a:rPr lang="de-DE" dirty="0"/>
              <a:t>https://docs.gitlab.com/ee/ci/runners/runners_scope.html#view-stale-runner-cleanup-logs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65</a:t>
            </a:fld>
            <a:endParaRPr lang="de-DE" altLang="de-DE"/>
          </a:p>
        </p:txBody>
      </p:sp>
    </p:spTree>
    <p:extLst>
      <p:ext uri="{BB962C8B-B14F-4D97-AF65-F5344CB8AC3E}">
        <p14:creationId xmlns:p14="http://schemas.microsoft.com/office/powerpoint/2010/main" val="266170355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66</a:t>
            </a:fld>
            <a:endParaRPr lang="de-DE" altLang="de-DE"/>
          </a:p>
        </p:txBody>
      </p:sp>
    </p:spTree>
    <p:extLst>
      <p:ext uri="{BB962C8B-B14F-4D97-AF65-F5344CB8AC3E}">
        <p14:creationId xmlns:p14="http://schemas.microsoft.com/office/powerpoint/2010/main" val="3591486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67</a:t>
            </a:fld>
            <a:endParaRPr lang="de-DE" altLang="de-DE"/>
          </a:p>
        </p:txBody>
      </p:sp>
    </p:spTree>
    <p:extLst>
      <p:ext uri="{BB962C8B-B14F-4D97-AF65-F5344CB8AC3E}">
        <p14:creationId xmlns:p14="http://schemas.microsoft.com/office/powerpoint/2010/main" val="30592519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68</a:t>
            </a:fld>
            <a:endParaRPr lang="de-DE" altLang="de-DE"/>
          </a:p>
        </p:txBody>
      </p:sp>
    </p:spTree>
    <p:extLst>
      <p:ext uri="{BB962C8B-B14F-4D97-AF65-F5344CB8AC3E}">
        <p14:creationId xmlns:p14="http://schemas.microsoft.com/office/powerpoint/2010/main" val="7202187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69</a:t>
            </a:fld>
            <a:endParaRPr lang="de-DE" altLang="de-DE"/>
          </a:p>
        </p:txBody>
      </p:sp>
    </p:spTree>
    <p:extLst>
      <p:ext uri="{BB962C8B-B14F-4D97-AF65-F5344CB8AC3E}">
        <p14:creationId xmlns:p14="http://schemas.microsoft.com/office/powerpoint/2010/main" val="663346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6391963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70</a:t>
            </a:fld>
            <a:endParaRPr lang="de-DE" altLang="de-DE"/>
          </a:p>
        </p:txBody>
      </p:sp>
    </p:spTree>
    <p:extLst>
      <p:ext uri="{BB962C8B-B14F-4D97-AF65-F5344CB8AC3E}">
        <p14:creationId xmlns:p14="http://schemas.microsoft.com/office/powerpoint/2010/main" val="419362187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71</a:t>
            </a:fld>
            <a:endParaRPr lang="de-DE" altLang="de-DE"/>
          </a:p>
        </p:txBody>
      </p:sp>
    </p:spTree>
    <p:extLst>
      <p:ext uri="{BB962C8B-B14F-4D97-AF65-F5344CB8AC3E}">
        <p14:creationId xmlns:p14="http://schemas.microsoft.com/office/powerpoint/2010/main" val="200245810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72</a:t>
            </a:fld>
            <a:endParaRPr lang="de-DE" altLang="de-DE"/>
          </a:p>
        </p:txBody>
      </p:sp>
    </p:spTree>
    <p:extLst>
      <p:ext uri="{BB962C8B-B14F-4D97-AF65-F5344CB8AC3E}">
        <p14:creationId xmlns:p14="http://schemas.microsoft.com/office/powerpoint/2010/main" val="41082446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73</a:t>
            </a:fld>
            <a:endParaRPr lang="de-DE" altLang="de-DE"/>
          </a:p>
        </p:txBody>
      </p:sp>
    </p:spTree>
    <p:extLst>
      <p:ext uri="{BB962C8B-B14F-4D97-AF65-F5344CB8AC3E}">
        <p14:creationId xmlns:p14="http://schemas.microsoft.com/office/powerpoint/2010/main" val="174961464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74</a:t>
            </a:fld>
            <a:endParaRPr lang="de-DE" altLang="de-DE"/>
          </a:p>
        </p:txBody>
      </p:sp>
    </p:spTree>
    <p:extLst>
      <p:ext uri="{BB962C8B-B14F-4D97-AF65-F5344CB8AC3E}">
        <p14:creationId xmlns:p14="http://schemas.microsoft.com/office/powerpoint/2010/main" val="361132112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75</a:t>
            </a:fld>
            <a:endParaRPr lang="de-DE" altLang="de-DE"/>
          </a:p>
        </p:txBody>
      </p:sp>
    </p:spTree>
    <p:extLst>
      <p:ext uri="{BB962C8B-B14F-4D97-AF65-F5344CB8AC3E}">
        <p14:creationId xmlns:p14="http://schemas.microsoft.com/office/powerpoint/2010/main" val="363100825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76</a:t>
            </a:fld>
            <a:endParaRPr lang="de-DE" altLang="de-DE"/>
          </a:p>
        </p:txBody>
      </p:sp>
    </p:spTree>
    <p:extLst>
      <p:ext uri="{BB962C8B-B14F-4D97-AF65-F5344CB8AC3E}">
        <p14:creationId xmlns:p14="http://schemas.microsoft.com/office/powerpoint/2010/main" val="93373994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77</a:t>
            </a:fld>
            <a:endParaRPr lang="de-DE" altLang="de-DE"/>
          </a:p>
        </p:txBody>
      </p:sp>
    </p:spTree>
    <p:extLst>
      <p:ext uri="{BB962C8B-B14F-4D97-AF65-F5344CB8AC3E}">
        <p14:creationId xmlns:p14="http://schemas.microsoft.com/office/powerpoint/2010/main" val="364864445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78</a:t>
            </a:fld>
            <a:endParaRPr lang="de-DE" altLang="de-DE"/>
          </a:p>
        </p:txBody>
      </p:sp>
    </p:spTree>
    <p:extLst>
      <p:ext uri="{BB962C8B-B14F-4D97-AF65-F5344CB8AC3E}">
        <p14:creationId xmlns:p14="http://schemas.microsoft.com/office/powerpoint/2010/main" val="410606883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82</a:t>
            </a:fld>
            <a:endParaRPr lang="de-DE" altLang="de-DE"/>
          </a:p>
        </p:txBody>
      </p:sp>
    </p:spTree>
    <p:extLst>
      <p:ext uri="{BB962C8B-B14F-4D97-AF65-F5344CB8AC3E}">
        <p14:creationId xmlns:p14="http://schemas.microsoft.com/office/powerpoint/2010/main" val="3820729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25780031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https://docs.gitlab.com/runner/register/</a:t>
            </a:r>
          </a:p>
          <a:p>
            <a:endParaRPr lang="de-DE" dirty="0"/>
          </a:p>
          <a:p>
            <a:r>
              <a:rPr lang="de-DE" dirty="0" err="1"/>
              <a:t>Migrating</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runner</a:t>
            </a:r>
            <a:r>
              <a:rPr lang="de-DE" dirty="0"/>
              <a:t> </a:t>
            </a:r>
            <a:r>
              <a:rPr lang="de-DE" dirty="0" err="1"/>
              <a:t>registration</a:t>
            </a:r>
            <a:r>
              <a:rPr lang="de-DE" dirty="0"/>
              <a:t> </a:t>
            </a:r>
            <a:r>
              <a:rPr lang="de-DE" dirty="0" err="1"/>
              <a:t>workflow</a:t>
            </a:r>
            <a:r>
              <a:rPr lang="de-DE" dirty="0"/>
              <a:t>:</a:t>
            </a:r>
          </a:p>
          <a:p>
            <a:r>
              <a:rPr lang="de-DE" dirty="0"/>
              <a:t>https://docs.gitlab.com/ee/ci/runners/new_creation_workflow.html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83</a:t>
            </a:fld>
            <a:endParaRPr lang="de-DE" altLang="de-DE"/>
          </a:p>
        </p:txBody>
      </p:sp>
    </p:spTree>
    <p:extLst>
      <p:ext uri="{BB962C8B-B14F-4D97-AF65-F5344CB8AC3E}">
        <p14:creationId xmlns:p14="http://schemas.microsoft.com/office/powerpoint/2010/main" val="356790216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https://docs.gitlab.com/ee/ci/runners/configure_runners.html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84</a:t>
            </a:fld>
            <a:endParaRPr lang="de-DE" altLang="de-DE"/>
          </a:p>
        </p:txBody>
      </p:sp>
    </p:spTree>
    <p:extLst>
      <p:ext uri="{BB962C8B-B14F-4D97-AF65-F5344CB8AC3E}">
        <p14:creationId xmlns:p14="http://schemas.microsoft.com/office/powerpoint/2010/main" val="343097428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85</a:t>
            </a:fld>
            <a:endParaRPr lang="de-DE" altLang="de-DE"/>
          </a:p>
        </p:txBody>
      </p:sp>
    </p:spTree>
    <p:extLst>
      <p:ext uri="{BB962C8B-B14F-4D97-AF65-F5344CB8AC3E}">
        <p14:creationId xmlns:p14="http://schemas.microsoft.com/office/powerpoint/2010/main" val="37495398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https://medium.com/devops-with-valentine/a-brief-guide-to-gitlab-ci-runners-and-executors-a81b9b8bf24e</a:t>
            </a:r>
          </a:p>
          <a:p>
            <a:endParaRPr lang="de-DE" dirty="0"/>
          </a:p>
          <a:p>
            <a:r>
              <a:rPr lang="de-DE" dirty="0"/>
              <a:t>Agent </a:t>
            </a:r>
            <a:r>
              <a:rPr lang="de-DE" dirty="0" err="1"/>
              <a:t>vs</a:t>
            </a:r>
            <a:r>
              <a:rPr lang="de-DE" dirty="0"/>
              <a:t> </a:t>
            </a:r>
            <a:r>
              <a:rPr lang="de-DE" dirty="0" err="1"/>
              <a:t>Daemon</a:t>
            </a:r>
            <a:endParaRPr lang="de-DE" dirty="0"/>
          </a:p>
          <a:p>
            <a:r>
              <a:rPr lang="de-DE" dirty="0"/>
              <a:t>Agent – meist im „</a:t>
            </a:r>
            <a:r>
              <a:rPr lang="de-DE" dirty="0" err="1"/>
              <a:t>user</a:t>
            </a:r>
            <a:r>
              <a:rPr lang="de-DE" dirty="0"/>
              <a:t> </a:t>
            </a:r>
            <a:r>
              <a:rPr lang="de-DE" dirty="0" err="1"/>
              <a:t>mode</a:t>
            </a:r>
            <a:r>
              <a:rPr lang="de-DE" dirty="0"/>
              <a:t>“ und beim gezielten Starten durch den User</a:t>
            </a:r>
          </a:p>
          <a:p>
            <a:r>
              <a:rPr lang="de-DE" dirty="0" err="1"/>
              <a:t>Daemon</a:t>
            </a:r>
            <a:r>
              <a:rPr lang="de-DE" dirty="0"/>
              <a:t> – meist als „root“ und beim hochfahren eines System</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86</a:t>
            </a:fld>
            <a:endParaRPr lang="de-DE" altLang="de-DE"/>
          </a:p>
        </p:txBody>
      </p:sp>
    </p:spTree>
    <p:extLst>
      <p:ext uri="{BB962C8B-B14F-4D97-AF65-F5344CB8AC3E}">
        <p14:creationId xmlns:p14="http://schemas.microsoft.com/office/powerpoint/2010/main" val="404903554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87</a:t>
            </a:fld>
            <a:endParaRPr lang="de-DE" altLang="de-DE"/>
          </a:p>
        </p:txBody>
      </p:sp>
    </p:spTree>
    <p:extLst>
      <p:ext uri="{BB962C8B-B14F-4D97-AF65-F5344CB8AC3E}">
        <p14:creationId xmlns:p14="http://schemas.microsoft.com/office/powerpoint/2010/main" val="6624015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96</a:t>
            </a:fld>
            <a:endParaRPr lang="de-DE" altLang="de-DE"/>
          </a:p>
        </p:txBody>
      </p:sp>
    </p:spTree>
    <p:extLst>
      <p:ext uri="{BB962C8B-B14F-4D97-AF65-F5344CB8AC3E}">
        <p14:creationId xmlns:p14="http://schemas.microsoft.com/office/powerpoint/2010/main" val="347437209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ist eine </a:t>
            </a:r>
            <a:r>
              <a:rPr lang="de-DE" b="0" i="0" u="none" strike="noStrike" dirty="0">
                <a:solidFill>
                  <a:srgbClr val="0645AD"/>
                </a:solidFill>
                <a:effectLst/>
                <a:latin typeface="Arial" panose="020B0604020202020204" pitchFamily="34" charset="0"/>
                <a:hlinkClick r:id="rId3" tooltip="Ruby (Programmiersprache)"/>
              </a:rPr>
              <a:t>Ruby</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4" tooltip="Anwendungssoftware"/>
              </a:rPr>
              <a:t>Anwendung</a:t>
            </a:r>
            <a:r>
              <a:rPr lang="de-DE" b="0" i="0" dirty="0">
                <a:solidFill>
                  <a:srgbClr val="202122"/>
                </a:solidFill>
                <a:effectLst/>
                <a:latin typeface="Arial" panose="020B0604020202020204" pitchFamily="34" charset="0"/>
              </a:rPr>
              <a:t> zum Erstellen und Verwalten </a:t>
            </a:r>
            <a:r>
              <a:rPr lang="de-DE" b="0" i="0" u="none" strike="noStrike" dirty="0">
                <a:solidFill>
                  <a:srgbClr val="0645AD"/>
                </a:solidFill>
                <a:effectLst/>
                <a:latin typeface="Arial" panose="020B0604020202020204" pitchFamily="34" charset="0"/>
                <a:hlinkClick r:id="rId5"/>
              </a:rPr>
              <a:t>virtueller Maschinen</a:t>
            </a:r>
            <a:r>
              <a:rPr lang="de-DE" b="0" i="0" dirty="0">
                <a:solidFill>
                  <a:srgbClr val="202122"/>
                </a:solidFill>
                <a:effectLst/>
                <a:latin typeface="Arial" panose="020B0604020202020204" pitchFamily="34" charset="0"/>
              </a:rPr>
              <a:t>.</a:t>
            </a:r>
            <a:r>
              <a:rPr lang="de-DE" b="0" i="0" u="none" strike="noStrike" baseline="30000" dirty="0">
                <a:solidFill>
                  <a:srgbClr val="0645AD"/>
                </a:solidFill>
                <a:effectLst/>
                <a:latin typeface="Arial" panose="020B0604020202020204" pitchFamily="34" charset="0"/>
                <a:hlinkClick r:id="rId6"/>
              </a:rPr>
              <a:t>[2]</a:t>
            </a:r>
            <a:r>
              <a:rPr lang="de-DE" b="0" i="0" dirty="0">
                <a:solidFill>
                  <a:srgbClr val="202122"/>
                </a:solidFill>
                <a:effectLst/>
                <a:latin typeface="Arial" panose="020B0604020202020204" pitchFamily="34" charset="0"/>
              </a:rPr>
              <a:t> </a:t>
            </a:r>
            <a:r>
              <a:rPr lang="de-DE" b="0"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ermöglicht einfache </a:t>
            </a:r>
            <a:r>
              <a:rPr lang="de-DE" b="0" i="0" u="none" strike="noStrike" dirty="0">
                <a:solidFill>
                  <a:srgbClr val="0645AD"/>
                </a:solidFill>
                <a:effectLst/>
                <a:latin typeface="Arial" panose="020B0604020202020204" pitchFamily="34" charset="0"/>
                <a:hlinkClick r:id="rId7" tooltip="Softwareverteilung"/>
              </a:rPr>
              <a:t>Softwareverteilung</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8" tooltip="Englische Sprache"/>
              </a:rPr>
              <a:t>englisch</a:t>
            </a:r>
            <a:r>
              <a:rPr lang="de-DE" b="0" i="0" dirty="0">
                <a:solidFill>
                  <a:srgbClr val="202122"/>
                </a:solidFill>
                <a:effectLst/>
                <a:latin typeface="Arial" panose="020B0604020202020204" pitchFamily="34" charset="0"/>
              </a:rPr>
              <a:t> </a:t>
            </a:r>
            <a:r>
              <a:rPr lang="de-DE" b="0" i="1" dirty="0" err="1">
                <a:solidFill>
                  <a:srgbClr val="202122"/>
                </a:solidFill>
                <a:effectLst/>
                <a:latin typeface="Arial" panose="020B0604020202020204" pitchFamily="34" charset="0"/>
              </a:rPr>
              <a:t>Deployment</a:t>
            </a:r>
            <a:r>
              <a:rPr lang="de-DE" b="0" i="0" dirty="0">
                <a:solidFill>
                  <a:srgbClr val="202122"/>
                </a:solidFill>
                <a:effectLst/>
                <a:latin typeface="Arial" panose="020B0604020202020204" pitchFamily="34" charset="0"/>
              </a:rPr>
              <a:t>) insbesondere in der </a:t>
            </a:r>
            <a:r>
              <a:rPr lang="de-DE" b="0" i="0" u="none" strike="noStrike" dirty="0">
                <a:solidFill>
                  <a:srgbClr val="0645AD"/>
                </a:solidFill>
                <a:effectLst/>
                <a:latin typeface="Arial" panose="020B0604020202020204" pitchFamily="34" charset="0"/>
                <a:hlinkClick r:id="rId9" tooltip="Softwareentwicklung"/>
              </a:rPr>
              <a:t>Software-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0" tooltip="Webentwicklung"/>
              </a:rPr>
              <a:t>Webentwicklung</a:t>
            </a:r>
            <a:r>
              <a:rPr lang="de-DE" b="0" i="0" dirty="0">
                <a:solidFill>
                  <a:srgbClr val="202122"/>
                </a:solidFill>
                <a:effectLst/>
                <a:latin typeface="Arial" panose="020B0604020202020204" pitchFamily="34" charset="0"/>
              </a:rPr>
              <a:t> und dient als </a:t>
            </a:r>
            <a:r>
              <a:rPr lang="de-DE" b="0" i="0" u="none" strike="noStrike" dirty="0">
                <a:solidFill>
                  <a:srgbClr val="0645AD"/>
                </a:solidFill>
                <a:effectLst/>
                <a:latin typeface="Arial" panose="020B0604020202020204" pitchFamily="34" charset="0"/>
                <a:hlinkClick r:id="rId11" tooltip="Wrapper (Software)"/>
              </a:rPr>
              <a:t>Wrapper</a:t>
            </a:r>
            <a:r>
              <a:rPr lang="de-DE" b="0" i="0" dirty="0">
                <a:solidFill>
                  <a:srgbClr val="202122"/>
                </a:solidFill>
                <a:effectLst/>
                <a:latin typeface="Arial" panose="020B0604020202020204" pitchFamily="34" charset="0"/>
              </a:rPr>
              <a:t> zwischen </a:t>
            </a:r>
            <a:r>
              <a:rPr lang="de-DE" b="0" i="0" u="none" strike="noStrike" dirty="0">
                <a:solidFill>
                  <a:srgbClr val="0645AD"/>
                </a:solidFill>
                <a:effectLst/>
                <a:latin typeface="Arial" panose="020B0604020202020204" pitchFamily="34" charset="0"/>
                <a:hlinkClick r:id="rId12" tooltip="Virtualisierungssoftware"/>
              </a:rPr>
              <a:t>Virtualisierungssoftware</a:t>
            </a:r>
            <a:r>
              <a:rPr lang="de-DE" b="0" i="0" dirty="0">
                <a:solidFill>
                  <a:srgbClr val="202122"/>
                </a:solidFill>
                <a:effectLst/>
                <a:latin typeface="Arial" panose="020B0604020202020204" pitchFamily="34" charset="0"/>
              </a:rPr>
              <a:t> wie </a:t>
            </a:r>
            <a:r>
              <a:rPr lang="de-DE" b="0" i="0" u="none" strike="noStrike" dirty="0">
                <a:solidFill>
                  <a:srgbClr val="0645AD"/>
                </a:solidFill>
                <a:effectLst/>
                <a:latin typeface="Arial" panose="020B0604020202020204" pitchFamily="34" charset="0"/>
                <a:hlinkClick r:id="rId13" tooltip="VirtualBox"/>
              </a:rPr>
              <a:t>VirtualBox</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4" tooltip="Kernel-based Virtual Machine"/>
              </a:rPr>
              <a:t>KVM</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15" tooltip="QEMU"/>
              </a:rPr>
              <a:t>QEMU</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6" tooltip="VMware"/>
              </a:rPr>
              <a:t>VMware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7" tooltip="Hyper-V"/>
              </a:rPr>
              <a:t>Hyper-V</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8" tooltip="Software-Configuration-Management"/>
              </a:rPr>
              <a:t>Software-</a:t>
            </a:r>
            <a:r>
              <a:rPr lang="de-DE" b="0" i="0" u="none" strike="noStrike" dirty="0" err="1">
                <a:solidFill>
                  <a:srgbClr val="0645AD"/>
                </a:solidFill>
                <a:effectLst/>
                <a:latin typeface="Arial" panose="020B0604020202020204" pitchFamily="34" charset="0"/>
                <a:hlinkClick r:id="rId18" tooltip="Software-Configuration-Management"/>
              </a:rPr>
              <a:t>Configuration</a:t>
            </a:r>
            <a:r>
              <a:rPr lang="de-DE" b="0" i="0" u="none" strike="noStrike" dirty="0">
                <a:solidFill>
                  <a:srgbClr val="0645AD"/>
                </a:solidFill>
                <a:effectLst/>
                <a:latin typeface="Arial" panose="020B0604020202020204" pitchFamily="34" charset="0"/>
                <a:hlinkClick r:id="rId18" tooltip="Software-Configuration-Management"/>
              </a:rPr>
              <a:t>-Management</a:t>
            </a:r>
            <a:r>
              <a:rPr lang="de-DE" b="0" i="0" dirty="0">
                <a:solidFill>
                  <a:srgbClr val="202122"/>
                </a:solidFill>
                <a:effectLst/>
                <a:latin typeface="Arial" panose="020B0604020202020204" pitchFamily="34" charset="0"/>
              </a:rPr>
              <a:t>-Anwendungen beziehungsweise Systemkonfigurationswerkzeugen wie </a:t>
            </a:r>
            <a:r>
              <a:rPr lang="de-DE" b="0" i="0" u="none" strike="noStrike" dirty="0">
                <a:solidFill>
                  <a:srgbClr val="BA0000"/>
                </a:solidFill>
                <a:effectLst/>
                <a:latin typeface="Arial" panose="020B0604020202020204" pitchFamily="34" charset="0"/>
                <a:hlinkClick r:id="rId19" tooltip="Chef (Software) (Seite nicht vorhanden)"/>
              </a:rPr>
              <a:t>Chef</a:t>
            </a:r>
            <a:r>
              <a:rPr lang="de-DE" b="0" i="0" dirty="0">
                <a:solidFill>
                  <a:srgbClr val="202122"/>
                </a:solidFill>
                <a:effectLst/>
                <a:latin typeface="Arial" panose="020B0604020202020204" pitchFamily="34" charset="0"/>
              </a:rPr>
              <a:t>, </a:t>
            </a:r>
            <a:r>
              <a:rPr lang="de-DE" b="0" i="0" u="none" strike="noStrike" dirty="0" err="1">
                <a:solidFill>
                  <a:srgbClr val="0645AD"/>
                </a:solidFill>
                <a:effectLst/>
                <a:latin typeface="Arial" panose="020B0604020202020204" pitchFamily="34" charset="0"/>
                <a:hlinkClick r:id="rId20" tooltip="Saltstack"/>
              </a:rPr>
              <a:t>Saltstack</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21" tooltip="Puppet (Software)"/>
              </a:rPr>
              <a:t>Puppet</a:t>
            </a:r>
            <a:r>
              <a:rPr lang="de-DE" b="0" i="0" dirty="0">
                <a:solidFill>
                  <a:srgbClr val="202122"/>
                </a:solidFill>
                <a:effectLst/>
                <a:latin typeface="Arial" panose="020B0604020202020204" pitchFamily="34" charset="0"/>
              </a:rPr>
              <a:t>.</a:t>
            </a:r>
          </a:p>
          <a:p>
            <a:r>
              <a:rPr lang="de-DE" b="0" i="0" dirty="0">
                <a:solidFill>
                  <a:srgbClr val="202122"/>
                </a:solidFill>
                <a:effectLst/>
                <a:latin typeface="Arial" panose="020B0604020202020204" pitchFamily="34" charset="0"/>
              </a:rPr>
              <a:t>- https://de.wikipedia.org/wiki/Vagrant_(Software)</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98</a:t>
            </a:fld>
            <a:endParaRPr lang="de-DE" altLang="de-DE"/>
          </a:p>
        </p:txBody>
      </p:sp>
    </p:spTree>
    <p:extLst>
      <p:ext uri="{BB962C8B-B14F-4D97-AF65-F5344CB8AC3E}">
        <p14:creationId xmlns:p14="http://schemas.microsoft.com/office/powerpoint/2010/main" val="327743436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https://docs.gitlab.com/runner/executors/#compatibility-chart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99</a:t>
            </a:fld>
            <a:endParaRPr lang="de-DE" altLang="de-DE"/>
          </a:p>
        </p:txBody>
      </p:sp>
    </p:spTree>
    <p:extLst>
      <p:ext uri="{BB962C8B-B14F-4D97-AF65-F5344CB8AC3E}">
        <p14:creationId xmlns:p14="http://schemas.microsoft.com/office/powerpoint/2010/main" val="337333649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100</a:t>
            </a:fld>
            <a:endParaRPr lang="de-DE" altLang="de-DE"/>
          </a:p>
        </p:txBody>
      </p:sp>
    </p:spTree>
    <p:extLst>
      <p:ext uri="{BB962C8B-B14F-4D97-AF65-F5344CB8AC3E}">
        <p14:creationId xmlns:p14="http://schemas.microsoft.com/office/powerpoint/2010/main" val="1780948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a:p>
            <a:endParaRPr lang="de-DE" dirty="0"/>
          </a:p>
          <a:p>
            <a:r>
              <a:rPr lang="de-DE" dirty="0"/>
              <a:t>https://docs.gitlab.com/runner/install/</a:t>
            </a:r>
          </a:p>
          <a:p>
            <a:endParaRPr lang="de-DE" dirty="0"/>
          </a:p>
          <a:p>
            <a:endParaRPr lang="de-DE" dirty="0"/>
          </a:p>
          <a:p>
            <a:r>
              <a:rPr lang="de-DE" dirty="0" err="1"/>
              <a:t>macOS</a:t>
            </a:r>
            <a:r>
              <a:rPr lang="de-DE" dirty="0"/>
              <a:t> </a:t>
            </a:r>
          </a:p>
          <a:p>
            <a:r>
              <a:rPr lang="de-DE" dirty="0"/>
              <a:t>https://docs.gitlab.com/runner/install/osx.html</a:t>
            </a:r>
          </a:p>
          <a:p>
            <a:endParaRPr lang="de-DE" dirty="0"/>
          </a:p>
          <a:p>
            <a:r>
              <a:rPr lang="de-DE" dirty="0"/>
              <a:t>In einem Container:</a:t>
            </a:r>
          </a:p>
          <a:p>
            <a:r>
              <a:rPr lang="de-DE" dirty="0"/>
              <a:t>https://docs.gitlab.com/runner/install/docker.html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3458605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658688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10.06.2024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dirty="0"/>
              <a:t>Klicken Sie,  um die Formate des Vorlagentextes zu bearbeiten</a:t>
            </a:r>
          </a:p>
          <a:p>
            <a:pPr lvl="1"/>
            <a:r>
              <a:rPr lang="de-DE" altLang="de-DE" dirty="0"/>
              <a:t>Zweite Ebene</a:t>
            </a:r>
          </a:p>
          <a:p>
            <a:pPr lvl="2"/>
            <a:r>
              <a:rPr lang="de-DE" altLang="de-DE" dirty="0"/>
              <a:t>Dritte Ebene</a:t>
            </a:r>
          </a:p>
          <a:p>
            <a:pPr lvl="3"/>
            <a:r>
              <a:rPr lang="de-DE" altLang="de-DE" dirty="0"/>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 &amp; Malte Fischer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2161169"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Tag-2_3-GitLab-Runner_Light.pptx</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Software_versioning" TargetMode="External"/><Relationship Id="rId2" Type="http://schemas.openxmlformats.org/officeDocument/2006/relationships/hyperlink" Target="https://docs.gitlab.com/runner/" TargetMode="External"/><Relationship Id="rId1" Type="http://schemas.openxmlformats.org/officeDocument/2006/relationships/slideLayout" Target="../slideLayouts/slideLayout1.xml"/><Relationship Id="rId6" Type="http://schemas.openxmlformats.org/officeDocument/2006/relationships/hyperlink" Target="https://gitlab.com/gitlab-org/release/tasks/-/issues" TargetMode="External"/><Relationship Id="rId5" Type="http://schemas.openxmlformats.org/officeDocument/2006/relationships/hyperlink" Target="https://docs.gitlab.com/runner/install/index.html" TargetMode="External"/><Relationship Id="rId4" Type="http://schemas.openxmlformats.org/officeDocument/2006/relationships/hyperlink" Target="https://gitlab.com/gitlab-org/gitlab-runner/-/merge_requests/3414"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2.png"/></Relationships>
</file>

<file path=ppt/slides/_rels/slide80.xml.rels><?xml version="1.0" encoding="UTF-8" standalone="yes"?>
<Relationships xmlns="http://schemas.openxmlformats.org/package/2006/relationships"><Relationship Id="rId2" Type="http://schemas.openxmlformats.org/officeDocument/2006/relationships/hyperlink" Target="https://docs.gitlab.com/ee/ci/runners/runners_scope.html#view-statistics-for-runner-performance" TargetMode="Externa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hyperlink" Target="https://docs.gitlab.com/ee/ci/runners/runners_scope.html#determine-which-runners-need-to-be-upgraded" TargetMode="Externa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hyperlink" Target="https://docs.gitlab.com/ee/ci/runners/runners_scope.html#determine-the-ip-address-of-a-runner" TargetMode="External"/><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hyperlink" Target="https://docs.gitlab.com/runner/register/?tab=Linux" TargetMode="External"/><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hyperlink" Target="https://docs.gitlab.com/ee/ci/runners/configure_runners.html" TargetMode="External"/><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2: Vertiefung </a:t>
            </a:r>
            <a:r>
              <a:rPr lang="de-DE" altLang="de-DE" sz="3200" dirty="0" err="1"/>
              <a:t>Git</a:t>
            </a:r>
            <a:r>
              <a:rPr lang="de-DE" altLang="de-DE" sz="3200" dirty="0"/>
              <a:t>-Workflow, CI/CD &amp; </a:t>
            </a:r>
            <a:r>
              <a:rPr lang="de-DE" altLang="de-DE" sz="3200" dirty="0" err="1"/>
              <a:t>GitLab</a:t>
            </a:r>
            <a:r>
              <a:rPr lang="de-DE" altLang="de-DE" sz="3200" dirty="0"/>
              <a:t> CI </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dirty="0"/>
              <a:t>18.06.2024, Daniel Krämer &amp; Malte Fischer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a:p>
            <a:pPr>
              <a:buFont typeface="Arial" panose="020B0604020202020204" pitchFamily="34" charset="0"/>
              <a:buChar char="•"/>
            </a:pPr>
            <a:r>
              <a:rPr lang="de-DE" dirty="0"/>
              <a:t>Eigenen Project Runner benutzen</a:t>
            </a:r>
          </a:p>
          <a:p>
            <a:pPr>
              <a:buFont typeface="Arial" panose="020B0604020202020204" pitchFamily="34" charset="0"/>
              <a:buChar char="•"/>
            </a:pPr>
            <a:r>
              <a:rPr lang="de-DE" dirty="0"/>
              <a:t>Verschiedene Runner verwalten</a:t>
            </a:r>
          </a:p>
          <a:p>
            <a:pPr>
              <a:buFont typeface="Arial" panose="020B0604020202020204" pitchFamily="34" charset="0"/>
              <a:buChar char="•"/>
            </a:pPr>
            <a:r>
              <a:rPr lang="de-DE" dirty="0"/>
              <a:t>Runner registrieren</a:t>
            </a:r>
          </a:p>
          <a:p>
            <a:pPr>
              <a:buFont typeface="Arial" panose="020B0604020202020204" pitchFamily="34" charset="0"/>
              <a:buChar char="•"/>
            </a:pPr>
            <a:r>
              <a:rPr lang="de-DE" dirty="0" err="1"/>
              <a:t>Executors</a:t>
            </a:r>
            <a:endParaRPr lang="de-DE" dirty="0"/>
          </a:p>
          <a:p>
            <a:pPr>
              <a:buFont typeface="Arial" panose="020B0604020202020204" pitchFamily="34" charset="0"/>
              <a:buChar char="•"/>
            </a:pPr>
            <a:r>
              <a:rPr lang="de-DE" dirty="0"/>
              <a:t>Runner konfigurieren</a:t>
            </a:r>
          </a:p>
          <a:p>
            <a:pPr>
              <a:buFont typeface="Arial" panose="020B0604020202020204" pitchFamily="34" charset="0"/>
              <a:buChar char="•"/>
            </a:pPr>
            <a:endParaRPr lang="de-DE" dirty="0"/>
          </a:p>
          <a:p>
            <a:pPr marL="0" indent="0">
              <a:buNone/>
            </a:pPr>
            <a:endParaRPr lang="de-DE" b="1" dirty="0"/>
          </a:p>
        </p:txBody>
      </p:sp>
    </p:spTree>
    <p:extLst>
      <p:ext uri="{BB962C8B-B14F-4D97-AF65-F5344CB8AC3E}">
        <p14:creationId xmlns:p14="http://schemas.microsoft.com/office/powerpoint/2010/main" val="113031919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185172-EEA1-3642-0873-7093D2601ADE}"/>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C243C8F-069E-05CC-C7F2-094EE8DEF709}"/>
              </a:ext>
            </a:extLst>
          </p:cNvPr>
          <p:cNvSpPr>
            <a:spLocks noGrp="1"/>
          </p:cNvSpPr>
          <p:nvPr>
            <p:ph idx="1"/>
          </p:nvPr>
        </p:nvSpPr>
        <p:spPr/>
        <p:txBody>
          <a:bodyPr/>
          <a:lstStyle/>
          <a:p>
            <a:pPr marL="0" indent="0">
              <a:buNone/>
            </a:pPr>
            <a:r>
              <a:rPr lang="de-DE" b="1" dirty="0"/>
              <a:t>Welcher </a:t>
            </a:r>
            <a:r>
              <a:rPr lang="de-DE" b="1" dirty="0" err="1"/>
              <a:t>Executor</a:t>
            </a:r>
            <a:r>
              <a:rPr lang="de-DE" b="1" dirty="0"/>
              <a:t> wird genutzt?</a:t>
            </a:r>
          </a:p>
          <a:p>
            <a:pPr>
              <a:buFont typeface="Arial" panose="020B0604020202020204" pitchFamily="34" charset="0"/>
              <a:buChar char="•"/>
            </a:pPr>
            <a:r>
              <a:rPr lang="de-DE" dirty="0"/>
              <a:t>Steht in den Logs vom </a:t>
            </a:r>
            <a:r>
              <a:rPr lang="de-DE" dirty="0" err="1"/>
              <a:t>GitLab</a:t>
            </a:r>
            <a:r>
              <a:rPr lang="de-DE" dirty="0"/>
              <a:t> Job</a:t>
            </a:r>
          </a:p>
          <a:p>
            <a:pPr marL="0" indent="0">
              <a:buNone/>
            </a:pPr>
            <a:endParaRPr lang="de-DE" b="1" dirty="0"/>
          </a:p>
        </p:txBody>
      </p:sp>
      <p:pic>
        <p:nvPicPr>
          <p:cNvPr id="5" name="Grafik 4">
            <a:extLst>
              <a:ext uri="{FF2B5EF4-FFF2-40B4-BE49-F238E27FC236}">
                <a16:creationId xmlns:a16="http://schemas.microsoft.com/office/drawing/2014/main" id="{1AACD339-C441-D206-895D-52C49B784457}"/>
              </a:ext>
            </a:extLst>
          </p:cNvPr>
          <p:cNvPicPr>
            <a:picLocks noChangeAspect="1"/>
          </p:cNvPicPr>
          <p:nvPr/>
        </p:nvPicPr>
        <p:blipFill>
          <a:blip r:embed="rId3"/>
          <a:stretch>
            <a:fillRect/>
          </a:stretch>
        </p:blipFill>
        <p:spPr>
          <a:xfrm>
            <a:off x="-10319" y="2510424"/>
            <a:ext cx="9144000" cy="3366576"/>
          </a:xfrm>
          <a:prstGeom prst="rect">
            <a:avLst/>
          </a:prstGeom>
        </p:spPr>
      </p:pic>
    </p:spTree>
    <p:extLst>
      <p:ext uri="{BB962C8B-B14F-4D97-AF65-F5344CB8AC3E}">
        <p14:creationId xmlns:p14="http://schemas.microsoft.com/office/powerpoint/2010/main" val="2509929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2741A2-D52A-10C8-AD02-8D793E3869E9}"/>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FDCC01D8-9F8B-9854-0B90-FBAF454D60D5}"/>
              </a:ext>
            </a:extLst>
          </p:cNvPr>
          <p:cNvSpPr>
            <a:spLocks noGrp="1"/>
          </p:cNvSpPr>
          <p:nvPr>
            <p:ph idx="1"/>
          </p:nvPr>
        </p:nvSpPr>
        <p:spPr/>
        <p:txBody>
          <a:bodyPr/>
          <a:lstStyle/>
          <a:p>
            <a:pPr marL="0" indent="0">
              <a:buNone/>
            </a:pPr>
            <a:r>
              <a:rPr lang="de-DE" b="1" dirty="0" err="1"/>
              <a:t>GitLab</a:t>
            </a:r>
            <a:r>
              <a:rPr lang="de-DE" b="1" dirty="0"/>
              <a:t> und </a:t>
            </a:r>
            <a:r>
              <a:rPr lang="de-DE" b="1" dirty="0" err="1"/>
              <a:t>GitLab</a:t>
            </a:r>
            <a:r>
              <a:rPr lang="de-DE" b="1" dirty="0"/>
              <a:t> Runner Versionen</a:t>
            </a:r>
          </a:p>
          <a:p>
            <a:pPr>
              <a:buFont typeface="Arial" panose="020B0604020202020204" pitchFamily="34" charset="0"/>
              <a:buChar char="•"/>
            </a:pPr>
            <a:r>
              <a:rPr lang="de-DE" dirty="0"/>
              <a:t>MAJOR.MINOR </a:t>
            </a:r>
            <a:r>
              <a:rPr lang="de-DE" dirty="0" err="1"/>
              <a:t>sync</a:t>
            </a:r>
            <a:r>
              <a:rPr lang="de-DE" dirty="0"/>
              <a:t>: </a:t>
            </a:r>
            <a:r>
              <a:rPr lang="de-DE" dirty="0" err="1"/>
              <a:t>GitLab</a:t>
            </a:r>
            <a:r>
              <a:rPr lang="de-DE" dirty="0"/>
              <a:t> </a:t>
            </a:r>
            <a:r>
              <a:rPr lang="de-DE" dirty="0">
                <a:sym typeface="Wingdings" panose="05000000000000000000" pitchFamily="2" charset="2"/>
              </a:rPr>
              <a:t>&lt;-&gt;</a:t>
            </a:r>
            <a:r>
              <a:rPr lang="de-DE" dirty="0"/>
              <a:t> </a:t>
            </a:r>
            <a:r>
              <a:rPr lang="de-DE" dirty="0" err="1"/>
              <a:t>GitLab</a:t>
            </a:r>
            <a:r>
              <a:rPr lang="de-DE" dirty="0"/>
              <a:t> Runner</a:t>
            </a:r>
          </a:p>
          <a:p>
            <a:pPr>
              <a:buFont typeface="Arial" panose="020B0604020202020204" pitchFamily="34" charset="0"/>
              <a:buChar char="•"/>
            </a:pPr>
            <a:r>
              <a:rPr lang="de-DE" dirty="0"/>
              <a:t> Rückwärtskompatibilität</a:t>
            </a:r>
          </a:p>
          <a:p>
            <a:pPr lvl="1">
              <a:buFont typeface="Arial" panose="020B0604020202020204" pitchFamily="34" charset="0"/>
              <a:buChar char="•"/>
            </a:pPr>
            <a:r>
              <a:rPr lang="de-DE" dirty="0"/>
              <a:t>Bei MINOR gegeben</a:t>
            </a:r>
          </a:p>
          <a:p>
            <a:pPr lvl="1">
              <a:buFont typeface="Arial" panose="020B0604020202020204" pitchFamily="34" charset="0"/>
              <a:buChar char="•"/>
            </a:pPr>
            <a:r>
              <a:rPr lang="de-DE" dirty="0"/>
              <a:t>aber neue </a:t>
            </a:r>
            <a:r>
              <a:rPr lang="de-DE" dirty="0" err="1"/>
              <a:t>GitLab</a:t>
            </a:r>
            <a:r>
              <a:rPr lang="de-DE" dirty="0"/>
              <a:t>-Features beachten!</a:t>
            </a:r>
          </a:p>
          <a:p>
            <a:pPr>
              <a:buFont typeface="Arial" panose="020B0604020202020204" pitchFamily="34" charset="0"/>
              <a:buChar char="•"/>
            </a:pPr>
            <a:r>
              <a:rPr lang="de-DE" dirty="0"/>
              <a:t>Falls GitLab.com genutzt wird</a:t>
            </a:r>
          </a:p>
          <a:p>
            <a:pPr lvl="1">
              <a:buFont typeface="Arial" panose="020B0604020202020204" pitchFamily="34" charset="0"/>
              <a:buChar char="•"/>
            </a:pPr>
            <a:r>
              <a:rPr lang="de-DE" dirty="0"/>
              <a:t>Runner immer updaten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101122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89517-2629-F19D-F287-A21AC9337E86}"/>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46E1868F-B940-4D2F-9D0C-5C6DA0802DA7}"/>
              </a:ext>
            </a:extLst>
          </p:cNvPr>
          <p:cNvSpPr>
            <a:spLocks noGrp="1"/>
          </p:cNvSpPr>
          <p:nvPr>
            <p:ph idx="1"/>
          </p:nvPr>
        </p:nvSpPr>
        <p:spPr/>
        <p:txBody>
          <a:bodyPr/>
          <a:lstStyle/>
          <a:p>
            <a:pPr marL="0" indent="0">
              <a:buNone/>
            </a:pPr>
            <a:r>
              <a:rPr lang="de-DE" b="1" dirty="0" err="1"/>
              <a:t>GitLab</a:t>
            </a:r>
            <a:r>
              <a:rPr lang="de-DE" b="1" dirty="0"/>
              <a:t> Runner Versionen…</a:t>
            </a:r>
          </a:p>
          <a:p>
            <a:pPr marL="0" indent="0">
              <a:buNone/>
            </a:pPr>
            <a:r>
              <a:rPr lang="de-DE" b="1" dirty="0">
                <a:hlinkClick r:id="rId2"/>
              </a:rPr>
              <a:t>https://docs.gitlab.com/runner/</a:t>
            </a:r>
            <a:endParaRPr lang="de-DE" b="1" dirty="0"/>
          </a:p>
          <a:p>
            <a:pPr algn="l">
              <a:buFont typeface="Arial" panose="020B0604020202020204" pitchFamily="34" charset="0"/>
              <a:buChar char="•"/>
            </a:pPr>
            <a:r>
              <a:rPr lang="en-US" sz="1800" b="0" i="0" dirty="0">
                <a:solidFill>
                  <a:srgbClr val="404040"/>
                </a:solidFill>
                <a:effectLst/>
                <a:latin typeface="gitlab sans"/>
              </a:rPr>
              <a:t>For compatibility reasons, the GitLab Runner </a:t>
            </a:r>
            <a:r>
              <a:rPr lang="en-US" sz="1800" b="0" i="0" u="none" strike="noStrike" dirty="0" err="1">
                <a:solidFill>
                  <a:srgbClr val="5943B6"/>
                </a:solidFill>
                <a:effectLst/>
                <a:latin typeface="gitlab sans"/>
                <a:hlinkClick r:id="rId3"/>
              </a:rPr>
              <a:t>major.minor</a:t>
            </a:r>
            <a:r>
              <a:rPr lang="en-US" sz="1800" b="0" i="0" dirty="0">
                <a:solidFill>
                  <a:srgbClr val="404040"/>
                </a:solidFill>
                <a:effectLst/>
                <a:latin typeface="gitlab sans"/>
              </a:rPr>
              <a:t> version should stay in sync with the GitLab major and minor version. Older runners may still work with newer GitLab versions, and vice versa. However, features may not be available or work properly if a version difference exists.</a:t>
            </a:r>
          </a:p>
          <a:p>
            <a:pPr algn="l">
              <a:buFont typeface="Arial" panose="020B0604020202020204" pitchFamily="34" charset="0"/>
              <a:buChar char="•"/>
            </a:pPr>
            <a:r>
              <a:rPr lang="en-US" sz="1800" b="0" i="0" dirty="0">
                <a:solidFill>
                  <a:srgbClr val="404040"/>
                </a:solidFill>
                <a:effectLst/>
                <a:latin typeface="gitlab sans"/>
              </a:rPr>
              <a:t>Backward compatibility is guaranteed between minor version updates. However, sometimes minor version updates of GitLab can introduce new features that require GitLab Runner to be on the same minor version.</a:t>
            </a:r>
          </a:p>
          <a:p>
            <a:pPr algn="l">
              <a:buFont typeface="Arial" panose="020B0604020202020204" pitchFamily="34" charset="0"/>
              <a:buChar char="•"/>
            </a:pPr>
            <a:r>
              <a:rPr lang="en-US" sz="1800" b="0" i="0" dirty="0">
                <a:solidFill>
                  <a:srgbClr val="000000"/>
                </a:solidFill>
                <a:effectLst/>
                <a:latin typeface="gitlab sans"/>
              </a:rPr>
              <a:t>GitLab Runner 15.0 </a:t>
            </a:r>
            <a:r>
              <a:rPr lang="en-US" sz="1800" b="0" i="0" u="none" strike="noStrike" dirty="0">
                <a:solidFill>
                  <a:srgbClr val="5943B6"/>
                </a:solidFill>
                <a:effectLst/>
                <a:latin typeface="gitlab sans"/>
                <a:hlinkClick r:id="rId4"/>
              </a:rPr>
              <a:t>introduced</a:t>
            </a:r>
            <a:r>
              <a:rPr lang="en-US" sz="1800" b="0" i="0" dirty="0">
                <a:solidFill>
                  <a:srgbClr val="000000"/>
                </a:solidFill>
                <a:effectLst/>
                <a:latin typeface="gitlab sans"/>
              </a:rPr>
              <a:t> a change to the registration API request format. It prevents the GitLab Runner from communicating with GitLab versions lower than 14.8. You must use a Runner version that is appropriate for the GitLab version, or upgrade the GitLab application.</a:t>
            </a:r>
          </a:p>
          <a:p>
            <a:pPr algn="l">
              <a:buFont typeface="Arial" panose="020B0604020202020204" pitchFamily="34" charset="0"/>
              <a:buChar char="•"/>
            </a:pPr>
            <a:r>
              <a:rPr lang="en-US" sz="1800" b="0" i="0" dirty="0">
                <a:solidFill>
                  <a:srgbClr val="404040"/>
                </a:solidFill>
                <a:effectLst/>
                <a:latin typeface="gitlab sans"/>
              </a:rPr>
              <a:t>If you host your own runners but host your repositories on GitLab.com, keep GitLab Runner </a:t>
            </a:r>
            <a:r>
              <a:rPr lang="en-US" sz="1800" b="0" i="0" u="none" strike="noStrike" dirty="0">
                <a:solidFill>
                  <a:srgbClr val="5943B6"/>
                </a:solidFill>
                <a:effectLst/>
                <a:latin typeface="gitlab sans"/>
                <a:hlinkClick r:id="rId5"/>
              </a:rPr>
              <a:t>updated</a:t>
            </a:r>
            <a:r>
              <a:rPr lang="en-US" sz="1800" b="0" i="0" dirty="0">
                <a:solidFill>
                  <a:srgbClr val="404040"/>
                </a:solidFill>
                <a:effectLst/>
                <a:latin typeface="gitlab sans"/>
              </a:rPr>
              <a:t> to the latest version, as GitLab.com is </a:t>
            </a:r>
            <a:r>
              <a:rPr lang="en-US" sz="1800" b="0" i="0" u="none" strike="noStrike" dirty="0">
                <a:solidFill>
                  <a:srgbClr val="5943B6"/>
                </a:solidFill>
                <a:effectLst/>
                <a:latin typeface="gitlab sans"/>
                <a:hlinkClick r:id="rId6"/>
              </a:rPr>
              <a:t>updated continuously</a:t>
            </a:r>
            <a:r>
              <a:rPr lang="en-US" sz="1800" b="0" i="0" dirty="0">
                <a:solidFill>
                  <a:srgbClr val="404040"/>
                </a:solidFill>
                <a:effectLst/>
                <a:latin typeface="gitlab sans"/>
              </a:rPr>
              <a:t>.</a:t>
            </a:r>
          </a:p>
          <a:p>
            <a:pPr marL="0" indent="0">
              <a:buNone/>
            </a:pPr>
            <a:endParaRPr lang="de-DE" b="1" dirty="0"/>
          </a:p>
        </p:txBody>
      </p:sp>
    </p:spTree>
    <p:extLst>
      <p:ext uri="{BB962C8B-B14F-4D97-AF65-F5344CB8AC3E}">
        <p14:creationId xmlns:p14="http://schemas.microsoft.com/office/powerpoint/2010/main" val="1650686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Live-Demo: 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2839312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752451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u="sng" dirty="0" err="1"/>
              <a:t>GitLab</a:t>
            </a:r>
            <a:r>
              <a:rPr lang="de-DE" u="sng"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3735070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installieren</a:t>
            </a:r>
          </a:p>
          <a:p>
            <a:pPr>
              <a:buFont typeface="Arial" panose="020B0604020202020204" pitchFamily="34" charset="0"/>
              <a:buChar char="•"/>
            </a:pPr>
            <a:r>
              <a:rPr lang="de-DE" dirty="0"/>
              <a:t>Erinnerung: </a:t>
            </a:r>
            <a:r>
              <a:rPr lang="de-DE" dirty="0" err="1"/>
              <a:t>GitLab</a:t>
            </a:r>
            <a:r>
              <a:rPr lang="de-DE" dirty="0"/>
              <a:t> Runner führen unsere CI/CD </a:t>
            </a:r>
            <a:r>
              <a:rPr lang="de-DE" dirty="0" err="1"/>
              <a:t>jobs</a:t>
            </a:r>
            <a:r>
              <a:rPr lang="de-DE" dirty="0"/>
              <a:t> aus</a:t>
            </a:r>
          </a:p>
          <a:p>
            <a:pPr>
              <a:buFont typeface="Arial" panose="020B0604020202020204" pitchFamily="34" charset="0"/>
              <a:buChar char="•"/>
            </a:pPr>
            <a:r>
              <a:rPr lang="de-DE" dirty="0"/>
              <a:t>Folgende Installationen sind möglich</a:t>
            </a:r>
          </a:p>
          <a:p>
            <a:pPr lvl="1">
              <a:buFont typeface="Arial" panose="020B0604020202020204" pitchFamily="34" charset="0"/>
              <a:buChar char="•"/>
            </a:pPr>
            <a:r>
              <a:rPr lang="de-DE" dirty="0"/>
              <a:t>Eigene Infrastruktur</a:t>
            </a:r>
          </a:p>
          <a:p>
            <a:pPr lvl="1">
              <a:buFont typeface="Arial" panose="020B0604020202020204" pitchFamily="34" charset="0"/>
              <a:buChar char="•"/>
            </a:pPr>
            <a:r>
              <a:rPr lang="de-DE" dirty="0"/>
              <a:t>In einem Docker-Container</a:t>
            </a:r>
          </a:p>
          <a:p>
            <a:pPr lvl="1">
              <a:buFont typeface="Arial" panose="020B0604020202020204" pitchFamily="34" charset="0"/>
              <a:buChar char="•"/>
            </a:pPr>
            <a:r>
              <a:rPr lang="de-DE" dirty="0" err="1"/>
              <a:t>Kubernetes</a:t>
            </a:r>
            <a:r>
              <a:rPr lang="de-DE" dirty="0"/>
              <a:t>-Cluster</a:t>
            </a:r>
          </a:p>
          <a:p>
            <a:pPr>
              <a:buFont typeface="Arial" panose="020B0604020202020204" pitchFamily="34" charset="0"/>
              <a:buChar char="•"/>
            </a:pPr>
            <a:endParaRPr lang="de-DE" dirty="0"/>
          </a:p>
          <a:p>
            <a:pPr>
              <a:buFont typeface="Arial" panose="020B0604020202020204" pitchFamily="34" charset="0"/>
              <a:buChar char="•"/>
            </a:pPr>
            <a:r>
              <a:rPr lang="de-DE" dirty="0"/>
              <a:t>Hier: Infrastruktur </a:t>
            </a:r>
            <a:r>
              <a:rPr lang="de-DE" dirty="0">
                <a:sym typeface="Wingdings" panose="05000000000000000000" pitchFamily="2" charset="2"/>
              </a:rPr>
              <a:t> lokale Maschine</a:t>
            </a:r>
          </a:p>
          <a:p>
            <a:pPr lvl="1">
              <a:buFont typeface="Arial" panose="020B0604020202020204" pitchFamily="34" charset="0"/>
              <a:buChar char="•"/>
            </a:pPr>
            <a:r>
              <a:rPr lang="de-DE" dirty="0">
                <a:sym typeface="Wingdings" panose="05000000000000000000" pitchFamily="2" charset="2"/>
              </a:rPr>
              <a:t>Linux oder Windows</a:t>
            </a:r>
          </a:p>
          <a:p>
            <a:pPr marL="0" indent="0">
              <a:buNone/>
            </a:pPr>
            <a:endParaRPr lang="de-DE" b="1" dirty="0"/>
          </a:p>
        </p:txBody>
      </p:sp>
    </p:spTree>
    <p:extLst>
      <p:ext uri="{BB962C8B-B14F-4D97-AF65-F5344CB8AC3E}">
        <p14:creationId xmlns:p14="http://schemas.microsoft.com/office/powerpoint/2010/main" val="259636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a:t>
            </a:r>
          </a:p>
          <a:p>
            <a:pPr marL="457200" indent="-457200">
              <a:buFont typeface="+mj-lt"/>
              <a:buAutoNum type="arabicPeriod"/>
            </a:pPr>
            <a:r>
              <a:rPr lang="de-DE" dirty="0">
                <a:sym typeface="Wingdings" panose="05000000000000000000" pitchFamily="2" charset="2"/>
              </a:rPr>
              <a:t>Offizielles </a:t>
            </a:r>
            <a:r>
              <a:rPr lang="de-DE" dirty="0" err="1">
                <a:sym typeface="Wingdings" panose="05000000000000000000" pitchFamily="2" charset="2"/>
              </a:rPr>
              <a:t>GitLab</a:t>
            </a:r>
            <a:r>
              <a:rPr lang="de-DE" dirty="0">
                <a:sym typeface="Wingdings" panose="05000000000000000000" pitchFamily="2" charset="2"/>
              </a:rPr>
              <a:t> Repository hinzufügen</a:t>
            </a:r>
          </a:p>
          <a:p>
            <a:pPr marL="457200" indent="-457200">
              <a:buFont typeface="+mj-lt"/>
              <a:buAutoNum type="arabicPeriod"/>
            </a:pPr>
            <a:r>
              <a:rPr lang="de-DE" dirty="0">
                <a:sym typeface="Wingdings" panose="05000000000000000000" pitchFamily="2" charset="2"/>
              </a:rPr>
              <a:t>Aktuellstes </a:t>
            </a:r>
            <a:r>
              <a:rPr lang="de-DE" dirty="0" err="1">
                <a:sym typeface="Wingdings" panose="05000000000000000000" pitchFamily="2" charset="2"/>
              </a:rPr>
              <a:t>GitLab</a:t>
            </a:r>
            <a:r>
              <a:rPr lang="de-DE" dirty="0">
                <a:sym typeface="Wingdings" panose="05000000000000000000" pitchFamily="2" charset="2"/>
              </a:rPr>
              <a:t> Runner Paket installieren</a:t>
            </a:r>
          </a:p>
          <a:p>
            <a:pPr marL="457200" indent="-457200">
              <a:buFont typeface="+mj-lt"/>
              <a:buAutoNum type="arabicPeriod"/>
            </a:pPr>
            <a:r>
              <a:rPr lang="de-DE" dirty="0">
                <a:sym typeface="Wingdings" panose="05000000000000000000" pitchFamily="2" charset="2"/>
              </a:rPr>
              <a:t>Installation einer bestimmten </a:t>
            </a:r>
            <a:r>
              <a:rPr lang="de-DE" dirty="0" err="1">
                <a:sym typeface="Wingdings" panose="05000000000000000000" pitchFamily="2" charset="2"/>
              </a:rPr>
              <a:t>GitLab</a:t>
            </a:r>
            <a:r>
              <a:rPr lang="de-DE" dirty="0">
                <a:sym typeface="Wingdings" panose="05000000000000000000" pitchFamily="2" charset="2"/>
              </a:rPr>
              <a:t> Runner Version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aktualisieren</a:t>
            </a:r>
          </a:p>
          <a:p>
            <a:pPr marL="457200" indent="-457200">
              <a:buFont typeface="+mj-lt"/>
              <a:buAutoNum type="arabicPeriod"/>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818553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Offizielles </a:t>
            </a:r>
            <a:r>
              <a:rPr lang="de-DE" b="1" dirty="0" err="1"/>
              <a:t>GitLab</a:t>
            </a:r>
            <a:r>
              <a:rPr lang="de-DE" b="1" dirty="0"/>
              <a:t> Repository hinzufügen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 (Achtung bei Debian: APT-</a:t>
            </a:r>
            <a:r>
              <a:rPr lang="de-DE" sz="2000" dirty="0" err="1">
                <a:latin typeface="Consolas" panose="020B0609020204030204" pitchFamily="49" charset="0"/>
                <a:sym typeface="Wingdings" panose="05000000000000000000" pitchFamily="2" charset="2"/>
              </a:rPr>
              <a:t>Pinning</a:t>
            </a:r>
            <a:r>
              <a:rPr lang="de-DE" sz="2000" dirty="0">
                <a:latin typeface="Consolas" panose="020B0609020204030204" pitchFamily="49" charset="0"/>
                <a:sym typeface="Wingdings" panose="05000000000000000000" pitchFamily="2" charset="2"/>
              </a:rPr>
              <a:t>!)</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https://packages.gitlab.com/install/repositories/runner/gitlab-runner/script.deb.sh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r>
              <a:rPr lang="de-DE" sz="2000" dirty="0">
                <a:latin typeface="Consolas" panose="020B0609020204030204" pitchFamily="49" charset="0"/>
                <a:sym typeface="Wingdings" panose="05000000000000000000" pitchFamily="2" charset="2"/>
              </a:rPr>
              <a:t> </a:t>
            </a: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https://packages.gitlab.com/install/repositories/runner/gitlab-runner/script.rpm.sh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061967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 </a:t>
            </a:r>
            <a:r>
              <a:rPr lang="de-DE" b="1" dirty="0" err="1"/>
              <a:t>GitLab</a:t>
            </a:r>
            <a:r>
              <a:rPr lang="de-DE" b="1" dirty="0"/>
              <a:t> Repository hinzufügen</a:t>
            </a:r>
          </a:p>
          <a:p>
            <a:pPr>
              <a:buFont typeface="Arial" panose="020B0604020202020204" pitchFamily="34" charset="0"/>
              <a:buChar char="•"/>
            </a:pPr>
            <a:r>
              <a:rPr lang="de-DE" dirty="0"/>
              <a:t>Debian-Benutzer sollten APT-</a:t>
            </a:r>
            <a:r>
              <a:rPr lang="de-DE" dirty="0" err="1"/>
              <a:t>Pinning</a:t>
            </a:r>
            <a:r>
              <a:rPr lang="de-DE" dirty="0"/>
              <a:t> verwenden</a:t>
            </a:r>
          </a:p>
          <a:p>
            <a:pPr>
              <a:buFont typeface="Arial" panose="020B0604020202020204" pitchFamily="34" charset="0"/>
              <a:buChar char="•"/>
            </a:pPr>
            <a:endParaRPr lang="de-DE" dirty="0"/>
          </a:p>
          <a:p>
            <a:pPr marL="0" indent="0">
              <a:buNone/>
            </a:pPr>
            <a:r>
              <a:rPr lang="de-DE" sz="2000" dirty="0" err="1">
                <a:latin typeface="Consolas" panose="020B0609020204030204" pitchFamily="49" charset="0"/>
              </a:rPr>
              <a:t>cat</a:t>
            </a:r>
            <a:r>
              <a:rPr lang="de-DE" sz="2000" dirty="0">
                <a:latin typeface="Consolas" panose="020B0609020204030204" pitchFamily="49" charset="0"/>
              </a:rPr>
              <a:t> &lt;&lt;EOF | </a:t>
            </a: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tee</a:t>
            </a:r>
            <a:r>
              <a:rPr lang="de-DE" sz="2000" dirty="0">
                <a:latin typeface="Consolas" panose="020B0609020204030204" pitchFamily="49" charset="0"/>
              </a:rPr>
              <a:t> /</a:t>
            </a:r>
            <a:r>
              <a:rPr lang="de-DE" sz="2000" dirty="0" err="1">
                <a:latin typeface="Consolas" panose="020B0609020204030204" pitchFamily="49" charset="0"/>
              </a:rPr>
              <a:t>etc</a:t>
            </a:r>
            <a:r>
              <a:rPr lang="de-DE" sz="2000" dirty="0">
                <a:latin typeface="Consolas" panose="020B0609020204030204" pitchFamily="49" charset="0"/>
              </a:rPr>
              <a:t>/</a:t>
            </a:r>
            <a:r>
              <a:rPr lang="de-DE" sz="2000" dirty="0" err="1">
                <a:latin typeface="Consolas" panose="020B0609020204030204" pitchFamily="49" charset="0"/>
              </a:rPr>
              <a:t>apt</a:t>
            </a:r>
            <a:r>
              <a:rPr lang="de-DE" sz="2000" dirty="0">
                <a:latin typeface="Consolas" panose="020B0609020204030204" pitchFamily="49" charset="0"/>
              </a:rPr>
              <a:t>/</a:t>
            </a:r>
            <a:r>
              <a:rPr lang="de-DE" sz="2000" dirty="0" err="1">
                <a:latin typeface="Consolas" panose="020B0609020204030204" pitchFamily="49" charset="0"/>
              </a:rPr>
              <a:t>preferences.d</a:t>
            </a:r>
            <a:r>
              <a:rPr lang="de-DE" sz="2000" dirty="0">
                <a:latin typeface="Consolas" panose="020B0609020204030204" pitchFamily="49" charset="0"/>
              </a:rPr>
              <a:t>/</a:t>
            </a:r>
            <a:r>
              <a:rPr lang="de-DE" sz="2000" dirty="0" err="1">
                <a:latin typeface="Consolas" panose="020B0609020204030204" pitchFamily="49" charset="0"/>
              </a:rPr>
              <a:t>pin-gitlab-runner.pref</a:t>
            </a:r>
            <a:endParaRPr lang="de-DE" sz="2000" dirty="0">
              <a:latin typeface="Consolas" panose="020B0609020204030204" pitchFamily="49" charset="0"/>
            </a:endParaRPr>
          </a:p>
          <a:p>
            <a:pPr marL="0" indent="0">
              <a:buNone/>
            </a:pPr>
            <a:r>
              <a:rPr lang="de-DE" sz="2000" dirty="0">
                <a:latin typeface="Consolas" panose="020B0609020204030204" pitchFamily="49" charset="0"/>
              </a:rPr>
              <a:t>Explanation: </a:t>
            </a:r>
            <a:r>
              <a:rPr lang="de-DE" sz="2000" dirty="0" err="1">
                <a:latin typeface="Consolas" panose="020B0609020204030204" pitchFamily="49" charset="0"/>
              </a:rPr>
              <a:t>Prefer</a:t>
            </a:r>
            <a:r>
              <a:rPr lang="de-DE" sz="2000" dirty="0">
                <a:latin typeface="Consolas" panose="020B0609020204030204" pitchFamily="49" charset="0"/>
              </a:rPr>
              <a:t> </a:t>
            </a:r>
            <a:r>
              <a:rPr lang="de-DE" sz="2000" dirty="0" err="1">
                <a:latin typeface="Consolas" panose="020B0609020204030204" pitchFamily="49" charset="0"/>
              </a:rPr>
              <a:t>GitLab</a:t>
            </a:r>
            <a:r>
              <a:rPr lang="de-DE" sz="2000" dirty="0">
                <a:latin typeface="Consolas" panose="020B0609020204030204" pitchFamily="49" charset="0"/>
              </a:rPr>
              <a:t> </a:t>
            </a:r>
            <a:r>
              <a:rPr lang="de-DE" sz="2000" dirty="0" err="1">
                <a:latin typeface="Consolas" panose="020B0609020204030204" pitchFamily="49" charset="0"/>
              </a:rPr>
              <a:t>provided</a:t>
            </a:r>
            <a:r>
              <a:rPr lang="de-DE" sz="2000" dirty="0">
                <a:latin typeface="Consolas" panose="020B0609020204030204" pitchFamily="49" charset="0"/>
              </a:rPr>
              <a:t> </a:t>
            </a:r>
            <a:r>
              <a:rPr lang="de-DE" sz="2000" dirty="0" err="1">
                <a:latin typeface="Consolas" panose="020B0609020204030204" pitchFamily="49" charset="0"/>
              </a:rPr>
              <a:t>packages</a:t>
            </a:r>
            <a:r>
              <a:rPr lang="de-DE" sz="2000" dirty="0">
                <a:latin typeface="Consolas" panose="020B0609020204030204" pitchFamily="49" charset="0"/>
              </a:rPr>
              <a:t> </a:t>
            </a:r>
            <a:r>
              <a:rPr lang="de-DE" sz="2000" dirty="0" err="1">
                <a:latin typeface="Consolas" panose="020B0609020204030204" pitchFamily="49" charset="0"/>
              </a:rPr>
              <a:t>over</a:t>
            </a:r>
            <a:r>
              <a:rPr lang="de-DE" sz="2000" dirty="0">
                <a:latin typeface="Consolas" panose="020B0609020204030204" pitchFamily="49" charset="0"/>
              </a:rPr>
              <a:t> </a:t>
            </a:r>
            <a:r>
              <a:rPr lang="de-DE" sz="2000" dirty="0" err="1">
                <a:latin typeface="Consolas" panose="020B0609020204030204" pitchFamily="49" charset="0"/>
              </a:rPr>
              <a:t>the</a:t>
            </a:r>
            <a:r>
              <a:rPr lang="de-DE" sz="2000" dirty="0">
                <a:latin typeface="Consolas" panose="020B0609020204030204" pitchFamily="49" charset="0"/>
              </a:rPr>
              <a:t> Debian native </a:t>
            </a:r>
            <a:r>
              <a:rPr lang="de-DE" sz="2000" dirty="0" err="1">
                <a:latin typeface="Consolas" panose="020B0609020204030204" pitchFamily="49" charset="0"/>
              </a:rPr>
              <a:t>ones</a:t>
            </a:r>
            <a:endParaRPr lang="de-DE" sz="2000" dirty="0">
              <a:latin typeface="Consolas" panose="020B0609020204030204" pitchFamily="49" charset="0"/>
            </a:endParaRPr>
          </a:p>
          <a:p>
            <a:pPr marL="0" indent="0">
              <a:buNone/>
            </a:pPr>
            <a:r>
              <a:rPr lang="de-DE" sz="2000" dirty="0">
                <a:latin typeface="Consolas" panose="020B0609020204030204" pitchFamily="49" charset="0"/>
              </a:rPr>
              <a:t>Package: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a:latin typeface="Consolas" panose="020B0609020204030204" pitchFamily="49" charset="0"/>
              </a:rPr>
              <a:t>Pin: </a:t>
            </a:r>
            <a:r>
              <a:rPr lang="de-DE" sz="2000" dirty="0" err="1">
                <a:latin typeface="Consolas" panose="020B0609020204030204" pitchFamily="49" charset="0"/>
              </a:rPr>
              <a:t>origin</a:t>
            </a:r>
            <a:r>
              <a:rPr lang="de-DE" sz="2000" dirty="0">
                <a:latin typeface="Consolas" panose="020B0609020204030204" pitchFamily="49" charset="0"/>
              </a:rPr>
              <a:t> packages.gitlab.com</a:t>
            </a:r>
          </a:p>
          <a:p>
            <a:pPr marL="0" indent="0">
              <a:buNone/>
            </a:pPr>
            <a:r>
              <a:rPr lang="de-DE" sz="2000" dirty="0">
                <a:latin typeface="Consolas" panose="020B0609020204030204" pitchFamily="49" charset="0"/>
              </a:rPr>
              <a:t>Pin-</a:t>
            </a:r>
            <a:r>
              <a:rPr lang="de-DE" sz="2000" dirty="0" err="1">
                <a:latin typeface="Consolas" panose="020B0609020204030204" pitchFamily="49" charset="0"/>
              </a:rPr>
              <a:t>Priority</a:t>
            </a:r>
            <a:r>
              <a:rPr lang="de-DE" sz="2000" dirty="0">
                <a:latin typeface="Consolas" panose="020B0609020204030204" pitchFamily="49" charset="0"/>
              </a:rPr>
              <a:t>: 1001</a:t>
            </a:r>
          </a:p>
          <a:p>
            <a:pPr marL="0" indent="0">
              <a:buNone/>
            </a:pPr>
            <a:r>
              <a:rPr lang="de-DE" sz="2000" dirty="0">
                <a:latin typeface="Consolas" panose="020B0609020204030204" pitchFamily="49" charset="0"/>
              </a:rPr>
              <a:t>EOF</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628646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err="1"/>
              <a:t>GitLab</a:t>
            </a:r>
            <a:r>
              <a:rPr lang="de-DE" altLang="de-DE" sz="1400"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nb-NO" b="1" dirty="0"/>
              <a:t>Aktuellstes GitLab Runner Paket installieren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apt-get</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sz="2000" dirty="0">
              <a:latin typeface="Consolas" panose="020B0609020204030204" pitchFamily="49" charset="0"/>
              <a:sym typeface="Wingdings" panose="05000000000000000000" pitchFamily="2" charset="2"/>
            </a:endParaRP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yum</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484121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Installation einer bestimmten </a:t>
            </a:r>
            <a:r>
              <a:rPr lang="de-DE" b="1" dirty="0" err="1"/>
              <a:t>GitLab</a:t>
            </a:r>
            <a:r>
              <a:rPr lang="de-DE" b="1" dirty="0"/>
              <a:t> Runner Version</a:t>
            </a:r>
          </a:p>
          <a:p>
            <a:pPr marL="0" indent="0">
              <a:buNone/>
            </a:pPr>
            <a:endParaRPr lang="de-DE" dirty="0">
              <a:sym typeface="Wingdings" panose="05000000000000000000" pitchFamily="2" charset="2"/>
            </a:endParaRPr>
          </a:p>
          <a:p>
            <a:pPr marL="0" indent="0">
              <a:buNone/>
            </a:pPr>
            <a:r>
              <a:rPr lang="de-DE" sz="2000" dirty="0">
                <a:latin typeface="Consolas" panose="020B0609020204030204" pitchFamily="49" charset="0"/>
              </a:rPr>
              <a:t># Für DEB basierte Systeme (Debian, Ubuntu, Mint..)</a:t>
            </a:r>
          </a:p>
          <a:p>
            <a:pPr marL="0" indent="0">
              <a:buNone/>
            </a:pPr>
            <a:r>
              <a:rPr lang="de-DE" sz="2000" dirty="0" err="1">
                <a:latin typeface="Consolas" panose="020B0609020204030204" pitchFamily="49" charset="0"/>
              </a:rPr>
              <a:t>apt</a:t>
            </a:r>
            <a:r>
              <a:rPr lang="de-DE" sz="2000" dirty="0">
                <a:latin typeface="Consolas" panose="020B0609020204030204" pitchFamily="49" charset="0"/>
              </a:rPr>
              <a:t>-cache </a:t>
            </a:r>
            <a:r>
              <a:rPr lang="de-DE" sz="2000" dirty="0" err="1">
                <a:latin typeface="Consolas" panose="020B0609020204030204" pitchFamily="49" charset="0"/>
              </a:rPr>
              <a:t>madison</a:t>
            </a:r>
            <a:r>
              <a:rPr lang="de-DE" sz="2000" dirty="0">
                <a:latin typeface="Consolas" panose="020B0609020204030204" pitchFamily="49" charset="0"/>
              </a:rPr>
              <a:t>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apt-get</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=10.0.0</a:t>
            </a:r>
          </a:p>
          <a:p>
            <a:pPr marL="0" indent="0">
              <a:buNone/>
            </a:pPr>
            <a:endParaRPr lang="de-DE" sz="2000" dirty="0">
              <a:latin typeface="Consolas" panose="020B0609020204030204" pitchFamily="49" charset="0"/>
            </a:endParaRPr>
          </a:p>
          <a:p>
            <a:pPr marL="0" indent="0">
              <a:buNone/>
            </a:pPr>
            <a:r>
              <a:rPr lang="de-DE" sz="2000" dirty="0">
                <a:latin typeface="Consolas" panose="020B0609020204030204" pitchFamily="49" charset="0"/>
              </a:rPr>
              <a:t># Für RPM basierte Systeme (RHEL, </a:t>
            </a:r>
            <a:r>
              <a:rPr lang="de-DE" sz="2000" dirty="0" err="1">
                <a:latin typeface="Consolas" panose="020B0609020204030204" pitchFamily="49" charset="0"/>
              </a:rPr>
              <a:t>centOS</a:t>
            </a:r>
            <a:r>
              <a:rPr lang="de-DE" sz="2000" dirty="0">
                <a:latin typeface="Consolas" panose="020B0609020204030204" pitchFamily="49" charset="0"/>
              </a:rPr>
              <a:t>, Fedora...)</a:t>
            </a:r>
          </a:p>
          <a:p>
            <a:pPr marL="0" indent="0">
              <a:buNone/>
            </a:pP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list</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showduplicates</a:t>
            </a:r>
            <a:r>
              <a:rPr lang="de-DE" sz="2000" dirty="0">
                <a:latin typeface="Consolas" panose="020B0609020204030204" pitchFamily="49" charset="0"/>
              </a:rPr>
              <a:t> | </a:t>
            </a:r>
            <a:r>
              <a:rPr lang="de-DE" sz="2000" dirty="0" err="1">
                <a:latin typeface="Consolas" panose="020B0609020204030204" pitchFamily="49" charset="0"/>
              </a:rPr>
              <a:t>sort</a:t>
            </a:r>
            <a:r>
              <a:rPr lang="de-DE" sz="2000" dirty="0">
                <a:latin typeface="Consolas" panose="020B0609020204030204" pitchFamily="49" charset="0"/>
              </a:rPr>
              <a:t> -r</a:t>
            </a: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gitlab-runner-10.0.0-1</a:t>
            </a:r>
          </a:p>
        </p:txBody>
      </p:sp>
    </p:spTree>
    <p:extLst>
      <p:ext uri="{BB962C8B-B14F-4D97-AF65-F5344CB8AC3E}">
        <p14:creationId xmlns:p14="http://schemas.microsoft.com/office/powerpoint/2010/main" val="177697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registrieren</a:t>
            </a:r>
          </a:p>
          <a:p>
            <a:pPr marL="457200" indent="-457200">
              <a:buFont typeface="+mj-lt"/>
              <a:buAutoNum type="arabicPeriod"/>
            </a:pPr>
            <a:r>
              <a:rPr lang="de-DE" sz="2000" dirty="0"/>
              <a:t>Auf </a:t>
            </a:r>
            <a:r>
              <a:rPr lang="de-DE" sz="2000" dirty="0" err="1"/>
              <a:t>GitLab</a:t>
            </a:r>
            <a:r>
              <a:rPr lang="de-DE" sz="2000" dirty="0"/>
              <a:t> zu CI/CD Runner Einstellungen wechseln</a:t>
            </a:r>
          </a:p>
          <a:p>
            <a:pPr marL="857250" lvl="1" indent="-457200">
              <a:buFont typeface="+mj-lt"/>
              <a:buAutoNum type="arabicPeriod"/>
            </a:pPr>
            <a:r>
              <a:rPr lang="de-DE" sz="1800" dirty="0"/>
              <a:t>Projekt </a:t>
            </a:r>
            <a:r>
              <a:rPr lang="de-DE" sz="1800">
                <a:sym typeface="Wingdings" panose="05000000000000000000" pitchFamily="2" charset="2"/>
              </a:rPr>
              <a:t> Settings </a:t>
            </a:r>
            <a:r>
              <a:rPr lang="de-DE" sz="1800" dirty="0">
                <a:sym typeface="Wingdings" panose="05000000000000000000" pitchFamily="2" charset="2"/>
              </a:rPr>
              <a:t> CI/CD  Runners</a:t>
            </a:r>
          </a:p>
          <a:p>
            <a:pPr marL="457200" indent="-457200">
              <a:buFont typeface="+mj-lt"/>
              <a:buAutoNum type="arabicPeriod"/>
            </a:pPr>
            <a:r>
              <a:rPr lang="de-DE" sz="2000" dirty="0">
                <a:sym typeface="Wingdings" panose="05000000000000000000" pitchFamily="2" charset="2"/>
              </a:rPr>
              <a:t>Unter Project Runners auf „New </a:t>
            </a:r>
            <a:r>
              <a:rPr lang="de-DE" sz="2000" dirty="0" err="1">
                <a:sym typeface="Wingdings" panose="05000000000000000000" pitchFamily="2" charset="2"/>
              </a:rPr>
              <a:t>project</a:t>
            </a:r>
            <a:r>
              <a:rPr lang="de-DE" sz="2000" dirty="0">
                <a:sym typeface="Wingdings" panose="05000000000000000000" pitchFamily="2" charset="2"/>
              </a:rPr>
              <a:t> </a:t>
            </a:r>
            <a:r>
              <a:rPr lang="de-DE" sz="2000" dirty="0" err="1">
                <a:sym typeface="Wingdings" panose="05000000000000000000" pitchFamily="2" charset="2"/>
              </a:rPr>
              <a:t>runner</a:t>
            </a:r>
            <a:r>
              <a:rPr lang="de-DE" sz="2000" dirty="0">
                <a:sym typeface="Wingdings" panose="05000000000000000000" pitchFamily="2" charset="2"/>
              </a:rPr>
              <a:t>“ Button klicken</a:t>
            </a:r>
          </a:p>
          <a:p>
            <a:pPr marL="457200" indent="-457200">
              <a:buFont typeface="+mj-lt"/>
              <a:buAutoNum type="arabicPeriod"/>
            </a:pPr>
            <a:r>
              <a:rPr lang="de-DE" sz="2000" dirty="0">
                <a:sym typeface="Wingdings" panose="05000000000000000000" pitchFamily="2" charset="2"/>
              </a:rPr>
              <a:t>Tags und Konfiguration für den Runner eingeben (später über die GUI änderbar)</a:t>
            </a:r>
          </a:p>
          <a:p>
            <a:pPr marL="457200" indent="-457200">
              <a:buFont typeface="+mj-lt"/>
              <a:buAutoNum type="arabicPeriod"/>
            </a:pPr>
            <a:r>
              <a:rPr lang="de-DE" sz="2000" dirty="0"/>
              <a:t>Runner über „Create </a:t>
            </a:r>
            <a:r>
              <a:rPr lang="de-DE" sz="2000" dirty="0" err="1"/>
              <a:t>runner</a:t>
            </a:r>
            <a:r>
              <a:rPr lang="de-DE" sz="2000" dirty="0"/>
              <a:t>“ erstellen </a:t>
            </a:r>
          </a:p>
          <a:p>
            <a:pPr marL="457200" indent="-457200">
              <a:buFont typeface="+mj-lt"/>
              <a:buAutoNum type="arabicPeriod"/>
            </a:pPr>
            <a:r>
              <a:rPr lang="de-DE" sz="2000" dirty="0"/>
              <a:t>Plattform für Runner auswählen und gegeben Command im Terminal ausführen</a:t>
            </a:r>
          </a:p>
          <a:p>
            <a:pPr marL="457200" indent="-457200">
              <a:buFont typeface="+mj-lt"/>
              <a:buAutoNum type="arabicPeriod"/>
            </a:pPr>
            <a:r>
              <a:rPr lang="de-DE" sz="2000" dirty="0"/>
              <a:t>In Konsole Konfiguration und </a:t>
            </a:r>
            <a:r>
              <a:rPr lang="de-DE" sz="2000" dirty="0" err="1"/>
              <a:t>Executor</a:t>
            </a:r>
            <a:r>
              <a:rPr lang="de-DE" sz="2000" dirty="0"/>
              <a:t> auswählen (Shell, Docker, …)</a:t>
            </a:r>
          </a:p>
          <a:p>
            <a:pPr marL="457200" indent="-457200">
              <a:buFont typeface="+mj-lt"/>
              <a:buAutoNum type="arabicPeriod"/>
            </a:pPr>
            <a:r>
              <a:rPr lang="de-DE" sz="2000" dirty="0"/>
              <a:t>Falls Docker: </a:t>
            </a:r>
          </a:p>
          <a:p>
            <a:pPr marL="857250" lvl="1" indent="-457200">
              <a:buFont typeface="Arial" panose="020B0604020202020204" pitchFamily="34" charset="0"/>
              <a:buChar char="•"/>
            </a:pPr>
            <a:r>
              <a:rPr lang="de-DE" sz="1600" dirty="0"/>
              <a:t>Standard Image angeben, welches genutzt werden soll, falls in .</a:t>
            </a:r>
            <a:r>
              <a:rPr lang="de-DE" sz="1600" dirty="0" err="1"/>
              <a:t>gitlab-ci.yml</a:t>
            </a:r>
            <a:r>
              <a:rPr lang="de-DE" sz="1600" dirty="0"/>
              <a:t> nichts definiert wurde</a:t>
            </a:r>
          </a:p>
          <a:p>
            <a:pPr marL="457200" indent="-457200">
              <a:buFont typeface="+mj-lt"/>
              <a:buAutoNum type="arabicPeriod"/>
            </a:pPr>
            <a:r>
              <a:rPr lang="de-DE" sz="2000" dirty="0"/>
              <a:t>Optional: Runner mittels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run</a:t>
            </a:r>
            <a:r>
              <a:rPr lang="de-DE" sz="2000" dirty="0"/>
              <a:t> verifizieren </a:t>
            </a:r>
          </a:p>
          <a:p>
            <a:pPr marL="457200" indent="-457200">
              <a:buFont typeface="+mj-lt"/>
              <a:buAutoNum type="arabicPeriod"/>
            </a:pPr>
            <a:endParaRPr lang="de-DE" dirty="0">
              <a:latin typeface="Consolas" panose="020B0609020204030204" pitchFamily="49" charset="0"/>
              <a:sym typeface="Wingdings" panose="05000000000000000000" pitchFamily="2" charset="2"/>
            </a:endParaRPr>
          </a:p>
          <a:p>
            <a:pPr marL="0" indent="0">
              <a:buNone/>
            </a:pPr>
            <a:endParaRPr lang="de-DE"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4263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aktualisieren</a:t>
            </a:r>
          </a:p>
          <a:p>
            <a:pPr marL="0" indent="0">
              <a:buNone/>
            </a:pPr>
            <a:endParaRPr lang="de-DE" b="1" dirty="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Debian/Ubuntu/Mint</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en-US" sz="2000" dirty="0">
              <a:latin typeface="Consolas" panose="020B0609020204030204" pitchFamily="49" charset="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RHEL/CentOS/Fedora</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de-DE" sz="2000" b="1"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029927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Windows</a:t>
            </a:r>
          </a:p>
          <a:p>
            <a:pPr marL="457200" indent="-457200">
              <a:buFont typeface="+mj-lt"/>
              <a:buAutoNum type="arabicPeriod"/>
            </a:pPr>
            <a:r>
              <a:rPr lang="de-DE" dirty="0">
                <a:sym typeface="Wingdings" panose="05000000000000000000" pitchFamily="2" charset="2"/>
              </a:rPr>
              <a:t>Systemordner erstellen, z.B.: C:\GitLab-Runner</a:t>
            </a:r>
          </a:p>
          <a:p>
            <a:pPr marL="457200" indent="-457200">
              <a:buFont typeface="+mj-lt"/>
              <a:buAutoNum type="arabicPeriod"/>
            </a:pPr>
            <a:r>
              <a:rPr lang="de-DE" dirty="0">
                <a:sym typeface="Wingdings" panose="05000000000000000000" pitchFamily="2" charset="2"/>
              </a:rPr>
              <a:t>Installationsdatei herunterladen und in den erstellten Ordner kopieren.</a:t>
            </a:r>
          </a:p>
          <a:p>
            <a:pPr marL="857250" lvl="1" indent="-457200">
              <a:buFont typeface="+mj-lt"/>
              <a:buAutoNum type="arabicPeriod"/>
            </a:pPr>
            <a:r>
              <a:rPr lang="de-DE" dirty="0">
                <a:sym typeface="Wingdings" panose="05000000000000000000" pitchFamily="2" charset="2"/>
              </a:rPr>
              <a:t>Exe in gitlab-runner.exe umbenennen</a:t>
            </a:r>
          </a:p>
          <a:p>
            <a:pPr marL="457200" indent="-457200">
              <a:buFont typeface="+mj-lt"/>
              <a:buAutoNum type="arabicPeriod"/>
            </a:pPr>
            <a:r>
              <a:rPr lang="de-DE" dirty="0" err="1">
                <a:sym typeface="Wingdings" panose="05000000000000000000" pitchFamily="2" charset="2"/>
              </a:rPr>
              <a:t>Powershell</a:t>
            </a:r>
            <a:r>
              <a:rPr lang="de-DE" dirty="0">
                <a:sym typeface="Wingdings" panose="05000000000000000000" pitchFamily="2" charset="2"/>
              </a:rPr>
              <a:t> als Admin starten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a:sym typeface="Wingdings" panose="05000000000000000000" pitchFamily="2" charset="2"/>
              </a:rPr>
              <a:t>Den Runner als Service installieren über die </a:t>
            </a:r>
            <a:r>
              <a:rPr lang="de-DE" dirty="0" err="1">
                <a:sym typeface="Wingdings" panose="05000000000000000000" pitchFamily="2" charset="2"/>
              </a:rPr>
              <a:t>Powershell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cd C:\Gitlab-Runner</a:t>
            </a: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install</a:t>
            </a:r>
            <a:endParaRPr lang="de-DE" dirty="0">
              <a:sym typeface="Wingdings" panose="05000000000000000000" pitchFamily="2" charset="2"/>
            </a:endParaRP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start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Service läuft nun.</a:t>
            </a:r>
            <a:br>
              <a:rPr lang="de-DE" dirty="0">
                <a:sym typeface="Wingdings" panose="05000000000000000000" pitchFamily="2" charset="2"/>
              </a:rPr>
            </a:br>
            <a:r>
              <a:rPr lang="de-DE" dirty="0">
                <a:sym typeface="Wingdings" panose="05000000000000000000" pitchFamily="2" charset="2"/>
              </a:rPr>
              <a:t>Weitere Runner </a:t>
            </a:r>
            <a:r>
              <a:rPr lang="de-DE" dirty="0" err="1">
                <a:sym typeface="Wingdings" panose="05000000000000000000" pitchFamily="2" charset="2"/>
              </a:rPr>
              <a:t>sindunter</a:t>
            </a:r>
            <a:r>
              <a:rPr lang="de-DE" dirty="0">
                <a:sym typeface="Wingdings" panose="05000000000000000000" pitchFamily="2" charset="2"/>
              </a:rPr>
              <a:t> ./</a:t>
            </a:r>
            <a:r>
              <a:rPr lang="de-DE" dirty="0" err="1">
                <a:sym typeface="Wingdings" panose="05000000000000000000" pitchFamily="2" charset="2"/>
              </a:rPr>
              <a:t>config.toml</a:t>
            </a:r>
            <a:r>
              <a:rPr lang="de-DE" dirty="0">
                <a:sym typeface="Wingdings" panose="05000000000000000000" pitchFamily="2" charset="2"/>
              </a:rPr>
              <a:t> konfigurierbar</a:t>
            </a:r>
          </a:p>
          <a:p>
            <a:pPr marL="0" indent="0">
              <a:buNone/>
            </a:pPr>
            <a:endParaRPr lang="de-DE" dirty="0">
              <a:latin typeface="+mj-lt"/>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188064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u="sng"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1339577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A1F78-B0D1-1E9E-783D-798133376971}"/>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A6396400-BFE4-71DE-1D11-F83819742DB1}"/>
              </a:ext>
            </a:extLst>
          </p:cNvPr>
          <p:cNvSpPr>
            <a:spLocks noGrp="1"/>
          </p:cNvSpPr>
          <p:nvPr>
            <p:ph idx="1"/>
          </p:nvPr>
        </p:nvSpPr>
        <p:spPr/>
        <p:txBody>
          <a:bodyPr/>
          <a:lstStyle/>
          <a:p>
            <a:pPr marL="0" indent="0">
              <a:buNone/>
            </a:pPr>
            <a:r>
              <a:rPr lang="de-DE" b="1" dirty="0"/>
              <a:t>Neues Projekt erstellen (optional, falls eins besteht)</a:t>
            </a:r>
          </a:p>
          <a:p>
            <a:pPr marL="457200" indent="-457200">
              <a:buFont typeface="+mj-lt"/>
              <a:buAutoNum type="arabicPeriod"/>
            </a:pPr>
            <a:r>
              <a:rPr lang="de-DE" dirty="0"/>
              <a:t>Linke Sidebar oben</a:t>
            </a:r>
            <a:br>
              <a:rPr lang="de-DE" dirty="0"/>
            </a:br>
            <a:r>
              <a:rPr lang="de-DE" dirty="0">
                <a:sym typeface="Wingdings" panose="05000000000000000000" pitchFamily="2" charset="2"/>
              </a:rPr>
              <a:t> „</a:t>
            </a:r>
            <a:r>
              <a:rPr lang="de-DE" b="1" dirty="0">
                <a:sym typeface="Wingdings" panose="05000000000000000000" pitchFamily="2" charset="2"/>
              </a:rPr>
              <a:t>+“ </a:t>
            </a:r>
            <a:r>
              <a:rPr lang="de-DE" dirty="0">
                <a:sym typeface="Wingdings" panose="05000000000000000000" pitchFamily="2" charset="2"/>
              </a:rPr>
              <a:t>(Create </a:t>
            </a:r>
            <a:r>
              <a:rPr lang="de-DE" dirty="0" err="1">
                <a:sym typeface="Wingdings" panose="05000000000000000000" pitchFamily="2" charset="2"/>
              </a:rPr>
              <a:t>new</a:t>
            </a:r>
            <a:r>
              <a:rPr lang="de-DE" dirty="0">
                <a:sym typeface="Wingdings" panose="05000000000000000000" pitchFamily="2" charset="2"/>
              </a:rPr>
              <a:t>)</a:t>
            </a:r>
            <a:br>
              <a:rPr lang="de-DE" dirty="0">
                <a:sym typeface="Wingdings" panose="05000000000000000000" pitchFamily="2" charset="2"/>
              </a:rPr>
            </a:b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a:t>
            </a:r>
            <a:r>
              <a:rPr lang="de-DE" dirty="0" err="1">
                <a:sym typeface="Wingdings" panose="05000000000000000000" pitchFamily="2" charset="2"/>
              </a:rPr>
              <a:t>repository</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Create blank </a:t>
            </a:r>
            <a:r>
              <a:rPr lang="de-DE" dirty="0" err="1">
                <a:sym typeface="Wingdings" panose="05000000000000000000" pitchFamily="2" charset="2"/>
              </a:rPr>
              <a:t>project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Projektdetails eingeben</a:t>
            </a: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name</a:t>
            </a:r>
            <a:endParaRPr lang="de-DE" dirty="0">
              <a:sym typeface="Wingdings" panose="05000000000000000000" pitchFamily="2" charset="2"/>
            </a:endParaRP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slug</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Abschließend: Create </a:t>
            </a:r>
            <a:r>
              <a:rPr lang="de-DE" dirty="0" err="1">
                <a:sym typeface="Wingdings" panose="05000000000000000000" pitchFamily="2" charset="2"/>
              </a:rPr>
              <a:t>project</a:t>
            </a:r>
            <a:endParaRPr lang="de-DE" dirty="0">
              <a:sym typeface="Wingdings" panose="05000000000000000000" pitchFamily="2" charset="2"/>
            </a:endParaRPr>
          </a:p>
          <a:p>
            <a:pPr marL="857250" lvl="1" indent="-457200">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b="1" dirty="0"/>
          </a:p>
        </p:txBody>
      </p:sp>
    </p:spTree>
    <p:extLst>
      <p:ext uri="{BB962C8B-B14F-4D97-AF65-F5344CB8AC3E}">
        <p14:creationId xmlns:p14="http://schemas.microsoft.com/office/powerpoint/2010/main" val="769998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u="sng"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4257801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a:buFont typeface="Arial" panose="020B0604020202020204" pitchFamily="34" charset="0"/>
              <a:buChar char="•"/>
            </a:pPr>
            <a:r>
              <a:rPr lang="de-DE" dirty="0"/>
              <a:t>.</a:t>
            </a:r>
            <a:r>
              <a:rPr lang="de-DE" dirty="0" err="1"/>
              <a:t>gitlab-ci.yml</a:t>
            </a:r>
            <a:r>
              <a:rPr lang="de-DE" dirty="0"/>
              <a:t> Datei im Projekt erstellen</a:t>
            </a:r>
          </a:p>
          <a:p>
            <a:pPr>
              <a:buFont typeface="Arial" panose="020B0604020202020204" pitchFamily="34" charset="0"/>
              <a:buChar char="•"/>
            </a:pPr>
            <a:r>
              <a:rPr lang="de-DE" dirty="0"/>
              <a:t>= YAML Datei für die CI/CD Pipeline Anweisungen</a:t>
            </a:r>
          </a:p>
          <a:p>
            <a:pPr>
              <a:buFont typeface="Arial" panose="020B0604020202020204" pitchFamily="34" charset="0"/>
              <a:buChar char="•"/>
            </a:pPr>
            <a:endParaRPr lang="de-DE" dirty="0"/>
          </a:p>
          <a:p>
            <a:pPr>
              <a:buFont typeface="Arial" panose="020B0604020202020204" pitchFamily="34" charset="0"/>
              <a:buChar char="•"/>
            </a:pPr>
            <a:r>
              <a:rPr lang="de-DE" dirty="0"/>
              <a:t>In diese Datei gehört folgendes:</a:t>
            </a:r>
          </a:p>
          <a:p>
            <a:pPr lvl="1">
              <a:buFont typeface="Arial" panose="020B0604020202020204" pitchFamily="34" charset="0"/>
              <a:buChar char="•"/>
            </a:pPr>
            <a:r>
              <a:rPr lang="de-DE" dirty="0"/>
              <a:t>Die Struktur und Reihenfolge der </a:t>
            </a:r>
            <a:r>
              <a:rPr lang="de-DE" dirty="0" err="1"/>
              <a:t>jobs</a:t>
            </a:r>
            <a:r>
              <a:rPr lang="de-DE" dirty="0"/>
              <a:t>, welche durch den Runner ausgeführt (</a:t>
            </a:r>
            <a:r>
              <a:rPr lang="de-DE" dirty="0" err="1"/>
              <a:t>execute</a:t>
            </a:r>
            <a:r>
              <a:rPr lang="de-DE" dirty="0"/>
              <a:t>) werden</a:t>
            </a:r>
          </a:p>
          <a:p>
            <a:pPr lvl="1">
              <a:buFont typeface="Arial" panose="020B0604020202020204" pitchFamily="34" charset="0"/>
              <a:buChar char="•"/>
            </a:pPr>
            <a:r>
              <a:rPr lang="de-DE" dirty="0"/>
              <a:t>Die Entscheidungen, die der Runner bei bestimmten Bedingungen (</a:t>
            </a:r>
            <a:r>
              <a:rPr lang="de-DE" dirty="0" err="1"/>
              <a:t>conditions</a:t>
            </a:r>
            <a:r>
              <a:rPr lang="de-DE" dirty="0"/>
              <a:t>) treffen soll</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317603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457200" indent="-457200">
              <a:buFont typeface="+mj-lt"/>
              <a:buAutoNum type="arabicPeriod"/>
            </a:pPr>
            <a:r>
              <a:rPr lang="de-DE" sz="2000" dirty="0"/>
              <a:t>Linke Sidebar </a:t>
            </a:r>
            <a:r>
              <a:rPr lang="de-DE" sz="2000" dirty="0">
                <a:sym typeface="Wingdings" panose="05000000000000000000" pitchFamily="2" charset="2"/>
              </a:rPr>
              <a:t> „Search </a:t>
            </a:r>
            <a:r>
              <a:rPr lang="de-DE" sz="2000" dirty="0" err="1">
                <a:sym typeface="Wingdings" panose="05000000000000000000" pitchFamily="2" charset="2"/>
              </a:rPr>
              <a:t>or</a:t>
            </a:r>
            <a:r>
              <a:rPr lang="de-DE" sz="2000" dirty="0">
                <a:sym typeface="Wingdings" panose="05000000000000000000" pitchFamily="2" charset="2"/>
              </a:rPr>
              <a:t> </a:t>
            </a:r>
            <a:r>
              <a:rPr lang="de-DE" sz="2000" dirty="0" err="1">
                <a:sym typeface="Wingdings" panose="05000000000000000000" pitchFamily="2" charset="2"/>
              </a:rPr>
              <a:t>go</a:t>
            </a:r>
            <a:r>
              <a:rPr lang="de-DE" sz="2000" dirty="0">
                <a:sym typeface="Wingdings" panose="05000000000000000000" pitchFamily="2" charset="2"/>
              </a:rPr>
              <a:t> </a:t>
            </a:r>
            <a:r>
              <a:rPr lang="de-DE" sz="2000" dirty="0" err="1">
                <a:sym typeface="Wingdings" panose="05000000000000000000" pitchFamily="2" charset="2"/>
              </a:rPr>
              <a:t>to</a:t>
            </a:r>
            <a:r>
              <a:rPr lang="de-DE" sz="2000" dirty="0">
                <a:sym typeface="Wingdings" panose="05000000000000000000" pitchFamily="2" charset="2"/>
              </a:rPr>
              <a:t>“  Projekt suchen</a:t>
            </a:r>
          </a:p>
          <a:p>
            <a:pPr marL="457200" indent="-457200">
              <a:buFont typeface="+mj-lt"/>
              <a:buAutoNum type="arabicPeriod"/>
            </a:pPr>
            <a:r>
              <a:rPr lang="de-DE" sz="2000" dirty="0">
                <a:sym typeface="Wingdings" panose="05000000000000000000" pitchFamily="2" charset="2"/>
              </a:rPr>
              <a:t>„Project </a:t>
            </a:r>
            <a:r>
              <a:rPr lang="de-DE" sz="2000" dirty="0" err="1">
                <a:sym typeface="Wingdings" panose="05000000000000000000" pitchFamily="2" charset="2"/>
              </a:rPr>
              <a:t>overview</a:t>
            </a:r>
            <a:r>
              <a:rPr lang="de-DE" sz="2000" dirty="0">
                <a:sym typeface="Wingdings" panose="05000000000000000000" pitchFamily="2" charset="2"/>
              </a:rPr>
              <a:t>“ auswählen</a:t>
            </a:r>
          </a:p>
          <a:p>
            <a:pPr marL="457200" indent="-457200">
              <a:buFont typeface="+mj-lt"/>
              <a:buAutoNum type="arabicPeriod"/>
            </a:pPr>
            <a:r>
              <a:rPr lang="de-DE" sz="2000" dirty="0">
                <a:sym typeface="Wingdings" panose="05000000000000000000" pitchFamily="2" charset="2"/>
              </a:rPr>
              <a:t>„</a:t>
            </a:r>
            <a:r>
              <a:rPr lang="de-DE" sz="2000" b="1" dirty="0">
                <a:sym typeface="Wingdings" panose="05000000000000000000" pitchFamily="2" charset="2"/>
              </a:rPr>
              <a:t>+</a:t>
            </a:r>
            <a:r>
              <a:rPr lang="de-DE" sz="2000" dirty="0">
                <a:sym typeface="Wingdings" panose="05000000000000000000" pitchFamily="2" charset="2"/>
              </a:rPr>
              <a:t>“ Icon in der Projektübersicht (nicht Sidebar!) auswählen  „New </a:t>
            </a:r>
            <a:r>
              <a:rPr lang="de-DE" sz="2000" dirty="0" err="1">
                <a:sym typeface="Wingdings" panose="05000000000000000000" pitchFamily="2" charset="2"/>
              </a:rPr>
              <a:t>file</a:t>
            </a:r>
            <a:r>
              <a:rPr lang="de-DE" sz="2000" dirty="0">
                <a:sym typeface="Wingdings" panose="05000000000000000000" pitchFamily="2" charset="2"/>
              </a:rPr>
              <a:t>“</a:t>
            </a:r>
          </a:p>
          <a:p>
            <a:pPr marL="457200" indent="-457200">
              <a:buFont typeface="+mj-lt"/>
              <a:buAutoNum type="arabicPeriod"/>
            </a:pPr>
            <a:r>
              <a:rPr lang="de-DE" sz="2000" dirty="0">
                <a:sym typeface="Wingdings" panose="05000000000000000000" pitchFamily="2" charset="2"/>
              </a:rPr>
              <a:t>„Filename“: .</a:t>
            </a:r>
            <a:r>
              <a:rPr lang="de-DE" sz="2000" dirty="0" err="1">
                <a:sym typeface="Wingdings" panose="05000000000000000000" pitchFamily="2" charset="2"/>
              </a:rPr>
              <a:t>gitlab-ci.yml</a:t>
            </a: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Beispielkonfiguration:</a:t>
            </a: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„Commit </a:t>
            </a:r>
            <a:r>
              <a:rPr lang="de-DE" sz="2000" dirty="0" err="1">
                <a:sym typeface="Wingdings" panose="05000000000000000000" pitchFamily="2" charset="2"/>
              </a:rPr>
              <a:t>changes</a:t>
            </a:r>
            <a:r>
              <a:rPr lang="de-DE" sz="2000" dirty="0">
                <a:sym typeface="Wingdings" panose="05000000000000000000" pitchFamily="2" charset="2"/>
              </a:rPr>
              <a:t>“</a:t>
            </a:r>
          </a:p>
        </p:txBody>
      </p:sp>
      <p:sp>
        <p:nvSpPr>
          <p:cNvPr id="4" name="Textfeld 3">
            <a:extLst>
              <a:ext uri="{FF2B5EF4-FFF2-40B4-BE49-F238E27FC236}">
                <a16:creationId xmlns:a16="http://schemas.microsoft.com/office/drawing/2014/main" id="{5617AB93-5EF8-B9BC-A7A8-E9398E4708DC}"/>
              </a:ext>
            </a:extLst>
          </p:cNvPr>
          <p:cNvSpPr txBox="1"/>
          <p:nvPr/>
        </p:nvSpPr>
        <p:spPr bwMode="auto">
          <a:xfrm>
            <a:off x="755576" y="3501008"/>
            <a:ext cx="4464496" cy="2677656"/>
          </a:xfrm>
          <a:prstGeom prst="rect">
            <a:avLst/>
          </a:prstGeom>
          <a:noFill/>
          <a:ln w="9525">
            <a:noFill/>
            <a:miter lim="800000"/>
            <a:headEnd/>
            <a:tailEnd/>
          </a:ln>
        </p:spPr>
        <p:txBody>
          <a:bodyPr wrap="square" rtlCol="0" anchor="ctr">
            <a:spAutoFit/>
          </a:bodyPr>
          <a:lstStyle/>
          <a:p>
            <a:pPr eaLnBrk="1" hangingPunct="1"/>
            <a:r>
              <a:rPr lang="en-US" sz="1400" b="0" i="0" dirty="0">
                <a:solidFill>
                  <a:srgbClr val="0F778A"/>
                </a:solidFill>
                <a:effectLst/>
                <a:latin typeface="GitLab Mono"/>
              </a:rPr>
              <a:t>stages</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endParaRPr lang="en-US" sz="1400" b="0" i="0" dirty="0">
              <a:solidFill>
                <a:srgbClr val="404040"/>
              </a:solidFill>
              <a:effectLst/>
              <a:latin typeface="GitLab Mono"/>
            </a:endParaRPr>
          </a:p>
          <a:p>
            <a:pPr eaLnBrk="1" hangingPunct="1"/>
            <a:r>
              <a:rPr lang="en-US" sz="1400" b="0" i="0" dirty="0" err="1">
                <a:solidFill>
                  <a:srgbClr val="0F778A"/>
                </a:solidFill>
                <a:effectLst/>
                <a:latin typeface="GitLab Mono"/>
              </a:rPr>
              <a:t>job_build</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a:t>
            </a:r>
            <a:r>
              <a:rPr lang="en-US" sz="1400" b="0" i="0" dirty="0" err="1">
                <a:solidFill>
                  <a:srgbClr val="BA2121"/>
                </a:solidFill>
                <a:effectLst/>
                <a:latin typeface="GitLab Mono"/>
              </a:rPr>
              <a:t>Buildin</a:t>
            </a:r>
            <a:r>
              <a:rPr lang="en-US" sz="1400" b="0" i="0" dirty="0">
                <a:solidFill>
                  <a:srgbClr val="BA2121"/>
                </a:solidFill>
                <a:effectLst/>
                <a:latin typeface="GitLab Mono"/>
              </a:rPr>
              <a:t> the project"</a:t>
            </a:r>
            <a:r>
              <a:rPr lang="en-US" sz="1400" b="0" i="0" dirty="0">
                <a:solidFill>
                  <a:srgbClr val="404040"/>
                </a:solidFill>
                <a:effectLst/>
                <a:latin typeface="GitLab Mono"/>
              </a:rPr>
              <a:t> </a:t>
            </a:r>
            <a:r>
              <a:rPr lang="en-US" sz="1400" b="0" i="0" dirty="0" err="1">
                <a:solidFill>
                  <a:srgbClr val="0F778A"/>
                </a:solidFill>
                <a:effectLst/>
                <a:latin typeface="GitLab Mono"/>
              </a:rPr>
              <a:t>job_test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"Running tests"</a:t>
            </a:r>
            <a:endParaRPr lang="de-DE" sz="1800" dirty="0">
              <a:latin typeface="Arial" charset="0"/>
            </a:endParaRPr>
          </a:p>
        </p:txBody>
      </p:sp>
    </p:spTree>
    <p:extLst>
      <p:ext uri="{BB962C8B-B14F-4D97-AF65-F5344CB8AC3E}">
        <p14:creationId xmlns:p14="http://schemas.microsoft.com/office/powerpoint/2010/main" val="1179084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u="sng" dirty="0" err="1"/>
              <a:t>GitLab</a:t>
            </a:r>
            <a:r>
              <a:rPr lang="de-DE" altLang="de-DE" sz="1400" u="sng"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585178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u="sng"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776325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Projekt-Runner erstellen und registrieren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3033597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u="sng" dirty="0"/>
              <a:t>Pipeline triggern, um den Runner zu starten</a:t>
            </a:r>
          </a:p>
          <a:p>
            <a:pPr marL="0" indent="0">
              <a:buNone/>
            </a:pPr>
            <a:endParaRPr lang="de-DE" b="1" dirty="0"/>
          </a:p>
        </p:txBody>
      </p:sp>
    </p:spTree>
    <p:extLst>
      <p:ext uri="{BB962C8B-B14F-4D97-AF65-F5344CB8AC3E}">
        <p14:creationId xmlns:p14="http://schemas.microsoft.com/office/powerpoint/2010/main" val="1568887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Pipeline triggern, um den Runner zu starten</a:t>
            </a:r>
          </a:p>
          <a:p>
            <a:pPr marL="457200" indent="-457200">
              <a:buFont typeface="+mj-lt"/>
              <a:buAutoNum type="arabicPeriod"/>
            </a:pPr>
            <a:r>
              <a:rPr lang="de-DE" dirty="0"/>
              <a:t>Eignes Projekt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„Pipelines“</a:t>
            </a:r>
          </a:p>
          <a:p>
            <a:pPr marL="457200" indent="-457200">
              <a:buFont typeface="+mj-lt"/>
              <a:buAutoNum type="arabicPeriod"/>
            </a:pPr>
            <a:r>
              <a:rPr lang="de-DE" dirty="0">
                <a:sym typeface="Wingdings" panose="05000000000000000000" pitchFamily="2" charset="2"/>
              </a:rPr>
              <a:t>„Run </a:t>
            </a:r>
            <a:r>
              <a:rPr lang="de-DE" dirty="0" err="1">
                <a:sym typeface="Wingdings" panose="05000000000000000000" pitchFamily="2" charset="2"/>
              </a:rPr>
              <a:t>pipeline</a:t>
            </a:r>
            <a:r>
              <a:rPr lang="de-DE" dirty="0">
                <a:sym typeface="Wingdings" panose="05000000000000000000" pitchFamily="2" charset="2"/>
              </a:rPr>
              <a:t>“</a:t>
            </a:r>
          </a:p>
          <a:p>
            <a:pPr marL="457200" indent="-457200">
              <a:buFont typeface="+mj-lt"/>
              <a:buAutoNum type="arabicPeriod"/>
            </a:pPr>
            <a:r>
              <a:rPr lang="de-DE" dirty="0"/>
              <a:t>Job selektieren </a:t>
            </a:r>
            <a:r>
              <a:rPr lang="de-DE" dirty="0">
                <a:sym typeface="Wingdings" panose="05000000000000000000" pitchFamily="2" charset="2"/>
              </a:rPr>
              <a:t> Man sieht die dazugehörigen Logs</a:t>
            </a:r>
            <a:endParaRPr lang="de-DE" dirty="0"/>
          </a:p>
        </p:txBody>
      </p:sp>
    </p:spTree>
    <p:extLst>
      <p:ext uri="{BB962C8B-B14F-4D97-AF65-F5344CB8AC3E}">
        <p14:creationId xmlns:p14="http://schemas.microsoft.com/office/powerpoint/2010/main" val="331031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1: Eigene Pipeline mit einem Project Runner starten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Installieren Sie lokal den </a:t>
            </a:r>
            <a:r>
              <a:rPr lang="de-DE" dirty="0" err="1"/>
              <a:t>GitLab</a:t>
            </a:r>
            <a:r>
              <a:rPr lang="de-DE" dirty="0"/>
              <a:t> Runner</a:t>
            </a:r>
          </a:p>
          <a:p>
            <a:pPr marL="857250" lvl="1" indent="-457200">
              <a:buFont typeface="Arial" panose="020B0604020202020204" pitchFamily="34" charset="0"/>
              <a:buChar char="•"/>
            </a:pPr>
            <a:r>
              <a:rPr lang="de-DE" dirty="0"/>
              <a:t>Erstellen oder nutzen Sie Ihr eigenes Projekt</a:t>
            </a:r>
          </a:p>
          <a:p>
            <a:pPr marL="857250" lvl="1" indent="-457200">
              <a:buFont typeface="Arial" panose="020B0604020202020204" pitchFamily="34" charset="0"/>
              <a:buChar char="•"/>
            </a:pPr>
            <a:r>
              <a:rPr lang="de-DE" dirty="0"/>
              <a:t>Erstellen Sie eine Pipeline für Ihr Projekt</a:t>
            </a:r>
          </a:p>
          <a:p>
            <a:pPr marL="857250" lvl="1" indent="-457200">
              <a:buFont typeface="Arial" panose="020B0604020202020204" pitchFamily="34" charset="0"/>
              <a:buChar char="•"/>
            </a:pPr>
            <a:r>
              <a:rPr lang="de-DE" dirty="0"/>
              <a:t>Erstellen und registrieren Sie den Runner</a:t>
            </a:r>
          </a:p>
          <a:p>
            <a:pPr marL="857250" lvl="1" indent="-457200">
              <a:buFont typeface="Arial" panose="020B0604020202020204" pitchFamily="34" charset="0"/>
              <a:buChar char="•"/>
            </a:pPr>
            <a:r>
              <a:rPr lang="de-DE" dirty="0"/>
              <a:t>Starten Sie Ihre Pipeline</a:t>
            </a:r>
          </a:p>
        </p:txBody>
      </p:sp>
    </p:spTree>
    <p:extLst>
      <p:ext uri="{BB962C8B-B14F-4D97-AF65-F5344CB8AC3E}">
        <p14:creationId xmlns:p14="http://schemas.microsoft.com/office/powerpoint/2010/main" val="2100643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5" name="Inhaltsplatzhalter 4">
            <a:extLst>
              <a:ext uri="{FF2B5EF4-FFF2-40B4-BE49-F238E27FC236}">
                <a16:creationId xmlns:a16="http://schemas.microsoft.com/office/drawing/2014/main" id="{8DD0ED9F-52DA-91B2-2C24-717C38E4D7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3464" y="1628800"/>
            <a:ext cx="6217071" cy="4088116"/>
          </a:xfrm>
        </p:spPr>
      </p:pic>
    </p:spTree>
    <p:extLst>
      <p:ext uri="{BB962C8B-B14F-4D97-AF65-F5344CB8AC3E}">
        <p14:creationId xmlns:p14="http://schemas.microsoft.com/office/powerpoint/2010/main" val="31769926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sz="2000" b="1" dirty="0"/>
              <a:t>Verschiedene Runner verwalten</a:t>
            </a:r>
          </a:p>
          <a:p>
            <a:pPr>
              <a:buFont typeface="Arial" panose="020B0604020202020204" pitchFamily="34" charset="0"/>
              <a:buChar char="•"/>
            </a:pPr>
            <a:r>
              <a:rPr lang="de-DE" sz="2000" dirty="0"/>
              <a:t>Wann ist welcher Runner sinnvoll?</a:t>
            </a:r>
          </a:p>
          <a:p>
            <a:pPr lvl="1">
              <a:buFont typeface="Arial" panose="020B0604020202020204" pitchFamily="34" charset="0"/>
              <a:buChar char="•"/>
            </a:pPr>
            <a:r>
              <a:rPr lang="de-DE" sz="1800" dirty="0"/>
              <a:t>Hängt davon ab, wer Zugriff haben soll!</a:t>
            </a:r>
          </a:p>
          <a:p>
            <a:pPr>
              <a:buFont typeface="Arial" panose="020B0604020202020204" pitchFamily="34" charset="0"/>
              <a:buChar char="•"/>
            </a:pPr>
            <a:r>
              <a:rPr lang="de-DE" sz="2000" dirty="0"/>
              <a:t>Instance Runners</a:t>
            </a:r>
          </a:p>
          <a:p>
            <a:pPr lvl="1">
              <a:buFont typeface="Arial" panose="020B0604020202020204" pitchFamily="34" charset="0"/>
              <a:buChar char="•"/>
            </a:pPr>
            <a:r>
              <a:rPr lang="de-DE" sz="1800" dirty="0"/>
              <a:t>Verfügbar für alle Gruppen und Projekte einer </a:t>
            </a:r>
            <a:r>
              <a:rPr lang="de-DE" sz="1800" dirty="0" err="1"/>
              <a:t>GitLab</a:t>
            </a:r>
            <a:r>
              <a:rPr lang="de-DE" sz="1800" dirty="0"/>
              <a:t>-Instanz</a:t>
            </a:r>
          </a:p>
          <a:p>
            <a:pPr lvl="1">
              <a:buFont typeface="Arial" panose="020B0604020202020204" pitchFamily="34" charset="0"/>
              <a:buChar char="•"/>
            </a:pPr>
            <a:r>
              <a:rPr lang="de-DE" sz="1800" dirty="0"/>
              <a:t>Adminrechte in </a:t>
            </a:r>
            <a:r>
              <a:rPr lang="de-DE" sz="1800" dirty="0" err="1"/>
              <a:t>GitLab</a:t>
            </a:r>
            <a:r>
              <a:rPr lang="de-DE" sz="1800" dirty="0"/>
              <a:t> unbedingt notwendig!</a:t>
            </a:r>
          </a:p>
          <a:p>
            <a:pPr>
              <a:buFont typeface="Arial" panose="020B0604020202020204" pitchFamily="34" charset="0"/>
              <a:buChar char="•"/>
            </a:pPr>
            <a:r>
              <a:rPr lang="de-DE" sz="2000" dirty="0"/>
              <a:t>Group Runners</a:t>
            </a:r>
          </a:p>
          <a:p>
            <a:pPr lvl="1">
              <a:buFont typeface="Arial" panose="020B0604020202020204" pitchFamily="34" charset="0"/>
              <a:buChar char="•"/>
            </a:pPr>
            <a:r>
              <a:rPr lang="de-DE" sz="1800" dirty="0"/>
              <a:t>Verfügbar für alle Projekte und Untergruppen einer Gruppe</a:t>
            </a:r>
          </a:p>
          <a:p>
            <a:pPr lvl="1">
              <a:buFont typeface="Arial" panose="020B0604020202020204" pitchFamily="34" charset="0"/>
              <a:buChar char="•"/>
            </a:pPr>
            <a:r>
              <a:rPr lang="de-DE" sz="1800" dirty="0" err="1"/>
              <a:t>Owner</a:t>
            </a:r>
            <a:r>
              <a:rPr lang="de-DE" sz="1800" dirty="0"/>
              <a:t>-Rolle für die Gruppe benötigt</a:t>
            </a:r>
          </a:p>
          <a:p>
            <a:pPr>
              <a:buFont typeface="Arial" panose="020B0604020202020204" pitchFamily="34" charset="0"/>
              <a:buChar char="•"/>
            </a:pPr>
            <a:r>
              <a:rPr lang="de-DE" sz="2000" dirty="0"/>
              <a:t>Project Runners</a:t>
            </a:r>
          </a:p>
          <a:p>
            <a:pPr lvl="1">
              <a:buFont typeface="Arial" panose="020B0604020202020204" pitchFamily="34" charset="0"/>
              <a:buChar char="•"/>
            </a:pPr>
            <a:r>
              <a:rPr lang="de-DE" sz="1800" dirty="0"/>
              <a:t>Können mit verschiedenen Projekten verknüpft sein</a:t>
            </a:r>
          </a:p>
          <a:p>
            <a:pPr lvl="1">
              <a:buFont typeface="Arial" panose="020B0604020202020204" pitchFamily="34" charset="0"/>
              <a:buChar char="•"/>
            </a:pPr>
            <a:r>
              <a:rPr lang="de-DE" sz="1800" dirty="0"/>
              <a:t>Normalerweise nur von einem Projekt genutzt</a:t>
            </a:r>
          </a:p>
          <a:p>
            <a:pPr lvl="1">
              <a:buFont typeface="Arial" panose="020B0604020202020204" pitchFamily="34" charset="0"/>
              <a:buChar char="•"/>
            </a:pPr>
            <a:r>
              <a:rPr lang="de-DE" sz="1800" dirty="0"/>
              <a:t>Verfügbar für das verknüpfte Projekt</a:t>
            </a:r>
          </a:p>
          <a:p>
            <a:pPr lvl="1">
              <a:buFont typeface="Arial" panose="020B0604020202020204" pitchFamily="34" charset="0"/>
              <a:buChar char="•"/>
            </a:pPr>
            <a:r>
              <a:rPr lang="de-DE" sz="1800" dirty="0" err="1"/>
              <a:t>Maintainer</a:t>
            </a:r>
            <a:r>
              <a:rPr lang="de-DE" sz="1800" dirty="0"/>
              <a:t>-Rolle für das Projekt benötigt</a:t>
            </a:r>
          </a:p>
          <a:p>
            <a:pPr>
              <a:buFont typeface="Arial" panose="020B0604020202020204" pitchFamily="34" charset="0"/>
              <a:buChar char="•"/>
            </a:pPr>
            <a:r>
              <a:rPr lang="de-DE" sz="2000" dirty="0"/>
              <a:t>Hier: Runner mit </a:t>
            </a:r>
            <a:r>
              <a:rPr lang="de-DE" sz="2000" dirty="0" err="1"/>
              <a:t>authentication</a:t>
            </a:r>
            <a:r>
              <a:rPr lang="de-DE" sz="2000" dirty="0"/>
              <a:t> </a:t>
            </a:r>
            <a:r>
              <a:rPr lang="de-DE" sz="2000" dirty="0" err="1"/>
              <a:t>token</a:t>
            </a:r>
            <a:r>
              <a:rPr lang="de-DE" sz="2000" dirty="0"/>
              <a:t>! (nicht </a:t>
            </a:r>
            <a:r>
              <a:rPr lang="de-DE" sz="2000" dirty="0" err="1"/>
              <a:t>registration</a:t>
            </a:r>
            <a:r>
              <a:rPr lang="de-DE" sz="2000" dirty="0"/>
              <a:t> </a:t>
            </a:r>
            <a:r>
              <a:rPr lang="de-DE" sz="2000" dirty="0" err="1"/>
              <a:t>token</a:t>
            </a:r>
            <a:r>
              <a:rPr lang="de-DE" sz="2000" dirty="0"/>
              <a:t>)</a:t>
            </a:r>
          </a:p>
          <a:p>
            <a:pPr marL="0" indent="0">
              <a:buNone/>
            </a:pPr>
            <a:endParaRPr lang="de-DE" sz="2000" b="1" dirty="0"/>
          </a:p>
        </p:txBody>
      </p:sp>
    </p:spTree>
    <p:extLst>
      <p:ext uri="{BB962C8B-B14F-4D97-AF65-F5344CB8AC3E}">
        <p14:creationId xmlns:p14="http://schemas.microsoft.com/office/powerpoint/2010/main" val="20837710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275904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5813012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u="sng" dirty="0"/>
              <a:t>Einen Instance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8734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30920473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A65DB-E261-ABD3-A230-E78E4BCD368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E82A97CE-6D22-F3B1-2ACA-174282D149E0}"/>
              </a:ext>
            </a:extLst>
          </p:cNvPr>
          <p:cNvSpPr>
            <a:spLocks noGrp="1"/>
          </p:cNvSpPr>
          <p:nvPr>
            <p:ph idx="1"/>
          </p:nvPr>
        </p:nvSpPr>
        <p:spPr/>
        <p:txBody>
          <a:bodyPr/>
          <a:lstStyle/>
          <a:p>
            <a:pPr marL="0" indent="0">
              <a:buNone/>
            </a:pPr>
            <a:r>
              <a:rPr lang="de-DE" b="1" dirty="0"/>
              <a:t>Einen Instance Runner mit </a:t>
            </a:r>
            <a:r>
              <a:rPr lang="de-DE" b="1" dirty="0" err="1"/>
              <a:t>authentication</a:t>
            </a:r>
            <a:r>
              <a:rPr lang="de-DE" b="1" dirty="0"/>
              <a:t> </a:t>
            </a:r>
            <a:r>
              <a:rPr lang="de-DE" b="1" dirty="0" err="1"/>
              <a:t>token</a:t>
            </a:r>
            <a:r>
              <a:rPr lang="de-DE" b="1" dirty="0"/>
              <a:t> erstellen</a:t>
            </a:r>
          </a:p>
          <a:p>
            <a:pPr marL="0" indent="0">
              <a:buNone/>
            </a:pPr>
            <a:r>
              <a:rPr lang="de-DE" sz="2000" dirty="0"/>
              <a:t>Voraussetzung: Adminrechte in </a:t>
            </a:r>
            <a:r>
              <a:rPr lang="de-DE" sz="2000" dirty="0" err="1"/>
              <a:t>GitLab</a:t>
            </a:r>
            <a:endParaRPr lang="de-DE" sz="2000" b="1" dirty="0"/>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sym typeface="Wingdings" panose="05000000000000000000" pitchFamily="2" charset="2"/>
              </a:rPr>
              <a:t>„CI/CD“  „Runners“ auswählen</a:t>
            </a:r>
          </a:p>
          <a:p>
            <a:pPr marL="457200" indent="-457200">
              <a:buFont typeface="+mj-lt"/>
              <a:buAutoNum type="arabicPeriod"/>
            </a:pPr>
            <a:r>
              <a:rPr lang="de-DE" dirty="0"/>
              <a:t>„New </a:t>
            </a:r>
            <a:r>
              <a:rPr lang="de-DE" dirty="0" err="1"/>
              <a:t>instance</a:t>
            </a:r>
            <a:r>
              <a:rPr lang="de-DE" dirty="0"/>
              <a:t> </a:t>
            </a:r>
            <a:r>
              <a:rPr lang="de-DE" dirty="0" err="1"/>
              <a:t>runner</a:t>
            </a:r>
            <a:r>
              <a:rPr lang="de-DE" dirty="0"/>
              <a:t>“ auswählen</a:t>
            </a:r>
          </a:p>
          <a:p>
            <a:pPr marL="457200" indent="-457200">
              <a:buFont typeface="+mj-lt"/>
              <a:buAutoNum type="arabicPeriod"/>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a:buFont typeface="Arial" panose="020B0604020202020204" pitchFamily="34" charset="0"/>
              <a:buChar char="•"/>
            </a:pPr>
            <a:endParaRPr lang="de-DE" dirty="0"/>
          </a:p>
          <a:p>
            <a:endParaRPr lang="de-DE" dirty="0"/>
          </a:p>
        </p:txBody>
      </p:sp>
    </p:spTree>
    <p:extLst>
      <p:ext uri="{BB962C8B-B14F-4D97-AF65-F5344CB8AC3E}">
        <p14:creationId xmlns:p14="http://schemas.microsoft.com/office/powerpoint/2010/main" val="27018334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715361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indent="0">
              <a:buNone/>
            </a:pPr>
            <a:r>
              <a:rPr lang="de-DE" sz="2000" dirty="0"/>
              <a:t>Voraussetzung: Adminrechte in </a:t>
            </a:r>
            <a:r>
              <a:rPr lang="de-DE" sz="2000" dirty="0" err="1"/>
              <a:t>GitLab</a:t>
            </a:r>
            <a:endParaRPr lang="de-DE" sz="2000" dirty="0"/>
          </a:p>
          <a:p>
            <a:pPr>
              <a:buFont typeface="Arial" panose="020B0604020202020204" pitchFamily="34" charset="0"/>
              <a:buChar char="•"/>
            </a:pPr>
            <a:r>
              <a:rPr lang="de-DE" dirty="0"/>
              <a:t>Runner können pausiert werden, damit keine weiteren </a:t>
            </a:r>
            <a:r>
              <a:rPr lang="de-DE" dirty="0" err="1"/>
              <a:t>jobs</a:t>
            </a:r>
            <a:r>
              <a:rPr lang="de-DE" dirty="0"/>
              <a:t> angenommen werden</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506491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453777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Instance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Adminrechte in </a:t>
            </a:r>
            <a:r>
              <a:rPr kumimoji="0" lang="de-DE" sz="2000" b="0" i="0" u="none" strike="noStrike" kern="0" cap="none" spc="0" normalizeH="0" baseline="0" noProof="0" dirty="0" err="1">
                <a:ln>
                  <a:noFill/>
                </a:ln>
                <a:solidFill>
                  <a:srgbClr val="000000"/>
                </a:solidFill>
                <a:effectLst/>
                <a:uLnTx/>
                <a:uFillTx/>
                <a:latin typeface="Arial"/>
                <a:ea typeface="+mn-ea"/>
                <a:cs typeface="+mn-cs"/>
              </a:rPr>
              <a:t>GitLab</a:t>
            </a: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Instance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411024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u="sng"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42999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 Projekt aktivieren/deaktivieren</a:t>
            </a:r>
          </a:p>
          <a:p>
            <a:pPr>
              <a:buFont typeface="Arial" panose="020B0604020202020204" pitchFamily="34" charset="0"/>
              <a:buChar char="•"/>
            </a:pPr>
            <a:r>
              <a:rPr lang="de-DE" sz="1800" dirty="0"/>
              <a:t>GitLab.com-Default: Für alle Projekte aktiviert</a:t>
            </a:r>
          </a:p>
          <a:p>
            <a:pPr>
              <a:buFont typeface="Arial" panose="020B0604020202020204" pitchFamily="34" charset="0"/>
              <a:buChar char="•"/>
            </a:pPr>
            <a:r>
              <a:rPr lang="de-DE" sz="1800" dirty="0"/>
              <a:t>Self-</a:t>
            </a:r>
            <a:r>
              <a:rPr lang="de-DE" sz="1800" dirty="0" err="1"/>
              <a:t>managed</a:t>
            </a:r>
            <a:r>
              <a:rPr lang="de-DE" sz="1800" dirty="0"/>
              <a:t> </a:t>
            </a:r>
            <a:r>
              <a:rPr lang="de-DE" sz="1800" dirty="0" err="1"/>
              <a:t>GitLab</a:t>
            </a:r>
            <a:r>
              <a:rPr lang="de-DE" sz="1800" dirty="0"/>
              <a:t>: Admin kann aktivieren/deaktivieren</a:t>
            </a:r>
          </a:p>
          <a:p>
            <a:pPr>
              <a:buFont typeface="Arial" panose="020B0604020202020204" pitchFamily="34" charset="0"/>
              <a:buChar char="•"/>
            </a:pPr>
            <a:r>
              <a:rPr lang="de-DE" sz="1800" dirty="0"/>
              <a:t>Für bestehende Projekte: Ein Admin muss diese installieren und registrieren</a:t>
            </a:r>
          </a:p>
          <a:p>
            <a:pPr>
              <a:buFont typeface="Arial" panose="020B0604020202020204" pitchFamily="34" charset="0"/>
              <a:buChar char="•"/>
            </a:pPr>
            <a:endParaRPr lang="de-DE" sz="1800" dirty="0"/>
          </a:p>
          <a:p>
            <a:pPr marL="0" indent="0">
              <a:buNone/>
            </a:pPr>
            <a:r>
              <a:rPr lang="de-DE" sz="1800" dirty="0"/>
              <a:t>Um Instance Runners zu (de)aktivieren:</a:t>
            </a:r>
          </a:p>
          <a:p>
            <a:pPr marL="457200" indent="-457200">
              <a:buFont typeface="+mj-lt"/>
              <a:buAutoNum type="arabicPeriod"/>
            </a:pPr>
            <a:r>
              <a:rPr lang="de-DE" sz="1800" dirty="0"/>
              <a:t>Gewünschtes Projekt auswählen</a:t>
            </a:r>
          </a:p>
          <a:p>
            <a:pPr marL="457200" indent="-457200">
              <a:buFont typeface="+mj-lt"/>
              <a:buAutoNum type="arabicPeriod"/>
            </a:pPr>
            <a:r>
              <a:rPr lang="de-DE" sz="1800" dirty="0"/>
              <a:t>„Settings“ </a:t>
            </a:r>
            <a:r>
              <a:rPr lang="de-DE" sz="1800" dirty="0">
                <a:sym typeface="Wingdings" panose="05000000000000000000" pitchFamily="2" charset="2"/>
              </a:rPr>
              <a:t> „CI/CD“</a:t>
            </a:r>
          </a:p>
          <a:p>
            <a:pPr marL="457200" indent="-457200">
              <a:buFont typeface="+mj-lt"/>
              <a:buAutoNum type="arabicPeriod"/>
            </a:pPr>
            <a:r>
              <a:rPr lang="de-DE" sz="1800" dirty="0">
                <a:sym typeface="Wingdings" panose="05000000000000000000" pitchFamily="2" charset="2"/>
              </a:rPr>
              <a:t>„Runners“ ausklappen</a:t>
            </a:r>
          </a:p>
          <a:p>
            <a:pPr marL="857250" lvl="1" indent="-457200">
              <a:buFont typeface="+mj-lt"/>
              <a:buAutoNum type="arabicPeriod"/>
            </a:pPr>
            <a:r>
              <a:rPr lang="de-DE" sz="1600" dirty="0">
                <a:sym typeface="Wingdings" panose="05000000000000000000" pitchFamily="2" charset="2"/>
              </a:rPr>
              <a:t>Aktivieren: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auswählen</a:t>
            </a:r>
          </a:p>
          <a:p>
            <a:pPr marL="857250" lvl="1" indent="-457200">
              <a:buFont typeface="+mj-lt"/>
              <a:buAutoNum type="arabicPeriod"/>
            </a:pPr>
            <a:r>
              <a:rPr lang="de-DE" sz="1600" dirty="0">
                <a:sym typeface="Wingdings" panose="05000000000000000000" pitchFamily="2" charset="2"/>
              </a:rPr>
              <a:t>Deaktivieren: „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abwählen</a:t>
            </a:r>
          </a:p>
          <a:p>
            <a:pPr marL="857250" lvl="1" indent="-457200">
              <a:buFont typeface="+mj-lt"/>
              <a:buAutoNum type="arabicPeriod"/>
            </a:pPr>
            <a:endParaRPr lang="de-DE" sz="1600" dirty="0">
              <a:sym typeface="Wingdings" panose="05000000000000000000" pitchFamily="2" charset="2"/>
            </a:endParaRPr>
          </a:p>
          <a:p>
            <a:pPr marL="0" indent="0">
              <a:buNone/>
            </a:pPr>
            <a:r>
              <a:rPr lang="de-DE" sz="1800" dirty="0">
                <a:sym typeface="Wingdings" panose="05000000000000000000" pitchFamily="2" charset="2"/>
              </a:rPr>
              <a:t>In folgenden Fällen sind Instance Runners automatisch deaktiviert:</a:t>
            </a:r>
          </a:p>
          <a:p>
            <a:pPr>
              <a:buFont typeface="Arial" panose="020B0604020202020204" pitchFamily="34" charset="0"/>
              <a:buChar char="•"/>
            </a:pPr>
            <a:r>
              <a:rPr lang="de-DE" sz="1800" dirty="0">
                <a:sym typeface="Wingdings" panose="05000000000000000000" pitchFamily="2" charset="2"/>
              </a:rPr>
              <a:t>Wenn Instance Runner für die Parent-Gruppe deaktiviert sind</a:t>
            </a:r>
          </a:p>
          <a:p>
            <a:pPr>
              <a:buFont typeface="Arial" panose="020B0604020202020204" pitchFamily="34" charset="0"/>
              <a:buChar char="•"/>
            </a:pPr>
            <a:r>
              <a:rPr lang="de-DE" sz="1800" dirty="0">
                <a:sym typeface="Wingdings" panose="05000000000000000000" pitchFamily="2" charset="2"/>
              </a:rPr>
              <a:t>Wenn das Überschreiben dieser Einstellung auf Projektebene nicht erlaubt ist</a:t>
            </a:r>
          </a:p>
          <a:p>
            <a:pPr>
              <a:buFont typeface="Arial" panose="020B0604020202020204" pitchFamily="34" charset="0"/>
              <a:buChar char="•"/>
            </a:pPr>
            <a:endParaRPr lang="de-DE" sz="2200"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441721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u="sng"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1746045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eine Gruppe aktivieren/deaktivieren</a:t>
            </a:r>
          </a:p>
          <a:p>
            <a:pPr marL="457200" indent="-457200">
              <a:buFont typeface="+mj-lt"/>
              <a:buAutoNum type="arabicPeriod"/>
            </a:pPr>
            <a:r>
              <a:rPr lang="de-DE" sz="2400" dirty="0"/>
              <a:t>Gewünschte Gruppe auswählen</a:t>
            </a:r>
          </a:p>
          <a:p>
            <a:pPr marL="457200" indent="-457200">
              <a:buFont typeface="+mj-lt"/>
              <a:buAutoNum type="arabicPeriod"/>
            </a:pPr>
            <a:r>
              <a:rPr lang="de-DE" sz="2400" dirty="0"/>
              <a:t>„Settings“ </a:t>
            </a:r>
            <a:r>
              <a:rPr lang="de-DE" sz="2400" dirty="0">
                <a:sym typeface="Wingdings" panose="05000000000000000000" pitchFamily="2" charset="2"/>
              </a:rPr>
              <a:t> „CI/CD“</a:t>
            </a:r>
          </a:p>
          <a:p>
            <a:pPr marL="457200" indent="-457200">
              <a:buFont typeface="+mj-lt"/>
              <a:buAutoNum type="arabicPeriod"/>
            </a:pPr>
            <a:r>
              <a:rPr lang="de-DE" sz="2400" dirty="0">
                <a:sym typeface="Wingdings" panose="05000000000000000000" pitchFamily="2" charset="2"/>
              </a:rPr>
              <a:t>„Runners“ ausklappen</a:t>
            </a:r>
          </a:p>
          <a:p>
            <a:pPr marL="857250" lvl="1" indent="-457200">
              <a:buFont typeface="+mj-lt"/>
              <a:buAutoNum type="arabicPeriod"/>
            </a:pPr>
            <a:r>
              <a:rPr lang="de-DE" dirty="0"/>
              <a:t>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auswählen</a:t>
            </a:r>
          </a:p>
          <a:p>
            <a:pPr marL="857250" lvl="1" indent="-457200">
              <a:buFont typeface="+mj-lt"/>
              <a:buAutoNum type="arabicPeriod"/>
            </a:pPr>
            <a:r>
              <a:rPr lang="de-DE" dirty="0"/>
              <a:t>Deaktivieren: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abwählen</a:t>
            </a:r>
          </a:p>
          <a:p>
            <a:pPr marL="457200" indent="-457200">
              <a:buFont typeface="+mj-lt"/>
              <a:buAutoNum type="arabicPeriod"/>
            </a:pPr>
            <a:r>
              <a:rPr lang="de-DE" dirty="0"/>
              <a:t>Optional: Damit Instance Runners für individuelle Projekte oder Sub-Gruppen aktiviert werden können</a:t>
            </a:r>
          </a:p>
          <a:p>
            <a:pPr marL="857250" lvl="1" indent="-457200">
              <a:buFont typeface="Arial" panose="020B0604020202020204" pitchFamily="34" charset="0"/>
              <a:buChar char="•"/>
            </a:pPr>
            <a:r>
              <a:rPr lang="de-DE" dirty="0"/>
              <a:t>„</a:t>
            </a:r>
            <a:r>
              <a:rPr lang="en-US" dirty="0"/>
              <a:t>Allow projects and subgroups to override the group setting” </a:t>
            </a:r>
            <a:r>
              <a:rPr lang="en-US" dirty="0" err="1"/>
              <a:t>auswählen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947678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2: Instance Runner kennenlernen</a:t>
            </a:r>
          </a:p>
          <a:p>
            <a:pPr marL="457200" indent="-457200">
              <a:buFont typeface="+mj-lt"/>
              <a:buAutoNum type="arabicPeriod"/>
            </a:pPr>
            <a:r>
              <a:rPr lang="de-DE" b="1" dirty="0"/>
              <a:t>Voraussetzungen: </a:t>
            </a:r>
            <a:r>
              <a:rPr lang="de-DE" dirty="0"/>
              <a:t>Adminrechte in </a:t>
            </a:r>
            <a:r>
              <a:rPr lang="de-DE" dirty="0" err="1"/>
              <a:t>GitLab</a:t>
            </a:r>
            <a:endParaRPr lang="de-DE" b="1" dirty="0"/>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Sie einen Instance Runner</a:t>
            </a:r>
          </a:p>
          <a:p>
            <a:pPr marL="857250" lvl="1" indent="-457200">
              <a:buFont typeface="Arial" panose="020B0604020202020204" pitchFamily="34" charset="0"/>
              <a:buChar char="•"/>
            </a:pPr>
            <a:r>
              <a:rPr lang="de-DE" dirty="0"/>
              <a:t>Schauen Sie sich an, wie man einen Instance Runner starten und stoppen kann</a:t>
            </a:r>
          </a:p>
          <a:p>
            <a:pPr marL="857250" lvl="1" indent="-457200">
              <a:buFont typeface="Arial" panose="020B0604020202020204" pitchFamily="34" charset="0"/>
              <a:buChar char="•"/>
            </a:pPr>
            <a:r>
              <a:rPr lang="de-DE" dirty="0"/>
              <a:t>Deaktivieren und aktivieren sie Ihren Instance Runner für Ihr Projekt</a:t>
            </a:r>
          </a:p>
          <a:p>
            <a:pPr marL="857250" lvl="1" indent="-457200">
              <a:buFont typeface="Arial" panose="020B0604020202020204" pitchFamily="34" charset="0"/>
              <a:buChar char="•"/>
            </a:pPr>
            <a:r>
              <a:rPr lang="de-DE" dirty="0"/>
              <a:t>Machen Sie das Gleiche für eine Gruppe</a:t>
            </a:r>
          </a:p>
          <a:p>
            <a:pPr marL="857250" lvl="1" indent="-457200">
              <a:buFont typeface="Arial" panose="020B0604020202020204" pitchFamily="34" charset="0"/>
              <a:buChar char="•"/>
            </a:pPr>
            <a:r>
              <a:rPr lang="de-DE" dirty="0"/>
              <a:t>Löschen Sie Ihren Instance Runner</a:t>
            </a:r>
          </a:p>
        </p:txBody>
      </p:sp>
    </p:spTree>
    <p:extLst>
      <p:ext uri="{BB962C8B-B14F-4D97-AF65-F5344CB8AC3E}">
        <p14:creationId xmlns:p14="http://schemas.microsoft.com/office/powerpoint/2010/main" val="2277027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C4AEF-6EFA-0D2D-E2CE-E34316F9635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DEFD6B5-72E4-6F84-C719-8B7182930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60" y="981075"/>
            <a:ext cx="8084842" cy="5400675"/>
          </a:xfrm>
        </p:spPr>
      </p:pic>
      <p:sp>
        <p:nvSpPr>
          <p:cNvPr id="3" name="Textfeld 2">
            <a:extLst>
              <a:ext uri="{FF2B5EF4-FFF2-40B4-BE49-F238E27FC236}">
                <a16:creationId xmlns:a16="http://schemas.microsoft.com/office/drawing/2014/main" id="{1B06D472-2925-11E5-AE3B-2E4506CD743F}"/>
              </a:ext>
            </a:extLst>
          </p:cNvPr>
          <p:cNvSpPr txBox="1"/>
          <p:nvPr/>
        </p:nvSpPr>
        <p:spPr bwMode="auto">
          <a:xfrm>
            <a:off x="5364088" y="6243250"/>
            <a:ext cx="3995936" cy="276999"/>
          </a:xfrm>
          <a:prstGeom prst="rect">
            <a:avLst/>
          </a:prstGeom>
          <a:noFill/>
          <a:ln w="9525">
            <a:noFill/>
            <a:miter lim="800000"/>
            <a:headEnd/>
            <a:tailEnd/>
          </a:ln>
        </p:spPr>
        <p:txBody>
          <a:bodyPr wrap="square" rtlCol="0" anchor="ctr">
            <a:spAutoFit/>
          </a:bodyPr>
          <a:lstStyle/>
          <a:p>
            <a:r>
              <a:rPr lang="de-DE" sz="600" dirty="0">
                <a:latin typeface="+mn-lt"/>
              </a:rPr>
              <a:t>Quelle: https://medium.com/@mosiko1234/optimizing-gitlab-ci-cd-pipelines-for-high-efficiency-f2ebbc046a89</a:t>
            </a:r>
          </a:p>
          <a:p>
            <a:endParaRPr lang="de-DE" sz="600" dirty="0">
              <a:latin typeface="+mn-lt"/>
            </a:endParaRPr>
          </a:p>
        </p:txBody>
      </p:sp>
    </p:spTree>
    <p:extLst>
      <p:ext uri="{BB962C8B-B14F-4D97-AF65-F5344CB8AC3E}">
        <p14:creationId xmlns:p14="http://schemas.microsoft.com/office/powerpoint/2010/main" val="29934646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a:buFont typeface="Arial" panose="020B0604020202020204" pitchFamily="34" charset="0"/>
              <a:buChar char="•"/>
            </a:pPr>
            <a:r>
              <a:rPr lang="de-DE" dirty="0"/>
              <a:t>Mittels Fair-Queuing (fair </a:t>
            </a:r>
            <a:r>
              <a:rPr lang="de-DE" dirty="0" err="1"/>
              <a:t>usage</a:t>
            </a:r>
            <a:r>
              <a:rPr lang="de-DE" dirty="0"/>
              <a:t> </a:t>
            </a:r>
            <a:r>
              <a:rPr lang="de-DE" dirty="0" err="1"/>
              <a:t>queue</a:t>
            </a:r>
            <a:r>
              <a:rPr lang="de-DE" dirty="0"/>
              <a:t>)</a:t>
            </a:r>
          </a:p>
          <a:p>
            <a:pPr lvl="1">
              <a:buFont typeface="Arial" panose="020B0604020202020204" pitchFamily="34" charset="0"/>
              <a:buChar char="•"/>
            </a:pPr>
            <a:r>
              <a:rPr lang="de-DE" dirty="0"/>
              <a:t>Verhindert alle Ressourcen an nur ein Projekt</a:t>
            </a:r>
          </a:p>
          <a:p>
            <a:pPr>
              <a:buFont typeface="Arial" panose="020B0604020202020204" pitchFamily="34" charset="0"/>
              <a:buChar char="•"/>
            </a:pPr>
            <a:r>
              <a:rPr lang="de-DE" dirty="0"/>
              <a:t>Jobs: auf Basis von Projekten zugeordnet</a:t>
            </a:r>
          </a:p>
          <a:p>
            <a:pPr>
              <a:buFont typeface="Arial" panose="020B0604020202020204" pitchFamily="34" charset="0"/>
              <a:buChar char="•"/>
            </a:pPr>
            <a:r>
              <a:rPr lang="de-DE" dirty="0"/>
              <a:t>Projekt: geringste Anzahl Runner </a:t>
            </a:r>
            <a:r>
              <a:rPr lang="de-DE" dirty="0">
                <a:sym typeface="Wingdings" panose="05000000000000000000" pitchFamily="2" charset="2"/>
              </a:rPr>
              <a:t> erhält Runner</a:t>
            </a:r>
            <a:endParaRPr lang="de-DE" dirty="0"/>
          </a:p>
          <a:p>
            <a:pPr>
              <a:buFont typeface="Arial" panose="020B0604020202020204" pitchFamily="34" charset="0"/>
              <a:buChar char="•"/>
            </a:pPr>
            <a:r>
              <a:rPr lang="de-DE" dirty="0"/>
              <a:t>Beispiel-Queue</a:t>
            </a:r>
          </a:p>
          <a:p>
            <a:pPr lvl="1">
              <a:buFont typeface="Arial" panose="020B0604020202020204" pitchFamily="34" charset="0"/>
              <a:buChar char="•"/>
            </a:pPr>
            <a:r>
              <a:rPr lang="de-DE" dirty="0"/>
              <a:t>Job 1 für Project 1</a:t>
            </a:r>
          </a:p>
          <a:p>
            <a:pPr lvl="1">
              <a:buFont typeface="Arial" panose="020B0604020202020204" pitchFamily="34" charset="0"/>
              <a:buChar char="•"/>
            </a:pPr>
            <a:r>
              <a:rPr lang="de-DE" dirty="0"/>
              <a:t>Job 2 für Project 1</a:t>
            </a:r>
          </a:p>
          <a:p>
            <a:pPr lvl="1">
              <a:buFont typeface="Arial" panose="020B0604020202020204" pitchFamily="34" charset="0"/>
              <a:buChar char="•"/>
            </a:pPr>
            <a:r>
              <a:rPr lang="de-DE" dirty="0"/>
              <a:t>Job 3 für Project 1</a:t>
            </a:r>
          </a:p>
          <a:p>
            <a:pPr lvl="1">
              <a:buFont typeface="Arial" panose="020B0604020202020204" pitchFamily="34" charset="0"/>
              <a:buChar char="•"/>
            </a:pPr>
            <a:r>
              <a:rPr lang="de-DE" dirty="0"/>
              <a:t>Job 4 für Project 2</a:t>
            </a:r>
          </a:p>
          <a:p>
            <a:pPr lvl="1">
              <a:buFont typeface="Arial" panose="020B0604020202020204" pitchFamily="34" charset="0"/>
              <a:buChar char="•"/>
            </a:pPr>
            <a:r>
              <a:rPr lang="de-DE" dirty="0"/>
              <a:t>Job 5 für Project 2</a:t>
            </a:r>
          </a:p>
          <a:p>
            <a:pPr lvl="1">
              <a:buFont typeface="Arial" panose="020B0604020202020204" pitchFamily="34" charset="0"/>
              <a:buChar char="•"/>
            </a:pPr>
            <a:r>
              <a:rPr lang="de-DE" dirty="0"/>
              <a:t>Job 6 für Project 3</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4869663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CI/CD </a:t>
            </a:r>
            <a:r>
              <a:rPr lang="de-DE" dirty="0" err="1"/>
              <a:t>jobs</a:t>
            </a:r>
            <a:r>
              <a:rPr lang="de-DE" dirty="0"/>
              <a:t> parallel, dann folgende Reihenfolge</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302233" y="1988840"/>
            <a:ext cx="7128470" cy="2677656"/>
          </a:xfrm>
          <a:prstGeom prst="rect">
            <a:avLst/>
          </a:prstGeom>
          <a:noFill/>
          <a:ln w="9525">
            <a:noFill/>
            <a:miter lim="800000"/>
            <a:headEnd/>
            <a:tailEnd/>
          </a:ln>
        </p:spPr>
        <p:txBody>
          <a:bodyPr wrap="square" rtlCol="0" anchor="ctr">
            <a:spAutoFit/>
          </a:bodyPr>
          <a:lstStyle/>
          <a:p>
            <a:pPr>
              <a:buFont typeface="Arial" panose="020B0604020202020204" pitchFamily="34" charset="0"/>
              <a:buChar char="•"/>
            </a:pPr>
            <a:r>
              <a:rPr lang="de-DE" dirty="0">
                <a:latin typeface="+mj-lt"/>
              </a:rPr>
              <a:t>Beispiel-Queue</a:t>
            </a:r>
          </a:p>
          <a:p>
            <a:pPr lvl="1">
              <a:buFont typeface="Arial" panose="020B0604020202020204" pitchFamily="34" charset="0"/>
              <a:buChar char="•"/>
            </a:pPr>
            <a:r>
              <a:rPr lang="de-DE" dirty="0">
                <a:latin typeface="+mj-lt"/>
              </a:rPr>
              <a:t>Job 1 für Project 1</a:t>
            </a:r>
          </a:p>
          <a:p>
            <a:pPr lvl="1">
              <a:buFont typeface="Arial" panose="020B0604020202020204" pitchFamily="34" charset="0"/>
              <a:buChar char="•"/>
            </a:pPr>
            <a:r>
              <a:rPr lang="de-DE" dirty="0">
                <a:latin typeface="+mj-lt"/>
              </a:rPr>
              <a:t>Job 2 für Project 1</a:t>
            </a:r>
          </a:p>
          <a:p>
            <a:pPr lvl="1">
              <a:buFont typeface="Arial" panose="020B0604020202020204" pitchFamily="34" charset="0"/>
              <a:buChar char="•"/>
            </a:pPr>
            <a:r>
              <a:rPr lang="de-DE" dirty="0">
                <a:latin typeface="+mj-lt"/>
              </a:rPr>
              <a:t>Job 3 für Project 1</a:t>
            </a:r>
          </a:p>
          <a:p>
            <a:pPr lvl="1">
              <a:buFont typeface="Arial" panose="020B0604020202020204" pitchFamily="34" charset="0"/>
              <a:buChar char="•"/>
            </a:pPr>
            <a:r>
              <a:rPr lang="de-DE" dirty="0">
                <a:latin typeface="+mj-lt"/>
              </a:rPr>
              <a:t>Job 4 für Project 2</a:t>
            </a:r>
          </a:p>
          <a:p>
            <a:pPr lvl="1">
              <a:buFont typeface="Arial" panose="020B0604020202020204" pitchFamily="34" charset="0"/>
              <a:buChar char="•"/>
            </a:pPr>
            <a:r>
              <a:rPr lang="de-DE" dirty="0">
                <a:latin typeface="+mj-lt"/>
              </a:rPr>
              <a:t>Job 5 für Project 2</a:t>
            </a:r>
          </a:p>
          <a:p>
            <a:pPr lvl="1">
              <a:buFont typeface="Arial" panose="020B0604020202020204" pitchFamily="34" charset="0"/>
              <a:buChar char="•"/>
            </a:pPr>
            <a:r>
              <a:rPr lang="de-DE" dirty="0">
                <a:latin typeface="+mj-lt"/>
              </a:rPr>
              <a:t>Job 6 für Project 3</a:t>
            </a:r>
          </a:p>
        </p:txBody>
      </p:sp>
    </p:spTree>
    <p:extLst>
      <p:ext uri="{BB962C8B-B14F-4D97-AF65-F5344CB8AC3E}">
        <p14:creationId xmlns:p14="http://schemas.microsoft.com/office/powerpoint/2010/main" val="27234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4">
                                            <p:txEl>
                                              <p:pRg st="4" end="4"/>
                                            </p:txEl>
                                          </p:spTgt>
                                        </p:tgtEl>
                                        <p:attrNameLst>
                                          <p:attrName>style.color</p:attrName>
                                        </p:attrNameLst>
                                      </p:cBhvr>
                                      <p:to>
                                        <a:schemeClr val="accent2"/>
                                      </p:to>
                                    </p:animClr>
                                    <p:animClr clrSpc="rgb" dir="cw">
                                      <p:cBhvr>
                                        <p:cTn id="21" dur="500" fill="hold"/>
                                        <p:tgtEl>
                                          <p:spTgt spid="4">
                                            <p:txEl>
                                              <p:pRg st="4" end="4"/>
                                            </p:txEl>
                                          </p:spTgt>
                                        </p:tgtEl>
                                        <p:attrNameLst>
                                          <p:attrName>fillcolor</p:attrName>
                                        </p:attrNameLst>
                                      </p:cBhvr>
                                      <p:to>
                                        <a:schemeClr val="accent2"/>
                                      </p:to>
                                    </p:animClr>
                                    <p:set>
                                      <p:cBhvr>
                                        <p:cTn id="22" dur="500" fill="hold"/>
                                        <p:tgtEl>
                                          <p:spTgt spid="4">
                                            <p:txEl>
                                              <p:pRg st="4" end="4"/>
                                            </p:txEl>
                                          </p:spTgt>
                                        </p:tgtEl>
                                        <p:attrNameLst>
                                          <p:attrName>fill.type</p:attrName>
                                        </p:attrNameLst>
                                      </p:cBhvr>
                                      <p:to>
                                        <p:strVal val="solid"/>
                                      </p:to>
                                    </p:set>
                                    <p:set>
                                      <p:cBhvr>
                                        <p:cTn id="23" dur="500" fill="hold"/>
                                        <p:tgtEl>
                                          <p:spTgt spid="4">
                                            <p:txEl>
                                              <p:pRg st="4" end="4"/>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4">
                                            <p:txEl>
                                              <p:pRg st="6" end="6"/>
                                            </p:txEl>
                                          </p:spTgt>
                                        </p:tgtEl>
                                        <p:attrNameLst>
                                          <p:attrName>style.color</p:attrName>
                                        </p:attrNameLst>
                                      </p:cBhvr>
                                      <p:to>
                                        <a:schemeClr val="accent2"/>
                                      </p:to>
                                    </p:animClr>
                                    <p:animClr clrSpc="rgb" dir="cw">
                                      <p:cBhvr>
                                        <p:cTn id="28" dur="500" fill="hold"/>
                                        <p:tgtEl>
                                          <p:spTgt spid="4">
                                            <p:txEl>
                                              <p:pRg st="6" end="6"/>
                                            </p:txEl>
                                          </p:spTgt>
                                        </p:tgtEl>
                                        <p:attrNameLst>
                                          <p:attrName>fillcolor</p:attrName>
                                        </p:attrNameLst>
                                      </p:cBhvr>
                                      <p:to>
                                        <a:schemeClr val="accent2"/>
                                      </p:to>
                                    </p:animClr>
                                    <p:set>
                                      <p:cBhvr>
                                        <p:cTn id="29" dur="500" fill="hold"/>
                                        <p:tgtEl>
                                          <p:spTgt spid="4">
                                            <p:txEl>
                                              <p:pRg st="6" end="6"/>
                                            </p:txEl>
                                          </p:spTgt>
                                        </p:tgtEl>
                                        <p:attrNameLst>
                                          <p:attrName>fill.type</p:attrName>
                                        </p:attrNameLst>
                                      </p:cBhvr>
                                      <p:to>
                                        <p:strVal val="solid"/>
                                      </p:to>
                                    </p:set>
                                    <p:set>
                                      <p:cBhvr>
                                        <p:cTn id="30" dur="500" fill="hold"/>
                                        <p:tgtEl>
                                          <p:spTgt spid="4">
                                            <p:txEl>
                                              <p:pRg st="6" end="6"/>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4">
                                            <p:txEl>
                                              <p:pRg st="2" end="2"/>
                                            </p:txEl>
                                          </p:spTgt>
                                        </p:tgtEl>
                                        <p:attrNameLst>
                                          <p:attrName>style.color</p:attrName>
                                        </p:attrNameLst>
                                      </p:cBhvr>
                                      <p:to>
                                        <a:schemeClr val="accent2"/>
                                      </p:to>
                                    </p:animClr>
                                    <p:animClr clrSpc="rgb" dir="cw">
                                      <p:cBhvr>
                                        <p:cTn id="35" dur="500" fill="hold"/>
                                        <p:tgtEl>
                                          <p:spTgt spid="4">
                                            <p:txEl>
                                              <p:pRg st="2" end="2"/>
                                            </p:txEl>
                                          </p:spTgt>
                                        </p:tgtEl>
                                        <p:attrNameLst>
                                          <p:attrName>fillcolor</p:attrName>
                                        </p:attrNameLst>
                                      </p:cBhvr>
                                      <p:to>
                                        <a:schemeClr val="accent2"/>
                                      </p:to>
                                    </p:animClr>
                                    <p:set>
                                      <p:cBhvr>
                                        <p:cTn id="36" dur="500" fill="hold"/>
                                        <p:tgtEl>
                                          <p:spTgt spid="4">
                                            <p:txEl>
                                              <p:pRg st="2" end="2"/>
                                            </p:txEl>
                                          </p:spTgt>
                                        </p:tgtEl>
                                        <p:attrNameLst>
                                          <p:attrName>fill.type</p:attrName>
                                        </p:attrNameLst>
                                      </p:cBhvr>
                                      <p:to>
                                        <p:strVal val="solid"/>
                                      </p:to>
                                    </p:set>
                                    <p:set>
                                      <p:cBhvr>
                                        <p:cTn id="37" dur="500" fill="hold"/>
                                        <p:tgtEl>
                                          <p:spTgt spid="4">
                                            <p:txEl>
                                              <p:pRg st="2" end="2"/>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4">
                                            <p:txEl>
                                              <p:pRg st="5" end="5"/>
                                            </p:txEl>
                                          </p:spTgt>
                                        </p:tgtEl>
                                        <p:attrNameLst>
                                          <p:attrName>style.color</p:attrName>
                                        </p:attrNameLst>
                                      </p:cBhvr>
                                      <p:to>
                                        <a:schemeClr val="accent2"/>
                                      </p:to>
                                    </p:animClr>
                                    <p:animClr clrSpc="rgb" dir="cw">
                                      <p:cBhvr>
                                        <p:cTn id="42" dur="500" fill="hold"/>
                                        <p:tgtEl>
                                          <p:spTgt spid="4">
                                            <p:txEl>
                                              <p:pRg st="5" end="5"/>
                                            </p:txEl>
                                          </p:spTgt>
                                        </p:tgtEl>
                                        <p:attrNameLst>
                                          <p:attrName>fillcolor</p:attrName>
                                        </p:attrNameLst>
                                      </p:cBhvr>
                                      <p:to>
                                        <a:schemeClr val="accent2"/>
                                      </p:to>
                                    </p:animClr>
                                    <p:set>
                                      <p:cBhvr>
                                        <p:cTn id="43" dur="500" fill="hold"/>
                                        <p:tgtEl>
                                          <p:spTgt spid="4">
                                            <p:txEl>
                                              <p:pRg st="5" end="5"/>
                                            </p:txEl>
                                          </p:spTgt>
                                        </p:tgtEl>
                                        <p:attrNameLst>
                                          <p:attrName>fill.type</p:attrName>
                                        </p:attrNameLst>
                                      </p:cBhvr>
                                      <p:to>
                                        <p:strVal val="solid"/>
                                      </p:to>
                                    </p:set>
                                    <p:set>
                                      <p:cBhvr>
                                        <p:cTn id="44" dur="500" fill="hold"/>
                                        <p:tgtEl>
                                          <p:spTgt spid="4">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grpId="0"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jeweils nur ein </a:t>
            </a:r>
            <a:r>
              <a:rPr lang="de-DE" dirty="0" err="1"/>
              <a:t>job</a:t>
            </a:r>
            <a:r>
              <a:rPr lang="de-DE" dirty="0"/>
              <a:t> läuft:</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285720" y="1916832"/>
            <a:ext cx="3251211" cy="2677656"/>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dirty="0">
                <a:latin typeface="+mj-lt"/>
              </a:rPr>
              <a:t>Beispiel-Queue</a:t>
            </a:r>
          </a:p>
          <a:p>
            <a:pPr lvl="1">
              <a:buFont typeface="Arial" panose="020B0604020202020204" pitchFamily="34" charset="0"/>
              <a:buChar char="•"/>
            </a:pPr>
            <a:r>
              <a:rPr lang="de-DE" dirty="0">
                <a:latin typeface="+mj-lt"/>
              </a:rPr>
              <a:t>Job 1 für Project 1</a:t>
            </a:r>
          </a:p>
          <a:p>
            <a:pPr lvl="1">
              <a:buFont typeface="Arial" panose="020B0604020202020204" pitchFamily="34" charset="0"/>
              <a:buChar char="•"/>
            </a:pPr>
            <a:r>
              <a:rPr lang="de-DE" dirty="0">
                <a:latin typeface="+mj-lt"/>
              </a:rPr>
              <a:t>Job 2 für Project 1</a:t>
            </a:r>
          </a:p>
          <a:p>
            <a:pPr lvl="1">
              <a:buFont typeface="Arial" panose="020B0604020202020204" pitchFamily="34" charset="0"/>
              <a:buChar char="•"/>
            </a:pPr>
            <a:r>
              <a:rPr lang="de-DE" dirty="0">
                <a:latin typeface="+mj-lt"/>
              </a:rPr>
              <a:t>Job 3 für Project 1</a:t>
            </a:r>
          </a:p>
          <a:p>
            <a:pPr lvl="1">
              <a:buFont typeface="Arial" panose="020B0604020202020204" pitchFamily="34" charset="0"/>
              <a:buChar char="•"/>
            </a:pPr>
            <a:r>
              <a:rPr lang="de-DE" dirty="0">
                <a:latin typeface="+mj-lt"/>
              </a:rPr>
              <a:t>Job 4 für Project 2</a:t>
            </a:r>
          </a:p>
          <a:p>
            <a:pPr lvl="1">
              <a:buFont typeface="Arial" panose="020B0604020202020204" pitchFamily="34" charset="0"/>
              <a:buChar char="•"/>
            </a:pPr>
            <a:r>
              <a:rPr lang="de-DE" dirty="0">
                <a:latin typeface="+mj-lt"/>
              </a:rPr>
              <a:t>Job 5 für Project 2</a:t>
            </a:r>
          </a:p>
          <a:p>
            <a:pPr lvl="1">
              <a:buFont typeface="Arial" panose="020B0604020202020204" pitchFamily="34" charset="0"/>
              <a:buChar char="•"/>
            </a:pPr>
            <a:r>
              <a:rPr lang="de-DE" dirty="0">
                <a:latin typeface="+mj-lt"/>
              </a:rPr>
              <a:t>Job 6 für Project 3</a:t>
            </a:r>
          </a:p>
        </p:txBody>
      </p:sp>
    </p:spTree>
    <p:extLst>
      <p:ext uri="{BB962C8B-B14F-4D97-AF65-F5344CB8AC3E}">
        <p14:creationId xmlns:p14="http://schemas.microsoft.com/office/powerpoint/2010/main" val="267689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4">
                                            <p:txEl>
                                              <p:pRg st="2" end="2"/>
                                            </p:txEl>
                                          </p:spTgt>
                                        </p:tgtEl>
                                        <p:attrNameLst>
                                          <p:attrName>style.color</p:attrName>
                                        </p:attrNameLst>
                                      </p:cBhvr>
                                      <p:to>
                                        <a:schemeClr val="accent2"/>
                                      </p:to>
                                    </p:animClr>
                                    <p:animClr clrSpc="rgb" dir="cw">
                                      <p:cBhvr>
                                        <p:cTn id="21" dur="500" fill="hold"/>
                                        <p:tgtEl>
                                          <p:spTgt spid="4">
                                            <p:txEl>
                                              <p:pRg st="2" end="2"/>
                                            </p:txEl>
                                          </p:spTgt>
                                        </p:tgtEl>
                                        <p:attrNameLst>
                                          <p:attrName>fillcolor</p:attrName>
                                        </p:attrNameLst>
                                      </p:cBhvr>
                                      <p:to>
                                        <a:schemeClr val="accent2"/>
                                      </p:to>
                                    </p:animClr>
                                    <p:set>
                                      <p:cBhvr>
                                        <p:cTn id="22" dur="500" fill="hold"/>
                                        <p:tgtEl>
                                          <p:spTgt spid="4">
                                            <p:txEl>
                                              <p:pRg st="2" end="2"/>
                                            </p:txEl>
                                          </p:spTgt>
                                        </p:tgtEl>
                                        <p:attrNameLst>
                                          <p:attrName>fill.type</p:attrName>
                                        </p:attrNameLst>
                                      </p:cBhvr>
                                      <p:to>
                                        <p:strVal val="solid"/>
                                      </p:to>
                                    </p:set>
                                    <p:set>
                                      <p:cBhvr>
                                        <p:cTn id="23" dur="500" fill="hold"/>
                                        <p:tgtEl>
                                          <p:spTgt spid="4">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4">
                                            <p:txEl>
                                              <p:pRg st="4" end="4"/>
                                            </p:txEl>
                                          </p:spTgt>
                                        </p:tgtEl>
                                        <p:attrNameLst>
                                          <p:attrName>style.color</p:attrName>
                                        </p:attrNameLst>
                                      </p:cBhvr>
                                      <p:to>
                                        <a:schemeClr val="accent2"/>
                                      </p:to>
                                    </p:animClr>
                                    <p:animClr clrSpc="rgb" dir="cw">
                                      <p:cBhvr>
                                        <p:cTn id="28" dur="500" fill="hold"/>
                                        <p:tgtEl>
                                          <p:spTgt spid="4">
                                            <p:txEl>
                                              <p:pRg st="4" end="4"/>
                                            </p:txEl>
                                          </p:spTgt>
                                        </p:tgtEl>
                                        <p:attrNameLst>
                                          <p:attrName>fillcolor</p:attrName>
                                        </p:attrNameLst>
                                      </p:cBhvr>
                                      <p:to>
                                        <a:schemeClr val="accent2"/>
                                      </p:to>
                                    </p:animClr>
                                    <p:set>
                                      <p:cBhvr>
                                        <p:cTn id="29" dur="500" fill="hold"/>
                                        <p:tgtEl>
                                          <p:spTgt spid="4">
                                            <p:txEl>
                                              <p:pRg st="4" end="4"/>
                                            </p:txEl>
                                          </p:spTgt>
                                        </p:tgtEl>
                                        <p:attrNameLst>
                                          <p:attrName>fill.type</p:attrName>
                                        </p:attrNameLst>
                                      </p:cBhvr>
                                      <p:to>
                                        <p:strVal val="solid"/>
                                      </p:to>
                                    </p:set>
                                    <p:set>
                                      <p:cBhvr>
                                        <p:cTn id="30" dur="500" fill="hold"/>
                                        <p:tgtEl>
                                          <p:spTgt spid="4">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4">
                                            <p:txEl>
                                              <p:pRg st="5" end="5"/>
                                            </p:txEl>
                                          </p:spTgt>
                                        </p:tgtEl>
                                        <p:attrNameLst>
                                          <p:attrName>style.color</p:attrName>
                                        </p:attrNameLst>
                                      </p:cBhvr>
                                      <p:to>
                                        <a:schemeClr val="accent2"/>
                                      </p:to>
                                    </p:animClr>
                                    <p:animClr clrSpc="rgb" dir="cw">
                                      <p:cBhvr>
                                        <p:cTn id="35" dur="500" fill="hold"/>
                                        <p:tgtEl>
                                          <p:spTgt spid="4">
                                            <p:txEl>
                                              <p:pRg st="5" end="5"/>
                                            </p:txEl>
                                          </p:spTgt>
                                        </p:tgtEl>
                                        <p:attrNameLst>
                                          <p:attrName>fillcolor</p:attrName>
                                        </p:attrNameLst>
                                      </p:cBhvr>
                                      <p:to>
                                        <a:schemeClr val="accent2"/>
                                      </p:to>
                                    </p:animClr>
                                    <p:set>
                                      <p:cBhvr>
                                        <p:cTn id="36" dur="500" fill="hold"/>
                                        <p:tgtEl>
                                          <p:spTgt spid="4">
                                            <p:txEl>
                                              <p:pRg st="5" end="5"/>
                                            </p:txEl>
                                          </p:spTgt>
                                        </p:tgtEl>
                                        <p:attrNameLst>
                                          <p:attrName>fill.type</p:attrName>
                                        </p:attrNameLst>
                                      </p:cBhvr>
                                      <p:to>
                                        <p:strVal val="solid"/>
                                      </p:to>
                                    </p:set>
                                    <p:set>
                                      <p:cBhvr>
                                        <p:cTn id="37" dur="500" fill="hold"/>
                                        <p:tgtEl>
                                          <p:spTgt spid="4">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4">
                                            <p:txEl>
                                              <p:pRg st="6" end="6"/>
                                            </p:txEl>
                                          </p:spTgt>
                                        </p:tgtEl>
                                        <p:attrNameLst>
                                          <p:attrName>style.color</p:attrName>
                                        </p:attrNameLst>
                                      </p:cBhvr>
                                      <p:to>
                                        <a:schemeClr val="accent2"/>
                                      </p:to>
                                    </p:animClr>
                                    <p:animClr clrSpc="rgb" dir="cw">
                                      <p:cBhvr>
                                        <p:cTn id="42" dur="500" fill="hold"/>
                                        <p:tgtEl>
                                          <p:spTgt spid="4">
                                            <p:txEl>
                                              <p:pRg st="6" end="6"/>
                                            </p:txEl>
                                          </p:spTgt>
                                        </p:tgtEl>
                                        <p:attrNameLst>
                                          <p:attrName>fillcolor</p:attrName>
                                        </p:attrNameLst>
                                      </p:cBhvr>
                                      <p:to>
                                        <a:schemeClr val="accent2"/>
                                      </p:to>
                                    </p:animClr>
                                    <p:set>
                                      <p:cBhvr>
                                        <p:cTn id="43" dur="500" fill="hold"/>
                                        <p:tgtEl>
                                          <p:spTgt spid="4">
                                            <p:txEl>
                                              <p:pRg st="6" end="6"/>
                                            </p:txEl>
                                          </p:spTgt>
                                        </p:tgtEl>
                                        <p:attrNameLst>
                                          <p:attrName>fill.type</p:attrName>
                                        </p:attrNameLst>
                                      </p:cBhvr>
                                      <p:to>
                                        <p:strVal val="solid"/>
                                      </p:to>
                                    </p:set>
                                    <p:set>
                                      <p:cBhvr>
                                        <p:cTn id="44" dur="500" fill="hold"/>
                                        <p:tgtEl>
                                          <p:spTgt spid="4">
                                            <p:txEl>
                                              <p:pRg st="6" end="6"/>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8" name="Inhaltsplatzhalter 7">
            <a:extLst>
              <a:ext uri="{FF2B5EF4-FFF2-40B4-BE49-F238E27FC236}">
                <a16:creationId xmlns:a16="http://schemas.microsoft.com/office/drawing/2014/main" id="{0A46C9A6-2073-612C-9E48-485B3C3A02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411" y="981075"/>
            <a:ext cx="5680541" cy="5400675"/>
          </a:xfrm>
        </p:spPr>
      </p:pic>
    </p:spTree>
    <p:extLst>
      <p:ext uri="{BB962C8B-B14F-4D97-AF65-F5344CB8AC3E}">
        <p14:creationId xmlns:p14="http://schemas.microsoft.com/office/powerpoint/2010/main" val="21472863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65149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14192575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u="sng" dirty="0"/>
              <a:t>Einen Group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109923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rPr>
              <a:t>Gewünschte Gruppe auswählen in </a:t>
            </a:r>
            <a:r>
              <a:rPr kumimoji="0" lang="de-DE" b="0" i="0" u="none" strike="noStrike" kern="0" cap="none" spc="0" normalizeH="0" baseline="0" noProof="0" dirty="0" err="1">
                <a:ln>
                  <a:noFill/>
                </a:ln>
                <a:solidFill>
                  <a:srgbClr val="000000"/>
                </a:solidFill>
                <a:effectLst/>
                <a:uLnTx/>
                <a:uFillTx/>
                <a:ea typeface="+mn-ea"/>
                <a:cs typeface="+mn-cs"/>
              </a:rPr>
              <a:t>GitLab</a:t>
            </a:r>
            <a:endParaRPr kumimoji="0" lang="de-DE" b="0" i="0" u="none" strike="noStrike" kern="0" cap="none" spc="0" normalizeH="0" baseline="0" noProof="0" dirty="0">
              <a:ln>
                <a:noFill/>
              </a:ln>
              <a:solidFill>
                <a:srgbClr val="000000"/>
              </a:solidFill>
              <a:effectLst/>
              <a:uLnTx/>
              <a:uFillTx/>
              <a:ea typeface="+mn-ea"/>
              <a:cs typeface="+mn-cs"/>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rPr>
              <a:t>„</a:t>
            </a:r>
            <a:r>
              <a:rPr lang="de-DE" dirty="0" err="1">
                <a:solidFill>
                  <a:srgbClr val="000000"/>
                </a:solidFill>
              </a:rPr>
              <a:t>Build</a:t>
            </a:r>
            <a:r>
              <a:rPr lang="de-DE" dirty="0">
                <a:solidFill>
                  <a:srgbClr val="000000"/>
                </a:solidFill>
              </a:rPr>
              <a:t>“ </a:t>
            </a:r>
            <a:r>
              <a:rPr lang="de-DE" dirty="0">
                <a:solidFill>
                  <a:srgbClr val="000000"/>
                </a:solidFill>
                <a:sym typeface="Wingdings" panose="05000000000000000000" pitchFamily="2" charset="2"/>
              </a:rPr>
              <a:t> „Runners“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„New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group</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auswählen</a:t>
            </a:r>
          </a:p>
          <a:p>
            <a:pPr marL="457200" indent="-457200">
              <a:buFont typeface="+mj-lt"/>
              <a:buAutoNum type="arabicPeriod"/>
              <a:defRPr/>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marL="457200" indent="-457200">
              <a:buFont typeface="+mj-lt"/>
              <a:buAutoNum type="arabicPeriod"/>
              <a:defRPr/>
            </a:pPr>
            <a:endParaRPr lang="de-DE" sz="2000" dirty="0"/>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2231102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404850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 anzeigen lassen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lang="de-DE" dirty="0"/>
              <a:t>Alle Runner einer Gruppe und dessen Sub-Gruppen sowie Projekte kann man wie folgt einsehen:</a:t>
            </a:r>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Filter, um nur Sub-Gruppen zu sehen:</a:t>
            </a:r>
          </a:p>
          <a:p>
            <a:pPr marL="857250" lvl="1" indent="-457200">
              <a:buFont typeface="Arial" panose="020B0604020202020204" pitchFamily="34" charset="0"/>
              <a:buChar char="•"/>
            </a:pPr>
            <a:r>
              <a:rPr lang="de-DE" dirty="0"/>
              <a:t>„Show </a:t>
            </a:r>
            <a:r>
              <a:rPr lang="de-DE" dirty="0" err="1"/>
              <a:t>only</a:t>
            </a:r>
            <a:r>
              <a:rPr lang="de-DE" dirty="0"/>
              <a:t> </a:t>
            </a:r>
            <a:r>
              <a:rPr lang="de-DE" dirty="0" err="1"/>
              <a:t>inherited</a:t>
            </a:r>
            <a:r>
              <a:rPr lang="de-DE" dirty="0"/>
              <a:t>“ </a:t>
            </a:r>
            <a:r>
              <a:rPr lang="de-DE" dirty="0" err="1"/>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700439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Basics</a:t>
            </a:r>
          </a:p>
          <a:p>
            <a:pPr>
              <a:buFont typeface="Arial" panose="020B0604020202020204" pitchFamily="34" charset="0"/>
              <a:buChar char="•"/>
            </a:pPr>
            <a:r>
              <a:rPr lang="de-DE" dirty="0" err="1"/>
              <a:t>GitLab</a:t>
            </a:r>
            <a:r>
              <a:rPr lang="de-DE" dirty="0"/>
              <a:t> Runner arbeiten mit </a:t>
            </a:r>
            <a:r>
              <a:rPr lang="de-DE" dirty="0" err="1"/>
              <a:t>GitLab</a:t>
            </a:r>
            <a:r>
              <a:rPr lang="de-DE" dirty="0"/>
              <a:t> CI/CD zusammen</a:t>
            </a:r>
          </a:p>
          <a:p>
            <a:pPr lvl="1">
              <a:buFont typeface="Arial" panose="020B0604020202020204" pitchFamily="34" charset="0"/>
              <a:buChar char="•"/>
            </a:pPr>
            <a:r>
              <a:rPr lang="de-DE" dirty="0"/>
              <a:t>… um Aufträge (engl. </a:t>
            </a:r>
            <a:r>
              <a:rPr lang="de-DE" dirty="0" err="1"/>
              <a:t>jobs</a:t>
            </a:r>
            <a:r>
              <a:rPr lang="de-DE" dirty="0"/>
              <a:t>) in einer Pipeline auszuführen</a:t>
            </a:r>
          </a:p>
          <a:p>
            <a:pPr>
              <a:buFont typeface="Arial" panose="020B0604020202020204" pitchFamily="34" charset="0"/>
              <a:buChar char="•"/>
            </a:pPr>
            <a:r>
              <a:rPr lang="de-DE" dirty="0"/>
              <a:t>Zwei Varianten</a:t>
            </a:r>
          </a:p>
          <a:p>
            <a:pPr marL="857250" lvl="1" indent="-457200">
              <a:buFont typeface="+mj-lt"/>
              <a:buAutoNum type="arabicPeriod"/>
            </a:pPr>
            <a:r>
              <a:rPr lang="de-DE" dirty="0" err="1"/>
              <a:t>GitLab-hosted</a:t>
            </a:r>
            <a:r>
              <a:rPr lang="de-DE" dirty="0"/>
              <a:t> Runners</a:t>
            </a:r>
          </a:p>
          <a:p>
            <a:pPr marL="857250" lvl="1" indent="-457200">
              <a:buFont typeface="+mj-lt"/>
              <a:buAutoNum type="arabicPeriod"/>
            </a:pPr>
            <a:r>
              <a:rPr lang="de-DE" dirty="0"/>
              <a:t>Self-</a:t>
            </a:r>
            <a:r>
              <a:rPr lang="de-DE" dirty="0" err="1"/>
              <a:t>managed</a:t>
            </a:r>
            <a:r>
              <a:rPr lang="de-DE" dirty="0"/>
              <a:t> Runners</a:t>
            </a:r>
          </a:p>
          <a:p>
            <a:pPr marL="400050" lvl="1" indent="0">
              <a:buNone/>
            </a:pPr>
            <a:endParaRPr lang="de-DE" dirty="0"/>
          </a:p>
          <a:p>
            <a:pPr>
              <a:buFont typeface="Arial" panose="020B0604020202020204" pitchFamily="34" charset="0"/>
              <a:buChar char="•"/>
            </a:pPr>
            <a:r>
              <a:rPr lang="de-DE" dirty="0" err="1"/>
              <a:t>GitLab-hosted</a:t>
            </a:r>
            <a:r>
              <a:rPr lang="de-DE" dirty="0"/>
              <a:t> Runners</a:t>
            </a:r>
          </a:p>
          <a:p>
            <a:pPr lvl="1">
              <a:buFont typeface="Arial" panose="020B0604020202020204" pitchFamily="34" charset="0"/>
              <a:buChar char="•"/>
            </a:pPr>
            <a:r>
              <a:rPr lang="de-DE" dirty="0"/>
              <a:t>GitLab.com oder „</a:t>
            </a:r>
            <a:r>
              <a:rPr lang="de-DE" dirty="0" err="1"/>
              <a:t>GitLab</a:t>
            </a:r>
            <a:r>
              <a:rPr lang="de-DE" dirty="0"/>
              <a:t> Dedicated“* </a:t>
            </a:r>
            <a:r>
              <a:rPr lang="de-DE" dirty="0">
                <a:sym typeface="Wingdings" panose="05000000000000000000" pitchFamily="2" charset="2"/>
              </a:rPr>
              <a:t> verwaltet durch </a:t>
            </a:r>
            <a:r>
              <a:rPr lang="de-DE" dirty="0" err="1">
                <a:sym typeface="Wingdings" panose="05000000000000000000" pitchFamily="2" charset="2"/>
              </a:rPr>
              <a:t>GitLab</a:t>
            </a:r>
            <a:endParaRPr lang="de-DE" dirty="0">
              <a:sym typeface="Wingdings" panose="05000000000000000000" pitchFamily="2" charset="2"/>
            </a:endParaRPr>
          </a:p>
          <a:p>
            <a:pPr lvl="1">
              <a:buFont typeface="Arial" panose="020B0604020202020204" pitchFamily="34" charset="0"/>
              <a:buChar char="•"/>
            </a:pPr>
            <a:r>
              <a:rPr lang="de-DE" dirty="0"/>
              <a:t>Bei </a:t>
            </a:r>
            <a:r>
              <a:rPr lang="de-DE" dirty="0" err="1"/>
              <a:t>default</a:t>
            </a:r>
            <a:r>
              <a:rPr lang="de-DE" dirty="0"/>
              <a:t> für alle Projekte </a:t>
            </a:r>
            <a:r>
              <a:rPr lang="de-DE" dirty="0" err="1"/>
              <a:t>enabled</a:t>
            </a:r>
            <a:endParaRPr lang="de-DE" dirty="0"/>
          </a:p>
          <a:p>
            <a:pPr>
              <a:buFont typeface="Arial" panose="020B0604020202020204" pitchFamily="34" charset="0"/>
              <a:buChar char="•"/>
            </a:pPr>
            <a:r>
              <a:rPr lang="de-DE" b="1" dirty="0"/>
              <a:t>Self-</a:t>
            </a:r>
            <a:r>
              <a:rPr lang="de-DE" b="1" dirty="0" err="1"/>
              <a:t>managed</a:t>
            </a:r>
            <a:r>
              <a:rPr lang="de-DE" b="1" dirty="0"/>
              <a:t> Runners</a:t>
            </a:r>
          </a:p>
          <a:p>
            <a:pPr lvl="1">
              <a:buFont typeface="Arial" panose="020B0604020202020204" pitchFamily="34" charset="0"/>
              <a:buChar char="•"/>
            </a:pPr>
            <a:r>
              <a:rPr lang="de-DE" dirty="0" err="1"/>
              <a:t>GitLab</a:t>
            </a:r>
            <a:r>
              <a:rPr lang="de-DE" dirty="0"/>
              <a:t> Runner auf Infrastruktur installieren</a:t>
            </a:r>
          </a:p>
          <a:p>
            <a:pPr lvl="1">
              <a:buFont typeface="Arial" panose="020B0604020202020204" pitchFamily="34" charset="0"/>
              <a:buChar char="•"/>
            </a:pPr>
            <a:r>
              <a:rPr lang="de-DE" dirty="0"/>
              <a:t>Im Anschluss im </a:t>
            </a:r>
            <a:r>
              <a:rPr lang="de-DE" dirty="0" err="1"/>
              <a:t>GitLab</a:t>
            </a:r>
            <a:r>
              <a:rPr lang="de-DE" dirty="0"/>
              <a:t> registrieren</a:t>
            </a:r>
          </a:p>
          <a:p>
            <a:pPr marL="0" indent="0" algn="l">
              <a:buNone/>
            </a:pPr>
            <a:r>
              <a:rPr lang="de-DE" sz="1400" dirty="0">
                <a:latin typeface="+mj-lt"/>
              </a:rPr>
              <a:t>*</a:t>
            </a:r>
            <a:r>
              <a:rPr lang="en-US" sz="1400" b="0" i="0" dirty="0">
                <a:solidFill>
                  <a:srgbClr val="171321"/>
                </a:solidFill>
                <a:effectLst/>
                <a:latin typeface="+mj-lt"/>
              </a:rPr>
              <a:t>GitLab Enterprise </a:t>
            </a:r>
            <a:r>
              <a:rPr lang="en-US" sz="1400" b="0" i="0" dirty="0" err="1">
                <a:solidFill>
                  <a:srgbClr val="171321"/>
                </a:solidFill>
                <a:effectLst/>
                <a:latin typeface="+mj-lt"/>
              </a:rPr>
              <a:t>DevSecOps</a:t>
            </a:r>
            <a:r>
              <a:rPr lang="en-US" sz="1400" b="0" i="0" dirty="0">
                <a:solidFill>
                  <a:srgbClr val="171321"/>
                </a:solidFill>
                <a:effectLst/>
                <a:latin typeface="+mj-lt"/>
              </a:rPr>
              <a:t> Platform as a single-tenant SaaS deployment</a:t>
            </a:r>
          </a:p>
          <a:p>
            <a:pPr marL="0" indent="0">
              <a:buNone/>
            </a:pPr>
            <a:br>
              <a:rPr lang="en-US" b="0" i="0" dirty="0">
                <a:solidFill>
                  <a:srgbClr val="171321"/>
                </a:solidFill>
                <a:effectLst/>
                <a:latin typeface="Inter"/>
              </a:rPr>
            </a:br>
            <a:endParaRPr lang="de-DE" dirty="0"/>
          </a:p>
          <a:p>
            <a:pPr marL="457200" indent="-457200">
              <a:buFont typeface="+mj-lt"/>
              <a:buAutoNum type="arabicPeriod"/>
            </a:pPr>
            <a:endParaRPr lang="de-DE" dirty="0"/>
          </a:p>
        </p:txBody>
      </p:sp>
    </p:spTree>
    <p:extLst>
      <p:ext uri="{BB962C8B-B14F-4D97-AF65-F5344CB8AC3E}">
        <p14:creationId xmlns:p14="http://schemas.microsoft.com/office/powerpoint/2010/main" val="12621240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746004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lang="de-DE" dirty="0"/>
          </a:p>
          <a:p>
            <a:pPr>
              <a:buFont typeface="Arial" panose="020B0604020202020204" pitchFamily="34" charset="0"/>
              <a:buChar char="•"/>
            </a:pPr>
            <a:r>
              <a:rPr lang="de-DE" dirty="0"/>
              <a:t>Group Runner anhalten, damit dieser keine Jobs mehr von Sub-Gruppen und Projekten annimmt</a:t>
            </a:r>
          </a:p>
          <a:p>
            <a:pPr lvl="1">
              <a:buFont typeface="Arial" panose="020B0604020202020204" pitchFamily="34" charset="0"/>
              <a:buChar char="•"/>
            </a:pPr>
            <a:r>
              <a:rPr lang="de-DE" dirty="0"/>
              <a:t>Bei Benutzung durch mehreren Projekten </a:t>
            </a:r>
            <a:r>
              <a:rPr lang="de-DE" dirty="0">
                <a:sym typeface="Wingdings" panose="05000000000000000000" pitchFamily="2" charset="2"/>
              </a:rPr>
              <a:t> für alle Projekte pausiert</a:t>
            </a:r>
          </a:p>
          <a:p>
            <a:pPr lvl="1">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gewünschten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537985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097891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 Gruppe auswählen</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Group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347922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u="sng"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392724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Alte/“abgestandene“ Group Runners bereinigen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a:buFont typeface="Arial" panose="020B0604020202020204" pitchFamily="34" charset="0"/>
              <a:buChar char="•"/>
            </a:pPr>
            <a:endParaRPr lang="de-DE" dirty="0"/>
          </a:p>
          <a:p>
            <a:pPr>
              <a:buFont typeface="Arial" panose="020B0604020202020204" pitchFamily="34" charset="0"/>
              <a:buChar char="•"/>
            </a:pPr>
            <a:r>
              <a:rPr lang="de-DE" dirty="0"/>
              <a:t>Inaktive (&gt; 3 Monate) Group Runner (= „</a:t>
            </a:r>
            <a:r>
              <a:rPr lang="de-DE" dirty="0" err="1"/>
              <a:t>stale</a:t>
            </a:r>
            <a:r>
              <a:rPr lang="de-DE" dirty="0"/>
              <a:t>“) können automatisch bereinigt werden</a:t>
            </a:r>
          </a:p>
          <a:p>
            <a:pPr>
              <a:buFont typeface="Arial" panose="020B0604020202020204" pitchFamily="34" charset="0"/>
              <a:buChar char="•"/>
            </a:pPr>
            <a:r>
              <a:rPr lang="de-DE" dirty="0"/>
              <a:t>Group Runners = erstellt auf Gruppenebene</a:t>
            </a:r>
          </a:p>
          <a:p>
            <a:pPr>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Enable</a:t>
            </a:r>
            <a:r>
              <a:rPr lang="de-DE" dirty="0">
                <a:sym typeface="Wingdings" panose="05000000000000000000" pitchFamily="2" charset="2"/>
              </a:rPr>
              <a:t> </a:t>
            </a:r>
            <a:r>
              <a:rPr lang="de-DE" dirty="0" err="1">
                <a:sym typeface="Wingdings" panose="05000000000000000000" pitchFamily="2" charset="2"/>
              </a:rPr>
              <a:t>stale</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 </a:t>
            </a:r>
            <a:r>
              <a:rPr lang="de-DE" dirty="0" err="1">
                <a:sym typeface="Wingdings" panose="05000000000000000000" pitchFamily="2" charset="2"/>
              </a:rPr>
              <a:t>cleanup</a:t>
            </a:r>
            <a:r>
              <a:rPr lang="de-DE" dirty="0">
                <a:sym typeface="Wingdings" panose="05000000000000000000" pitchFamily="2" charset="2"/>
              </a:rPr>
              <a:t>“ </a:t>
            </a:r>
            <a:r>
              <a:rPr lang="de-DE" dirty="0" err="1">
                <a:sym typeface="Wingdings" panose="05000000000000000000" pitchFamily="2" charset="2"/>
              </a:rPr>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291471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3: Group Runner kennenlernen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oder nutzen Sie eine Gruppe</a:t>
            </a:r>
          </a:p>
          <a:p>
            <a:pPr marL="857250" lvl="1" indent="-457200">
              <a:buFont typeface="Arial" panose="020B0604020202020204" pitchFamily="34" charset="0"/>
              <a:buChar char="•"/>
            </a:pPr>
            <a:r>
              <a:rPr lang="de-DE" dirty="0"/>
              <a:t>Erstellen Sie einen Group Runner</a:t>
            </a:r>
          </a:p>
          <a:p>
            <a:pPr marL="857250" lvl="1" indent="-457200">
              <a:buFont typeface="Arial" panose="020B0604020202020204" pitchFamily="34" charset="0"/>
              <a:buChar char="•"/>
            </a:pPr>
            <a:r>
              <a:rPr lang="de-DE" dirty="0"/>
              <a:t>Lassen Sie sich Ihren Group Runner anzeigen</a:t>
            </a:r>
          </a:p>
          <a:p>
            <a:pPr marL="857250" lvl="1" indent="-457200">
              <a:buFont typeface="Arial" panose="020B0604020202020204" pitchFamily="34" charset="0"/>
              <a:buChar char="•"/>
            </a:pPr>
            <a:r>
              <a:rPr lang="de-DE" dirty="0"/>
              <a:t>Stoppen und Starten Sie einen </a:t>
            </a:r>
            <a:r>
              <a:rPr lang="de-DE"/>
              <a:t>Group Runner</a:t>
            </a:r>
            <a:endParaRPr lang="de-DE" dirty="0"/>
          </a:p>
        </p:txBody>
      </p:sp>
    </p:spTree>
    <p:extLst>
      <p:ext uri="{BB962C8B-B14F-4D97-AF65-F5344CB8AC3E}">
        <p14:creationId xmlns:p14="http://schemas.microsoft.com/office/powerpoint/2010/main" val="30536016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 (Zur Erinnerung </a:t>
            </a:r>
            <a:r>
              <a:rPr lang="de-DE" dirty="0">
                <a:sym typeface="Wingdings" panose="05000000000000000000" pitchFamily="2" charset="2"/>
              </a:rPr>
              <a:t>)</a:t>
            </a:r>
            <a:endParaRPr lang="de-DE"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292832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8921778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u="sng" dirty="0"/>
              <a:t>Einen Project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092670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endParaRPr lang="de-DE" dirty="0"/>
          </a:p>
          <a:p>
            <a:pPr lvl="1">
              <a:buFont typeface="Arial" panose="020B0604020202020204" pitchFamily="34" charset="0"/>
              <a:buChar char="•"/>
            </a:pPr>
            <a:r>
              <a:rPr lang="de-DE" dirty="0"/>
              <a:t>Enthält Anwendungscode und Pipeline-Konfiguration</a:t>
            </a:r>
          </a:p>
          <a:p>
            <a:pPr lvl="1">
              <a:buFont typeface="Arial" panose="020B0604020202020204" pitchFamily="34" charset="0"/>
              <a:buChar char="•"/>
            </a:pPr>
            <a:r>
              <a:rPr lang="de-DE" dirty="0"/>
              <a:t>Weitere </a:t>
            </a:r>
            <a:r>
              <a:rPr lang="de-DE" dirty="0" err="1"/>
              <a:t>GitLab</a:t>
            </a:r>
            <a:r>
              <a:rPr lang="de-DE" dirty="0"/>
              <a:t>-Konfigurationen</a:t>
            </a:r>
          </a:p>
          <a:p>
            <a:pPr lvl="1">
              <a:buFont typeface="Arial" panose="020B0604020202020204" pitchFamily="34" charset="0"/>
              <a:buChar char="•"/>
            </a:pPr>
            <a:r>
              <a:rPr lang="de-DE" dirty="0"/>
              <a:t>Verwaltet die Pipeline-Ausführungen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5" name="Rechteck: abgerundete Ecken 14">
            <a:extLst>
              <a:ext uri="{FF2B5EF4-FFF2-40B4-BE49-F238E27FC236}">
                <a16:creationId xmlns:a16="http://schemas.microsoft.com/office/drawing/2014/main" id="{C6617535-758C-F024-85E5-42C74A244E58}"/>
              </a:ext>
            </a:extLst>
          </p:cNvPr>
          <p:cNvSpPr/>
          <p:nvPr/>
        </p:nvSpPr>
        <p:spPr bwMode="auto">
          <a:xfrm>
            <a:off x="3923928" y="3671141"/>
            <a:ext cx="4434759"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10" name="Grafik 9">
            <a:extLst>
              <a:ext uri="{FF2B5EF4-FFF2-40B4-BE49-F238E27FC236}">
                <a16:creationId xmlns:a16="http://schemas.microsoft.com/office/drawing/2014/main" id="{61695C43-420B-66D8-BA51-5F8A1A063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352" y="4263598"/>
            <a:ext cx="468052" cy="468052"/>
          </a:xfrm>
          <a:prstGeom prst="rect">
            <a:avLst/>
          </a:prstGeom>
        </p:spPr>
      </p:pic>
      <p:sp>
        <p:nvSpPr>
          <p:cNvPr id="12" name="Textfeld 11">
            <a:extLst>
              <a:ext uri="{FF2B5EF4-FFF2-40B4-BE49-F238E27FC236}">
                <a16:creationId xmlns:a16="http://schemas.microsoft.com/office/drawing/2014/main" id="{A0FA8DC1-D0E5-3A35-D9AA-6CA9E6205DCC}"/>
              </a:ext>
            </a:extLst>
          </p:cNvPr>
          <p:cNvSpPr txBox="1"/>
          <p:nvPr/>
        </p:nvSpPr>
        <p:spPr bwMode="auto">
          <a:xfrm>
            <a:off x="4551421" y="4328347"/>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Anwendung-1</a:t>
            </a:r>
          </a:p>
        </p:txBody>
      </p:sp>
      <p:pic>
        <p:nvPicPr>
          <p:cNvPr id="13" name="Grafik 12">
            <a:extLst>
              <a:ext uri="{FF2B5EF4-FFF2-40B4-BE49-F238E27FC236}">
                <a16:creationId xmlns:a16="http://schemas.microsoft.com/office/drawing/2014/main" id="{E9DB59A8-0D36-3BA6-84A6-2CB950522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8" y="4963703"/>
            <a:ext cx="468052" cy="468052"/>
          </a:xfrm>
          <a:prstGeom prst="rect">
            <a:avLst/>
          </a:prstGeom>
        </p:spPr>
      </p:pic>
      <p:sp>
        <p:nvSpPr>
          <p:cNvPr id="14" name="Textfeld 13">
            <a:extLst>
              <a:ext uri="{FF2B5EF4-FFF2-40B4-BE49-F238E27FC236}">
                <a16:creationId xmlns:a16="http://schemas.microsoft.com/office/drawing/2014/main" id="{76ECE4A2-B43C-6136-38D9-967B46870BAA}"/>
              </a:ext>
            </a:extLst>
          </p:cNvPr>
          <p:cNvSpPr txBox="1"/>
          <p:nvPr/>
        </p:nvSpPr>
        <p:spPr bwMode="auto">
          <a:xfrm>
            <a:off x="4568017" y="5028452"/>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Anwendung-2</a:t>
            </a:r>
          </a:p>
        </p:txBody>
      </p:sp>
      <p:sp>
        <p:nvSpPr>
          <p:cNvPr id="16" name="Textfeld 15">
            <a:extLst>
              <a:ext uri="{FF2B5EF4-FFF2-40B4-BE49-F238E27FC236}">
                <a16:creationId xmlns:a16="http://schemas.microsoft.com/office/drawing/2014/main" id="{84010A23-2FE2-5D96-4895-3C796E9605CE}"/>
              </a:ext>
            </a:extLst>
          </p:cNvPr>
          <p:cNvSpPr txBox="1"/>
          <p:nvPr/>
        </p:nvSpPr>
        <p:spPr bwMode="auto">
          <a:xfrm>
            <a:off x="5256074" y="3747612"/>
            <a:ext cx="1770466" cy="369332"/>
          </a:xfrm>
          <a:prstGeom prst="rect">
            <a:avLst/>
          </a:prstGeom>
          <a:noFill/>
          <a:ln w="9525">
            <a:noFill/>
            <a:miter lim="800000"/>
            <a:headEnd/>
            <a:tailEnd/>
          </a:ln>
        </p:spPr>
        <p:txBody>
          <a:bodyPr wrap="square" rtlCol="0" anchor="ctr">
            <a:spAutoFit/>
          </a:bodyPr>
          <a:lstStyle/>
          <a:p>
            <a:pPr eaLnBrk="1" hangingPunct="1"/>
            <a:r>
              <a:rPr lang="de-DE" sz="1800" b="1" dirty="0" err="1">
                <a:latin typeface="Arial" charset="0"/>
              </a:rPr>
              <a:t>GitLab</a:t>
            </a:r>
            <a:r>
              <a:rPr lang="de-DE" sz="1800" b="1" dirty="0">
                <a:latin typeface="Arial" charset="0"/>
              </a:rPr>
              <a:t> Server</a:t>
            </a:r>
          </a:p>
        </p:txBody>
      </p:sp>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sp>
        <p:nvSpPr>
          <p:cNvPr id="20" name="Rechteck 19">
            <a:extLst>
              <a:ext uri="{FF2B5EF4-FFF2-40B4-BE49-F238E27FC236}">
                <a16:creationId xmlns:a16="http://schemas.microsoft.com/office/drawing/2014/main" id="{D8A8A501-4B3B-5ACE-6974-2BD8351BE49A}"/>
              </a:ext>
            </a:extLst>
          </p:cNvPr>
          <p:cNvSpPr/>
          <p:nvPr/>
        </p:nvSpPr>
        <p:spPr bwMode="auto">
          <a:xfrm>
            <a:off x="6095606" y="4240787"/>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2" name="Rechteck 21">
            <a:extLst>
              <a:ext uri="{FF2B5EF4-FFF2-40B4-BE49-F238E27FC236}">
                <a16:creationId xmlns:a16="http://schemas.microsoft.com/office/drawing/2014/main" id="{343B6479-920D-57F4-4B7A-973BCEE1E6DC}"/>
              </a:ext>
            </a:extLst>
          </p:cNvPr>
          <p:cNvSpPr/>
          <p:nvPr/>
        </p:nvSpPr>
        <p:spPr bwMode="auto">
          <a:xfrm>
            <a:off x="6231384"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3" name="Rechteck 22">
            <a:extLst>
              <a:ext uri="{FF2B5EF4-FFF2-40B4-BE49-F238E27FC236}">
                <a16:creationId xmlns:a16="http://schemas.microsoft.com/office/drawing/2014/main" id="{1A18C71D-8C8F-3EC7-A199-D5A6BD38BC8D}"/>
              </a:ext>
            </a:extLst>
          </p:cNvPr>
          <p:cNvSpPr/>
          <p:nvPr/>
        </p:nvSpPr>
        <p:spPr bwMode="auto">
          <a:xfrm>
            <a:off x="6967835"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4" name="Rechteck 23">
            <a:extLst>
              <a:ext uri="{FF2B5EF4-FFF2-40B4-BE49-F238E27FC236}">
                <a16:creationId xmlns:a16="http://schemas.microsoft.com/office/drawing/2014/main" id="{625CDB59-6E74-EDD5-9D63-340C798F0CB6}"/>
              </a:ext>
            </a:extLst>
          </p:cNvPr>
          <p:cNvSpPr/>
          <p:nvPr/>
        </p:nvSpPr>
        <p:spPr bwMode="auto">
          <a:xfrm>
            <a:off x="7704286" y="435152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5" name="Pfeil: nach rechts 24">
            <a:extLst>
              <a:ext uri="{FF2B5EF4-FFF2-40B4-BE49-F238E27FC236}">
                <a16:creationId xmlns:a16="http://schemas.microsoft.com/office/drawing/2014/main" id="{6F970202-F47C-531E-B407-1F498B5FB539}"/>
              </a:ext>
            </a:extLst>
          </p:cNvPr>
          <p:cNvSpPr/>
          <p:nvPr/>
        </p:nvSpPr>
        <p:spPr bwMode="auto">
          <a:xfrm>
            <a:off x="6600238" y="4406851"/>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29" name="Grafik 28">
            <a:extLst>
              <a:ext uri="{FF2B5EF4-FFF2-40B4-BE49-F238E27FC236}">
                <a16:creationId xmlns:a16="http://schemas.microsoft.com/office/drawing/2014/main" id="{B6F37FF9-442B-B20E-1394-259F9A18591A}"/>
              </a:ext>
            </a:extLst>
          </p:cNvPr>
          <p:cNvPicPr>
            <a:picLocks noChangeAspect="1"/>
          </p:cNvPicPr>
          <p:nvPr/>
        </p:nvPicPr>
        <p:blipFill>
          <a:blip r:embed="rId5"/>
          <a:stretch>
            <a:fillRect/>
          </a:stretch>
        </p:blipFill>
        <p:spPr>
          <a:xfrm>
            <a:off x="7324021" y="4388079"/>
            <a:ext cx="341406" cy="213378"/>
          </a:xfrm>
          <a:prstGeom prst="rect">
            <a:avLst/>
          </a:prstGeom>
        </p:spPr>
      </p:pic>
      <p:sp>
        <p:nvSpPr>
          <p:cNvPr id="30" name="Rechteck 29">
            <a:extLst>
              <a:ext uri="{FF2B5EF4-FFF2-40B4-BE49-F238E27FC236}">
                <a16:creationId xmlns:a16="http://schemas.microsoft.com/office/drawing/2014/main" id="{41AFC96F-C923-AAFC-51DA-2FB01AFE94FE}"/>
              </a:ext>
            </a:extLst>
          </p:cNvPr>
          <p:cNvSpPr/>
          <p:nvPr/>
        </p:nvSpPr>
        <p:spPr bwMode="auto">
          <a:xfrm>
            <a:off x="6063589" y="4963703"/>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30">
            <a:extLst>
              <a:ext uri="{FF2B5EF4-FFF2-40B4-BE49-F238E27FC236}">
                <a16:creationId xmlns:a16="http://schemas.microsoft.com/office/drawing/2014/main" id="{5A396DFE-DE17-629B-1F15-28B337067DF2}"/>
              </a:ext>
            </a:extLst>
          </p:cNvPr>
          <p:cNvSpPr/>
          <p:nvPr/>
        </p:nvSpPr>
        <p:spPr bwMode="auto">
          <a:xfrm>
            <a:off x="6199367"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2" name="Rechteck 31">
            <a:extLst>
              <a:ext uri="{FF2B5EF4-FFF2-40B4-BE49-F238E27FC236}">
                <a16:creationId xmlns:a16="http://schemas.microsoft.com/office/drawing/2014/main" id="{4CF6ECA8-986B-6FE3-4283-A644D3E53163}"/>
              </a:ext>
            </a:extLst>
          </p:cNvPr>
          <p:cNvSpPr/>
          <p:nvPr/>
        </p:nvSpPr>
        <p:spPr bwMode="auto">
          <a:xfrm>
            <a:off x="6935818"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3" name="Rechteck 32">
            <a:extLst>
              <a:ext uri="{FF2B5EF4-FFF2-40B4-BE49-F238E27FC236}">
                <a16:creationId xmlns:a16="http://schemas.microsoft.com/office/drawing/2014/main" id="{69CBF67A-A857-1464-E0B6-369D5E629B57}"/>
              </a:ext>
            </a:extLst>
          </p:cNvPr>
          <p:cNvSpPr/>
          <p:nvPr/>
        </p:nvSpPr>
        <p:spPr bwMode="auto">
          <a:xfrm>
            <a:off x="7672269" y="5074438"/>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4" name="Pfeil: nach rechts 33">
            <a:extLst>
              <a:ext uri="{FF2B5EF4-FFF2-40B4-BE49-F238E27FC236}">
                <a16:creationId xmlns:a16="http://schemas.microsoft.com/office/drawing/2014/main" id="{EA93EF32-6F56-B0E7-9B21-E7ADABD7F877}"/>
              </a:ext>
            </a:extLst>
          </p:cNvPr>
          <p:cNvSpPr/>
          <p:nvPr/>
        </p:nvSpPr>
        <p:spPr bwMode="auto">
          <a:xfrm>
            <a:off x="6568221" y="5129767"/>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35" name="Grafik 34">
            <a:extLst>
              <a:ext uri="{FF2B5EF4-FFF2-40B4-BE49-F238E27FC236}">
                <a16:creationId xmlns:a16="http://schemas.microsoft.com/office/drawing/2014/main" id="{9748FBAA-E07D-7C23-2E35-1F69D80019B5}"/>
              </a:ext>
            </a:extLst>
          </p:cNvPr>
          <p:cNvPicPr>
            <a:picLocks noChangeAspect="1"/>
          </p:cNvPicPr>
          <p:nvPr/>
        </p:nvPicPr>
        <p:blipFill>
          <a:blip r:embed="rId5"/>
          <a:stretch>
            <a:fillRect/>
          </a:stretch>
        </p:blipFill>
        <p:spPr>
          <a:xfrm>
            <a:off x="7292004" y="5110995"/>
            <a:ext cx="341406" cy="213378"/>
          </a:xfrm>
          <a:prstGeom prst="rect">
            <a:avLst/>
          </a:prstGeom>
        </p:spPr>
      </p:pic>
      <p:pic>
        <p:nvPicPr>
          <p:cNvPr id="37" name="Grafik 36">
            <a:extLst>
              <a:ext uri="{FF2B5EF4-FFF2-40B4-BE49-F238E27FC236}">
                <a16:creationId xmlns:a16="http://schemas.microsoft.com/office/drawing/2014/main" id="{24DD71B8-339A-3F34-D012-F5AF37045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Tree>
    <p:extLst>
      <p:ext uri="{BB962C8B-B14F-4D97-AF65-F5344CB8AC3E}">
        <p14:creationId xmlns:p14="http://schemas.microsoft.com/office/powerpoint/2010/main" val="19429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Einen Project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lang="de-DE" sz="2000" dirty="0">
                <a:solidFill>
                  <a:srgbClr val="000000"/>
                </a:solidFill>
                <a:latin typeface="Arial"/>
              </a:rPr>
              <a:t>-Rechte</a:t>
            </a:r>
            <a:r>
              <a:rPr kumimoji="0" lang="de-DE" sz="2000" b="0" i="0" u="none" strike="noStrike" kern="0" cap="none" spc="0" normalizeH="0" baseline="0" noProof="0" dirty="0">
                <a:ln>
                  <a:noFill/>
                </a:ln>
                <a:solidFill>
                  <a:srgbClr val="000000"/>
                </a:solidFill>
                <a:effectLst/>
                <a:uLnTx/>
                <a:uFillTx/>
                <a:latin typeface="Arial"/>
                <a:ea typeface="+mn-ea"/>
                <a:cs typeface="+mn-cs"/>
              </a:rPr>
              <a:t>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22022690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077349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00050" lvl="1" indent="0">
              <a:buNone/>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072548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1560944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Project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Gewünschtes Projekt in </a:t>
            </a:r>
            <a:r>
              <a:rPr lang="de-DE" dirty="0" err="1">
                <a:sym typeface="Wingdings" panose="05000000000000000000" pitchFamily="2" charset="2"/>
              </a:rPr>
              <a:t>GitLab</a:t>
            </a:r>
            <a:r>
              <a:rPr lang="de-DE" dirty="0">
                <a:sym typeface="Wingdings" panose="05000000000000000000" pitchFamily="2" charset="2"/>
              </a:rPr>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457200" indent="-457200">
              <a:buFont typeface="+mj-lt"/>
              <a:buAutoNum type="arabicPeriod"/>
            </a:pPr>
            <a:r>
              <a:rPr lang="de-DE" dirty="0">
                <a:sym typeface="Wingdings" panose="05000000000000000000" pitchFamily="2" charset="2"/>
              </a:rPr>
              <a:t>„Remove </a:t>
            </a:r>
            <a:r>
              <a:rPr lang="de-DE" dirty="0" err="1">
                <a:sym typeface="Wingdings" panose="05000000000000000000" pitchFamily="2" charset="2"/>
              </a:rPr>
              <a:t>runner</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Mit „Remove“ das Löschen bestätigen</a:t>
            </a: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1607520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u="sng"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947810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ein anderes Projekt aktivieren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Mindestens die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bereits aktiviert ist</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aktiviert werden soll</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sz="2000" i="0" u="none" strike="noStrike" kern="0" cap="none" spc="0" normalizeH="0" baseline="0" noProof="0" dirty="0">
                <a:ln>
                  <a:noFill/>
                </a:ln>
                <a:solidFill>
                  <a:srgbClr val="000000"/>
                </a:solidFill>
                <a:effectLst/>
                <a:uLnTx/>
                <a:uFillTx/>
                <a:latin typeface="Arial"/>
                <a:ea typeface="+mn-ea"/>
                <a:cs typeface="+mn-cs"/>
              </a:rPr>
              <a:t>Der Project Runner darf nicht gesperrt sein</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endParaRPr lang="de-DE" sz="2000" dirty="0">
              <a:solidFill>
                <a:srgbClr val="000000"/>
              </a:solidFill>
              <a:latin typeface="Arial"/>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Gewünschtes Projekt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„Settings“ </a:t>
            </a:r>
            <a:r>
              <a:rPr kumimoji="0" lang="de-DE" sz="240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„CI/CD“</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„Runners“ aufklappen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Im Bereich „Project </a:t>
            </a:r>
            <a:r>
              <a:rPr lang="de-DE" dirty="0" err="1">
                <a:solidFill>
                  <a:srgbClr val="000000"/>
                </a:solidFill>
                <a:latin typeface="Arial"/>
              </a:rPr>
              <a:t>runners</a:t>
            </a:r>
            <a:r>
              <a:rPr lang="de-DE" dirty="0">
                <a:solidFill>
                  <a:srgbClr val="000000"/>
                </a:solidFill>
                <a:latin typeface="Arial"/>
              </a:rPr>
              <a:t>“</a:t>
            </a:r>
          </a:p>
          <a:p>
            <a:pPr marL="857250" lvl="1" indent="-457200">
              <a:buFont typeface="+mj-lt"/>
              <a:buAutoNum type="arabicPeriod"/>
              <a:defRPr/>
            </a:pPr>
            <a:r>
              <a:rPr lang="de-DE" dirty="0">
                <a:solidFill>
                  <a:srgbClr val="000000"/>
                </a:solidFill>
                <a:latin typeface="Arial"/>
                <a:ea typeface="+mn-ea"/>
                <a:cs typeface="+mn-cs"/>
              </a:rPr>
              <a:t>Gewünschten Runner auswählen und</a:t>
            </a:r>
          </a:p>
          <a:p>
            <a:pPr marL="857250" lvl="1" indent="-457200">
              <a:buFont typeface="+mj-lt"/>
              <a:buAutoNum type="arabicPeriod"/>
              <a:defRPr/>
            </a:pPr>
            <a:r>
              <a:rPr kumimoji="0" lang="de-DE" i="0" u="none" strike="noStrike" kern="0" cap="none" spc="0" normalizeH="0" baseline="0" noProof="0" dirty="0">
                <a:ln>
                  <a:noFill/>
                </a:ln>
                <a:solidFill>
                  <a:srgbClr val="000000"/>
                </a:solidFill>
                <a:effectLst/>
                <a:uLnTx/>
                <a:uFillTx/>
                <a:latin typeface="Arial"/>
                <a:ea typeface="+mn-ea"/>
                <a:cs typeface="+mn-cs"/>
              </a:rPr>
              <a:t>„</a:t>
            </a:r>
            <a:r>
              <a:rPr kumimoji="0" lang="de-DE" i="0" u="none" strike="noStrike" kern="0" cap="none" spc="0" normalizeH="0" baseline="0" noProof="0" dirty="0" err="1">
                <a:ln>
                  <a:noFill/>
                </a:ln>
                <a:solidFill>
                  <a:srgbClr val="000000"/>
                </a:solidFill>
                <a:effectLst/>
                <a:uLnTx/>
                <a:uFillTx/>
                <a:latin typeface="Arial"/>
                <a:ea typeface="+mn-ea"/>
                <a:cs typeface="+mn-cs"/>
              </a:rPr>
              <a:t>Enable</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for</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this</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project</a:t>
            </a:r>
            <a:r>
              <a:rPr kumimoji="0" lang="de-DE" i="0" u="none" strike="noStrike" kern="0" cap="none" spc="0" normalizeH="0" baseline="0" noProof="0" dirty="0">
                <a:ln>
                  <a:noFill/>
                </a:ln>
                <a:solidFill>
                  <a:srgbClr val="000000"/>
                </a:solidFill>
                <a:effectLst/>
                <a:uLnTx/>
                <a:uFillTx/>
                <a:latin typeface="Arial"/>
                <a:ea typeface="+mn-ea"/>
                <a:cs typeface="+mn-cs"/>
              </a:rPr>
              <a:t>“ selektieren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45418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u="sng"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2522318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andere Projekte sperren</a:t>
            </a:r>
          </a:p>
          <a:p>
            <a:pPr>
              <a:buFont typeface="Arial" panose="020B0604020202020204" pitchFamily="34" charset="0"/>
              <a:buChar char="•"/>
            </a:pPr>
            <a:r>
              <a:rPr lang="de-DE" dirty="0"/>
              <a:t>Project Runner können für andere Projekte gesperrt werden</a:t>
            </a:r>
          </a:p>
          <a:p>
            <a:pPr marL="457200" indent="-457200">
              <a:buFont typeface="+mj-lt"/>
              <a:buAutoNum type="arabicPeriod"/>
            </a:pPr>
            <a:r>
              <a:rPr lang="de-DE" dirty="0"/>
              <a:t>Gewünschtes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Den zu (</a:t>
            </a:r>
            <a:r>
              <a:rPr lang="de-DE" dirty="0" err="1">
                <a:sym typeface="Wingdings" panose="05000000000000000000" pitchFamily="2" charset="2"/>
              </a:rPr>
              <a:t>ent</a:t>
            </a:r>
            <a:r>
              <a:rPr lang="de-DE" dirty="0">
                <a:sym typeface="Wingdings" panose="05000000000000000000" pitchFamily="2" charset="2"/>
              </a:rPr>
              <a:t>)sperrenden Project Runner auswählen</a:t>
            </a:r>
          </a:p>
          <a:p>
            <a:pPr marL="457200" indent="-457200">
              <a:buFont typeface="+mj-lt"/>
              <a:buAutoNum type="arabicPeriod"/>
            </a:pPr>
            <a:r>
              <a:rPr lang="de-DE" dirty="0"/>
              <a:t>„Edit“ (Stift-Icon) anklicken</a:t>
            </a:r>
          </a:p>
          <a:p>
            <a:pPr marL="457200" indent="-457200">
              <a:buFont typeface="+mj-lt"/>
              <a:buAutoNum type="arabicPeriod"/>
            </a:pPr>
            <a:r>
              <a:rPr lang="de-DE" dirty="0"/>
              <a:t>„Lock </a:t>
            </a:r>
            <a:r>
              <a:rPr lang="de-DE" dirty="0" err="1"/>
              <a:t>to</a:t>
            </a:r>
            <a:r>
              <a:rPr lang="de-DE" dirty="0"/>
              <a:t> </a:t>
            </a:r>
            <a:r>
              <a:rPr lang="de-DE" dirty="0" err="1"/>
              <a:t>current</a:t>
            </a:r>
            <a:r>
              <a:rPr lang="de-DE" dirty="0"/>
              <a:t> </a:t>
            </a:r>
            <a:r>
              <a:rPr lang="de-DE" dirty="0" err="1"/>
              <a:t>projects</a:t>
            </a:r>
            <a:r>
              <a:rPr lang="de-DE" dirty="0"/>
              <a:t>“ auswählen</a:t>
            </a:r>
          </a:p>
          <a:p>
            <a:pPr marL="457200" indent="-457200">
              <a:buFont typeface="+mj-lt"/>
              <a:buAutoNum type="arabicPeriod"/>
            </a:pPr>
            <a:r>
              <a:rPr lang="de-DE" dirty="0"/>
              <a:t>Mit „Save </a:t>
            </a:r>
            <a:r>
              <a:rPr lang="de-DE" dirty="0" err="1"/>
              <a:t>changes</a:t>
            </a:r>
            <a:r>
              <a:rPr lang="de-DE" dirty="0"/>
              <a:t>“ bestätigen</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147801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A949B8-26D1-19B9-D54B-0FE0C1A24EC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7777310B-D224-1049-81F4-4E85820CA39D}"/>
              </a:ext>
            </a:extLst>
          </p:cNvPr>
          <p:cNvSpPr>
            <a:spLocks noGrp="1"/>
          </p:cNvSpPr>
          <p:nvPr>
            <p:ph idx="1"/>
          </p:nvPr>
        </p:nvSpPr>
        <p:spPr/>
        <p:txBody>
          <a:bodyPr/>
          <a:lstStyle/>
          <a:p>
            <a:pPr marL="0" indent="0">
              <a:buNone/>
            </a:pPr>
            <a:r>
              <a:rPr lang="de-DE" b="1" dirty="0"/>
              <a:t>Runner Status</a:t>
            </a:r>
          </a:p>
        </p:txBody>
      </p:sp>
      <p:graphicFrame>
        <p:nvGraphicFramePr>
          <p:cNvPr id="4" name="Tabelle 4">
            <a:extLst>
              <a:ext uri="{FF2B5EF4-FFF2-40B4-BE49-F238E27FC236}">
                <a16:creationId xmlns:a16="http://schemas.microsoft.com/office/drawing/2014/main" id="{0F1A54FA-1882-4C50-6E9D-11CD3557A19F}"/>
              </a:ext>
            </a:extLst>
          </p:cNvPr>
          <p:cNvGraphicFramePr>
            <a:graphicFrameLocks noGrp="1"/>
          </p:cNvGraphicFramePr>
          <p:nvPr>
            <p:extLst>
              <p:ext uri="{D42A27DB-BD31-4B8C-83A1-F6EECF244321}">
                <p14:modId xmlns:p14="http://schemas.microsoft.com/office/powerpoint/2010/main" val="2914567038"/>
              </p:ext>
            </p:extLst>
          </p:nvPr>
        </p:nvGraphicFramePr>
        <p:xfrm>
          <a:off x="285720" y="874712"/>
          <a:ext cx="8516938" cy="5613400"/>
        </p:xfrm>
        <a:graphic>
          <a:graphicData uri="http://schemas.openxmlformats.org/drawingml/2006/table">
            <a:tbl>
              <a:tblPr firstRow="1" bandRow="1">
                <a:tableStyleId>{21E4AEA4-8DFA-4A89-87EB-49C32662AFE0}</a:tableStyleId>
              </a:tblPr>
              <a:tblGrid>
                <a:gridCol w="4258469">
                  <a:extLst>
                    <a:ext uri="{9D8B030D-6E8A-4147-A177-3AD203B41FA5}">
                      <a16:colId xmlns:a16="http://schemas.microsoft.com/office/drawing/2014/main" val="1535218891"/>
                    </a:ext>
                  </a:extLst>
                </a:gridCol>
                <a:gridCol w="4258469">
                  <a:extLst>
                    <a:ext uri="{9D8B030D-6E8A-4147-A177-3AD203B41FA5}">
                      <a16:colId xmlns:a16="http://schemas.microsoft.com/office/drawing/2014/main" val="1793090123"/>
                    </a:ext>
                  </a:extLst>
                </a:gridCol>
              </a:tblGrid>
              <a:tr h="370840">
                <a:tc>
                  <a:txBody>
                    <a:bodyPr/>
                    <a:lstStyle/>
                    <a:p>
                      <a:r>
                        <a:rPr lang="de-DE" dirty="0"/>
                        <a:t>Runner Status</a:t>
                      </a:r>
                    </a:p>
                  </a:txBody>
                  <a:tcPr>
                    <a:solidFill>
                      <a:srgbClr val="008C5A"/>
                    </a:solidFill>
                  </a:tcPr>
                </a:tc>
                <a:tc>
                  <a:txBody>
                    <a:bodyPr/>
                    <a:lstStyle/>
                    <a:p>
                      <a:r>
                        <a:rPr lang="de-DE" dirty="0"/>
                        <a:t>Beschreibung</a:t>
                      </a:r>
                    </a:p>
                  </a:txBody>
                  <a:tcPr>
                    <a:solidFill>
                      <a:srgbClr val="008C5A"/>
                    </a:solidFill>
                  </a:tcPr>
                </a:tc>
                <a:extLst>
                  <a:ext uri="{0D108BD9-81ED-4DB2-BD59-A6C34878D82A}">
                    <a16:rowId xmlns:a16="http://schemas.microsoft.com/office/drawing/2014/main" val="431683746"/>
                  </a:ext>
                </a:extLst>
              </a:tr>
              <a:tr h="370840">
                <a:tc>
                  <a:txBody>
                    <a:bodyPr/>
                    <a:lstStyle/>
                    <a:p>
                      <a:r>
                        <a:rPr lang="de-DE" dirty="0"/>
                        <a:t>online</a:t>
                      </a:r>
                    </a:p>
                  </a:txBody>
                  <a:tcPr/>
                </a:tc>
                <a:tc>
                  <a:txBody>
                    <a:bodyPr/>
                    <a:lstStyle/>
                    <a:p>
                      <a:pPr rtl="0"/>
                      <a:r>
                        <a:rPr lang="de-DE" sz="1600" b="0" i="0" kern="1200" dirty="0">
                          <a:solidFill>
                            <a:schemeClr val="dk1"/>
                          </a:solidFill>
                          <a:effectLst/>
                          <a:latin typeface="+mn-lt"/>
                          <a:ea typeface="+mn-ea"/>
                          <a:cs typeface="+mn-cs"/>
                        </a:rPr>
                        <a:t>Der Runner hat sich innerhalb der letzten 2 Stunden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für die Ausführung von Jobs verfügbar.</a:t>
                      </a:r>
                    </a:p>
                  </a:txBody>
                  <a:tcPr/>
                </a:tc>
                <a:extLst>
                  <a:ext uri="{0D108BD9-81ED-4DB2-BD59-A6C34878D82A}">
                    <a16:rowId xmlns:a16="http://schemas.microsoft.com/office/drawing/2014/main" val="4084393259"/>
                  </a:ext>
                </a:extLst>
              </a:tr>
              <a:tr h="370840">
                <a:tc>
                  <a:txBody>
                    <a:bodyPr/>
                    <a:lstStyle/>
                    <a:p>
                      <a:r>
                        <a:rPr lang="de-DE" dirty="0"/>
                        <a:t>offline</a:t>
                      </a:r>
                    </a:p>
                  </a:txBody>
                  <a:tcPr/>
                </a:tc>
                <a:tc>
                  <a:txBody>
                    <a:bodyPr/>
                    <a:lstStyle/>
                    <a:p>
                      <a:pPr rtl="0"/>
                      <a:r>
                        <a:rPr lang="de-DE" sz="1600" b="0" i="0" kern="1200" dirty="0">
                          <a:solidFill>
                            <a:schemeClr val="dk1"/>
                          </a:solidFill>
                          <a:effectLst/>
                          <a:latin typeface="+mn-lt"/>
                          <a:ea typeface="+mn-ea"/>
                          <a:cs typeface="+mn-cs"/>
                        </a:rPr>
                        <a:t>Der Runner hat sich seit mehr als 2 Stunden nicht mehr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nicht verfügbar, um Jobs auszuführen. Überprüfen Sie den Runner, um zu sehen, ob Sie ihn online bringen können.</a:t>
                      </a:r>
                    </a:p>
                  </a:txBody>
                  <a:tcPr/>
                </a:tc>
                <a:extLst>
                  <a:ext uri="{0D108BD9-81ED-4DB2-BD59-A6C34878D82A}">
                    <a16:rowId xmlns:a16="http://schemas.microsoft.com/office/drawing/2014/main" val="2607581212"/>
                  </a:ext>
                </a:extLst>
              </a:tr>
              <a:tr h="370840">
                <a:tc>
                  <a:txBody>
                    <a:bodyPr/>
                    <a:lstStyle/>
                    <a:p>
                      <a:r>
                        <a:rPr lang="de-DE" dirty="0" err="1"/>
                        <a:t>stale</a:t>
                      </a:r>
                      <a:endParaRPr lang="de-DE" dirty="0"/>
                    </a:p>
                  </a:txBody>
                  <a:tcPr/>
                </a:tc>
                <a:tc>
                  <a:txBody>
                    <a:bodyPr/>
                    <a:lstStyle/>
                    <a:p>
                      <a:pPr rtl="0"/>
                      <a:r>
                        <a:rPr lang="de-DE" sz="1600" b="0" i="0" kern="1200" dirty="0">
                          <a:solidFill>
                            <a:schemeClr val="dk1"/>
                          </a:solidFill>
                          <a:effectLst/>
                          <a:latin typeface="+mn-lt"/>
                          <a:ea typeface="+mn-ea"/>
                          <a:cs typeface="+mn-cs"/>
                        </a:rPr>
                        <a:t>Der Runner hat seit mehr als 3 Monaten keinen Kontakt zu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aufgenommen. Wenn der Läufer vor mehr als 3 Monaten erstellt wurde, aber nie mit der Instanz in Kontakt getreten ist, wird er ebenfalls als veraltet betrachtet.</a:t>
                      </a:r>
                    </a:p>
                  </a:txBody>
                  <a:tcPr/>
                </a:tc>
                <a:extLst>
                  <a:ext uri="{0D108BD9-81ED-4DB2-BD59-A6C34878D82A}">
                    <a16:rowId xmlns:a16="http://schemas.microsoft.com/office/drawing/2014/main" val="85763331"/>
                  </a:ext>
                </a:extLst>
              </a:tr>
              <a:tr h="370840">
                <a:tc>
                  <a:txBody>
                    <a:bodyPr/>
                    <a:lstStyle/>
                    <a:p>
                      <a:r>
                        <a:rPr lang="de-DE" dirty="0" err="1"/>
                        <a:t>never_contacted</a:t>
                      </a:r>
                      <a:endParaRPr lang="de-DE" dirty="0"/>
                    </a:p>
                  </a:txBody>
                  <a:tcPr/>
                </a:tc>
                <a:tc>
                  <a:txBody>
                    <a:bodyPr/>
                    <a:lstStyle/>
                    <a:p>
                      <a:pPr rtl="0"/>
                      <a:r>
                        <a:rPr lang="de-DE" sz="1600" b="0" i="0" kern="1200" dirty="0">
                          <a:solidFill>
                            <a:schemeClr val="dk1"/>
                          </a:solidFill>
                          <a:effectLst/>
                          <a:latin typeface="+mn-lt"/>
                          <a:ea typeface="+mn-ea"/>
                          <a:cs typeface="+mn-cs"/>
                        </a:rPr>
                        <a:t>Der Runner hat sich noch nie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Um den Runner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Kontakt zu bringen, führen Sie </a:t>
                      </a:r>
                      <a:r>
                        <a:rPr lang="de-DE" sz="1600" b="0" i="0" kern="1200" dirty="0" err="1">
                          <a:solidFill>
                            <a:schemeClr val="dk1"/>
                          </a:solidFill>
                          <a:effectLst/>
                          <a:latin typeface="+mn-lt"/>
                          <a:ea typeface="+mn-ea"/>
                          <a:cs typeface="+mn-cs"/>
                        </a:rPr>
                        <a:t>gitlab-runner</a:t>
                      </a:r>
                      <a:r>
                        <a:rPr lang="de-DE" sz="1600" b="0" i="0" kern="1200" dirty="0">
                          <a:solidFill>
                            <a:schemeClr val="dk1"/>
                          </a:solidFill>
                          <a:effectLst/>
                          <a:latin typeface="+mn-lt"/>
                          <a:ea typeface="+mn-ea"/>
                          <a:cs typeface="+mn-cs"/>
                        </a:rPr>
                        <a:t> </a:t>
                      </a:r>
                      <a:r>
                        <a:rPr lang="de-DE" sz="1600" b="0" i="0" kern="1200" dirty="0" err="1">
                          <a:solidFill>
                            <a:schemeClr val="dk1"/>
                          </a:solidFill>
                          <a:effectLst/>
                          <a:latin typeface="+mn-lt"/>
                          <a:ea typeface="+mn-ea"/>
                          <a:cs typeface="+mn-cs"/>
                        </a:rPr>
                        <a:t>run</a:t>
                      </a:r>
                      <a:r>
                        <a:rPr lang="de-DE" sz="1600" b="0" i="0" kern="1200" dirty="0">
                          <a:solidFill>
                            <a:schemeClr val="dk1"/>
                          </a:solidFill>
                          <a:effectLst/>
                          <a:latin typeface="+mn-lt"/>
                          <a:ea typeface="+mn-ea"/>
                          <a:cs typeface="+mn-cs"/>
                        </a:rPr>
                        <a:t> aus.</a:t>
                      </a:r>
                    </a:p>
                  </a:txBody>
                  <a:tcPr/>
                </a:tc>
                <a:extLst>
                  <a:ext uri="{0D108BD9-81ED-4DB2-BD59-A6C34878D82A}">
                    <a16:rowId xmlns:a16="http://schemas.microsoft.com/office/drawing/2014/main" val="2759603019"/>
                  </a:ext>
                </a:extLst>
              </a:tr>
            </a:tbl>
          </a:graphicData>
        </a:graphic>
      </p:graphicFrame>
    </p:spTree>
    <p:extLst>
      <p:ext uri="{BB962C8B-B14F-4D97-AF65-F5344CB8AC3E}">
        <p14:creationId xmlns:p14="http://schemas.microsoft.com/office/powerpoint/2010/main" val="1287790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r>
              <a:rPr lang="de-DE" dirty="0"/>
              <a:t>-Runners</a:t>
            </a:r>
          </a:p>
          <a:p>
            <a:pPr lvl="1">
              <a:buFont typeface="Arial" panose="020B0604020202020204" pitchFamily="34" charset="0"/>
              <a:buChar char="•"/>
            </a:pPr>
            <a:r>
              <a:rPr lang="de-DE" dirty="0" err="1"/>
              <a:t>Agents</a:t>
            </a:r>
            <a:r>
              <a:rPr lang="de-DE" dirty="0"/>
              <a:t> führen CI/CD </a:t>
            </a:r>
            <a:r>
              <a:rPr lang="de-DE" dirty="0" err="1"/>
              <a:t>jobs</a:t>
            </a:r>
            <a:r>
              <a:rPr lang="de-DE" dirty="0"/>
              <a:t> aus</a:t>
            </a:r>
          </a:p>
          <a:p>
            <a:pPr lvl="1">
              <a:buFont typeface="Arial" panose="020B0604020202020204" pitchFamily="34" charset="0"/>
              <a:buChar char="•"/>
            </a:pPr>
            <a:r>
              <a:rPr lang="de-DE" dirty="0"/>
              <a:t>Pipeline </a:t>
            </a:r>
            <a:r>
              <a:rPr lang="de-DE" dirty="0" err="1"/>
              <a:t>jobs</a:t>
            </a:r>
            <a:r>
              <a:rPr lang="de-DE" dirty="0"/>
              <a:t> an Runner durch </a:t>
            </a:r>
            <a:r>
              <a:rPr lang="de-DE" dirty="0" err="1"/>
              <a:t>GitLab</a:t>
            </a:r>
            <a:endParaRPr lang="de-DE"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pic>
        <p:nvPicPr>
          <p:cNvPr id="5" name="Grafik 4">
            <a:extLst>
              <a:ext uri="{FF2B5EF4-FFF2-40B4-BE49-F238E27FC236}">
                <a16:creationId xmlns:a16="http://schemas.microsoft.com/office/drawing/2014/main" id="{13D095F1-C80B-7AA5-3D60-95C6641D9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2847931"/>
            <a:ext cx="1035270" cy="1035270"/>
          </a:xfrm>
          <a:prstGeom prst="rect">
            <a:avLst/>
          </a:prstGeom>
        </p:spPr>
      </p:pic>
      <p:pic>
        <p:nvPicPr>
          <p:cNvPr id="6" name="Grafik 5">
            <a:extLst>
              <a:ext uri="{FF2B5EF4-FFF2-40B4-BE49-F238E27FC236}">
                <a16:creationId xmlns:a16="http://schemas.microsoft.com/office/drawing/2014/main" id="{F15B697A-4BFB-7888-742A-7F96C94CF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4178937"/>
            <a:ext cx="1035270" cy="1035270"/>
          </a:xfrm>
          <a:prstGeom prst="rect">
            <a:avLst/>
          </a:prstGeom>
        </p:spPr>
      </p:pic>
      <p:pic>
        <p:nvPicPr>
          <p:cNvPr id="7" name="Grafik 6">
            <a:extLst>
              <a:ext uri="{FF2B5EF4-FFF2-40B4-BE49-F238E27FC236}">
                <a16:creationId xmlns:a16="http://schemas.microsoft.com/office/drawing/2014/main" id="{68E9DF7C-B4B3-8845-A000-40DB5E6E6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
        <p:nvSpPr>
          <p:cNvPr id="11" name="Pfeil: nach rechts 10">
            <a:extLst>
              <a:ext uri="{FF2B5EF4-FFF2-40B4-BE49-F238E27FC236}">
                <a16:creationId xmlns:a16="http://schemas.microsoft.com/office/drawing/2014/main" id="{3C014BC5-9D5B-1B46-0E96-B9DE15896E55}"/>
              </a:ext>
            </a:extLst>
          </p:cNvPr>
          <p:cNvSpPr/>
          <p:nvPr/>
        </p:nvSpPr>
        <p:spPr bwMode="auto">
          <a:xfrm rot="451372">
            <a:off x="2488061" y="4275380"/>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latin typeface="+mj-lt"/>
              </a:rPr>
              <a:t>job-2</a:t>
            </a:r>
            <a:endParaRPr kumimoji="0" lang="de-DE" sz="2000" b="1" i="0" u="none" strike="noStrike" cap="none" normalizeH="0" baseline="0" dirty="0">
              <a:ln>
                <a:noFill/>
              </a:ln>
              <a:solidFill>
                <a:schemeClr val="tx1"/>
              </a:solidFill>
              <a:effectLst/>
              <a:latin typeface="+mj-lt"/>
            </a:endParaRPr>
          </a:p>
        </p:txBody>
      </p:sp>
      <p:sp>
        <p:nvSpPr>
          <p:cNvPr id="21" name="Pfeil: nach rechts 20">
            <a:extLst>
              <a:ext uri="{FF2B5EF4-FFF2-40B4-BE49-F238E27FC236}">
                <a16:creationId xmlns:a16="http://schemas.microsoft.com/office/drawing/2014/main" id="{FFC54E1C-8096-04CB-A1CE-ED4486604DEC}"/>
              </a:ext>
            </a:extLst>
          </p:cNvPr>
          <p:cNvSpPr/>
          <p:nvPr/>
        </p:nvSpPr>
        <p:spPr bwMode="auto">
          <a:xfrm rot="21161271">
            <a:off x="2488061" y="3503683"/>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chemeClr val="tx1"/>
                </a:solidFill>
                <a:effectLst/>
                <a:latin typeface="+mj-lt"/>
              </a:rPr>
              <a:t>job-1</a:t>
            </a:r>
          </a:p>
        </p:txBody>
      </p:sp>
      <p:pic>
        <p:nvPicPr>
          <p:cNvPr id="26" name="Grafik 25">
            <a:extLst>
              <a:ext uri="{FF2B5EF4-FFF2-40B4-BE49-F238E27FC236}">
                <a16:creationId xmlns:a16="http://schemas.microsoft.com/office/drawing/2014/main" id="{FA8F44D9-789E-980D-C398-C8D99EBAC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3077477"/>
            <a:ext cx="671800" cy="703046"/>
          </a:xfrm>
          <a:prstGeom prst="rect">
            <a:avLst/>
          </a:prstGeom>
        </p:spPr>
      </p:pic>
      <p:pic>
        <p:nvPicPr>
          <p:cNvPr id="27" name="Grafik 26">
            <a:extLst>
              <a:ext uri="{FF2B5EF4-FFF2-40B4-BE49-F238E27FC236}">
                <a16:creationId xmlns:a16="http://schemas.microsoft.com/office/drawing/2014/main" id="{6EE429FA-8452-F858-94D2-E84A08C5A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4443777"/>
            <a:ext cx="671800" cy="703046"/>
          </a:xfrm>
          <a:prstGeom prst="rect">
            <a:avLst/>
          </a:prstGeom>
        </p:spPr>
      </p:pic>
    </p:spTree>
    <p:extLst>
      <p:ext uri="{BB962C8B-B14F-4D97-AF65-F5344CB8AC3E}">
        <p14:creationId xmlns:p14="http://schemas.microsoft.com/office/powerpoint/2010/main" val="19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D8A572-C586-1EFF-D76E-60131F18297A}"/>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68A5B177-F931-DD3F-C78D-5D167B7671E2}"/>
              </a:ext>
            </a:extLst>
          </p:cNvPr>
          <p:cNvSpPr>
            <a:spLocks noGrp="1"/>
          </p:cNvSpPr>
          <p:nvPr>
            <p:ph idx="1"/>
          </p:nvPr>
        </p:nvSpPr>
        <p:spPr/>
        <p:txBody>
          <a:bodyPr/>
          <a:lstStyle/>
          <a:p>
            <a:pPr marL="0" indent="0">
              <a:buNone/>
            </a:pPr>
            <a:r>
              <a:rPr lang="en-US" sz="1600" b="1" i="0" dirty="0">
                <a:solidFill>
                  <a:srgbClr val="222261"/>
                </a:solidFill>
                <a:effectLst/>
                <a:latin typeface="gitlab sans"/>
              </a:rPr>
              <a:t>View statistics for runner performance</a:t>
            </a:r>
          </a:p>
          <a:p>
            <a:pPr marL="0" indent="0">
              <a:buNone/>
            </a:pPr>
            <a:r>
              <a:rPr lang="en-US" sz="1600" dirty="0">
                <a:hlinkClick r:id="rId2"/>
              </a:rPr>
              <a:t>https://docs.gitlab.com/ee/ci/runners/runners_scope.html#view-statistics-for-runner-performance</a:t>
            </a:r>
            <a:r>
              <a:rPr lang="en-US" sz="1600" dirty="0"/>
              <a:t> </a:t>
            </a:r>
          </a:p>
          <a:p>
            <a:pPr marL="0" indent="0">
              <a:buNone/>
            </a:pPr>
            <a:r>
              <a:rPr lang="en-US" sz="1600" dirty="0"/>
              <a:t>As an administrator, you can view runner statistics to learn about the performance of your runner fleet.</a:t>
            </a:r>
          </a:p>
          <a:p>
            <a:pPr marL="0" indent="0">
              <a:buNone/>
            </a:pPr>
            <a:endParaRPr lang="en-US" sz="1600" dirty="0"/>
          </a:p>
          <a:p>
            <a:pPr marL="0" indent="0">
              <a:buNone/>
            </a:pPr>
            <a:r>
              <a:rPr lang="en-US" sz="1600" dirty="0"/>
              <a:t>The Median job queued time value is calculated by sampling the queue duration of the most recent 100 jobs that were run by Instance runners. Jobs from only the latest 5000 runners are considered.</a:t>
            </a:r>
          </a:p>
          <a:p>
            <a:pPr marL="0" indent="0">
              <a:buNone/>
            </a:pPr>
            <a:endParaRPr lang="en-US" sz="1600" dirty="0"/>
          </a:p>
          <a:p>
            <a:pPr marL="0" indent="0">
              <a:buNone/>
            </a:pPr>
            <a:r>
              <a:rPr lang="en-US" sz="1600" dirty="0"/>
              <a:t>The median is a value that falls into the 50th percentile: half of the jobs queued for longer than the median value, and half of the jobs queued for less than the median value.</a:t>
            </a:r>
          </a:p>
          <a:p>
            <a:pPr marL="0" indent="0">
              <a:buNone/>
            </a:pPr>
            <a:endParaRPr lang="en-US" sz="1600" dirty="0"/>
          </a:p>
          <a:p>
            <a:pPr marL="0" indent="0">
              <a:buNone/>
            </a:pPr>
            <a:r>
              <a:rPr lang="en-US" sz="1600" dirty="0"/>
              <a:t>To view runner statistics:</a:t>
            </a:r>
          </a:p>
          <a:p>
            <a:pPr marL="0" indent="0">
              <a:buNone/>
            </a:pPr>
            <a:endParaRPr lang="en-US" sz="1600" dirty="0"/>
          </a:p>
          <a:p>
            <a:pPr>
              <a:buFont typeface="+mj-lt"/>
              <a:buAutoNum type="arabicPeriod"/>
            </a:pPr>
            <a:r>
              <a:rPr lang="en-US" sz="1600" dirty="0"/>
              <a:t>On the left sidebar, at the bottom, select Admin Area.</a:t>
            </a:r>
          </a:p>
          <a:p>
            <a:pPr>
              <a:buFont typeface="+mj-lt"/>
              <a:buAutoNum type="arabicPeriod"/>
            </a:pPr>
            <a:r>
              <a:rPr lang="en-US" sz="1600" dirty="0"/>
              <a:t>Select CI/CD &gt; Runners.</a:t>
            </a:r>
          </a:p>
          <a:p>
            <a:pPr>
              <a:buFont typeface="+mj-lt"/>
              <a:buAutoNum type="arabicPeriod"/>
            </a:pPr>
            <a:r>
              <a:rPr lang="en-US" sz="1600" dirty="0"/>
              <a:t>Select View metrics.</a:t>
            </a:r>
            <a:endParaRPr lang="de-DE" sz="1600" dirty="0"/>
          </a:p>
        </p:txBody>
      </p:sp>
    </p:spTree>
    <p:extLst>
      <p:ext uri="{BB962C8B-B14F-4D97-AF65-F5344CB8AC3E}">
        <p14:creationId xmlns:p14="http://schemas.microsoft.com/office/powerpoint/2010/main" val="16014948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F13BC-8108-19BA-4223-072A23AF343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3B8A68ED-466D-F7C4-4563-B9735AAA13DF}"/>
              </a:ext>
            </a:extLst>
          </p:cNvPr>
          <p:cNvSpPr>
            <a:spLocks noGrp="1"/>
          </p:cNvSpPr>
          <p:nvPr>
            <p:ph idx="1"/>
          </p:nvPr>
        </p:nvSpPr>
        <p:spPr/>
        <p:txBody>
          <a:bodyPr/>
          <a:lstStyle/>
          <a:p>
            <a:pPr marL="0" indent="0">
              <a:buNone/>
            </a:pPr>
            <a:r>
              <a:rPr lang="en-US" sz="1400" b="1" i="0" dirty="0">
                <a:solidFill>
                  <a:srgbClr val="222261"/>
                </a:solidFill>
                <a:effectLst/>
                <a:latin typeface="gitlab sans"/>
              </a:rPr>
              <a:t>Determine which runners need to be upgraded</a:t>
            </a:r>
          </a:p>
          <a:p>
            <a:pPr marL="0" indent="0">
              <a:buNone/>
            </a:pPr>
            <a:r>
              <a:rPr lang="de-DE" sz="1400" dirty="0">
                <a:hlinkClick r:id="rId2"/>
              </a:rPr>
              <a:t>https://docs.gitlab.com/ee/ci/runners/runners_scope.html#determine-which-runners-need-to-be-upgraded</a:t>
            </a:r>
            <a:r>
              <a:rPr lang="de-DE" sz="1400" dirty="0"/>
              <a:t> </a:t>
            </a:r>
          </a:p>
          <a:p>
            <a:pPr marL="0" indent="0">
              <a:buNone/>
            </a:pPr>
            <a:r>
              <a:rPr lang="en-US" sz="1400" dirty="0"/>
              <a:t>The version of GitLab Runner used by your runners should be kept up-to-date.</a:t>
            </a:r>
          </a:p>
          <a:p>
            <a:pPr marL="0" indent="0">
              <a:buNone/>
            </a:pPr>
            <a:endParaRPr lang="en-US" sz="1400" dirty="0"/>
          </a:p>
          <a:p>
            <a:pPr marL="0" indent="0">
              <a:buNone/>
            </a:pPr>
            <a:r>
              <a:rPr lang="en-US" sz="1400" dirty="0"/>
              <a:t>To determine which runners need to be upgraded:</a:t>
            </a:r>
          </a:p>
          <a:p>
            <a:pPr marL="0" indent="0">
              <a:buNone/>
            </a:pPr>
            <a:endParaRPr lang="en-US" sz="1400" dirty="0"/>
          </a:p>
          <a:p>
            <a:pPr>
              <a:buFont typeface="+mj-lt"/>
              <a:buAutoNum type="arabicPeriod"/>
            </a:pPr>
            <a:r>
              <a:rPr lang="en-US" sz="1400" dirty="0"/>
              <a:t>View the list of runners:</a:t>
            </a:r>
          </a:p>
          <a:p>
            <a:pPr lvl="1">
              <a:buFont typeface="Arial" panose="020B0604020202020204" pitchFamily="34" charset="0"/>
              <a:buChar char="•"/>
            </a:pPr>
            <a:r>
              <a:rPr lang="en-US" sz="1400" dirty="0"/>
              <a:t>For a group:</a:t>
            </a:r>
          </a:p>
          <a:p>
            <a:pPr marL="1257300" lvl="2" indent="-342900">
              <a:buFont typeface="+mj-lt"/>
              <a:buAutoNum type="arabicPeriod"/>
            </a:pPr>
            <a:r>
              <a:rPr lang="en-US" sz="1400" dirty="0"/>
              <a:t>On the left sidebar, select Search or go to and find your group.</a:t>
            </a:r>
          </a:p>
          <a:p>
            <a:pPr marL="1257300" lvl="2" indent="-342900">
              <a:buFont typeface="+mj-lt"/>
              <a:buAutoNum type="arabicPeriod"/>
            </a:pPr>
            <a:r>
              <a:rPr lang="en-US" sz="1400" dirty="0"/>
              <a:t>Select Build &gt; Runners.</a:t>
            </a:r>
          </a:p>
          <a:p>
            <a:pPr lvl="1">
              <a:buFont typeface="Arial" panose="020B0604020202020204" pitchFamily="34" charset="0"/>
              <a:buChar char="•"/>
            </a:pPr>
            <a:r>
              <a:rPr lang="en-US" sz="1400" dirty="0"/>
              <a:t>For the instance:</a:t>
            </a:r>
          </a:p>
          <a:p>
            <a:pPr marL="1257300" lvl="2" indent="-342900">
              <a:buFont typeface="+mj-lt"/>
              <a:buAutoNum type="arabicPeriod"/>
            </a:pPr>
            <a:r>
              <a:rPr lang="en-US" sz="1400" dirty="0"/>
              <a:t>On the left sidebar, at the bottom, select Admin Area.</a:t>
            </a:r>
          </a:p>
          <a:p>
            <a:pPr marL="1257300" lvl="2" indent="-342900">
              <a:buFont typeface="+mj-lt"/>
              <a:buAutoNum type="arabicPeriod"/>
            </a:pPr>
            <a:r>
              <a:rPr lang="en-US" sz="1400" dirty="0"/>
              <a:t>Select CI/CD &gt; Runners.</a:t>
            </a:r>
          </a:p>
          <a:p>
            <a:pPr>
              <a:buFont typeface="+mj-lt"/>
              <a:buAutoNum type="arabicPeriod"/>
            </a:pPr>
            <a:r>
              <a:rPr lang="en-US" sz="1400" dirty="0"/>
              <a:t>Above the list of runners, view the status:</a:t>
            </a:r>
          </a:p>
          <a:p>
            <a:pPr lvl="1">
              <a:buFont typeface="Arial" panose="020B0604020202020204" pitchFamily="34" charset="0"/>
              <a:buChar char="•"/>
            </a:pPr>
            <a:r>
              <a:rPr lang="en-US" sz="1400" dirty="0"/>
              <a:t>Outdated - recommended: The runner does not have the latest PATCH version, which may make it vulnerable to security or high severity bugs. Or, the runner is one or more MAJOR versions behind your GitLab instance, so some features may not be available or work properly.</a:t>
            </a:r>
          </a:p>
          <a:p>
            <a:pPr lvl="1">
              <a:buFont typeface="Arial" panose="020B0604020202020204" pitchFamily="34" charset="0"/>
              <a:buChar char="•"/>
            </a:pPr>
            <a:r>
              <a:rPr lang="en-US" sz="1400" dirty="0"/>
              <a:t>Outdated - available: Newer versions are available but upgrading is not critical.</a:t>
            </a:r>
          </a:p>
          <a:p>
            <a:pPr>
              <a:buFont typeface="+mj-lt"/>
              <a:buAutoNum type="arabicPeriod"/>
            </a:pPr>
            <a:r>
              <a:rPr lang="en-US" sz="1400" dirty="0"/>
              <a:t>Filter the list by status to view which individual runners need to be upgraded.</a:t>
            </a:r>
            <a:endParaRPr lang="de-DE" sz="1400" dirty="0"/>
          </a:p>
        </p:txBody>
      </p:sp>
    </p:spTree>
    <p:extLst>
      <p:ext uri="{BB962C8B-B14F-4D97-AF65-F5344CB8AC3E}">
        <p14:creationId xmlns:p14="http://schemas.microsoft.com/office/powerpoint/2010/main" val="275893721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5E3AFA-0458-C497-D9D7-15F0BDB2429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A0925B80-D309-F6B7-9EA9-4A5A21D5DB61}"/>
              </a:ext>
            </a:extLst>
          </p:cNvPr>
          <p:cNvSpPr>
            <a:spLocks noGrp="1"/>
          </p:cNvSpPr>
          <p:nvPr>
            <p:ph idx="1"/>
          </p:nvPr>
        </p:nvSpPr>
        <p:spPr/>
        <p:txBody>
          <a:bodyPr/>
          <a:lstStyle/>
          <a:p>
            <a:pPr marL="0" indent="0">
              <a:buNone/>
            </a:pPr>
            <a:r>
              <a:rPr lang="en-US" b="1" i="0" dirty="0">
                <a:solidFill>
                  <a:srgbClr val="222261"/>
                </a:solidFill>
                <a:effectLst/>
                <a:latin typeface="gitlab sans"/>
              </a:rPr>
              <a:t>Determine the IP address of a runner</a:t>
            </a:r>
          </a:p>
          <a:p>
            <a:pPr marL="0" indent="0">
              <a:buNone/>
            </a:pPr>
            <a:r>
              <a:rPr lang="de-DE" dirty="0"/>
              <a:t>Viel.</a:t>
            </a:r>
          </a:p>
          <a:p>
            <a:pPr marL="0" indent="0">
              <a:buNone/>
            </a:pPr>
            <a:r>
              <a:rPr lang="de-DE" dirty="0"/>
              <a:t>Hier: </a:t>
            </a:r>
            <a:r>
              <a:rPr lang="de-DE" dirty="0">
                <a:hlinkClick r:id="rId3"/>
              </a:rPr>
              <a:t>https://docs.gitlab.com/ee/ci/runners/runners_scope.html#determine-the-ip-address-of-a-runner</a:t>
            </a:r>
            <a:r>
              <a:rPr lang="de-DE" dirty="0"/>
              <a:t> </a:t>
            </a:r>
          </a:p>
        </p:txBody>
      </p:sp>
    </p:spTree>
    <p:extLst>
      <p:ext uri="{BB962C8B-B14F-4D97-AF65-F5344CB8AC3E}">
        <p14:creationId xmlns:p14="http://schemas.microsoft.com/office/powerpoint/2010/main" val="33084307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registrieren</a:t>
            </a:r>
          </a:p>
          <a:p>
            <a:pPr marL="0" indent="0">
              <a:buNone/>
            </a:pPr>
            <a:r>
              <a:rPr lang="de-DE" dirty="0"/>
              <a:t>Ist schon am Anfang beschrieben.</a:t>
            </a:r>
          </a:p>
          <a:p>
            <a:pPr marL="0" indent="0">
              <a:buNone/>
            </a:pPr>
            <a:r>
              <a:rPr lang="de-DE" dirty="0">
                <a:hlinkClick r:id="rId3"/>
              </a:rPr>
              <a:t>https://docs.gitlab.com/runner/register/?tab=Linux</a:t>
            </a:r>
            <a:r>
              <a:rPr lang="de-DE" dirty="0"/>
              <a:t> </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23853187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konfigurieren</a:t>
            </a:r>
          </a:p>
          <a:p>
            <a:pPr marL="0" indent="0">
              <a:buNone/>
            </a:pPr>
            <a:r>
              <a:rPr lang="de-DE" dirty="0"/>
              <a:t>Wird durch das vorherige abgefrühstückt.</a:t>
            </a:r>
          </a:p>
          <a:p>
            <a:pPr marL="0" indent="0">
              <a:buNone/>
            </a:pPr>
            <a:endParaRPr lang="de-DE" dirty="0"/>
          </a:p>
          <a:p>
            <a:pPr marL="0" indent="0">
              <a:buNone/>
            </a:pPr>
            <a:r>
              <a:rPr lang="de-DE" dirty="0"/>
              <a:t>Die Doku von </a:t>
            </a:r>
            <a:r>
              <a:rPr lang="de-DE" dirty="0" err="1"/>
              <a:t>GitLab</a:t>
            </a:r>
            <a:r>
              <a:rPr lang="de-DE" dirty="0"/>
              <a:t> selbst ist super lang:</a:t>
            </a:r>
          </a:p>
          <a:p>
            <a:pPr marL="0" indent="0">
              <a:buNone/>
            </a:pPr>
            <a:r>
              <a:rPr lang="de-DE" dirty="0">
                <a:hlinkClick r:id="rId3"/>
              </a:rPr>
              <a:t>https://docs.gitlab.com/ee/ci/runners/configure_runners.html</a:t>
            </a:r>
            <a:r>
              <a:rPr lang="de-DE" dirty="0"/>
              <a:t> </a:t>
            </a:r>
          </a:p>
          <a:p>
            <a:pPr marL="0" indent="0">
              <a:buNone/>
            </a:pPr>
            <a:endParaRPr lang="de-DE" b="1" dirty="0"/>
          </a:p>
        </p:txBody>
      </p:sp>
    </p:spTree>
    <p:extLst>
      <p:ext uri="{BB962C8B-B14F-4D97-AF65-F5344CB8AC3E}">
        <p14:creationId xmlns:p14="http://schemas.microsoft.com/office/powerpoint/2010/main" val="218581007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23803F-97C3-215D-E258-C690188E9BEA}"/>
              </a:ext>
            </a:extLst>
          </p:cNvPr>
          <p:cNvSpPr>
            <a:spLocks noGrp="1"/>
          </p:cNvSpPr>
          <p:nvPr>
            <p:ph type="title"/>
          </p:nvPr>
        </p:nvSpPr>
        <p:spPr/>
        <p:txBody>
          <a:bodyPr/>
          <a:lstStyle/>
          <a:p>
            <a:r>
              <a:rPr lang="de-DE" dirty="0" err="1"/>
              <a:t>GitLab</a:t>
            </a:r>
            <a:r>
              <a:rPr lang="de-DE" dirty="0"/>
              <a:t> Runner</a:t>
            </a:r>
          </a:p>
        </p:txBody>
      </p:sp>
      <p:pic>
        <p:nvPicPr>
          <p:cNvPr id="5" name="Inhaltsplatzhalter 4">
            <a:extLst>
              <a:ext uri="{FF2B5EF4-FFF2-40B4-BE49-F238E27FC236}">
                <a16:creationId xmlns:a16="http://schemas.microsoft.com/office/drawing/2014/main" id="{B86BA6BA-3FD2-ABE6-6FE6-D787A1D689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5882" y="1268760"/>
            <a:ext cx="6612235" cy="4915095"/>
          </a:xfrm>
        </p:spPr>
      </p:pic>
    </p:spTree>
    <p:extLst>
      <p:ext uri="{BB962C8B-B14F-4D97-AF65-F5344CB8AC3E}">
        <p14:creationId xmlns:p14="http://schemas.microsoft.com/office/powerpoint/2010/main" val="18059197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86B53-37C6-EDAC-E1C8-DF765FA8A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95B7C673-EB6A-3A77-468D-D3FD88DBCE11}"/>
              </a:ext>
            </a:extLst>
          </p:cNvPr>
          <p:cNvSpPr>
            <a:spLocks noGrp="1"/>
          </p:cNvSpPr>
          <p:nvPr>
            <p:ph idx="1"/>
          </p:nvPr>
        </p:nvSpPr>
        <p:spPr/>
        <p:txBody>
          <a:bodyPr/>
          <a:lstStyle/>
          <a:p>
            <a:pPr marL="0" indent="0">
              <a:buNone/>
            </a:pPr>
            <a:r>
              <a:rPr lang="de-DE" b="1" dirty="0"/>
              <a:t>TL;DR</a:t>
            </a:r>
          </a:p>
          <a:p>
            <a:pPr>
              <a:buFont typeface="Arial" panose="020B0604020202020204" pitchFamily="34" charset="0"/>
              <a:buChar char="•"/>
            </a:pPr>
            <a:r>
              <a:rPr lang="de-DE" u="sng" dirty="0" err="1"/>
              <a:t>GitLab</a:t>
            </a:r>
            <a:r>
              <a:rPr lang="de-DE" u="sng" dirty="0"/>
              <a:t> Job</a:t>
            </a:r>
          </a:p>
          <a:p>
            <a:pPr lvl="1">
              <a:buFont typeface="Arial" panose="020B0604020202020204" pitchFamily="34" charset="0"/>
              <a:buChar char="•"/>
            </a:pPr>
            <a:r>
              <a:rPr lang="de-DE" dirty="0"/>
              <a:t>Kleinste Komponente einer Pipeline</a:t>
            </a:r>
          </a:p>
          <a:p>
            <a:pPr lvl="1">
              <a:buFont typeface="Arial" panose="020B0604020202020204" pitchFamily="34" charset="0"/>
              <a:buChar char="•"/>
            </a:pPr>
            <a:r>
              <a:rPr lang="de-DE" dirty="0"/>
              <a:t>1-n auszuführbaren Befehlen</a:t>
            </a:r>
          </a:p>
          <a:p>
            <a:pPr>
              <a:buFont typeface="Arial" panose="020B0604020202020204" pitchFamily="34" charset="0"/>
              <a:buChar char="•"/>
            </a:pPr>
            <a:r>
              <a:rPr lang="de-DE" u="sng" dirty="0" err="1"/>
              <a:t>GitLab</a:t>
            </a:r>
            <a:r>
              <a:rPr lang="de-DE" u="sng" dirty="0"/>
              <a:t> Runner</a:t>
            </a:r>
          </a:p>
          <a:p>
            <a:pPr lvl="1">
              <a:buFont typeface="Arial" panose="020B0604020202020204" pitchFamily="34" charset="0"/>
              <a:buChar char="•"/>
            </a:pPr>
            <a:r>
              <a:rPr lang="de-DE" dirty="0"/>
              <a:t>Agent, oft auf anderer Infrastruktur</a:t>
            </a:r>
          </a:p>
          <a:p>
            <a:pPr lvl="1">
              <a:buFont typeface="Arial" panose="020B0604020202020204" pitchFamily="34" charset="0"/>
              <a:buChar char="•"/>
            </a:pPr>
            <a:r>
              <a:rPr lang="de-DE" dirty="0" err="1"/>
              <a:t>GitLab</a:t>
            </a:r>
            <a:r>
              <a:rPr lang="de-DE" dirty="0"/>
              <a:t> Server gibt Anweisung über nächste </a:t>
            </a:r>
            <a:r>
              <a:rPr lang="de-DE" dirty="0">
                <a:sym typeface="Wingdings" panose="05000000000000000000" pitchFamily="2" charset="2"/>
              </a:rPr>
              <a:t>Job-Ausführung</a:t>
            </a:r>
            <a:endParaRPr lang="de-DE" dirty="0"/>
          </a:p>
          <a:p>
            <a:pPr>
              <a:buFont typeface="Arial" panose="020B0604020202020204" pitchFamily="34" charset="0"/>
              <a:buChar char="•"/>
            </a:pPr>
            <a:r>
              <a:rPr lang="de-DE" u="sng" dirty="0"/>
              <a:t>Runner </a:t>
            </a:r>
            <a:r>
              <a:rPr lang="de-DE" u="sng" dirty="0" err="1"/>
              <a:t>Executor</a:t>
            </a:r>
            <a:endParaRPr lang="de-DE" u="sng" dirty="0"/>
          </a:p>
          <a:p>
            <a:pPr lvl="1">
              <a:buFont typeface="Arial" panose="020B0604020202020204" pitchFamily="34" charset="0"/>
              <a:buChar char="•"/>
            </a:pPr>
            <a:r>
              <a:rPr lang="de-DE" dirty="0"/>
              <a:t>Jeder Runner hat mindestens einen </a:t>
            </a:r>
            <a:r>
              <a:rPr lang="de-DE" dirty="0" err="1"/>
              <a:t>Executor</a:t>
            </a:r>
            <a:endParaRPr lang="de-DE" dirty="0"/>
          </a:p>
          <a:p>
            <a:pPr lvl="1">
              <a:buFont typeface="Arial" panose="020B0604020202020204" pitchFamily="34" charset="0"/>
              <a:buChar char="•"/>
            </a:pPr>
            <a:r>
              <a:rPr lang="de-DE" dirty="0" err="1"/>
              <a:t>Executor</a:t>
            </a:r>
            <a:r>
              <a:rPr lang="de-DE" dirty="0"/>
              <a:t> = Umgebung für die Ausführung des </a:t>
            </a:r>
            <a:r>
              <a:rPr lang="de-DE" dirty="0" err="1"/>
              <a:t>GitLab</a:t>
            </a:r>
            <a:r>
              <a:rPr lang="de-DE" dirty="0"/>
              <a:t> </a:t>
            </a:r>
            <a:r>
              <a:rPr lang="de-DE" dirty="0" err="1"/>
              <a:t>jobs</a:t>
            </a:r>
            <a:endParaRPr lang="de-DE" dirty="0"/>
          </a:p>
        </p:txBody>
      </p:sp>
    </p:spTree>
    <p:extLst>
      <p:ext uri="{BB962C8B-B14F-4D97-AF65-F5344CB8AC3E}">
        <p14:creationId xmlns:p14="http://schemas.microsoft.com/office/powerpoint/2010/main" val="15202760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Executors</a:t>
            </a:r>
            <a:endParaRPr lang="de-DE" b="1" dirty="0"/>
          </a:p>
          <a:p>
            <a:pPr>
              <a:buFont typeface="Arial" panose="020B0604020202020204" pitchFamily="34" charset="0"/>
              <a:buChar char="•"/>
            </a:pPr>
            <a:r>
              <a:rPr lang="de-DE" dirty="0"/>
              <a:t>Verschiedene </a:t>
            </a:r>
            <a:r>
              <a:rPr lang="de-DE" dirty="0" err="1"/>
              <a:t>Executors</a:t>
            </a:r>
            <a:r>
              <a:rPr lang="de-DE" dirty="0"/>
              <a:t> sind in </a:t>
            </a:r>
            <a:r>
              <a:rPr lang="de-DE" dirty="0" err="1"/>
              <a:t>GitLab</a:t>
            </a:r>
            <a:r>
              <a:rPr lang="de-DE" dirty="0"/>
              <a:t> verfügbar</a:t>
            </a:r>
          </a:p>
          <a:p>
            <a:pPr lvl="1">
              <a:buFont typeface="Arial" panose="020B0604020202020204" pitchFamily="34" charset="0"/>
              <a:buChar char="•"/>
            </a:pPr>
            <a:r>
              <a:rPr lang="de-DE" dirty="0"/>
              <a:t>Shell</a:t>
            </a:r>
          </a:p>
          <a:p>
            <a:pPr lvl="1">
              <a:buFont typeface="Arial" panose="020B0604020202020204" pitchFamily="34" charset="0"/>
              <a:buChar char="•"/>
            </a:pPr>
            <a:r>
              <a:rPr lang="de-DE" dirty="0"/>
              <a:t>SSH</a:t>
            </a:r>
          </a:p>
          <a:p>
            <a:pPr lvl="1">
              <a:buFont typeface="Arial" panose="020B0604020202020204" pitchFamily="34" charset="0"/>
              <a:buChar char="•"/>
            </a:pPr>
            <a:r>
              <a:rPr lang="de-DE" dirty="0"/>
              <a:t>VirtualBox</a:t>
            </a:r>
          </a:p>
          <a:p>
            <a:pPr lvl="1">
              <a:buFont typeface="Arial" panose="020B0604020202020204" pitchFamily="34" charset="0"/>
              <a:buChar char="•"/>
            </a:pPr>
            <a:r>
              <a:rPr lang="de-DE" dirty="0"/>
              <a:t>Parallels</a:t>
            </a:r>
          </a:p>
          <a:p>
            <a:pPr lvl="1">
              <a:buFont typeface="Arial" panose="020B0604020202020204" pitchFamily="34" charset="0"/>
              <a:buChar char="•"/>
            </a:pPr>
            <a:r>
              <a:rPr lang="de-DE" dirty="0"/>
              <a:t>Docker</a:t>
            </a:r>
          </a:p>
          <a:p>
            <a:pPr lvl="2">
              <a:buFont typeface="Arial" panose="020B0604020202020204" pitchFamily="34" charset="0"/>
              <a:buChar char="•"/>
            </a:pPr>
            <a:r>
              <a:rPr lang="de-DE" sz="1800" dirty="0"/>
              <a:t>Docker </a:t>
            </a:r>
            <a:r>
              <a:rPr lang="de-DE" sz="1800" dirty="0" err="1"/>
              <a:t>Machine</a:t>
            </a:r>
            <a:endParaRPr lang="de-DE" sz="1800" dirty="0"/>
          </a:p>
          <a:p>
            <a:pPr lvl="1">
              <a:buFont typeface="Arial" panose="020B0604020202020204" pitchFamily="34" charset="0"/>
              <a:buChar char="•"/>
            </a:pPr>
            <a:r>
              <a:rPr lang="de-DE" dirty="0" err="1"/>
              <a:t>Kubernetes</a:t>
            </a:r>
            <a:endParaRPr lang="de-DE" dirty="0"/>
          </a:p>
          <a:p>
            <a:pPr>
              <a:buFont typeface="Arial" panose="020B0604020202020204" pitchFamily="34" charset="0"/>
              <a:buChar char="•"/>
            </a:pPr>
            <a:r>
              <a:rPr lang="de-DE" dirty="0" err="1"/>
              <a:t>Executor</a:t>
            </a:r>
            <a:r>
              <a:rPr lang="de-DE" dirty="0"/>
              <a:t> ist abhängig vom Use Case!</a:t>
            </a:r>
          </a:p>
          <a:p>
            <a:pPr lvl="1">
              <a:buFont typeface="Arial" panose="020B0604020202020204" pitchFamily="34" charset="0"/>
              <a:buChar char="•"/>
            </a:pPr>
            <a:r>
              <a:rPr lang="de-DE" dirty="0"/>
              <a:t>Es gibt nicht den „besten“ </a:t>
            </a:r>
            <a:r>
              <a:rPr lang="de-DE" dirty="0" err="1"/>
              <a:t>Executor</a:t>
            </a: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9497300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dirty="0"/>
              <a:t>Führt die Jobs dort aus, wo der Runner installiert wurde</a:t>
            </a:r>
          </a:p>
          <a:p>
            <a:pPr lvl="1">
              <a:buFont typeface="Arial" panose="020B0604020202020204" pitchFamily="34" charset="0"/>
              <a:buChar char="•"/>
            </a:pPr>
            <a:r>
              <a:rPr lang="de-DE" dirty="0"/>
              <a:t>Analog zu Jenkins oder anderen CI Servern</a:t>
            </a:r>
          </a:p>
          <a:p>
            <a:pPr>
              <a:buFont typeface="Arial" panose="020B0604020202020204" pitchFamily="34" charset="0"/>
              <a:buChar char="•"/>
            </a:pPr>
            <a:r>
              <a:rPr lang="de-DE" dirty="0"/>
              <a:t>Alle benötigten </a:t>
            </a:r>
            <a:r>
              <a:rPr lang="de-DE" dirty="0" err="1"/>
              <a:t>Dependencies</a:t>
            </a:r>
            <a:r>
              <a:rPr lang="de-DE" dirty="0"/>
              <a:t> müssen auf dem Server installiert sein</a:t>
            </a:r>
          </a:p>
          <a:p>
            <a:pPr>
              <a:buFont typeface="Arial" panose="020B0604020202020204" pitchFamily="34" charset="0"/>
              <a:buChar char="•"/>
            </a:pPr>
            <a:r>
              <a:rPr lang="de-DE" dirty="0"/>
              <a:t>Aber: Docker Images in der Job-</a:t>
            </a:r>
            <a:r>
              <a:rPr lang="de-DE" dirty="0" err="1"/>
              <a:t>Config</a:t>
            </a:r>
            <a:r>
              <a:rPr lang="de-DE" dirty="0"/>
              <a:t> werden ignoriert!</a:t>
            </a:r>
          </a:p>
          <a:p>
            <a:pPr lvl="1">
              <a:buFont typeface="Arial" panose="020B0604020202020204" pitchFamily="34" charset="0"/>
              <a:buChar char="•"/>
            </a:pPr>
            <a:r>
              <a:rPr lang="de-DE" dirty="0"/>
              <a:t>Selbst wenn Docker installiert ist</a:t>
            </a:r>
          </a:p>
          <a:p>
            <a:pPr>
              <a:buFont typeface="Arial" panose="020B0604020202020204" pitchFamily="34" charset="0"/>
              <a:buChar char="•"/>
            </a:pPr>
            <a:r>
              <a:rPr lang="de-DE" dirty="0"/>
              <a:t>Alles zur Laufzeit vorhanden</a:t>
            </a:r>
          </a:p>
          <a:p>
            <a:pPr lvl="1">
              <a:buFont typeface="Arial" panose="020B0604020202020204" pitchFamily="34" charset="0"/>
              <a:buChar char="•"/>
            </a:pPr>
            <a:r>
              <a:rPr lang="de-DE" dirty="0">
                <a:sym typeface="Wingdings" panose="05000000000000000000" pitchFamily="2" charset="2"/>
              </a:rPr>
              <a:t> Jobs werden sehr schnell ausgeführt</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37923577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u="sng" dirty="0"/>
              <a:t>Use Case</a:t>
            </a:r>
          </a:p>
          <a:p>
            <a:pPr lvl="1">
              <a:buFont typeface="Arial" panose="020B0604020202020204" pitchFamily="34" charset="0"/>
              <a:buChar char="•"/>
            </a:pPr>
            <a:r>
              <a:rPr lang="de-DE" dirty="0"/>
              <a:t>Native Umgebung (spezifisches Betriebssystem oder Hardware)</a:t>
            </a:r>
          </a:p>
          <a:p>
            <a:pPr>
              <a:buFont typeface="Arial" panose="020B0604020202020204" pitchFamily="34" charset="0"/>
              <a:buChar char="•"/>
            </a:pPr>
            <a:endParaRPr lang="de-DE" dirty="0"/>
          </a:p>
          <a:p>
            <a:pPr>
              <a:buFont typeface="Arial" panose="020B0604020202020204" pitchFamily="34" charset="0"/>
              <a:buChar char="•"/>
            </a:pPr>
            <a:r>
              <a:rPr lang="de-DE" u="sng" dirty="0"/>
              <a:t>Zu beachten</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884578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4223D-99BD-68A7-4860-F45BC03DFEA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9F10513-FE0C-0C65-DB15-5D771567744B}"/>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p:txBody>
      </p:sp>
      <p:pic>
        <p:nvPicPr>
          <p:cNvPr id="4" name="Inhaltsplatzhalter 4">
            <a:extLst>
              <a:ext uri="{FF2B5EF4-FFF2-40B4-BE49-F238E27FC236}">
                <a16:creationId xmlns:a16="http://schemas.microsoft.com/office/drawing/2014/main" id="{C41C5879-090D-5E3D-795C-ECCA3D72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9792" y="17526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a:extLst>
              <a:ext uri="{FF2B5EF4-FFF2-40B4-BE49-F238E27FC236}">
                <a16:creationId xmlns:a16="http://schemas.microsoft.com/office/drawing/2014/main" id="{4BDBDA2D-4F0D-834D-AEA6-80A23C869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36734">
            <a:off x="4879982" y="4174115"/>
            <a:ext cx="1729653" cy="1729653"/>
          </a:xfrm>
          <a:prstGeom prst="rect">
            <a:avLst/>
          </a:prstGeom>
        </p:spPr>
      </p:pic>
    </p:spTree>
    <p:extLst>
      <p:ext uri="{BB962C8B-B14F-4D97-AF65-F5344CB8AC3E}">
        <p14:creationId xmlns:p14="http://schemas.microsoft.com/office/powerpoint/2010/main" val="389403299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Befehle über SSH an eine Maschine</a:t>
            </a:r>
          </a:p>
          <a:p>
            <a:pPr>
              <a:buFont typeface="Arial" panose="020B0604020202020204" pitchFamily="34" charset="0"/>
              <a:buChar char="•"/>
            </a:pPr>
            <a:r>
              <a:rPr lang="de-DE" dirty="0"/>
              <a:t>Funktionsweise ähnlich zum Shell </a:t>
            </a:r>
            <a:r>
              <a:rPr lang="de-DE" dirty="0" err="1"/>
              <a:t>Executor</a:t>
            </a:r>
            <a:endParaRPr lang="de-DE" dirty="0"/>
          </a:p>
          <a:p>
            <a:pPr>
              <a:buFont typeface="Arial" panose="020B0604020202020204" pitchFamily="34" charset="0"/>
              <a:buChar char="•"/>
            </a:pPr>
            <a:r>
              <a:rPr lang="de-DE" dirty="0"/>
              <a:t>Funktioniert nur für Bash-Scripts!</a:t>
            </a:r>
          </a:p>
          <a:p>
            <a:pPr>
              <a:buFont typeface="Arial" panose="020B0604020202020204" pitchFamily="34" charset="0"/>
              <a:buChar char="•"/>
            </a:pPr>
            <a:r>
              <a:rPr lang="de-DE" dirty="0"/>
              <a:t>Höhere Sicherheit, da SSH</a:t>
            </a:r>
          </a:p>
          <a:p>
            <a:pPr lvl="1">
              <a:buFont typeface="Arial" panose="020B0604020202020204" pitchFamily="34" charset="0"/>
              <a:buChar char="•"/>
            </a:pPr>
            <a:r>
              <a:rPr lang="de-DE" dirty="0">
                <a:sym typeface="Wingdings" panose="05000000000000000000" pitchFamily="2" charset="2"/>
              </a:rPr>
              <a:t> Befehle haben nicht Zugriff auf das gesamte Dateisystem</a:t>
            </a:r>
          </a:p>
          <a:p>
            <a:pPr>
              <a:buFont typeface="Arial" panose="020B0604020202020204" pitchFamily="34" charset="0"/>
              <a:buChar char="•"/>
            </a:pPr>
            <a:r>
              <a:rPr lang="de-DE" dirty="0">
                <a:sym typeface="Wingdings" panose="05000000000000000000" pitchFamily="2" charset="2"/>
              </a:rPr>
              <a:t>Nur zur Vollständigkeit bei </a:t>
            </a:r>
            <a:r>
              <a:rPr lang="de-DE" dirty="0" err="1">
                <a:sym typeface="Wingdings" panose="05000000000000000000" pitchFamily="2" charset="2"/>
              </a:rPr>
              <a:t>GitLab</a:t>
            </a:r>
            <a:r>
              <a:rPr lang="de-DE" dirty="0">
                <a:sym typeface="Wingdings" panose="05000000000000000000" pitchFamily="2" charset="2"/>
              </a:rPr>
              <a:t> selbst aufgeführt!</a:t>
            </a:r>
          </a:p>
          <a:p>
            <a:pPr lvl="1">
              <a:buFont typeface="Arial" panose="020B0604020202020204" pitchFamily="34" charset="0"/>
              <a:buChar char="•"/>
            </a:pPr>
            <a:r>
              <a:rPr lang="de-DE" dirty="0">
                <a:sym typeface="Wingdings" panose="05000000000000000000" pitchFamily="2" charset="2"/>
              </a:rPr>
              <a:t>Hat den geringsten Support</a:t>
            </a:r>
          </a:p>
          <a:p>
            <a:pPr>
              <a:buFont typeface="Arial" panose="020B0604020202020204" pitchFamily="34" charset="0"/>
              <a:buChar char="•"/>
            </a:pPr>
            <a:r>
              <a:rPr lang="de-DE" dirty="0">
                <a:sym typeface="Wingdings" panose="05000000000000000000" pitchFamily="2" charset="2"/>
              </a:rPr>
              <a:t>Wird von </a:t>
            </a:r>
            <a:r>
              <a:rPr lang="de-DE" dirty="0" err="1">
                <a:sym typeface="Wingdings" panose="05000000000000000000" pitchFamily="2" charset="2"/>
              </a:rPr>
              <a:t>GitLab</a:t>
            </a:r>
            <a:r>
              <a:rPr lang="de-DE" dirty="0">
                <a:sym typeface="Wingdings" panose="05000000000000000000" pitchFamily="2" charset="2"/>
              </a:rPr>
              <a:t> selbst nicht empfohlen!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6115338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err="1"/>
              <a:t>GitLab</a:t>
            </a:r>
            <a:r>
              <a:rPr lang="de-DE" dirty="0"/>
              <a:t> Server nur per SSH erreichbar? Das ist der Weg.</a:t>
            </a:r>
          </a:p>
          <a:p>
            <a:pPr lvl="1">
              <a:buFont typeface="Arial" panose="020B0604020202020204" pitchFamily="34" charset="0"/>
              <a:buChar char="•"/>
            </a:pPr>
            <a:r>
              <a:rPr lang="de-DE" dirty="0"/>
              <a:t>Es kann kein </a:t>
            </a:r>
            <a:r>
              <a:rPr lang="de-DE" dirty="0" err="1"/>
              <a:t>GitLab</a:t>
            </a:r>
            <a:r>
              <a:rPr lang="de-DE" dirty="0"/>
              <a:t> Runner auf einer anderen Maschine installiert werden</a:t>
            </a:r>
          </a:p>
          <a:p>
            <a:pPr>
              <a:buFont typeface="Arial" panose="020B0604020202020204" pitchFamily="34" charset="0"/>
              <a:buChar char="•"/>
            </a:pPr>
            <a:r>
              <a:rPr lang="de-DE" dirty="0"/>
              <a:t>Zu beachten (analog zu Shell)</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2111018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Eine bereits bestehende virtuelle Maschine wird genutzt</a:t>
            </a:r>
          </a:p>
          <a:p>
            <a:pPr lvl="1">
              <a:buFont typeface="Arial" panose="020B0604020202020204" pitchFamily="34" charset="0"/>
              <a:buChar char="•"/>
            </a:pPr>
            <a:r>
              <a:rPr lang="de-DE" dirty="0"/>
              <a:t>Wird </a:t>
            </a:r>
            <a:r>
              <a:rPr lang="de-DE" dirty="0" err="1"/>
              <a:t>gecloned</a:t>
            </a:r>
            <a:r>
              <a:rPr lang="de-DE" dirty="0"/>
              <a:t> und darauf läuft dann der </a:t>
            </a:r>
            <a:r>
              <a:rPr lang="de-DE" dirty="0" err="1"/>
              <a:t>Build</a:t>
            </a:r>
            <a:endParaRPr lang="de-DE" dirty="0"/>
          </a:p>
          <a:p>
            <a:pPr>
              <a:buFont typeface="Arial" panose="020B0604020202020204" pitchFamily="34" charset="0"/>
              <a:buChar char="•"/>
            </a:pPr>
            <a:r>
              <a:rPr lang="de-DE" dirty="0"/>
              <a:t>Jeder Job startet dementsprechend in einer virtuellen Umgebung</a:t>
            </a:r>
          </a:p>
          <a:p>
            <a:pPr lvl="1">
              <a:buFont typeface="Arial" panose="020B0604020202020204" pitchFamily="34" charset="0"/>
              <a:buChar char="•"/>
            </a:pPr>
            <a:r>
              <a:rPr lang="de-DE" dirty="0"/>
              <a:t>Windows, Linux, </a:t>
            </a:r>
            <a:r>
              <a:rPr lang="de-DE" dirty="0" err="1"/>
              <a:t>macOS</a:t>
            </a:r>
            <a:r>
              <a:rPr lang="de-DE" dirty="0"/>
              <a:t> oder FreeBSD</a:t>
            </a:r>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48553609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Use Case</a:t>
            </a:r>
          </a:p>
          <a:p>
            <a:pPr lvl="1">
              <a:buFont typeface="Arial" panose="020B0604020202020204" pitchFamily="34" charset="0"/>
              <a:buChar char="•"/>
            </a:pPr>
            <a:r>
              <a:rPr lang="de-DE" dirty="0"/>
              <a:t>Verschiedene Umgebungen durch Virtualisierung</a:t>
            </a:r>
          </a:p>
          <a:p>
            <a:pPr lvl="2">
              <a:buFont typeface="Arial" panose="020B0604020202020204" pitchFamily="34" charset="0"/>
              <a:buChar char="•"/>
            </a:pPr>
            <a:r>
              <a:rPr lang="de-DE" sz="1800" dirty="0"/>
              <a:t>Testen mit verschiedenen Betriebssystemen</a:t>
            </a:r>
          </a:p>
          <a:p>
            <a:pPr lvl="1">
              <a:buFont typeface="Arial" panose="020B0604020202020204" pitchFamily="34" charset="0"/>
              <a:buChar char="•"/>
            </a:pPr>
            <a:r>
              <a:rPr lang="de-DE" dirty="0"/>
              <a:t>Falls Docker nicht angenommen oder verstanden wird</a:t>
            </a:r>
          </a:p>
          <a:p>
            <a:pPr lvl="1">
              <a:buFont typeface="Arial" panose="020B0604020202020204" pitchFamily="34" charset="0"/>
              <a:buChar char="•"/>
            </a:pPr>
            <a:r>
              <a:rPr lang="de-DE" dirty="0"/>
              <a:t>Falls VirtualBox/Parallels bereits eingesetzt werden</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a:t>
            </a:r>
            <a:r>
              <a:rPr lang="de-DE" dirty="0">
                <a:sym typeface="Wingdings" panose="05000000000000000000" pitchFamily="2" charset="2"/>
              </a:rPr>
              <a:t> Betriebssystem starten</a:t>
            </a:r>
          </a:p>
          <a:p>
            <a:pPr lvl="1">
              <a:buFont typeface="Arial" panose="020B0604020202020204" pitchFamily="34" charset="0"/>
              <a:buChar char="•"/>
            </a:pPr>
            <a:r>
              <a:rPr lang="de-DE" dirty="0">
                <a:sym typeface="Wingdings" panose="05000000000000000000" pitchFamily="2" charset="2"/>
              </a:rPr>
              <a:t>Debugging schwerer (bei Job-fail)</a:t>
            </a:r>
          </a:p>
          <a:p>
            <a:pPr lvl="1">
              <a:buFont typeface="Arial" panose="020B0604020202020204" pitchFamily="34" charset="0"/>
              <a:buChar char="•"/>
            </a:pPr>
            <a:r>
              <a:rPr lang="de-DE" dirty="0">
                <a:sym typeface="Wingdings" panose="05000000000000000000" pitchFamily="2" charset="2"/>
              </a:rPr>
              <a:t>Verbindung läuft über SSH! (Fehlerquellenmöglichkeit)</a:t>
            </a:r>
          </a:p>
          <a:p>
            <a:pPr lvl="1">
              <a:buFont typeface="Arial" panose="020B0604020202020204" pitchFamily="34" charset="0"/>
              <a:buChar char="•"/>
            </a:pPr>
            <a:r>
              <a:rPr lang="de-DE" dirty="0"/>
              <a:t>Zusätzliche </a:t>
            </a:r>
            <a:r>
              <a:rPr lang="de-DE" dirty="0" err="1"/>
              <a:t>Config</a:t>
            </a:r>
            <a:r>
              <a:rPr lang="de-DE" dirty="0"/>
              <a:t>/Fehlersuche beim Hochladen von Job-Artefakten</a:t>
            </a:r>
          </a:p>
          <a:p>
            <a:pPr lvl="2">
              <a:buFont typeface="Arial" panose="020B0604020202020204" pitchFamily="34" charset="0"/>
              <a:buChar char="•"/>
            </a:pPr>
            <a:endParaRPr lang="de-DE" sz="1800"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79506391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Docker Container wird in der Pipeline definiert</a:t>
            </a:r>
          </a:p>
          <a:p>
            <a:pPr>
              <a:buFont typeface="Arial" panose="020B0604020202020204" pitchFamily="34" charset="0"/>
              <a:buChar char="•"/>
            </a:pPr>
            <a:r>
              <a:rPr lang="de-DE" dirty="0"/>
              <a:t>Simple Laufzeitumgebungen</a:t>
            </a:r>
          </a:p>
          <a:p>
            <a:pPr>
              <a:buFont typeface="Arial" panose="020B0604020202020204" pitchFamily="34" charset="0"/>
              <a:buChar char="•"/>
            </a:pPr>
            <a:r>
              <a:rPr lang="de-DE" dirty="0"/>
              <a:t>Mehrere Jobs gleichzeitig</a:t>
            </a:r>
          </a:p>
          <a:p>
            <a:pPr lvl="1">
              <a:buFont typeface="Arial" panose="020B0604020202020204" pitchFamily="34" charset="0"/>
              <a:buChar char="•"/>
            </a:pPr>
            <a:r>
              <a:rPr lang="de-DE" dirty="0"/>
              <a:t>Ohne Interferenzen (außer Systemlast/Performance)</a:t>
            </a:r>
          </a:p>
          <a:p>
            <a:pPr>
              <a:buFont typeface="Arial" panose="020B0604020202020204" pitchFamily="34" charset="0"/>
              <a:buChar char="•"/>
            </a:pPr>
            <a:r>
              <a:rPr lang="de-DE" dirty="0"/>
              <a:t>Docker Umgebung für die meisten Projekte sinnvoll</a:t>
            </a:r>
          </a:p>
          <a:p>
            <a:pPr>
              <a:buFont typeface="Arial" panose="020B0604020202020204" pitchFamily="34" charset="0"/>
              <a:buChar char="•"/>
            </a:pPr>
            <a:r>
              <a:rPr lang="de-DE" dirty="0"/>
              <a:t>Alle Abhängigkeiten im Docker Image definiert</a:t>
            </a:r>
          </a:p>
          <a:p>
            <a:pPr marL="0" indent="0">
              <a:buNone/>
            </a:pPr>
            <a:endParaRPr lang="de-DE" dirty="0"/>
          </a:p>
        </p:txBody>
      </p:sp>
    </p:spTree>
    <p:extLst>
      <p:ext uri="{BB962C8B-B14F-4D97-AF65-F5344CB8AC3E}">
        <p14:creationId xmlns:p14="http://schemas.microsoft.com/office/powerpoint/2010/main" val="329613014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Saubere Umgebung für jeden Job</a:t>
            </a:r>
          </a:p>
          <a:p>
            <a:pPr lvl="1">
              <a:buFont typeface="Arial" panose="020B0604020202020204" pitchFamily="34" charset="0"/>
              <a:buChar char="•"/>
            </a:pPr>
            <a:r>
              <a:rPr lang="de-DE" dirty="0"/>
              <a:t>Projekte unabhängig voneinander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vom „Pulling“</a:t>
            </a:r>
          </a:p>
          <a:p>
            <a:pPr lvl="2">
              <a:buFont typeface="Arial" panose="020B0604020202020204" pitchFamily="34" charset="0"/>
              <a:buChar char="•"/>
            </a:pPr>
            <a:r>
              <a:rPr lang="de-DE" sz="1800" dirty="0"/>
              <a:t>Für jeden Job wird das Docker Image heruntergeladen</a:t>
            </a:r>
          </a:p>
          <a:p>
            <a:pPr marL="0" indent="0">
              <a:buNone/>
            </a:pPr>
            <a:endParaRPr lang="de-DE" dirty="0"/>
          </a:p>
        </p:txBody>
      </p:sp>
    </p:spTree>
    <p:extLst>
      <p:ext uri="{BB962C8B-B14F-4D97-AF65-F5344CB8AC3E}">
        <p14:creationId xmlns:p14="http://schemas.microsoft.com/office/powerpoint/2010/main" val="275253835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B108F-4359-A7C8-35DF-1CC4117C913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7EEF0A0-6AD3-9946-8C67-EF5ED1DD105C}"/>
              </a:ext>
            </a:extLst>
          </p:cNvPr>
          <p:cNvSpPr>
            <a:spLocks noGrp="1"/>
          </p:cNvSpPr>
          <p:nvPr>
            <p:ph idx="1"/>
          </p:nvPr>
        </p:nvSpPr>
        <p:spPr/>
        <p:txBody>
          <a:bodyPr/>
          <a:lstStyle/>
          <a:p>
            <a:pPr marL="0" indent="0">
              <a:buNone/>
            </a:pPr>
            <a:r>
              <a:rPr lang="de-DE" b="1" dirty="0"/>
              <a:t>Docker </a:t>
            </a:r>
            <a:r>
              <a:rPr lang="de-DE" b="1" dirty="0" err="1"/>
              <a:t>Machine</a:t>
            </a:r>
            <a:r>
              <a:rPr lang="de-DE" b="1" dirty="0"/>
              <a:t> </a:t>
            </a:r>
            <a:r>
              <a:rPr lang="de-DE" b="1" dirty="0" err="1"/>
              <a:t>Executor</a:t>
            </a:r>
            <a:endParaRPr lang="de-DE" b="1" dirty="0"/>
          </a:p>
          <a:p>
            <a:pPr>
              <a:buFont typeface="Arial" panose="020B0604020202020204" pitchFamily="34" charset="0"/>
              <a:buChar char="•"/>
            </a:pPr>
            <a:r>
              <a:rPr lang="de-DE" dirty="0"/>
              <a:t>Spezielle Version des Docker </a:t>
            </a:r>
            <a:r>
              <a:rPr lang="de-DE" dirty="0" err="1"/>
              <a:t>Executor</a:t>
            </a:r>
            <a:endParaRPr lang="de-DE" dirty="0"/>
          </a:p>
          <a:p>
            <a:pPr lvl="1">
              <a:buFont typeface="Arial" panose="020B0604020202020204" pitchFamily="34" charset="0"/>
              <a:buChar char="•"/>
            </a:pPr>
            <a:r>
              <a:rPr lang="de-DE" dirty="0"/>
              <a:t>Mit Support für auto-</a:t>
            </a:r>
            <a:r>
              <a:rPr lang="de-DE" dirty="0" err="1"/>
              <a:t>scaling</a:t>
            </a:r>
            <a:endParaRPr lang="de-DE" dirty="0"/>
          </a:p>
          <a:p>
            <a:pPr>
              <a:buFont typeface="Arial" panose="020B0604020202020204" pitchFamily="34" charset="0"/>
              <a:buChar char="•"/>
            </a:pPr>
            <a:r>
              <a:rPr lang="de-DE" dirty="0"/>
              <a:t>Funktioniert wie der Docker </a:t>
            </a:r>
            <a:r>
              <a:rPr lang="de-DE" dirty="0" err="1"/>
              <a:t>Executor</a:t>
            </a:r>
            <a:endParaRPr lang="de-DE" dirty="0"/>
          </a:p>
          <a:p>
            <a:pPr lvl="1">
              <a:buFont typeface="Arial" panose="020B0604020202020204" pitchFamily="34" charset="0"/>
              <a:buChar char="•"/>
            </a:pPr>
            <a:r>
              <a:rPr lang="de-DE" dirty="0"/>
              <a:t>Aber mit </a:t>
            </a:r>
            <a:r>
              <a:rPr lang="de-DE" dirty="0" err="1"/>
              <a:t>Build</a:t>
            </a:r>
            <a:r>
              <a:rPr lang="de-DE" dirty="0"/>
              <a:t> Hosts</a:t>
            </a:r>
          </a:p>
          <a:p>
            <a:pPr lvl="2">
              <a:buFont typeface="Arial" panose="020B0604020202020204" pitchFamily="34" charset="0"/>
              <a:buChar char="•"/>
            </a:pPr>
            <a:r>
              <a:rPr lang="de-DE" sz="1800" dirty="0"/>
              <a:t>Werden bei Bedarf von der Docker Maschine erstellt</a:t>
            </a:r>
          </a:p>
          <a:p>
            <a:pPr lvl="2">
              <a:buFont typeface="Arial" panose="020B0604020202020204" pitchFamily="34" charset="0"/>
              <a:buChar char="•"/>
            </a:pPr>
            <a:endParaRPr lang="de-DE" sz="1800"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 </a:t>
            </a:r>
            <a:r>
              <a:rPr lang="de-DE" dirty="0" err="1"/>
              <a:t>Kubernetes</a:t>
            </a:r>
            <a:r>
              <a:rPr lang="de-DE" dirty="0"/>
              <a:t>? </a:t>
            </a:r>
            <a:r>
              <a:rPr lang="de-DE" dirty="0">
                <a:sym typeface="Wingdings" panose="05000000000000000000" pitchFamily="2" charset="2"/>
              </a:rPr>
              <a:t></a:t>
            </a:r>
            <a:endParaRPr lang="de-DE" dirty="0"/>
          </a:p>
          <a:p>
            <a:pPr>
              <a:buFont typeface="Arial" panose="020B0604020202020204" pitchFamily="34" charset="0"/>
              <a:buChar char="•"/>
            </a:pPr>
            <a:endParaRPr lang="de-DE" sz="1800" dirty="0"/>
          </a:p>
        </p:txBody>
      </p:sp>
    </p:spTree>
    <p:extLst>
      <p:ext uri="{BB962C8B-B14F-4D97-AF65-F5344CB8AC3E}">
        <p14:creationId xmlns:p14="http://schemas.microsoft.com/office/powerpoint/2010/main" val="418273779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1E39F-71D2-4C99-8956-C7E62161571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6E05289-68A2-EF74-FCD0-F8F9801A4459}"/>
              </a:ext>
            </a:extLst>
          </p:cNvPr>
          <p:cNvSpPr>
            <a:spLocks noGrp="1"/>
          </p:cNvSpPr>
          <p:nvPr>
            <p:ph idx="1"/>
          </p:nvPr>
        </p:nvSpPr>
        <p:spPr/>
        <p:txBody>
          <a:bodyPr/>
          <a:lstStyle/>
          <a:p>
            <a:pPr marL="0" indent="0">
              <a:buNone/>
            </a:pPr>
            <a:r>
              <a:rPr lang="de-DE" b="1" dirty="0" err="1"/>
              <a:t>Kubernetes</a:t>
            </a:r>
            <a:r>
              <a:rPr lang="de-DE" b="1" dirty="0"/>
              <a:t> </a:t>
            </a:r>
            <a:r>
              <a:rPr lang="de-DE" b="1" dirty="0" err="1"/>
              <a:t>Executor</a:t>
            </a:r>
            <a:endParaRPr lang="de-DE" b="1" dirty="0"/>
          </a:p>
          <a:p>
            <a:pPr>
              <a:buFont typeface="Arial" panose="020B0604020202020204" pitchFamily="34" charset="0"/>
              <a:buChar char="•"/>
            </a:pPr>
            <a:r>
              <a:rPr lang="de-DE" dirty="0"/>
              <a:t>Bestehendes </a:t>
            </a:r>
            <a:r>
              <a:rPr lang="de-DE" dirty="0" err="1"/>
              <a:t>Kubernetes</a:t>
            </a:r>
            <a:r>
              <a:rPr lang="de-DE" dirty="0"/>
              <a:t>-Cluster wird verwendet</a:t>
            </a:r>
          </a:p>
          <a:p>
            <a:pPr>
              <a:buFont typeface="Arial" panose="020B0604020202020204" pitchFamily="34" charset="0"/>
              <a:buChar char="•"/>
            </a:pPr>
            <a:r>
              <a:rPr lang="de-DE" dirty="0"/>
              <a:t>Jobs werden auf dem </a:t>
            </a:r>
            <a:r>
              <a:rPr lang="de-DE" dirty="0" err="1"/>
              <a:t>Kubernetes</a:t>
            </a:r>
            <a:r>
              <a:rPr lang="de-DE" dirty="0"/>
              <a:t>-</a:t>
            </a:r>
            <a:r>
              <a:rPr lang="de-DE"/>
              <a:t>Cluster </a:t>
            </a:r>
            <a:r>
              <a:rPr lang="de-DE" dirty="0"/>
              <a:t>ausgeführt</a:t>
            </a:r>
          </a:p>
          <a:p>
            <a:pPr>
              <a:buFont typeface="Arial" panose="020B0604020202020204" pitchFamily="34" charset="0"/>
              <a:buChar char="•"/>
            </a:pPr>
            <a:r>
              <a:rPr lang="de-DE" dirty="0" err="1"/>
              <a:t>Executor</a:t>
            </a:r>
            <a:r>
              <a:rPr lang="de-DE" dirty="0"/>
              <a:t> ruft die API auf und erzeugt neuen Pod</a:t>
            </a:r>
          </a:p>
          <a:p>
            <a:pPr lvl="1">
              <a:buFont typeface="Arial" panose="020B0604020202020204" pitchFamily="34" charset="0"/>
              <a:buChar char="•"/>
            </a:pPr>
            <a:r>
              <a:rPr lang="de-DE" dirty="0"/>
              <a:t>Mit einem </a:t>
            </a:r>
            <a:r>
              <a:rPr lang="de-DE" dirty="0" err="1"/>
              <a:t>Build-Contrainer</a:t>
            </a:r>
            <a:r>
              <a:rPr lang="de-DE" dirty="0"/>
              <a:t> und Services-Containers</a:t>
            </a:r>
          </a:p>
          <a:p>
            <a:pPr lvl="1">
              <a:buFont typeface="Arial" panose="020B0604020202020204" pitchFamily="34" charset="0"/>
              <a:buChar char="•"/>
            </a:pPr>
            <a:r>
              <a:rPr lang="de-DE" dirty="0"/>
              <a:t>Für jeden </a:t>
            </a:r>
            <a:r>
              <a:rPr lang="de-DE" dirty="0" err="1"/>
              <a:t>GitLab</a:t>
            </a:r>
            <a:r>
              <a:rPr lang="de-DE" dirty="0"/>
              <a:t> CI Job</a:t>
            </a:r>
          </a:p>
          <a:p>
            <a:pPr lvl="1">
              <a:buFont typeface="Arial" panose="020B0604020202020204" pitchFamily="34" charset="0"/>
              <a:buChar char="•"/>
            </a:pPr>
            <a:endParaRPr lang="de-DE"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r>
              <a:rPr lang="de-DE" dirty="0"/>
              <a:t>Bei bestehendem </a:t>
            </a:r>
            <a:r>
              <a:rPr lang="de-DE" dirty="0" err="1"/>
              <a:t>Kubernetes</a:t>
            </a:r>
            <a:r>
              <a:rPr lang="de-DE" dirty="0"/>
              <a:t>-Cluster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112198144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Executor</a:t>
            </a:r>
            <a:r>
              <a:rPr lang="de-DE" b="1" dirty="0"/>
              <a:t> Chart</a:t>
            </a:r>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457200" indent="-457200">
              <a:buFont typeface="+mj-lt"/>
              <a:buAutoNum type="arabicParenBoth"/>
            </a:pPr>
            <a:r>
              <a:rPr lang="de-DE" sz="1800" dirty="0"/>
              <a:t>Möglich, aber problematisch, wenn der </a:t>
            </a:r>
            <a:r>
              <a:rPr lang="de-DE" sz="1800" dirty="0" err="1"/>
              <a:t>Build</a:t>
            </a:r>
            <a:r>
              <a:rPr lang="de-DE" sz="1800" dirty="0"/>
              <a:t> auf der </a:t>
            </a:r>
            <a:r>
              <a:rPr lang="de-DE" sz="1800" dirty="0" err="1"/>
              <a:t>Build</a:t>
            </a:r>
            <a:r>
              <a:rPr lang="de-DE" sz="1800" dirty="0"/>
              <a:t> Maschine installierte Services nutzt</a:t>
            </a:r>
          </a:p>
          <a:p>
            <a:pPr marL="457200" indent="-457200">
              <a:buFont typeface="+mj-lt"/>
              <a:buAutoNum type="arabicParenBoth"/>
            </a:pPr>
            <a:r>
              <a:rPr lang="de-DE" sz="1800" dirty="0"/>
              <a:t>Erfordert manuelle </a:t>
            </a:r>
            <a:r>
              <a:rPr lang="de-DE" sz="1800" dirty="0" err="1"/>
              <a:t>Dependency</a:t>
            </a:r>
            <a:r>
              <a:rPr lang="de-DE" sz="1800" dirty="0"/>
              <a:t> </a:t>
            </a:r>
            <a:r>
              <a:rPr lang="de-DE" sz="1800" dirty="0" err="1"/>
              <a:t>Injection</a:t>
            </a:r>
            <a:endParaRPr lang="de-DE" sz="1800" dirty="0"/>
          </a:p>
          <a:p>
            <a:pPr marL="457200" indent="-457200">
              <a:buFont typeface="+mj-lt"/>
              <a:buAutoNum type="arabicParenBoth"/>
            </a:pPr>
            <a:r>
              <a:rPr lang="de-DE" sz="1800" dirty="0"/>
              <a:t>Beispielsweise mit </a:t>
            </a:r>
            <a:r>
              <a:rPr lang="de-DE" sz="1800" dirty="0" err="1"/>
              <a:t>Vagrant</a:t>
            </a:r>
            <a:endParaRPr lang="de-DE" sz="1800" dirty="0"/>
          </a:p>
        </p:txBody>
      </p:sp>
      <p:pic>
        <p:nvPicPr>
          <p:cNvPr id="6" name="Grafik 5">
            <a:extLst>
              <a:ext uri="{FF2B5EF4-FFF2-40B4-BE49-F238E27FC236}">
                <a16:creationId xmlns:a16="http://schemas.microsoft.com/office/drawing/2014/main" id="{FB77F58D-9996-21E3-E780-FB0DCA523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66" y="1556792"/>
            <a:ext cx="9144000" cy="3170337"/>
          </a:xfrm>
          <a:prstGeom prst="rect">
            <a:avLst/>
          </a:prstGeom>
        </p:spPr>
      </p:pic>
    </p:spTree>
    <p:extLst>
      <p:ext uri="{BB962C8B-B14F-4D97-AF65-F5344CB8AC3E}">
        <p14:creationId xmlns:p14="http://schemas.microsoft.com/office/powerpoint/2010/main" val="372234375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Compability</a:t>
            </a:r>
            <a:r>
              <a:rPr lang="de-DE" b="1" dirty="0"/>
              <a:t> Chart</a:t>
            </a:r>
          </a:p>
        </p:txBody>
      </p:sp>
      <p:pic>
        <p:nvPicPr>
          <p:cNvPr id="4" name="Inhaltsplatzhalter 4">
            <a:extLst>
              <a:ext uri="{FF2B5EF4-FFF2-40B4-BE49-F238E27FC236}">
                <a16:creationId xmlns:a16="http://schemas.microsoft.com/office/drawing/2014/main" id="{D40A8386-817E-FD8A-F3EF-39BE4AB00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03213" y="2187907"/>
            <a:ext cx="8516937" cy="298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7378586"/>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7553</Words>
  <Application>Microsoft Office PowerPoint</Application>
  <PresentationFormat>Bildschirmpräsentation (4:3)</PresentationFormat>
  <Paragraphs>1204</Paragraphs>
  <Slides>100</Slides>
  <Notes>78</Notes>
  <HiddenSlides>6</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100</vt:i4>
      </vt:variant>
    </vt:vector>
  </HeadingPairs>
  <TitlesOfParts>
    <vt:vector size="110" baseType="lpstr">
      <vt:lpstr>Arial</vt:lpstr>
      <vt:lpstr>Avenir</vt:lpstr>
      <vt:lpstr>Consolas</vt:lpstr>
      <vt:lpstr>GitLab Mono</vt:lpstr>
      <vt:lpstr>gitlab sans</vt:lpstr>
      <vt:lpstr>Inter</vt:lpstr>
      <vt:lpstr>Monotype Sorts</vt:lpstr>
      <vt:lpstr>Times New Roman</vt:lpstr>
      <vt:lpstr>vorlneu</vt:lpstr>
      <vt:lpstr>Benutzerdefiniertes Design</vt:lpstr>
      <vt:lpstr>Tag 2: Vertiefung Git-Workflow, CI/CD &amp; GitLab CI </vt:lpstr>
      <vt:lpstr>Agenda</vt:lpstr>
      <vt:lpstr>Agenda</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Wollen wir das?</vt:lpstr>
      <vt:lpstr>Wollen wir das?</vt:lpstr>
      <vt:lpstr>Wollen wir das?</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418</cp:revision>
  <cp:lastPrinted>1996-08-01T16:36:58Z</cp:lastPrinted>
  <dcterms:created xsi:type="dcterms:W3CDTF">2024-05-03T10:07:43Z</dcterms:created>
  <dcterms:modified xsi:type="dcterms:W3CDTF">2024-06-10T13:21:19Z</dcterms:modified>
</cp:coreProperties>
</file>