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bookmarkIdSeed="2">
  <p:sldMasterIdLst>
    <p:sldMasterId id="2147483648" r:id="rId1"/>
    <p:sldMasterId id="2147483649" r:id="rId2"/>
  </p:sldMasterIdLst>
  <p:notesMasterIdLst>
    <p:notesMasterId r:id="rId86"/>
  </p:notesMasterIdLst>
  <p:handoutMasterIdLst>
    <p:handoutMasterId r:id="rId87"/>
  </p:handoutMasterIdLst>
  <p:sldIdLst>
    <p:sldId id="288" r:id="rId3"/>
    <p:sldId id="289" r:id="rId4"/>
    <p:sldId id="291" r:id="rId5"/>
    <p:sldId id="587" r:id="rId6"/>
    <p:sldId id="596" r:id="rId7"/>
    <p:sldId id="599" r:id="rId8"/>
    <p:sldId id="600" r:id="rId9"/>
    <p:sldId id="588" r:id="rId10"/>
    <p:sldId id="598" r:id="rId11"/>
    <p:sldId id="601" r:id="rId12"/>
    <p:sldId id="603" r:id="rId13"/>
    <p:sldId id="589" r:id="rId14"/>
    <p:sldId id="604" r:id="rId15"/>
    <p:sldId id="590" r:id="rId16"/>
    <p:sldId id="614" r:id="rId17"/>
    <p:sldId id="605" r:id="rId18"/>
    <p:sldId id="606" r:id="rId19"/>
    <p:sldId id="607" r:id="rId20"/>
    <p:sldId id="612" r:id="rId21"/>
    <p:sldId id="608" r:id="rId22"/>
    <p:sldId id="609" r:id="rId23"/>
    <p:sldId id="611" r:id="rId24"/>
    <p:sldId id="610" r:id="rId25"/>
    <p:sldId id="613" r:id="rId26"/>
    <p:sldId id="615" r:id="rId27"/>
    <p:sldId id="616" r:id="rId28"/>
    <p:sldId id="617" r:id="rId29"/>
    <p:sldId id="620" r:id="rId30"/>
    <p:sldId id="621" r:id="rId31"/>
    <p:sldId id="618" r:id="rId32"/>
    <p:sldId id="622" r:id="rId33"/>
    <p:sldId id="619" r:id="rId34"/>
    <p:sldId id="623" r:id="rId35"/>
    <p:sldId id="624" r:id="rId36"/>
    <p:sldId id="591" r:id="rId37"/>
    <p:sldId id="625" r:id="rId38"/>
    <p:sldId id="626" r:id="rId39"/>
    <p:sldId id="632" r:id="rId40"/>
    <p:sldId id="627" r:id="rId41"/>
    <p:sldId id="633" r:id="rId42"/>
    <p:sldId id="628" r:id="rId43"/>
    <p:sldId id="634" r:id="rId44"/>
    <p:sldId id="629" r:id="rId45"/>
    <p:sldId id="635" r:id="rId46"/>
    <p:sldId id="630" r:id="rId47"/>
    <p:sldId id="636" r:id="rId48"/>
    <p:sldId id="631" r:id="rId49"/>
    <p:sldId id="637" r:id="rId50"/>
    <p:sldId id="640" r:id="rId51"/>
    <p:sldId id="641" r:id="rId52"/>
    <p:sldId id="673" r:id="rId53"/>
    <p:sldId id="642" r:id="rId54"/>
    <p:sldId id="643" r:id="rId55"/>
    <p:sldId id="648" r:id="rId56"/>
    <p:sldId id="644" r:id="rId57"/>
    <p:sldId id="649" r:id="rId58"/>
    <p:sldId id="645" r:id="rId59"/>
    <p:sldId id="650" r:id="rId60"/>
    <p:sldId id="646" r:id="rId61"/>
    <p:sldId id="651" r:id="rId62"/>
    <p:sldId id="647" r:id="rId63"/>
    <p:sldId id="652" r:id="rId64"/>
    <p:sldId id="674" r:id="rId65"/>
    <p:sldId id="653" r:id="rId66"/>
    <p:sldId id="658" r:id="rId67"/>
    <p:sldId id="664" r:id="rId68"/>
    <p:sldId id="659" r:id="rId69"/>
    <p:sldId id="665" r:id="rId70"/>
    <p:sldId id="660" r:id="rId71"/>
    <p:sldId id="666" r:id="rId72"/>
    <p:sldId id="667" r:id="rId73"/>
    <p:sldId id="661" r:id="rId74"/>
    <p:sldId id="668" r:id="rId75"/>
    <p:sldId id="662" r:id="rId76"/>
    <p:sldId id="669" r:id="rId77"/>
    <p:sldId id="670" r:id="rId78"/>
    <p:sldId id="671" r:id="rId79"/>
    <p:sldId id="672" r:id="rId80"/>
    <p:sldId id="592" r:id="rId81"/>
    <p:sldId id="593" r:id="rId82"/>
    <p:sldId id="594" r:id="rId83"/>
    <p:sldId id="597" r:id="rId84"/>
    <p:sldId id="595" r:id="rId85"/>
  </p:sldIdLst>
  <p:sldSz cx="9144000" cy="6858000" type="screen4x3"/>
  <p:notesSz cx="6784975" cy="9921875"/>
  <p:defaultTextStyle>
    <a:defPPr>
      <a:defRPr lang="de-DE"/>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4">
          <p15:clr>
            <a:srgbClr val="A4A3A4"/>
          </p15:clr>
        </p15:guide>
        <p15:guide id="2" pos="213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8C5A"/>
    <a:srgbClr val="DDEEE8"/>
    <a:srgbClr val="FFFFFF"/>
    <a:srgbClr val="0D4F3C"/>
    <a:srgbClr val="037C03"/>
    <a:srgbClr val="800000"/>
    <a:srgbClr val="060165"/>
    <a:srgbClr val="006A42"/>
    <a:srgbClr val="0249F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67246" autoAdjust="0"/>
  </p:normalViewPr>
  <p:slideViewPr>
    <p:cSldViewPr>
      <p:cViewPr varScale="1">
        <p:scale>
          <a:sx n="81" d="100"/>
          <a:sy n="81" d="100"/>
        </p:scale>
        <p:origin x="60" y="6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5" d="100"/>
          <a:sy n="65" d="100"/>
        </p:scale>
        <p:origin x="-2976" y="-77"/>
      </p:cViewPr>
      <p:guideLst>
        <p:guide orient="horz" pos="3124"/>
        <p:guide pos="2137"/>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viewProps" Target="viewProps.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90" Type="http://schemas.openxmlformats.org/officeDocument/2006/relationships/theme" Target="theme/theme1.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handoutMaster" Target="handoutMasters/handoutMaster1.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D04C2617-8B2B-14A4-7890-E490CA1C1A76}"/>
              </a:ext>
            </a:extLst>
          </p:cNvPr>
          <p:cNvSpPr>
            <a:spLocks noGrp="1" noChangeArrowheads="1"/>
          </p:cNvSpPr>
          <p:nvPr>
            <p:ph type="hdr" sz="quarter"/>
          </p:nvPr>
        </p:nvSpPr>
        <p:spPr bwMode="auto">
          <a:xfrm>
            <a:off x="0"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3075" name="Rectangle 3">
            <a:extLst>
              <a:ext uri="{FF2B5EF4-FFF2-40B4-BE49-F238E27FC236}">
                <a16:creationId xmlns:a16="http://schemas.microsoft.com/office/drawing/2014/main" id="{BB170C73-A867-D135-E090-E1822E7E6F67}"/>
              </a:ext>
            </a:extLst>
          </p:cNvPr>
          <p:cNvSpPr>
            <a:spLocks noGrp="1" noChangeArrowheads="1"/>
          </p:cNvSpPr>
          <p:nvPr>
            <p:ph type="dt" sz="quarter" idx="1"/>
          </p:nvPr>
        </p:nvSpPr>
        <p:spPr bwMode="auto">
          <a:xfrm>
            <a:off x="3844925"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defTabSz="762000">
              <a:defRPr sz="1000" i="1">
                <a:latin typeface="Arial" pitchFamily="34" charset="0"/>
              </a:defRPr>
            </a:lvl1pPr>
          </a:lstStyle>
          <a:p>
            <a:pPr>
              <a:defRPr/>
            </a:pPr>
            <a:endParaRPr lang="de-DE"/>
          </a:p>
        </p:txBody>
      </p:sp>
      <p:sp>
        <p:nvSpPr>
          <p:cNvPr id="3076" name="Rectangle 4">
            <a:extLst>
              <a:ext uri="{FF2B5EF4-FFF2-40B4-BE49-F238E27FC236}">
                <a16:creationId xmlns:a16="http://schemas.microsoft.com/office/drawing/2014/main" id="{94599501-77EB-2113-9267-4DAC3211A28E}"/>
              </a:ext>
            </a:extLst>
          </p:cNvPr>
          <p:cNvSpPr>
            <a:spLocks noGrp="1" noChangeArrowheads="1"/>
          </p:cNvSpPr>
          <p:nvPr>
            <p:ph type="ftr" sz="quarter" idx="2"/>
          </p:nvPr>
        </p:nvSpPr>
        <p:spPr bwMode="auto">
          <a:xfrm>
            <a:off x="0"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3077" name="Rectangle 5">
            <a:extLst>
              <a:ext uri="{FF2B5EF4-FFF2-40B4-BE49-F238E27FC236}">
                <a16:creationId xmlns:a16="http://schemas.microsoft.com/office/drawing/2014/main" id="{E6DAC829-6068-5F20-66A2-179E9BEF88F0}"/>
              </a:ext>
            </a:extLst>
          </p:cNvPr>
          <p:cNvSpPr>
            <a:spLocks noGrp="1" noChangeArrowheads="1"/>
          </p:cNvSpPr>
          <p:nvPr>
            <p:ph type="sldNum" sz="quarter" idx="3"/>
          </p:nvPr>
        </p:nvSpPr>
        <p:spPr bwMode="auto">
          <a:xfrm>
            <a:off x="3844925"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defTabSz="762000">
              <a:defRPr sz="1000" i="1">
                <a:latin typeface="Arial" panose="020B0604020202020204" pitchFamily="34" charset="0"/>
              </a:defRPr>
            </a:lvl1pPr>
          </a:lstStyle>
          <a:p>
            <a:fld id="{7A381A76-9D15-47F1-824E-5E26A48B64FA}" type="slidenum">
              <a:rPr lang="de-DE" altLang="de-DE"/>
              <a:pPr/>
              <a:t>‹Nr.›</a:t>
            </a:fld>
            <a:endParaRPr lang="de-DE" altLang="de-DE"/>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1EF861B-B28A-A7FE-0A28-F719BE2BB27D}"/>
              </a:ext>
            </a:extLst>
          </p:cNvPr>
          <p:cNvSpPr>
            <a:spLocks noGrp="1" noChangeArrowheads="1"/>
          </p:cNvSpPr>
          <p:nvPr>
            <p:ph type="hdr" sz="quarter"/>
          </p:nvPr>
        </p:nvSpPr>
        <p:spPr bwMode="auto">
          <a:xfrm>
            <a:off x="0"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2051" name="Rectangle 3">
            <a:extLst>
              <a:ext uri="{FF2B5EF4-FFF2-40B4-BE49-F238E27FC236}">
                <a16:creationId xmlns:a16="http://schemas.microsoft.com/office/drawing/2014/main" id="{632B70BB-2BF4-7B1B-9C29-0D2AD3C6E627}"/>
              </a:ext>
            </a:extLst>
          </p:cNvPr>
          <p:cNvSpPr>
            <a:spLocks noGrp="1" noChangeArrowheads="1"/>
          </p:cNvSpPr>
          <p:nvPr>
            <p:ph type="dt" idx="1"/>
          </p:nvPr>
        </p:nvSpPr>
        <p:spPr bwMode="auto">
          <a:xfrm>
            <a:off x="3844925"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defTabSz="762000">
              <a:defRPr sz="1000" i="1">
                <a:latin typeface="Arial" pitchFamily="34" charset="0"/>
              </a:defRPr>
            </a:lvl1pPr>
          </a:lstStyle>
          <a:p>
            <a:pPr>
              <a:defRPr/>
            </a:pPr>
            <a:endParaRPr lang="de-DE"/>
          </a:p>
        </p:txBody>
      </p:sp>
      <p:sp>
        <p:nvSpPr>
          <p:cNvPr id="2052" name="Rectangle 4">
            <a:extLst>
              <a:ext uri="{FF2B5EF4-FFF2-40B4-BE49-F238E27FC236}">
                <a16:creationId xmlns:a16="http://schemas.microsoft.com/office/drawing/2014/main" id="{509556E9-A2AB-A993-BE5A-024BC4C22EA7}"/>
              </a:ext>
            </a:extLst>
          </p:cNvPr>
          <p:cNvSpPr>
            <a:spLocks noGrp="1" noChangeArrowheads="1"/>
          </p:cNvSpPr>
          <p:nvPr>
            <p:ph type="ftr" sz="quarter" idx="4"/>
          </p:nvPr>
        </p:nvSpPr>
        <p:spPr bwMode="auto">
          <a:xfrm>
            <a:off x="0"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2053" name="Rectangle 5">
            <a:extLst>
              <a:ext uri="{FF2B5EF4-FFF2-40B4-BE49-F238E27FC236}">
                <a16:creationId xmlns:a16="http://schemas.microsoft.com/office/drawing/2014/main" id="{8AAF3708-14E9-8FF1-8F2A-D06143DBD68D}"/>
              </a:ext>
            </a:extLst>
          </p:cNvPr>
          <p:cNvSpPr>
            <a:spLocks noGrp="1" noChangeArrowheads="1"/>
          </p:cNvSpPr>
          <p:nvPr>
            <p:ph type="sldNum" sz="quarter" idx="5"/>
          </p:nvPr>
        </p:nvSpPr>
        <p:spPr bwMode="auto">
          <a:xfrm>
            <a:off x="3844925"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defTabSz="762000">
              <a:defRPr sz="1000" i="1">
                <a:latin typeface="Arial" panose="020B0604020202020204" pitchFamily="34" charset="0"/>
              </a:defRPr>
            </a:lvl1pPr>
          </a:lstStyle>
          <a:p>
            <a:fld id="{18182567-388C-4D33-8B7B-A651F195F118}" type="slidenum">
              <a:rPr lang="de-DE" altLang="de-DE"/>
              <a:pPr/>
              <a:t>‹Nr.›</a:t>
            </a:fld>
            <a:endParaRPr lang="de-DE" altLang="de-DE"/>
          </a:p>
        </p:txBody>
      </p:sp>
      <p:sp>
        <p:nvSpPr>
          <p:cNvPr id="2054" name="Rectangle 6">
            <a:extLst>
              <a:ext uri="{FF2B5EF4-FFF2-40B4-BE49-F238E27FC236}">
                <a16:creationId xmlns:a16="http://schemas.microsoft.com/office/drawing/2014/main" id="{DD8465B4-4BEB-3FA1-5578-D0E2FB0A5E29}"/>
              </a:ext>
            </a:extLst>
          </p:cNvPr>
          <p:cNvSpPr>
            <a:spLocks noGrp="1" noChangeArrowheads="1"/>
          </p:cNvSpPr>
          <p:nvPr>
            <p:ph type="body" sz="quarter" idx="3"/>
          </p:nvPr>
        </p:nvSpPr>
        <p:spPr bwMode="auto">
          <a:xfrm>
            <a:off x="906463" y="4738688"/>
            <a:ext cx="4972050" cy="4410075"/>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de-DE" noProof="0" dirty="0"/>
              <a:t>Klicken Sie, um die Formate des Vorlagentextes zu bearbeiten</a:t>
            </a:r>
          </a:p>
          <a:p>
            <a:pPr lvl="1"/>
            <a:r>
              <a:rPr lang="de-DE" noProof="0" dirty="0"/>
              <a:t>Zweite Ebene</a:t>
            </a:r>
          </a:p>
          <a:p>
            <a:pPr lvl="2"/>
            <a:r>
              <a:rPr lang="de-DE" noProof="0" dirty="0"/>
              <a:t>Dritte Ebene</a:t>
            </a:r>
          </a:p>
          <a:p>
            <a:pPr lvl="3"/>
            <a:r>
              <a:rPr lang="de-DE" noProof="0" dirty="0"/>
              <a:t>Vierte Ebene</a:t>
            </a:r>
          </a:p>
          <a:p>
            <a:pPr lvl="4"/>
            <a:r>
              <a:rPr lang="de-DE" noProof="0" dirty="0"/>
              <a:t>Fünfte Ebene</a:t>
            </a:r>
          </a:p>
        </p:txBody>
      </p:sp>
      <p:sp>
        <p:nvSpPr>
          <p:cNvPr id="8199" name="Rectangle 7">
            <a:extLst>
              <a:ext uri="{FF2B5EF4-FFF2-40B4-BE49-F238E27FC236}">
                <a16:creationId xmlns:a16="http://schemas.microsoft.com/office/drawing/2014/main" id="{BDBCBCAF-13E3-5F15-9012-7ACC75CA4482}"/>
              </a:ext>
            </a:extLst>
          </p:cNvPr>
          <p:cNvSpPr>
            <a:spLocks noGrp="1" noRot="1" noChangeAspect="1" noChangeArrowheads="1" noTextEdit="1"/>
          </p:cNvSpPr>
          <p:nvPr>
            <p:ph type="sldImg" idx="2"/>
          </p:nvPr>
        </p:nvSpPr>
        <p:spPr bwMode="auto">
          <a:xfrm>
            <a:off x="1069975" y="887413"/>
            <a:ext cx="4645025" cy="348456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cSld>
  <p:clrMap bg1="lt1" tx1="dk1" bg2="lt2" tx2="dk2" accent1="accent1" accent2="accent2" accent3="accent3" accent4="accent4" accent5="accent5" accent6="accent6" hlink="hlink" folHlink="folHlink"/>
  <p:notesStyle>
    <a:lvl1pPr algn="l" defTabSz="762000"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a:t>
            </a:r>
          </a:p>
          <a:p>
            <a:r>
              <a:rPr lang="de-DE" dirty="0"/>
              <a:t>https://medium.com/@truongbui95/exploring-gitlab-ci-cd-ce6a7ffb5746</a:t>
            </a:r>
          </a:p>
          <a:p>
            <a:endParaRPr lang="de-DE" dirty="0"/>
          </a:p>
          <a:p>
            <a:r>
              <a:rPr lang="de-DE" dirty="0"/>
              <a:t>Kurz nochmal auf CICD eingehen…</a:t>
            </a:r>
          </a:p>
          <a:p>
            <a:endParaRPr lang="de-DE" dirty="0"/>
          </a:p>
          <a:p>
            <a:r>
              <a:rPr lang="de-DE" dirty="0"/>
              <a:t>CI -&gt; </a:t>
            </a:r>
            <a:r>
              <a:rPr lang="de-DE" dirty="0" err="1"/>
              <a:t>Continuous</a:t>
            </a:r>
            <a:r>
              <a:rPr lang="de-DE" dirty="0"/>
              <a:t> Integration</a:t>
            </a:r>
          </a:p>
          <a:p>
            <a:r>
              <a:rPr lang="de-DE" dirty="0"/>
              <a:t>CD -&gt; </a:t>
            </a:r>
            <a:r>
              <a:rPr lang="de-DE" dirty="0" err="1"/>
              <a:t>Continuous</a:t>
            </a:r>
            <a:r>
              <a:rPr lang="de-DE" dirty="0"/>
              <a:t> </a:t>
            </a:r>
            <a:r>
              <a:rPr lang="de-DE" dirty="0" err="1"/>
              <a:t>Deployment</a:t>
            </a:r>
            <a:r>
              <a:rPr lang="de-DE" dirty="0"/>
              <a:t> ODER </a:t>
            </a:r>
            <a:r>
              <a:rPr lang="de-DE" dirty="0" err="1"/>
              <a:t>Delivery</a:t>
            </a:r>
            <a:endParaRPr lang="de-DE" dirty="0"/>
          </a:p>
          <a:p>
            <a:endParaRPr lang="de-DE" dirty="0"/>
          </a:p>
          <a:p>
            <a:r>
              <a:rPr lang="de-DE" dirty="0"/>
              <a:t>Man will automatisiert und kontinuierlich </a:t>
            </a:r>
          </a:p>
          <a:p>
            <a:pPr marL="171450" indent="-171450">
              <a:buFont typeface="Arial" panose="020B0604020202020204" pitchFamily="34" charset="0"/>
              <a:buChar char="•"/>
            </a:pPr>
            <a:r>
              <a:rPr lang="de-DE" dirty="0"/>
              <a:t>Code </a:t>
            </a:r>
            <a:r>
              <a:rPr lang="de-DE" dirty="0" err="1"/>
              <a:t>Changes</a:t>
            </a:r>
            <a:r>
              <a:rPr lang="de-DE" dirty="0"/>
              <a:t> (Code -&gt; Commit) bauen (Java ist eine „Compiler </a:t>
            </a:r>
            <a:r>
              <a:rPr lang="de-DE" dirty="0" err="1"/>
              <a:t>language</a:t>
            </a:r>
            <a:r>
              <a:rPr lang="de-DE" dirty="0"/>
              <a:t>“… bei „Interpreter </a:t>
            </a:r>
            <a:r>
              <a:rPr lang="de-DE" dirty="0" err="1"/>
              <a:t>languages</a:t>
            </a:r>
            <a:r>
              <a:rPr lang="de-DE" dirty="0"/>
              <a:t>“ braucht man keine </a:t>
            </a:r>
            <a:r>
              <a:rPr lang="de-DE" dirty="0" err="1"/>
              <a:t>Compilation</a:t>
            </a:r>
            <a:r>
              <a:rPr lang="de-DE" dirty="0"/>
              <a:t>), testen, (CI Pipeline) und</a:t>
            </a:r>
          </a:p>
          <a:p>
            <a:pPr marL="171450" indent="-171450">
              <a:buFont typeface="Arial" panose="020B0604020202020204" pitchFamily="34" charset="0"/>
              <a:buChar char="•"/>
            </a:pPr>
            <a:r>
              <a:rPr lang="de-DE" dirty="0"/>
              <a:t>im Anschluss auf die </a:t>
            </a:r>
            <a:r>
              <a:rPr lang="de-DE" dirty="0" err="1"/>
              <a:t>Deployment</a:t>
            </a:r>
            <a:r>
              <a:rPr lang="de-DE" dirty="0"/>
              <a:t>-Umgebung (CI Pipeline mit </a:t>
            </a:r>
            <a:r>
              <a:rPr lang="de-DE" dirty="0" err="1"/>
              <a:t>Staging</a:t>
            </a:r>
            <a:r>
              <a:rPr lang="de-DE" dirty="0"/>
              <a:t> und </a:t>
            </a:r>
            <a:r>
              <a:rPr lang="de-DE" dirty="0" err="1"/>
              <a:t>Production</a:t>
            </a:r>
            <a:r>
              <a:rPr lang="de-DE" dirty="0"/>
              <a:t>) releasen</a:t>
            </a:r>
          </a:p>
          <a:p>
            <a:pPr marL="171450" indent="-171450">
              <a:buFont typeface="Arial" panose="020B0604020202020204" pitchFamily="34" charset="0"/>
              <a:buChar char="•"/>
            </a:pPr>
            <a:endParaRPr lang="de-DE" dirty="0"/>
          </a:p>
          <a:p>
            <a:pPr marL="171450" indent="-171450">
              <a:buFont typeface="Arial" panose="020B0604020202020204" pitchFamily="34" charset="0"/>
              <a:buChar char="•"/>
            </a:pPr>
            <a:endParaRPr lang="de-DE" dirty="0"/>
          </a:p>
          <a:p>
            <a:pPr marL="0" indent="0">
              <a:buFont typeface="Arial" panose="020B0604020202020204" pitchFamily="34" charset="0"/>
              <a:buNone/>
            </a:pPr>
            <a:r>
              <a:rPr lang="de-DE" dirty="0"/>
              <a:t>Also </a:t>
            </a:r>
            <a:r>
              <a:rPr lang="de-DE" dirty="0">
                <a:sym typeface="Wingdings" panose="05000000000000000000" pitchFamily="2" charset="2"/>
              </a:rPr>
              <a:t></a:t>
            </a:r>
          </a:p>
          <a:p>
            <a:pPr marL="0" indent="0">
              <a:buFont typeface="Arial" panose="020B0604020202020204" pitchFamily="34" charset="0"/>
              <a:buNone/>
            </a:pPr>
            <a:r>
              <a:rPr lang="de-DE" dirty="0">
                <a:sym typeface="Wingdings" panose="05000000000000000000" pitchFamily="2" charset="2"/>
              </a:rPr>
              <a:t>Developer </a:t>
            </a:r>
            <a:r>
              <a:rPr lang="de-DE" dirty="0" err="1">
                <a:sym typeface="Wingdings" panose="05000000000000000000" pitchFamily="2" charset="2"/>
              </a:rPr>
              <a:t>merged</a:t>
            </a:r>
            <a:r>
              <a:rPr lang="de-DE" dirty="0">
                <a:sym typeface="Wingdings" panose="05000000000000000000" pitchFamily="2" charset="2"/>
              </a:rPr>
              <a:t> Code Änderungen (oder </a:t>
            </a:r>
            <a:r>
              <a:rPr lang="de-DE" dirty="0" err="1">
                <a:sym typeface="Wingdings" panose="05000000000000000000" pitchFamily="2" charset="2"/>
              </a:rPr>
              <a:t>git</a:t>
            </a:r>
            <a:r>
              <a:rPr lang="de-DE" dirty="0">
                <a:sym typeface="Wingdings" panose="05000000000000000000" pitchFamily="2" charset="2"/>
              </a:rPr>
              <a:t> </a:t>
            </a:r>
            <a:r>
              <a:rPr lang="de-DE" dirty="0" err="1">
                <a:sym typeface="Wingdings" panose="05000000000000000000" pitchFamily="2" charset="2"/>
              </a:rPr>
              <a:t>commit</a:t>
            </a:r>
            <a:r>
              <a:rPr lang="de-DE" dirty="0">
                <a:sym typeface="Wingdings" panose="05000000000000000000" pitchFamily="2" charset="2"/>
              </a:rPr>
              <a:t> + </a:t>
            </a:r>
            <a:r>
              <a:rPr lang="de-DE" dirty="0" err="1">
                <a:sym typeface="Wingdings" panose="05000000000000000000" pitchFamily="2" charset="2"/>
              </a:rPr>
              <a:t>git</a:t>
            </a:r>
            <a:r>
              <a:rPr lang="de-DE" dirty="0">
                <a:sym typeface="Wingdings" panose="05000000000000000000" pitchFamily="2" charset="2"/>
              </a:rPr>
              <a:t> push) auf einem remote </a:t>
            </a:r>
            <a:r>
              <a:rPr lang="de-DE" dirty="0" err="1">
                <a:sym typeface="Wingdings" panose="05000000000000000000" pitchFamily="2" charset="2"/>
              </a:rPr>
              <a:t>git</a:t>
            </a:r>
            <a:r>
              <a:rPr lang="de-DE" dirty="0">
                <a:sym typeface="Wingdings" panose="05000000000000000000" pitchFamily="2" charset="2"/>
              </a:rPr>
              <a:t> </a:t>
            </a:r>
            <a:r>
              <a:rPr lang="de-DE" dirty="0" err="1">
                <a:sym typeface="Wingdings" panose="05000000000000000000" pitchFamily="2" charset="2"/>
              </a:rPr>
              <a:t>repo</a:t>
            </a:r>
            <a:endParaRPr lang="de-DE" dirty="0">
              <a:sym typeface="Wingdings" panose="05000000000000000000" pitchFamily="2" charset="2"/>
            </a:endParaRPr>
          </a:p>
          <a:p>
            <a:pPr marL="0" indent="0">
              <a:buFont typeface="Arial" panose="020B0604020202020204" pitchFamily="34" charset="0"/>
              <a:buNone/>
            </a:pPr>
            <a:r>
              <a:rPr lang="de-DE" dirty="0">
                <a:sym typeface="Wingdings" panose="05000000000000000000" pitchFamily="2" charset="2"/>
              </a:rPr>
              <a:t>Daraufhin führt </a:t>
            </a:r>
            <a:r>
              <a:rPr lang="de-DE" dirty="0" err="1">
                <a:sym typeface="Wingdings" panose="05000000000000000000" pitchFamily="2" charset="2"/>
              </a:rPr>
              <a:t>GitLab</a:t>
            </a:r>
            <a:r>
              <a:rPr lang="de-DE" dirty="0">
                <a:sym typeface="Wingdings" panose="05000000000000000000" pitchFamily="2" charset="2"/>
              </a:rPr>
              <a:t> die entsprechenden Pipelines aus.</a:t>
            </a:r>
          </a:p>
          <a:p>
            <a:pPr marL="0" indent="0">
              <a:buFont typeface="Arial" panose="020B0604020202020204" pitchFamily="34" charset="0"/>
              <a:buNone/>
            </a:pPr>
            <a:r>
              <a:rPr lang="de-DE" dirty="0">
                <a:sym typeface="Wingdings" panose="05000000000000000000" pitchFamily="2" charset="2"/>
              </a:rPr>
              <a:t>„Endziel“ (lol): neue code-änderungen für den </a:t>
            </a:r>
            <a:r>
              <a:rPr lang="de-DE" dirty="0" err="1">
                <a:sym typeface="Wingdings" panose="05000000000000000000" pitchFamily="2" charset="2"/>
              </a:rPr>
              <a:t>endanwender</a:t>
            </a:r>
            <a:r>
              <a:rPr lang="de-DE" dirty="0">
                <a:sym typeface="Wingdings" panose="05000000000000000000" pitchFamily="2" charset="2"/>
              </a:rPr>
              <a:t> releasen</a:t>
            </a: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a:t>
            </a:fld>
            <a:endParaRPr lang="de-DE" altLang="de-DE"/>
          </a:p>
        </p:txBody>
      </p:sp>
    </p:spTree>
    <p:extLst>
      <p:ext uri="{BB962C8B-B14F-4D97-AF65-F5344CB8AC3E}">
        <p14:creationId xmlns:p14="http://schemas.microsoft.com/office/powerpoint/2010/main" val="42701050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18</a:t>
            </a:fld>
            <a:endParaRPr lang="de-DE" altLang="de-DE"/>
          </a:p>
        </p:txBody>
      </p:sp>
    </p:spTree>
    <p:extLst>
      <p:ext uri="{BB962C8B-B14F-4D97-AF65-F5344CB8AC3E}">
        <p14:creationId xmlns:p14="http://schemas.microsoft.com/office/powerpoint/2010/main" val="32535422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r>
              <a:rPr lang="de-DE" b="0" i="0" dirty="0">
                <a:solidFill>
                  <a:srgbClr val="000000"/>
                </a:solidFill>
                <a:effectLst/>
                <a:latin typeface="Avenir"/>
              </a:rPr>
              <a:t>Debian-Benutzer sollten APT-</a:t>
            </a:r>
            <a:r>
              <a:rPr lang="de-DE" b="0" i="0" dirty="0" err="1">
                <a:solidFill>
                  <a:srgbClr val="000000"/>
                </a:solidFill>
                <a:effectLst/>
                <a:latin typeface="Avenir"/>
              </a:rPr>
              <a:t>Pinning</a:t>
            </a:r>
            <a:r>
              <a:rPr lang="de-DE" b="0" i="0" dirty="0">
                <a:solidFill>
                  <a:srgbClr val="000000"/>
                </a:solidFill>
                <a:effectLst/>
                <a:latin typeface="Avenir"/>
              </a:rPr>
              <a:t> verwenden.</a:t>
            </a:r>
            <a:br>
              <a:rPr lang="de-DE" dirty="0"/>
            </a:br>
            <a:br>
              <a:rPr lang="de-DE" dirty="0"/>
            </a:br>
            <a:r>
              <a:rPr lang="de-DE" b="0" i="0" dirty="0">
                <a:solidFill>
                  <a:srgbClr val="000000"/>
                </a:solidFill>
                <a:effectLst/>
                <a:latin typeface="Avenir"/>
              </a:rPr>
              <a:t>Seit Debian Stretch haben die Debian-</a:t>
            </a:r>
            <a:r>
              <a:rPr lang="de-DE" b="0" i="0" dirty="0" err="1">
                <a:solidFill>
                  <a:srgbClr val="000000"/>
                </a:solidFill>
                <a:effectLst/>
                <a:latin typeface="Avenir"/>
              </a:rPr>
              <a:t>Maintainer</a:t>
            </a:r>
            <a:r>
              <a:rPr lang="de-DE" b="0" i="0" dirty="0">
                <a:solidFill>
                  <a:srgbClr val="000000"/>
                </a:solidFill>
                <a:effectLst/>
                <a:latin typeface="Avenir"/>
              </a:rPr>
              <a:t> ihr natives Paket mit dem gleichen Namen wie das offizielle </a:t>
            </a:r>
            <a:r>
              <a:rPr lang="de-DE" b="0" i="0" dirty="0" err="1">
                <a:solidFill>
                  <a:srgbClr val="000000"/>
                </a:solidFill>
                <a:effectLst/>
                <a:latin typeface="Avenir"/>
              </a:rPr>
              <a:t>GitLab</a:t>
            </a:r>
            <a:r>
              <a:rPr lang="de-DE" b="0" i="0" dirty="0">
                <a:solidFill>
                  <a:srgbClr val="000000"/>
                </a:solidFill>
                <a:effectLst/>
                <a:latin typeface="Avenir"/>
              </a:rPr>
              <a:t> Paket hinzugefügt, und standardmäßig haben die offiziellen </a:t>
            </a:r>
            <a:r>
              <a:rPr lang="de-DE" b="0" i="0" dirty="0" err="1">
                <a:solidFill>
                  <a:srgbClr val="000000"/>
                </a:solidFill>
                <a:effectLst/>
                <a:latin typeface="Avenir"/>
              </a:rPr>
              <a:t>Repositories</a:t>
            </a:r>
            <a:r>
              <a:rPr lang="de-DE" b="0" i="0" dirty="0">
                <a:solidFill>
                  <a:srgbClr val="000000"/>
                </a:solidFill>
                <a:effectLst/>
                <a:latin typeface="Avenir"/>
              </a:rPr>
              <a:t> eine höhere Priorität.</a:t>
            </a:r>
            <a:br>
              <a:rPr lang="de-DE" dirty="0"/>
            </a:br>
            <a:br>
              <a:rPr lang="de-DE" dirty="0"/>
            </a:br>
            <a:r>
              <a:rPr lang="de-DE" b="0" i="0" dirty="0">
                <a:solidFill>
                  <a:srgbClr val="000000"/>
                </a:solidFill>
                <a:effectLst/>
                <a:latin typeface="Avenir"/>
              </a:rPr>
              <a:t>Wenn Sie das offizielle </a:t>
            </a:r>
            <a:r>
              <a:rPr lang="de-DE" b="0" i="0" dirty="0" err="1">
                <a:solidFill>
                  <a:srgbClr val="000000"/>
                </a:solidFill>
                <a:effectLst/>
                <a:latin typeface="Avenir"/>
              </a:rPr>
              <a:t>GitLab</a:t>
            </a:r>
            <a:r>
              <a:rPr lang="de-DE" b="0" i="0" dirty="0">
                <a:solidFill>
                  <a:srgbClr val="000000"/>
                </a:solidFill>
                <a:effectLst/>
                <a:latin typeface="Avenir"/>
              </a:rPr>
              <a:t> Paket verwenden möchten, sollten Sie die Quelle des Pakets manuell festlegen. Am besten ist es, die </a:t>
            </a:r>
            <a:r>
              <a:rPr lang="de-DE" b="0" i="0" dirty="0" err="1">
                <a:solidFill>
                  <a:srgbClr val="000000"/>
                </a:solidFill>
                <a:effectLst/>
                <a:latin typeface="Avenir"/>
              </a:rPr>
              <a:t>Pinning</a:t>
            </a:r>
            <a:r>
              <a:rPr lang="de-DE" b="0" i="0" dirty="0">
                <a:solidFill>
                  <a:srgbClr val="000000"/>
                </a:solidFill>
                <a:effectLst/>
                <a:latin typeface="Avenir"/>
              </a:rPr>
              <a:t>-Konfigurationsdatei hinzuzufügen. Dadurch wird jedes nächste Update des Runner-Pakets - ob manuell oder automatisch - mit derselben Quelle durchgeführt:</a:t>
            </a: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19</a:t>
            </a:fld>
            <a:endParaRPr lang="de-DE" altLang="de-DE"/>
          </a:p>
        </p:txBody>
      </p:sp>
    </p:spTree>
    <p:extLst>
      <p:ext uri="{BB962C8B-B14F-4D97-AF65-F5344CB8AC3E}">
        <p14:creationId xmlns:p14="http://schemas.microsoft.com/office/powerpoint/2010/main" val="39003068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20</a:t>
            </a:fld>
            <a:endParaRPr lang="de-DE" altLang="de-DE"/>
          </a:p>
        </p:txBody>
      </p:sp>
    </p:spTree>
    <p:extLst>
      <p:ext uri="{BB962C8B-B14F-4D97-AF65-F5344CB8AC3E}">
        <p14:creationId xmlns:p14="http://schemas.microsoft.com/office/powerpoint/2010/main" val="4899528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21</a:t>
            </a:fld>
            <a:endParaRPr lang="de-DE" altLang="de-DE"/>
          </a:p>
        </p:txBody>
      </p:sp>
    </p:spTree>
    <p:extLst>
      <p:ext uri="{BB962C8B-B14F-4D97-AF65-F5344CB8AC3E}">
        <p14:creationId xmlns:p14="http://schemas.microsoft.com/office/powerpoint/2010/main" val="7413952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22</a:t>
            </a:fld>
            <a:endParaRPr lang="de-DE" altLang="de-DE"/>
          </a:p>
        </p:txBody>
      </p:sp>
    </p:spTree>
    <p:extLst>
      <p:ext uri="{BB962C8B-B14F-4D97-AF65-F5344CB8AC3E}">
        <p14:creationId xmlns:p14="http://schemas.microsoft.com/office/powerpoint/2010/main" val="2689938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23</a:t>
            </a:fld>
            <a:endParaRPr lang="de-DE" altLang="de-DE"/>
          </a:p>
        </p:txBody>
      </p:sp>
    </p:spTree>
    <p:extLst>
      <p:ext uri="{BB962C8B-B14F-4D97-AF65-F5344CB8AC3E}">
        <p14:creationId xmlns:p14="http://schemas.microsoft.com/office/powerpoint/2010/main" val="28511997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24</a:t>
            </a:fld>
            <a:endParaRPr lang="de-DE" altLang="de-DE"/>
          </a:p>
        </p:txBody>
      </p:sp>
    </p:spTree>
    <p:extLst>
      <p:ext uri="{BB962C8B-B14F-4D97-AF65-F5344CB8AC3E}">
        <p14:creationId xmlns:p14="http://schemas.microsoft.com/office/powerpoint/2010/main" val="40069158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25</a:t>
            </a:fld>
            <a:endParaRPr lang="de-DE" altLang="de-DE"/>
          </a:p>
        </p:txBody>
      </p:sp>
    </p:spTree>
    <p:extLst>
      <p:ext uri="{BB962C8B-B14F-4D97-AF65-F5344CB8AC3E}">
        <p14:creationId xmlns:p14="http://schemas.microsoft.com/office/powerpoint/2010/main" val="17957269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27</a:t>
            </a:fld>
            <a:endParaRPr lang="de-DE" altLang="de-DE"/>
          </a:p>
        </p:txBody>
      </p:sp>
    </p:spTree>
    <p:extLst>
      <p:ext uri="{BB962C8B-B14F-4D97-AF65-F5344CB8AC3E}">
        <p14:creationId xmlns:p14="http://schemas.microsoft.com/office/powerpoint/2010/main" val="24229613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28</a:t>
            </a:fld>
            <a:endParaRPr lang="de-DE" altLang="de-DE"/>
          </a:p>
        </p:txBody>
      </p:sp>
    </p:spTree>
    <p:extLst>
      <p:ext uri="{BB962C8B-B14F-4D97-AF65-F5344CB8AC3E}">
        <p14:creationId xmlns:p14="http://schemas.microsoft.com/office/powerpoint/2010/main" val="34442812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 Bild:</a:t>
            </a:r>
          </a:p>
          <a:p>
            <a:r>
              <a:rPr lang="de-DE" dirty="0"/>
              <a:t>https://medium.com/@mosiko1234/optimizing-gitlab-ci-cd-pipelines-for-high-efficiency-f2ebbc046a89</a:t>
            </a:r>
          </a:p>
          <a:p>
            <a:endParaRPr lang="de-DE" dirty="0"/>
          </a:p>
          <a:p>
            <a:r>
              <a:rPr lang="de-DE" dirty="0"/>
              <a:t>CI -&gt; </a:t>
            </a:r>
            <a:r>
              <a:rPr lang="de-DE" dirty="0" err="1"/>
              <a:t>Continuous</a:t>
            </a:r>
            <a:r>
              <a:rPr lang="de-DE" dirty="0"/>
              <a:t> Integration</a:t>
            </a:r>
          </a:p>
          <a:p>
            <a:r>
              <a:rPr lang="de-DE" dirty="0"/>
              <a:t>CD -&gt; </a:t>
            </a:r>
            <a:r>
              <a:rPr lang="de-DE" dirty="0" err="1"/>
              <a:t>Continuous</a:t>
            </a:r>
            <a:r>
              <a:rPr lang="de-DE" dirty="0"/>
              <a:t> </a:t>
            </a:r>
            <a:r>
              <a:rPr lang="de-DE" dirty="0" err="1"/>
              <a:t>Deployment</a:t>
            </a:r>
            <a:r>
              <a:rPr lang="de-DE" dirty="0"/>
              <a:t> ODER </a:t>
            </a:r>
            <a:r>
              <a:rPr lang="de-DE" dirty="0" err="1"/>
              <a:t>Delivery</a:t>
            </a:r>
            <a:endParaRPr lang="de-DE" dirty="0"/>
          </a:p>
          <a:p>
            <a:endParaRPr lang="de-DE" dirty="0"/>
          </a:p>
          <a:p>
            <a:r>
              <a:rPr lang="de-DE" dirty="0"/>
              <a:t>Man will automatisiert und kontinuierlich </a:t>
            </a:r>
          </a:p>
          <a:p>
            <a:pPr marL="171450" indent="-171450">
              <a:buFont typeface="Arial" panose="020B0604020202020204" pitchFamily="34" charset="0"/>
              <a:buChar char="•"/>
            </a:pPr>
            <a:r>
              <a:rPr lang="de-DE" dirty="0"/>
              <a:t>Code </a:t>
            </a:r>
            <a:r>
              <a:rPr lang="de-DE" dirty="0" err="1"/>
              <a:t>Changes</a:t>
            </a:r>
            <a:r>
              <a:rPr lang="de-DE" dirty="0"/>
              <a:t> (Code -&gt; Commit) bauen (Java ist eine „Compiler </a:t>
            </a:r>
            <a:r>
              <a:rPr lang="de-DE" dirty="0" err="1"/>
              <a:t>language</a:t>
            </a:r>
            <a:r>
              <a:rPr lang="de-DE" dirty="0"/>
              <a:t>“… bei „Interpreter </a:t>
            </a:r>
            <a:r>
              <a:rPr lang="de-DE" dirty="0" err="1"/>
              <a:t>languages</a:t>
            </a:r>
            <a:r>
              <a:rPr lang="de-DE" dirty="0"/>
              <a:t>“ braucht man keine </a:t>
            </a:r>
            <a:r>
              <a:rPr lang="de-DE" dirty="0" err="1"/>
              <a:t>Compilation</a:t>
            </a:r>
            <a:r>
              <a:rPr lang="de-DE" dirty="0"/>
              <a:t>), testen, (CI Pipeline) und</a:t>
            </a:r>
          </a:p>
          <a:p>
            <a:pPr marL="171450" indent="-171450">
              <a:buFont typeface="Arial" panose="020B0604020202020204" pitchFamily="34" charset="0"/>
              <a:buChar char="•"/>
            </a:pPr>
            <a:r>
              <a:rPr lang="de-DE" dirty="0"/>
              <a:t>im Anschluss auf die </a:t>
            </a:r>
            <a:r>
              <a:rPr lang="de-DE" dirty="0" err="1"/>
              <a:t>Deployment</a:t>
            </a:r>
            <a:r>
              <a:rPr lang="de-DE" dirty="0"/>
              <a:t>-Umgebung (CI Pipeline mit </a:t>
            </a:r>
            <a:r>
              <a:rPr lang="de-DE" dirty="0" err="1"/>
              <a:t>Staging</a:t>
            </a:r>
            <a:r>
              <a:rPr lang="de-DE" dirty="0"/>
              <a:t> und </a:t>
            </a:r>
            <a:r>
              <a:rPr lang="de-DE" dirty="0" err="1"/>
              <a:t>Production</a:t>
            </a:r>
            <a:r>
              <a:rPr lang="de-DE" dirty="0"/>
              <a:t>) releasen</a:t>
            </a:r>
          </a:p>
          <a:p>
            <a:pPr marL="171450" indent="-171450">
              <a:buFont typeface="Arial" panose="020B0604020202020204" pitchFamily="34" charset="0"/>
              <a:buChar char="•"/>
            </a:pPr>
            <a:endParaRPr lang="de-DE" dirty="0"/>
          </a:p>
          <a:p>
            <a:pPr marL="171450" indent="-171450">
              <a:buFont typeface="Arial" panose="020B0604020202020204" pitchFamily="34" charset="0"/>
              <a:buChar char="•"/>
            </a:pPr>
            <a:endParaRPr lang="de-DE" dirty="0"/>
          </a:p>
          <a:p>
            <a:pPr marL="0" indent="0">
              <a:buFont typeface="Arial" panose="020B0604020202020204" pitchFamily="34" charset="0"/>
              <a:buNone/>
            </a:pPr>
            <a:r>
              <a:rPr lang="de-DE" dirty="0"/>
              <a:t>Also </a:t>
            </a:r>
            <a:r>
              <a:rPr lang="de-DE" dirty="0">
                <a:sym typeface="Wingdings" panose="05000000000000000000" pitchFamily="2" charset="2"/>
              </a:rPr>
              <a:t></a:t>
            </a:r>
          </a:p>
          <a:p>
            <a:pPr marL="0" indent="0">
              <a:buFont typeface="Arial" panose="020B0604020202020204" pitchFamily="34" charset="0"/>
              <a:buNone/>
            </a:pPr>
            <a:r>
              <a:rPr lang="de-DE" dirty="0">
                <a:sym typeface="Wingdings" panose="05000000000000000000" pitchFamily="2" charset="2"/>
              </a:rPr>
              <a:t>Developer </a:t>
            </a:r>
            <a:r>
              <a:rPr lang="de-DE" dirty="0" err="1">
                <a:sym typeface="Wingdings" panose="05000000000000000000" pitchFamily="2" charset="2"/>
              </a:rPr>
              <a:t>merged</a:t>
            </a:r>
            <a:r>
              <a:rPr lang="de-DE" dirty="0">
                <a:sym typeface="Wingdings" panose="05000000000000000000" pitchFamily="2" charset="2"/>
              </a:rPr>
              <a:t> Code Änderungen (oder </a:t>
            </a:r>
            <a:r>
              <a:rPr lang="de-DE" dirty="0" err="1">
                <a:sym typeface="Wingdings" panose="05000000000000000000" pitchFamily="2" charset="2"/>
              </a:rPr>
              <a:t>git</a:t>
            </a:r>
            <a:r>
              <a:rPr lang="de-DE" dirty="0">
                <a:sym typeface="Wingdings" panose="05000000000000000000" pitchFamily="2" charset="2"/>
              </a:rPr>
              <a:t> </a:t>
            </a:r>
            <a:r>
              <a:rPr lang="de-DE" dirty="0" err="1">
                <a:sym typeface="Wingdings" panose="05000000000000000000" pitchFamily="2" charset="2"/>
              </a:rPr>
              <a:t>commit</a:t>
            </a:r>
            <a:r>
              <a:rPr lang="de-DE" dirty="0">
                <a:sym typeface="Wingdings" panose="05000000000000000000" pitchFamily="2" charset="2"/>
              </a:rPr>
              <a:t> + </a:t>
            </a:r>
            <a:r>
              <a:rPr lang="de-DE" dirty="0" err="1">
                <a:sym typeface="Wingdings" panose="05000000000000000000" pitchFamily="2" charset="2"/>
              </a:rPr>
              <a:t>git</a:t>
            </a:r>
            <a:r>
              <a:rPr lang="de-DE" dirty="0">
                <a:sym typeface="Wingdings" panose="05000000000000000000" pitchFamily="2" charset="2"/>
              </a:rPr>
              <a:t> push) auf einem remote </a:t>
            </a:r>
            <a:r>
              <a:rPr lang="de-DE" dirty="0" err="1">
                <a:sym typeface="Wingdings" panose="05000000000000000000" pitchFamily="2" charset="2"/>
              </a:rPr>
              <a:t>git</a:t>
            </a:r>
            <a:r>
              <a:rPr lang="de-DE" dirty="0">
                <a:sym typeface="Wingdings" panose="05000000000000000000" pitchFamily="2" charset="2"/>
              </a:rPr>
              <a:t> </a:t>
            </a:r>
            <a:r>
              <a:rPr lang="de-DE" dirty="0" err="1">
                <a:sym typeface="Wingdings" panose="05000000000000000000" pitchFamily="2" charset="2"/>
              </a:rPr>
              <a:t>repo</a:t>
            </a:r>
            <a:endParaRPr lang="de-DE" dirty="0">
              <a:sym typeface="Wingdings" panose="05000000000000000000" pitchFamily="2" charset="2"/>
            </a:endParaRPr>
          </a:p>
          <a:p>
            <a:pPr marL="0" indent="0">
              <a:buFont typeface="Arial" panose="020B0604020202020204" pitchFamily="34" charset="0"/>
              <a:buNone/>
            </a:pPr>
            <a:r>
              <a:rPr lang="de-DE" dirty="0">
                <a:sym typeface="Wingdings" panose="05000000000000000000" pitchFamily="2" charset="2"/>
              </a:rPr>
              <a:t>Daraufhin führt </a:t>
            </a:r>
            <a:r>
              <a:rPr lang="de-DE" dirty="0" err="1">
                <a:sym typeface="Wingdings" panose="05000000000000000000" pitchFamily="2" charset="2"/>
              </a:rPr>
              <a:t>GitLab</a:t>
            </a:r>
            <a:r>
              <a:rPr lang="de-DE" dirty="0">
                <a:sym typeface="Wingdings" panose="05000000000000000000" pitchFamily="2" charset="2"/>
              </a:rPr>
              <a:t> die entsprechenden Pipelines aus.</a:t>
            </a:r>
          </a:p>
          <a:p>
            <a:pPr marL="0" indent="0">
              <a:buFont typeface="Arial" panose="020B0604020202020204" pitchFamily="34" charset="0"/>
              <a:buNone/>
            </a:pPr>
            <a:r>
              <a:rPr lang="de-DE" dirty="0">
                <a:sym typeface="Wingdings" panose="05000000000000000000" pitchFamily="2" charset="2"/>
              </a:rPr>
              <a:t>„Endziel“ (lol): neue code-änderungen für den </a:t>
            </a:r>
            <a:r>
              <a:rPr lang="de-DE" dirty="0" err="1">
                <a:sym typeface="Wingdings" panose="05000000000000000000" pitchFamily="2" charset="2"/>
              </a:rPr>
              <a:t>endanwender</a:t>
            </a:r>
            <a:r>
              <a:rPr lang="de-DE" dirty="0">
                <a:sym typeface="Wingdings" panose="05000000000000000000" pitchFamily="2" charset="2"/>
              </a:rPr>
              <a:t> releasen</a:t>
            </a:r>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a:t>
            </a:fld>
            <a:endParaRPr lang="de-DE" altLang="de-DE"/>
          </a:p>
        </p:txBody>
      </p:sp>
    </p:spTree>
    <p:extLst>
      <p:ext uri="{BB962C8B-B14F-4D97-AF65-F5344CB8AC3E}">
        <p14:creationId xmlns:p14="http://schemas.microsoft.com/office/powerpoint/2010/main" val="27390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29</a:t>
            </a:fld>
            <a:endParaRPr lang="de-DE" altLang="de-DE"/>
          </a:p>
        </p:txBody>
      </p:sp>
    </p:spTree>
    <p:extLst>
      <p:ext uri="{BB962C8B-B14F-4D97-AF65-F5344CB8AC3E}">
        <p14:creationId xmlns:p14="http://schemas.microsoft.com/office/powerpoint/2010/main" val="42543196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30</a:t>
            </a:fld>
            <a:endParaRPr lang="de-DE" altLang="de-DE"/>
          </a:p>
        </p:txBody>
      </p:sp>
    </p:spTree>
    <p:extLst>
      <p:ext uri="{BB962C8B-B14F-4D97-AF65-F5344CB8AC3E}">
        <p14:creationId xmlns:p14="http://schemas.microsoft.com/office/powerpoint/2010/main" val="16504200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31</a:t>
            </a:fld>
            <a:endParaRPr lang="de-DE" altLang="de-DE"/>
          </a:p>
        </p:txBody>
      </p:sp>
    </p:spTree>
    <p:extLst>
      <p:ext uri="{BB962C8B-B14F-4D97-AF65-F5344CB8AC3E}">
        <p14:creationId xmlns:p14="http://schemas.microsoft.com/office/powerpoint/2010/main" val="13204207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32</a:t>
            </a:fld>
            <a:endParaRPr lang="de-DE" altLang="de-DE"/>
          </a:p>
        </p:txBody>
      </p:sp>
    </p:spTree>
    <p:extLst>
      <p:ext uri="{BB962C8B-B14F-4D97-AF65-F5344CB8AC3E}">
        <p14:creationId xmlns:p14="http://schemas.microsoft.com/office/powerpoint/2010/main" val="9038878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33</a:t>
            </a:fld>
            <a:endParaRPr lang="de-DE" altLang="de-DE"/>
          </a:p>
        </p:txBody>
      </p:sp>
    </p:spTree>
    <p:extLst>
      <p:ext uri="{BB962C8B-B14F-4D97-AF65-F5344CB8AC3E}">
        <p14:creationId xmlns:p14="http://schemas.microsoft.com/office/powerpoint/2010/main" val="40312293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34</a:t>
            </a:fld>
            <a:endParaRPr lang="de-DE" altLang="de-DE"/>
          </a:p>
        </p:txBody>
      </p:sp>
    </p:spTree>
    <p:extLst>
      <p:ext uri="{BB962C8B-B14F-4D97-AF65-F5344CB8AC3E}">
        <p14:creationId xmlns:p14="http://schemas.microsoft.com/office/powerpoint/2010/main" val="36868331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35</a:t>
            </a:fld>
            <a:endParaRPr lang="de-DE" altLang="de-DE"/>
          </a:p>
        </p:txBody>
      </p:sp>
    </p:spTree>
    <p:extLst>
      <p:ext uri="{BB962C8B-B14F-4D97-AF65-F5344CB8AC3E}">
        <p14:creationId xmlns:p14="http://schemas.microsoft.com/office/powerpoint/2010/main" val="32731530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36</a:t>
            </a:fld>
            <a:endParaRPr lang="de-DE" altLang="de-DE"/>
          </a:p>
        </p:txBody>
      </p:sp>
    </p:spTree>
    <p:extLst>
      <p:ext uri="{BB962C8B-B14F-4D97-AF65-F5344CB8AC3E}">
        <p14:creationId xmlns:p14="http://schemas.microsoft.com/office/powerpoint/2010/main" val="162989454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37</a:t>
            </a:fld>
            <a:endParaRPr lang="de-DE" altLang="de-DE"/>
          </a:p>
        </p:txBody>
      </p:sp>
    </p:spTree>
    <p:extLst>
      <p:ext uri="{BB962C8B-B14F-4D97-AF65-F5344CB8AC3E}">
        <p14:creationId xmlns:p14="http://schemas.microsoft.com/office/powerpoint/2010/main" val="128039514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https://docs.gitlab.com/ee/ci/runners/runners_scope.html#create-an-instance-runner-with-a-runner-authentication-token</a:t>
            </a:r>
          </a:p>
          <a:p>
            <a:endParaRPr lang="de-DE" dirty="0"/>
          </a:p>
          <a:p>
            <a:r>
              <a:rPr lang="de-DE" dirty="0"/>
              <a:t>Man kann scheinbar auch die REST API dafür nutzen:</a:t>
            </a:r>
          </a:p>
          <a:p>
            <a:r>
              <a:rPr lang="de-DE" dirty="0"/>
              <a:t>https://docs.gitlab.com/ee/api/users.html#create-a-runner-linked-to-a-user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38</a:t>
            </a:fld>
            <a:endParaRPr lang="de-DE" altLang="de-DE"/>
          </a:p>
        </p:txBody>
      </p:sp>
    </p:spTree>
    <p:extLst>
      <p:ext uri="{BB962C8B-B14F-4D97-AF65-F5344CB8AC3E}">
        <p14:creationId xmlns:p14="http://schemas.microsoft.com/office/powerpoint/2010/main" val="11052635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https://docs.gitlab.com/runner/</a:t>
            </a:r>
          </a:p>
          <a:p>
            <a:endParaRPr lang="de-DE" dirty="0"/>
          </a:p>
          <a:p>
            <a:r>
              <a:rPr lang="de-DE" dirty="0"/>
              <a:t>„</a:t>
            </a:r>
            <a:r>
              <a:rPr lang="de-DE" dirty="0" err="1"/>
              <a:t>GitLab</a:t>
            </a:r>
            <a:r>
              <a:rPr lang="de-DE" dirty="0"/>
              <a:t> Dedicated“ = https://about.gitlab.com/dedicated/</a:t>
            </a:r>
          </a:p>
          <a:p>
            <a:endParaRPr lang="de-DE" dirty="0"/>
          </a:p>
          <a:p>
            <a:r>
              <a:rPr lang="de-DE" dirty="0"/>
              <a:t>https://medium.com/@truongbui95/exploring-gitlab-ci-cd-ce6a7ffb5746</a:t>
            </a:r>
          </a:p>
          <a:p>
            <a:endParaRPr lang="de-DE" dirty="0"/>
          </a:p>
          <a:p>
            <a:r>
              <a:rPr lang="de-DE" dirty="0"/>
              <a:t>https://help.itc.rwth-aachen.de/service/ubrf9cmzd17m/article/2abb4436ab0544a0aabe6f466e6159cd/</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a:t>
            </a:fld>
            <a:endParaRPr lang="de-DE" altLang="de-DE"/>
          </a:p>
        </p:txBody>
      </p:sp>
    </p:spTree>
    <p:extLst>
      <p:ext uri="{BB962C8B-B14F-4D97-AF65-F5344CB8AC3E}">
        <p14:creationId xmlns:p14="http://schemas.microsoft.com/office/powerpoint/2010/main" val="33437775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39</a:t>
            </a:fld>
            <a:endParaRPr lang="de-DE" altLang="de-DE"/>
          </a:p>
        </p:txBody>
      </p:sp>
    </p:spTree>
    <p:extLst>
      <p:ext uri="{BB962C8B-B14F-4D97-AF65-F5344CB8AC3E}">
        <p14:creationId xmlns:p14="http://schemas.microsoft.com/office/powerpoint/2010/main" val="202774043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40</a:t>
            </a:fld>
            <a:endParaRPr lang="de-DE" altLang="de-DE"/>
          </a:p>
        </p:txBody>
      </p:sp>
    </p:spTree>
    <p:extLst>
      <p:ext uri="{BB962C8B-B14F-4D97-AF65-F5344CB8AC3E}">
        <p14:creationId xmlns:p14="http://schemas.microsoft.com/office/powerpoint/2010/main" val="17292204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41</a:t>
            </a:fld>
            <a:endParaRPr lang="de-DE" altLang="de-DE"/>
          </a:p>
        </p:txBody>
      </p:sp>
    </p:spTree>
    <p:extLst>
      <p:ext uri="{BB962C8B-B14F-4D97-AF65-F5344CB8AC3E}">
        <p14:creationId xmlns:p14="http://schemas.microsoft.com/office/powerpoint/2010/main" val="279259569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a:p>
            <a:endParaRPr lang="de-DE" dirty="0"/>
          </a:p>
          <a:p>
            <a:r>
              <a:rPr lang="de-DE" dirty="0"/>
              <a:t>https://docs.gitlab.com/ee/ci/runners/runners_scope.html#delete-instance-runners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42</a:t>
            </a:fld>
            <a:endParaRPr lang="de-DE" altLang="de-DE"/>
          </a:p>
        </p:txBody>
      </p:sp>
    </p:spTree>
    <p:extLst>
      <p:ext uri="{BB962C8B-B14F-4D97-AF65-F5344CB8AC3E}">
        <p14:creationId xmlns:p14="http://schemas.microsoft.com/office/powerpoint/2010/main" val="6664512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43</a:t>
            </a:fld>
            <a:endParaRPr lang="de-DE" altLang="de-DE"/>
          </a:p>
        </p:txBody>
      </p:sp>
    </p:spTree>
    <p:extLst>
      <p:ext uri="{BB962C8B-B14F-4D97-AF65-F5344CB8AC3E}">
        <p14:creationId xmlns:p14="http://schemas.microsoft.com/office/powerpoint/2010/main" val="205080348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44</a:t>
            </a:fld>
            <a:endParaRPr lang="de-DE" altLang="de-DE"/>
          </a:p>
        </p:txBody>
      </p:sp>
    </p:spTree>
    <p:extLst>
      <p:ext uri="{BB962C8B-B14F-4D97-AF65-F5344CB8AC3E}">
        <p14:creationId xmlns:p14="http://schemas.microsoft.com/office/powerpoint/2010/main" val="388270874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45</a:t>
            </a:fld>
            <a:endParaRPr lang="de-DE" altLang="de-DE"/>
          </a:p>
        </p:txBody>
      </p:sp>
    </p:spTree>
    <p:extLst>
      <p:ext uri="{BB962C8B-B14F-4D97-AF65-F5344CB8AC3E}">
        <p14:creationId xmlns:p14="http://schemas.microsoft.com/office/powerpoint/2010/main" val="309428131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46</a:t>
            </a:fld>
            <a:endParaRPr lang="de-DE" altLang="de-DE"/>
          </a:p>
        </p:txBody>
      </p:sp>
    </p:spTree>
    <p:extLst>
      <p:ext uri="{BB962C8B-B14F-4D97-AF65-F5344CB8AC3E}">
        <p14:creationId xmlns:p14="http://schemas.microsoft.com/office/powerpoint/2010/main" val="286640230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47</a:t>
            </a:fld>
            <a:endParaRPr lang="de-DE" altLang="de-DE"/>
          </a:p>
        </p:txBody>
      </p:sp>
    </p:spTree>
    <p:extLst>
      <p:ext uri="{BB962C8B-B14F-4D97-AF65-F5344CB8AC3E}">
        <p14:creationId xmlns:p14="http://schemas.microsoft.com/office/powerpoint/2010/main" val="289456078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48</a:t>
            </a:fld>
            <a:endParaRPr lang="de-DE" altLang="de-DE"/>
          </a:p>
        </p:txBody>
      </p:sp>
    </p:spTree>
    <p:extLst>
      <p:ext uri="{BB962C8B-B14F-4D97-AF65-F5344CB8AC3E}">
        <p14:creationId xmlns:p14="http://schemas.microsoft.com/office/powerpoint/2010/main" val="20748783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GitLab</a:t>
            </a:r>
            <a:r>
              <a:rPr lang="de-DE" dirty="0"/>
              <a:t> Instanz</a:t>
            </a:r>
          </a:p>
          <a:p>
            <a:r>
              <a:rPr lang="de-DE" dirty="0" err="1"/>
              <a:t>www,gitlab.com</a:t>
            </a:r>
            <a:endParaRPr lang="de-DE" dirty="0"/>
          </a:p>
          <a:p>
            <a:r>
              <a:rPr lang="de-DE" dirty="0"/>
              <a:t>SaaS – </a:t>
            </a:r>
            <a:r>
              <a:rPr lang="de-DE" dirty="0" err="1"/>
              <a:t>maintained</a:t>
            </a:r>
            <a:r>
              <a:rPr lang="de-DE" dirty="0"/>
              <a:t> </a:t>
            </a:r>
            <a:r>
              <a:rPr lang="de-DE" dirty="0" err="1"/>
              <a:t>by</a:t>
            </a:r>
            <a:r>
              <a:rPr lang="de-DE" dirty="0"/>
              <a:t> </a:t>
            </a:r>
            <a:r>
              <a:rPr lang="de-DE" dirty="0" err="1"/>
              <a:t>GitLab</a:t>
            </a:r>
            <a:endParaRPr lang="de-DE" dirty="0"/>
          </a:p>
          <a:p>
            <a:endParaRPr lang="de-DE" dirty="0"/>
          </a:p>
          <a:p>
            <a:endParaRPr lang="de-DE" dirty="0"/>
          </a:p>
          <a:p>
            <a:r>
              <a:rPr lang="de-DE" dirty="0" err="1"/>
              <a:t>GitLab</a:t>
            </a:r>
            <a:r>
              <a:rPr lang="de-DE" dirty="0"/>
              <a:t> Server</a:t>
            </a:r>
          </a:p>
          <a:p>
            <a:r>
              <a:rPr lang="de-DE" dirty="0"/>
              <a:t>www.gitlab.meinefirma.com</a:t>
            </a:r>
          </a:p>
          <a:p>
            <a:r>
              <a:rPr lang="de-DE" dirty="0"/>
              <a:t>Self-</a:t>
            </a:r>
            <a:r>
              <a:rPr lang="de-DE" dirty="0" err="1"/>
              <a:t>managed</a:t>
            </a:r>
            <a:endParaRPr lang="de-DE" dirty="0"/>
          </a:p>
          <a:p>
            <a:endParaRPr lang="de-DE" dirty="0"/>
          </a:p>
          <a:p>
            <a:endParaRPr lang="de-DE" dirty="0"/>
          </a:p>
          <a:p>
            <a:r>
              <a:rPr lang="de-DE" dirty="0" err="1"/>
              <a:t>GitLab</a:t>
            </a:r>
            <a:r>
              <a:rPr lang="de-DE" dirty="0"/>
              <a:t> Server sieht an sich für beide gleich aus – ist auch das Gleiche, nur woanders </a:t>
            </a:r>
            <a:r>
              <a:rPr lang="de-DE" dirty="0" err="1"/>
              <a:t>gehosted</a:t>
            </a:r>
            <a:r>
              <a:rPr lang="de-DE" dirty="0"/>
              <a:t>.</a:t>
            </a:r>
          </a:p>
          <a:p>
            <a:endParaRPr lang="de-DE" dirty="0"/>
          </a:p>
          <a:p>
            <a:r>
              <a:rPr lang="de-DE" dirty="0"/>
              <a:t>Das dunkelgrüne soll eine Pipeline darstellen </a:t>
            </a:r>
            <a:r>
              <a:rPr lang="de-DE" dirty="0">
                <a:sym typeface="Wingdings" panose="05000000000000000000" pitchFamily="2" charset="2"/>
              </a:rPr>
              <a:t></a:t>
            </a:r>
          </a:p>
          <a:p>
            <a:r>
              <a:rPr lang="de-DE" dirty="0">
                <a:sym typeface="Wingdings" panose="05000000000000000000" pitchFamily="2" charset="2"/>
              </a:rPr>
              <a:t>Pipelines sind als „Code“ (= YAML Format) geschrieben</a:t>
            </a:r>
            <a:endParaRPr lang="de-DE" dirty="0"/>
          </a:p>
          <a:p>
            <a:r>
              <a:rPr lang="de-DE" dirty="0"/>
              <a:t>Und muss .</a:t>
            </a:r>
            <a:r>
              <a:rPr lang="de-DE" dirty="0" err="1"/>
              <a:t>gitlab-ci.yml</a:t>
            </a:r>
            <a:r>
              <a:rPr lang="de-DE" dirty="0"/>
              <a:t> heißen.</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9</a:t>
            </a:fld>
            <a:endParaRPr lang="de-DE" altLang="de-DE"/>
          </a:p>
        </p:txBody>
      </p:sp>
    </p:spTree>
    <p:extLst>
      <p:ext uri="{BB962C8B-B14F-4D97-AF65-F5344CB8AC3E}">
        <p14:creationId xmlns:p14="http://schemas.microsoft.com/office/powerpoint/2010/main" val="314875441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a:p>
            <a:endParaRPr lang="de-DE" dirty="0"/>
          </a:p>
          <a:p>
            <a:pPr algn="l"/>
            <a:r>
              <a:rPr lang="en-US" b="0" i="0" dirty="0">
                <a:solidFill>
                  <a:srgbClr val="404040"/>
                </a:solidFill>
                <a:effectLst/>
                <a:latin typeface="gitlab sans"/>
              </a:rPr>
              <a:t>When several CI/CD jobs run concurrently, the fair usage algorithm assigns jobs in this order:</a:t>
            </a:r>
          </a:p>
          <a:p>
            <a:pPr algn="l">
              <a:buFont typeface="+mj-lt"/>
              <a:buAutoNum type="arabicPeriod"/>
            </a:pPr>
            <a:r>
              <a:rPr lang="en-US" b="0" i="0" dirty="0">
                <a:solidFill>
                  <a:srgbClr val="404040"/>
                </a:solidFill>
                <a:effectLst/>
                <a:latin typeface="gitlab sans"/>
              </a:rPr>
              <a:t>Job 1 is first, because it has the lowest job number from projects with no running jobs (that is, all projects).</a:t>
            </a:r>
          </a:p>
          <a:p>
            <a:pPr algn="l">
              <a:buFont typeface="+mj-lt"/>
              <a:buAutoNum type="arabicPeriod"/>
            </a:pPr>
            <a:r>
              <a:rPr lang="en-US" b="0" i="0" dirty="0">
                <a:solidFill>
                  <a:srgbClr val="404040"/>
                </a:solidFill>
                <a:effectLst/>
                <a:latin typeface="gitlab sans"/>
              </a:rPr>
              <a:t>Job 4 is next, because 4 is now the lowest job number from projects with no running jobs (Project 1 has a job running).</a:t>
            </a:r>
          </a:p>
          <a:p>
            <a:pPr algn="l">
              <a:buFont typeface="+mj-lt"/>
              <a:buAutoNum type="arabicPeriod"/>
            </a:pPr>
            <a:r>
              <a:rPr lang="en-US" b="0" i="0" dirty="0">
                <a:solidFill>
                  <a:srgbClr val="404040"/>
                </a:solidFill>
                <a:effectLst/>
                <a:latin typeface="gitlab sans"/>
              </a:rPr>
              <a:t>Job 6 is next, because 6 is now the lowest job number from projects with no running jobs (Projects 1 and 2 have jobs running).</a:t>
            </a:r>
          </a:p>
          <a:p>
            <a:pPr algn="l">
              <a:buFont typeface="+mj-lt"/>
              <a:buAutoNum type="arabicPeriod"/>
            </a:pPr>
            <a:r>
              <a:rPr lang="en-US" b="0" i="0" dirty="0">
                <a:solidFill>
                  <a:srgbClr val="404040"/>
                </a:solidFill>
                <a:effectLst/>
                <a:latin typeface="gitlab sans"/>
              </a:rPr>
              <a:t>Job 2 is next, because, of projects with the lowest number of jobs running (each has 1), it is the lowest job number.</a:t>
            </a:r>
          </a:p>
          <a:p>
            <a:pPr algn="l">
              <a:buFont typeface="+mj-lt"/>
              <a:buAutoNum type="arabicPeriod"/>
            </a:pPr>
            <a:r>
              <a:rPr lang="en-US" b="0" i="0" dirty="0">
                <a:solidFill>
                  <a:srgbClr val="404040"/>
                </a:solidFill>
                <a:effectLst/>
                <a:latin typeface="gitlab sans"/>
              </a:rPr>
              <a:t>Job 5 is next, because Project 1 now has 2 jobs running and Job 5 is the lowest remaining job number between Projects 2 and 3.</a:t>
            </a:r>
          </a:p>
          <a:p>
            <a:pPr algn="l">
              <a:buFont typeface="+mj-lt"/>
              <a:buAutoNum type="arabicPeriod"/>
            </a:pPr>
            <a:r>
              <a:rPr lang="en-US" b="0" i="0" dirty="0">
                <a:solidFill>
                  <a:srgbClr val="404040"/>
                </a:solidFill>
                <a:effectLst/>
                <a:latin typeface="gitlab sans"/>
              </a:rPr>
              <a:t>Finally is Job 3… because it’s the only job left.</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49</a:t>
            </a:fld>
            <a:endParaRPr lang="de-DE" altLang="de-DE"/>
          </a:p>
        </p:txBody>
      </p:sp>
    </p:spTree>
    <p:extLst>
      <p:ext uri="{BB962C8B-B14F-4D97-AF65-F5344CB8AC3E}">
        <p14:creationId xmlns:p14="http://schemas.microsoft.com/office/powerpoint/2010/main" val="381094417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a:p>
            <a:endParaRPr lang="de-DE" dirty="0"/>
          </a:p>
          <a:p>
            <a:pPr algn="l"/>
            <a:r>
              <a:rPr lang="en-US" b="0" i="0" dirty="0">
                <a:solidFill>
                  <a:srgbClr val="404040"/>
                </a:solidFill>
                <a:effectLst/>
                <a:latin typeface="gitlab sans"/>
              </a:rPr>
              <a:t>When only one job runs at a time, the fair usage algorithm assigns jobs in this order:</a:t>
            </a:r>
          </a:p>
          <a:p>
            <a:pPr algn="l">
              <a:buFont typeface="+mj-lt"/>
              <a:buAutoNum type="arabicPeriod"/>
            </a:pPr>
            <a:r>
              <a:rPr lang="en-US" b="0" i="0" dirty="0">
                <a:solidFill>
                  <a:srgbClr val="404040"/>
                </a:solidFill>
                <a:effectLst/>
                <a:latin typeface="gitlab sans"/>
              </a:rPr>
              <a:t>Job 1 is chosen first, because it has the lowest job number from projects with no running jobs (that is, all projects).</a:t>
            </a:r>
          </a:p>
          <a:p>
            <a:pPr algn="l">
              <a:buFont typeface="+mj-lt"/>
              <a:buAutoNum type="arabicPeriod"/>
            </a:pPr>
            <a:r>
              <a:rPr lang="en-US" b="0" i="0" dirty="0">
                <a:solidFill>
                  <a:srgbClr val="404040"/>
                </a:solidFill>
                <a:effectLst/>
                <a:latin typeface="gitlab sans"/>
              </a:rPr>
              <a:t>We finish Job 1.</a:t>
            </a:r>
          </a:p>
          <a:p>
            <a:pPr algn="l">
              <a:buFont typeface="+mj-lt"/>
              <a:buAutoNum type="arabicPeriod"/>
            </a:pPr>
            <a:r>
              <a:rPr lang="en-US" b="0" i="0" dirty="0">
                <a:solidFill>
                  <a:srgbClr val="404040"/>
                </a:solidFill>
                <a:effectLst/>
                <a:latin typeface="gitlab sans"/>
              </a:rPr>
              <a:t>Job 2 is next, because, having finished Job 1, all projects have 0 jobs running again, and 2 is the lowest available job number.</a:t>
            </a:r>
          </a:p>
          <a:p>
            <a:pPr algn="l">
              <a:buFont typeface="+mj-lt"/>
              <a:buAutoNum type="arabicPeriod"/>
            </a:pPr>
            <a:r>
              <a:rPr lang="en-US" b="0" i="0" dirty="0">
                <a:solidFill>
                  <a:srgbClr val="404040"/>
                </a:solidFill>
                <a:effectLst/>
                <a:latin typeface="gitlab sans"/>
              </a:rPr>
              <a:t>Job 4 is next, because with Project 1 running a Job, 4 is the lowest number from projects running no jobs (Projects 2 and 3).</a:t>
            </a:r>
          </a:p>
          <a:p>
            <a:pPr algn="l">
              <a:buFont typeface="+mj-lt"/>
              <a:buAutoNum type="arabicPeriod"/>
            </a:pPr>
            <a:r>
              <a:rPr lang="en-US" b="0" i="0" dirty="0">
                <a:solidFill>
                  <a:srgbClr val="404040"/>
                </a:solidFill>
                <a:effectLst/>
                <a:latin typeface="gitlab sans"/>
              </a:rPr>
              <a:t>We finish Job 4.</a:t>
            </a:r>
          </a:p>
          <a:p>
            <a:pPr algn="l">
              <a:buFont typeface="+mj-lt"/>
              <a:buAutoNum type="arabicPeriod"/>
            </a:pPr>
            <a:r>
              <a:rPr lang="en-US" b="0" i="0" dirty="0">
                <a:solidFill>
                  <a:srgbClr val="404040"/>
                </a:solidFill>
                <a:effectLst/>
                <a:latin typeface="gitlab sans"/>
              </a:rPr>
              <a:t>Job 5 is next, because having finished Job 4, Project 2 has no jobs running again.</a:t>
            </a:r>
          </a:p>
          <a:p>
            <a:pPr algn="l">
              <a:buFont typeface="+mj-lt"/>
              <a:buAutoNum type="arabicPeriod"/>
            </a:pPr>
            <a:r>
              <a:rPr lang="en-US" b="0" i="0" dirty="0">
                <a:solidFill>
                  <a:srgbClr val="404040"/>
                </a:solidFill>
                <a:effectLst/>
                <a:latin typeface="gitlab sans"/>
              </a:rPr>
              <a:t>Job 6 is next, because Project 3 is the only project left with no running jobs.</a:t>
            </a:r>
          </a:p>
          <a:p>
            <a:pPr algn="l">
              <a:buFont typeface="+mj-lt"/>
              <a:buAutoNum type="arabicPeriod"/>
            </a:pPr>
            <a:r>
              <a:rPr lang="en-US" b="0" i="0" dirty="0">
                <a:solidFill>
                  <a:srgbClr val="404040"/>
                </a:solidFill>
                <a:effectLst/>
                <a:latin typeface="gitlab sans"/>
              </a:rPr>
              <a:t>Lastly we choose Job 3… because, again, it’s the only job left.</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50</a:t>
            </a:fld>
            <a:endParaRPr lang="de-DE" altLang="de-DE"/>
          </a:p>
        </p:txBody>
      </p:sp>
    </p:spTree>
    <p:extLst>
      <p:ext uri="{BB962C8B-B14F-4D97-AF65-F5344CB8AC3E}">
        <p14:creationId xmlns:p14="http://schemas.microsoft.com/office/powerpoint/2010/main" val="73511733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51</a:t>
            </a:fld>
            <a:endParaRPr lang="de-DE" altLang="de-DE"/>
          </a:p>
        </p:txBody>
      </p:sp>
    </p:spTree>
    <p:extLst>
      <p:ext uri="{BB962C8B-B14F-4D97-AF65-F5344CB8AC3E}">
        <p14:creationId xmlns:p14="http://schemas.microsoft.com/office/powerpoint/2010/main" val="98259842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52</a:t>
            </a:fld>
            <a:endParaRPr lang="de-DE" altLang="de-DE"/>
          </a:p>
        </p:txBody>
      </p:sp>
    </p:spTree>
    <p:extLst>
      <p:ext uri="{BB962C8B-B14F-4D97-AF65-F5344CB8AC3E}">
        <p14:creationId xmlns:p14="http://schemas.microsoft.com/office/powerpoint/2010/main" val="256589050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53</a:t>
            </a:fld>
            <a:endParaRPr lang="de-DE" altLang="de-DE"/>
          </a:p>
        </p:txBody>
      </p:sp>
    </p:spTree>
    <p:extLst>
      <p:ext uri="{BB962C8B-B14F-4D97-AF65-F5344CB8AC3E}">
        <p14:creationId xmlns:p14="http://schemas.microsoft.com/office/powerpoint/2010/main" val="56252243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54</a:t>
            </a:fld>
            <a:endParaRPr lang="de-DE" altLang="de-DE"/>
          </a:p>
        </p:txBody>
      </p:sp>
    </p:spTree>
    <p:extLst>
      <p:ext uri="{BB962C8B-B14F-4D97-AF65-F5344CB8AC3E}">
        <p14:creationId xmlns:p14="http://schemas.microsoft.com/office/powerpoint/2010/main" val="271851268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55</a:t>
            </a:fld>
            <a:endParaRPr lang="de-DE" altLang="de-DE"/>
          </a:p>
        </p:txBody>
      </p:sp>
    </p:spTree>
    <p:extLst>
      <p:ext uri="{BB962C8B-B14F-4D97-AF65-F5344CB8AC3E}">
        <p14:creationId xmlns:p14="http://schemas.microsoft.com/office/powerpoint/2010/main" val="409079676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a:p>
            <a:endParaRPr lang="de-DE" dirty="0"/>
          </a:p>
          <a:p>
            <a:r>
              <a:rPr lang="de-DE" dirty="0"/>
              <a:t>https://docs.gitlab.com/ee/ci/runners/runners_scope.html#view-group-runners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56</a:t>
            </a:fld>
            <a:endParaRPr lang="de-DE" altLang="de-DE"/>
          </a:p>
        </p:txBody>
      </p:sp>
    </p:spTree>
    <p:extLst>
      <p:ext uri="{BB962C8B-B14F-4D97-AF65-F5344CB8AC3E}">
        <p14:creationId xmlns:p14="http://schemas.microsoft.com/office/powerpoint/2010/main" val="358982058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57</a:t>
            </a:fld>
            <a:endParaRPr lang="de-DE" altLang="de-DE"/>
          </a:p>
        </p:txBody>
      </p:sp>
    </p:spTree>
    <p:extLst>
      <p:ext uri="{BB962C8B-B14F-4D97-AF65-F5344CB8AC3E}">
        <p14:creationId xmlns:p14="http://schemas.microsoft.com/office/powerpoint/2010/main" val="365711071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58</a:t>
            </a:fld>
            <a:endParaRPr lang="de-DE" altLang="de-DE"/>
          </a:p>
        </p:txBody>
      </p:sp>
    </p:spTree>
    <p:extLst>
      <p:ext uri="{BB962C8B-B14F-4D97-AF65-F5344CB8AC3E}">
        <p14:creationId xmlns:p14="http://schemas.microsoft.com/office/powerpoint/2010/main" val="16350309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GitLab</a:t>
            </a:r>
            <a:r>
              <a:rPr lang="de-DE" dirty="0"/>
              <a:t> Instanz</a:t>
            </a:r>
          </a:p>
          <a:p>
            <a:r>
              <a:rPr lang="de-DE" dirty="0" err="1"/>
              <a:t>www,gitlab.com</a:t>
            </a:r>
            <a:endParaRPr lang="de-DE" dirty="0"/>
          </a:p>
          <a:p>
            <a:r>
              <a:rPr lang="de-DE" dirty="0"/>
              <a:t>SaaS – </a:t>
            </a:r>
            <a:r>
              <a:rPr lang="de-DE" dirty="0" err="1"/>
              <a:t>maintained</a:t>
            </a:r>
            <a:r>
              <a:rPr lang="de-DE" dirty="0"/>
              <a:t> </a:t>
            </a:r>
            <a:r>
              <a:rPr lang="de-DE" dirty="0" err="1"/>
              <a:t>by</a:t>
            </a:r>
            <a:r>
              <a:rPr lang="de-DE" dirty="0"/>
              <a:t> </a:t>
            </a:r>
            <a:r>
              <a:rPr lang="de-DE" dirty="0" err="1"/>
              <a:t>GitLab</a:t>
            </a:r>
            <a:endParaRPr lang="de-DE" dirty="0"/>
          </a:p>
          <a:p>
            <a:endParaRPr lang="de-DE" dirty="0"/>
          </a:p>
          <a:p>
            <a:r>
              <a:rPr lang="de-DE" dirty="0" err="1"/>
              <a:t>GitLab</a:t>
            </a:r>
            <a:r>
              <a:rPr lang="de-DE" dirty="0"/>
              <a:t> bietet verschiedene Runner an, welche auch durch </a:t>
            </a:r>
            <a:r>
              <a:rPr lang="de-DE" dirty="0" err="1"/>
              <a:t>GitLab</a:t>
            </a:r>
            <a:r>
              <a:rPr lang="de-DE" dirty="0"/>
              <a:t> </a:t>
            </a:r>
            <a:r>
              <a:rPr lang="de-DE" dirty="0" err="1"/>
              <a:t>maintained</a:t>
            </a:r>
            <a:r>
              <a:rPr lang="de-DE" dirty="0"/>
              <a:t> werden</a:t>
            </a:r>
          </a:p>
          <a:p>
            <a:r>
              <a:rPr lang="de-DE" dirty="0"/>
              <a:t>Diese Runner sind für alle Benutzer von gitlab.com verfügbar</a:t>
            </a:r>
          </a:p>
          <a:p>
            <a:endParaRPr lang="de-DE" dirty="0"/>
          </a:p>
          <a:p>
            <a:endParaRPr lang="de-DE" dirty="0"/>
          </a:p>
          <a:p>
            <a:r>
              <a:rPr lang="de-DE" dirty="0" err="1"/>
              <a:t>GitLab</a:t>
            </a:r>
            <a:r>
              <a:rPr lang="de-DE" dirty="0"/>
              <a:t> Server</a:t>
            </a:r>
          </a:p>
          <a:p>
            <a:r>
              <a:rPr lang="de-DE" dirty="0"/>
              <a:t>www.gitlab.meinefirma.com</a:t>
            </a:r>
          </a:p>
          <a:p>
            <a:r>
              <a:rPr lang="de-DE" dirty="0"/>
              <a:t>Self-</a:t>
            </a:r>
            <a:r>
              <a:rPr lang="de-DE" dirty="0" err="1"/>
              <a:t>managed</a:t>
            </a:r>
            <a:endParaRPr lang="de-DE" dirty="0"/>
          </a:p>
          <a:p>
            <a:endParaRPr lang="de-DE" dirty="0"/>
          </a:p>
          <a:p>
            <a:r>
              <a:rPr lang="de-DE" dirty="0"/>
              <a:t>Eigene </a:t>
            </a:r>
            <a:r>
              <a:rPr lang="de-DE" dirty="0" err="1"/>
              <a:t>gitlab</a:t>
            </a:r>
            <a:r>
              <a:rPr lang="de-DE" dirty="0"/>
              <a:t> </a:t>
            </a:r>
            <a:r>
              <a:rPr lang="de-DE" dirty="0" err="1"/>
              <a:t>runner</a:t>
            </a:r>
            <a:r>
              <a:rPr lang="de-DE" dirty="0"/>
              <a:t> mit verbinden</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10</a:t>
            </a:fld>
            <a:endParaRPr lang="de-DE" altLang="de-DE"/>
          </a:p>
        </p:txBody>
      </p:sp>
    </p:spTree>
    <p:extLst>
      <p:ext uri="{BB962C8B-B14F-4D97-AF65-F5344CB8AC3E}">
        <p14:creationId xmlns:p14="http://schemas.microsoft.com/office/powerpoint/2010/main" val="412356681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59</a:t>
            </a:fld>
            <a:endParaRPr lang="de-DE" altLang="de-DE"/>
          </a:p>
        </p:txBody>
      </p:sp>
    </p:spTree>
    <p:extLst>
      <p:ext uri="{BB962C8B-B14F-4D97-AF65-F5344CB8AC3E}">
        <p14:creationId xmlns:p14="http://schemas.microsoft.com/office/powerpoint/2010/main" val="269626939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60</a:t>
            </a:fld>
            <a:endParaRPr lang="de-DE" altLang="de-DE"/>
          </a:p>
        </p:txBody>
      </p:sp>
    </p:spTree>
    <p:extLst>
      <p:ext uri="{BB962C8B-B14F-4D97-AF65-F5344CB8AC3E}">
        <p14:creationId xmlns:p14="http://schemas.microsoft.com/office/powerpoint/2010/main" val="144929587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61</a:t>
            </a:fld>
            <a:endParaRPr lang="de-DE" altLang="de-DE"/>
          </a:p>
        </p:txBody>
      </p:sp>
    </p:spTree>
    <p:extLst>
      <p:ext uri="{BB962C8B-B14F-4D97-AF65-F5344CB8AC3E}">
        <p14:creationId xmlns:p14="http://schemas.microsoft.com/office/powerpoint/2010/main" val="8484529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a:p>
            <a:endParaRPr lang="de-DE" dirty="0"/>
          </a:p>
          <a:p>
            <a:r>
              <a:rPr lang="de-DE" dirty="0"/>
              <a:t>https://docs.gitlab.com/ee/ci/runners/runners_scope.html#clean-up-stale-group-runners</a:t>
            </a:r>
          </a:p>
          <a:p>
            <a:endParaRPr lang="de-DE" dirty="0"/>
          </a:p>
          <a:p>
            <a:endParaRPr lang="de-DE" dirty="0"/>
          </a:p>
          <a:p>
            <a:pPr marL="0" marR="0" lvl="0" indent="0" algn="l" defTabSz="762000" rtl="0" eaLnBrk="0" fontAlgn="base" latinLnBrk="0" hangingPunct="0">
              <a:lnSpc>
                <a:spcPct val="100000"/>
              </a:lnSpc>
              <a:spcBef>
                <a:spcPct val="30000"/>
              </a:spcBef>
              <a:spcAft>
                <a:spcPct val="0"/>
              </a:spcAft>
              <a:buClrTx/>
              <a:buSzTx/>
              <a:buFontTx/>
              <a:buNone/>
              <a:tabLst/>
              <a:defRPr/>
            </a:pPr>
            <a:r>
              <a:rPr lang="en-US" b="1" i="0" dirty="0">
                <a:solidFill>
                  <a:srgbClr val="222261"/>
                </a:solidFill>
                <a:effectLst/>
                <a:latin typeface="gitlab sans"/>
              </a:rPr>
              <a:t>View stale runner cleanup logs</a:t>
            </a:r>
            <a:endParaRPr lang="de-DE" dirty="0"/>
          </a:p>
          <a:p>
            <a:r>
              <a:rPr lang="de-DE" dirty="0"/>
              <a:t>https://docs.gitlab.com/ee/ci/runners/runners_scope.html#view-stale-runner-cleanup-logs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62</a:t>
            </a:fld>
            <a:endParaRPr lang="de-DE" altLang="de-DE"/>
          </a:p>
        </p:txBody>
      </p:sp>
    </p:spTree>
    <p:extLst>
      <p:ext uri="{BB962C8B-B14F-4D97-AF65-F5344CB8AC3E}">
        <p14:creationId xmlns:p14="http://schemas.microsoft.com/office/powerpoint/2010/main" val="266170355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63</a:t>
            </a:fld>
            <a:endParaRPr lang="de-DE" altLang="de-DE"/>
          </a:p>
        </p:txBody>
      </p:sp>
    </p:spTree>
    <p:extLst>
      <p:ext uri="{BB962C8B-B14F-4D97-AF65-F5344CB8AC3E}">
        <p14:creationId xmlns:p14="http://schemas.microsoft.com/office/powerpoint/2010/main" val="35914866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64</a:t>
            </a:fld>
            <a:endParaRPr lang="de-DE" altLang="de-DE"/>
          </a:p>
        </p:txBody>
      </p:sp>
    </p:spTree>
    <p:extLst>
      <p:ext uri="{BB962C8B-B14F-4D97-AF65-F5344CB8AC3E}">
        <p14:creationId xmlns:p14="http://schemas.microsoft.com/office/powerpoint/2010/main" val="305925198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65</a:t>
            </a:fld>
            <a:endParaRPr lang="de-DE" altLang="de-DE"/>
          </a:p>
        </p:txBody>
      </p:sp>
    </p:spTree>
    <p:extLst>
      <p:ext uri="{BB962C8B-B14F-4D97-AF65-F5344CB8AC3E}">
        <p14:creationId xmlns:p14="http://schemas.microsoft.com/office/powerpoint/2010/main" val="66334672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66</a:t>
            </a:fld>
            <a:endParaRPr lang="de-DE" altLang="de-DE"/>
          </a:p>
        </p:txBody>
      </p:sp>
    </p:spTree>
    <p:extLst>
      <p:ext uri="{BB962C8B-B14F-4D97-AF65-F5344CB8AC3E}">
        <p14:creationId xmlns:p14="http://schemas.microsoft.com/office/powerpoint/2010/main" val="419362187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67</a:t>
            </a:fld>
            <a:endParaRPr lang="de-DE" altLang="de-DE"/>
          </a:p>
        </p:txBody>
      </p:sp>
    </p:spTree>
    <p:extLst>
      <p:ext uri="{BB962C8B-B14F-4D97-AF65-F5344CB8AC3E}">
        <p14:creationId xmlns:p14="http://schemas.microsoft.com/office/powerpoint/2010/main" val="200245810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68</a:t>
            </a:fld>
            <a:endParaRPr lang="de-DE" altLang="de-DE"/>
          </a:p>
        </p:txBody>
      </p:sp>
    </p:spTree>
    <p:extLst>
      <p:ext uri="{BB962C8B-B14F-4D97-AF65-F5344CB8AC3E}">
        <p14:creationId xmlns:p14="http://schemas.microsoft.com/office/powerpoint/2010/main" val="41082446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14</a:t>
            </a:fld>
            <a:endParaRPr lang="de-DE" altLang="de-DE"/>
          </a:p>
        </p:txBody>
      </p:sp>
    </p:spTree>
    <p:extLst>
      <p:ext uri="{BB962C8B-B14F-4D97-AF65-F5344CB8AC3E}">
        <p14:creationId xmlns:p14="http://schemas.microsoft.com/office/powerpoint/2010/main" val="187211745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69</a:t>
            </a:fld>
            <a:endParaRPr lang="de-DE" altLang="de-DE"/>
          </a:p>
        </p:txBody>
      </p:sp>
    </p:spTree>
    <p:extLst>
      <p:ext uri="{BB962C8B-B14F-4D97-AF65-F5344CB8AC3E}">
        <p14:creationId xmlns:p14="http://schemas.microsoft.com/office/powerpoint/2010/main" val="174961464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70</a:t>
            </a:fld>
            <a:endParaRPr lang="de-DE" altLang="de-DE"/>
          </a:p>
        </p:txBody>
      </p:sp>
    </p:spTree>
    <p:extLst>
      <p:ext uri="{BB962C8B-B14F-4D97-AF65-F5344CB8AC3E}">
        <p14:creationId xmlns:p14="http://schemas.microsoft.com/office/powerpoint/2010/main" val="361132112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71</a:t>
            </a:fld>
            <a:endParaRPr lang="de-DE" altLang="de-DE"/>
          </a:p>
        </p:txBody>
      </p:sp>
    </p:spTree>
    <p:extLst>
      <p:ext uri="{BB962C8B-B14F-4D97-AF65-F5344CB8AC3E}">
        <p14:creationId xmlns:p14="http://schemas.microsoft.com/office/powerpoint/2010/main" val="363100825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72</a:t>
            </a:fld>
            <a:endParaRPr lang="de-DE" altLang="de-DE"/>
          </a:p>
        </p:txBody>
      </p:sp>
    </p:spTree>
    <p:extLst>
      <p:ext uri="{BB962C8B-B14F-4D97-AF65-F5344CB8AC3E}">
        <p14:creationId xmlns:p14="http://schemas.microsoft.com/office/powerpoint/2010/main" val="93373994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73</a:t>
            </a:fld>
            <a:endParaRPr lang="de-DE" altLang="de-DE"/>
          </a:p>
        </p:txBody>
      </p:sp>
    </p:spTree>
    <p:extLst>
      <p:ext uri="{BB962C8B-B14F-4D97-AF65-F5344CB8AC3E}">
        <p14:creationId xmlns:p14="http://schemas.microsoft.com/office/powerpoint/2010/main" val="364864445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74</a:t>
            </a:fld>
            <a:endParaRPr lang="de-DE" altLang="de-DE"/>
          </a:p>
        </p:txBody>
      </p:sp>
    </p:spTree>
    <p:extLst>
      <p:ext uri="{BB962C8B-B14F-4D97-AF65-F5344CB8AC3E}">
        <p14:creationId xmlns:p14="http://schemas.microsoft.com/office/powerpoint/2010/main" val="410606883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78</a:t>
            </a:fld>
            <a:endParaRPr lang="de-DE" altLang="de-DE"/>
          </a:p>
        </p:txBody>
      </p:sp>
    </p:spTree>
    <p:extLst>
      <p:ext uri="{BB962C8B-B14F-4D97-AF65-F5344CB8AC3E}">
        <p14:creationId xmlns:p14="http://schemas.microsoft.com/office/powerpoint/2010/main" val="382072918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https://docs.gitlab.com/runner/register/</a:t>
            </a:r>
          </a:p>
          <a:p>
            <a:endParaRPr lang="de-DE" dirty="0"/>
          </a:p>
          <a:p>
            <a:r>
              <a:rPr lang="de-DE" dirty="0" err="1"/>
              <a:t>Migrating</a:t>
            </a:r>
            <a:r>
              <a:rPr lang="de-DE" dirty="0"/>
              <a:t> </a:t>
            </a:r>
            <a:r>
              <a:rPr lang="de-DE" dirty="0" err="1"/>
              <a:t>to</a:t>
            </a:r>
            <a:r>
              <a:rPr lang="de-DE" dirty="0"/>
              <a:t> </a:t>
            </a:r>
            <a:r>
              <a:rPr lang="de-DE" dirty="0" err="1"/>
              <a:t>the</a:t>
            </a:r>
            <a:r>
              <a:rPr lang="de-DE" dirty="0"/>
              <a:t> </a:t>
            </a:r>
            <a:r>
              <a:rPr lang="de-DE" dirty="0" err="1"/>
              <a:t>new</a:t>
            </a:r>
            <a:r>
              <a:rPr lang="de-DE" dirty="0"/>
              <a:t> </a:t>
            </a:r>
            <a:r>
              <a:rPr lang="de-DE" dirty="0" err="1"/>
              <a:t>runner</a:t>
            </a:r>
            <a:r>
              <a:rPr lang="de-DE" dirty="0"/>
              <a:t> </a:t>
            </a:r>
            <a:r>
              <a:rPr lang="de-DE" dirty="0" err="1"/>
              <a:t>registration</a:t>
            </a:r>
            <a:r>
              <a:rPr lang="de-DE" dirty="0"/>
              <a:t> </a:t>
            </a:r>
            <a:r>
              <a:rPr lang="de-DE" dirty="0" err="1"/>
              <a:t>workflow</a:t>
            </a:r>
            <a:r>
              <a:rPr lang="de-DE" dirty="0"/>
              <a:t>:</a:t>
            </a:r>
          </a:p>
          <a:p>
            <a:r>
              <a:rPr lang="de-DE" dirty="0"/>
              <a:t>https://docs.gitlab.com/ee/ci/runners/new_creation_workflow.html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79</a:t>
            </a:fld>
            <a:endParaRPr lang="de-DE" altLang="de-DE"/>
          </a:p>
        </p:txBody>
      </p:sp>
    </p:spTree>
    <p:extLst>
      <p:ext uri="{BB962C8B-B14F-4D97-AF65-F5344CB8AC3E}">
        <p14:creationId xmlns:p14="http://schemas.microsoft.com/office/powerpoint/2010/main" val="356790216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https://docs.gitlab.com/runner/executors/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80</a:t>
            </a:fld>
            <a:endParaRPr lang="de-DE" altLang="de-DE"/>
          </a:p>
        </p:txBody>
      </p:sp>
    </p:spTree>
    <p:extLst>
      <p:ext uri="{BB962C8B-B14F-4D97-AF65-F5344CB8AC3E}">
        <p14:creationId xmlns:p14="http://schemas.microsoft.com/office/powerpoint/2010/main" val="66240159"/>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https://docs.gitlab.com/ee/ci/runners/configure_runners.html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81</a:t>
            </a:fld>
            <a:endParaRPr lang="de-DE" altLang="de-DE"/>
          </a:p>
        </p:txBody>
      </p:sp>
    </p:spTree>
    <p:extLst>
      <p:ext uri="{BB962C8B-B14F-4D97-AF65-F5344CB8AC3E}">
        <p14:creationId xmlns:p14="http://schemas.microsoft.com/office/powerpoint/2010/main" val="34309742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15</a:t>
            </a:fld>
            <a:endParaRPr lang="de-DE" altLang="de-DE"/>
          </a:p>
        </p:txBody>
      </p:sp>
    </p:spTree>
    <p:extLst>
      <p:ext uri="{BB962C8B-B14F-4D97-AF65-F5344CB8AC3E}">
        <p14:creationId xmlns:p14="http://schemas.microsoft.com/office/powerpoint/2010/main" val="25780031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a:p>
            <a:endParaRPr lang="de-DE" dirty="0"/>
          </a:p>
          <a:p>
            <a:r>
              <a:rPr lang="de-DE" dirty="0"/>
              <a:t>https://docs.gitlab.com/runner/install/</a:t>
            </a:r>
          </a:p>
          <a:p>
            <a:endParaRPr lang="de-DE" dirty="0"/>
          </a:p>
          <a:p>
            <a:endParaRPr lang="de-DE" dirty="0"/>
          </a:p>
          <a:p>
            <a:r>
              <a:rPr lang="de-DE" dirty="0" err="1"/>
              <a:t>macOS</a:t>
            </a:r>
            <a:r>
              <a:rPr lang="de-DE" dirty="0"/>
              <a:t> </a:t>
            </a:r>
          </a:p>
          <a:p>
            <a:r>
              <a:rPr lang="de-DE" dirty="0"/>
              <a:t>https://docs.gitlab.com/runner/install/osx.html</a:t>
            </a:r>
          </a:p>
          <a:p>
            <a:endParaRPr lang="de-DE" dirty="0"/>
          </a:p>
          <a:p>
            <a:r>
              <a:rPr lang="de-DE" dirty="0"/>
              <a:t>In einem Container:</a:t>
            </a:r>
          </a:p>
          <a:p>
            <a:r>
              <a:rPr lang="de-DE" dirty="0"/>
              <a:t>https://docs.gitlab.com/runner/install/docker.html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16</a:t>
            </a:fld>
            <a:endParaRPr lang="de-DE" altLang="de-DE"/>
          </a:p>
        </p:txBody>
      </p:sp>
    </p:spTree>
    <p:extLst>
      <p:ext uri="{BB962C8B-B14F-4D97-AF65-F5344CB8AC3E}">
        <p14:creationId xmlns:p14="http://schemas.microsoft.com/office/powerpoint/2010/main" val="34586059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17</a:t>
            </a:fld>
            <a:endParaRPr lang="de-DE" altLang="de-DE"/>
          </a:p>
        </p:txBody>
      </p:sp>
    </p:spTree>
    <p:extLst>
      <p:ext uri="{BB962C8B-B14F-4D97-AF65-F5344CB8AC3E}">
        <p14:creationId xmlns:p14="http://schemas.microsoft.com/office/powerpoint/2010/main" val="16586884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285720" y="150795"/>
            <a:ext cx="5554663" cy="706437"/>
          </a:xfrm>
        </p:spPr>
        <p:txBody>
          <a:bodyPr/>
          <a:lstStyle/>
          <a:p>
            <a:r>
              <a:rPr lang="de-DE"/>
              <a:t>Mastertitelformat bearbeiten</a:t>
            </a:r>
          </a:p>
        </p:txBody>
      </p:sp>
      <p:sp>
        <p:nvSpPr>
          <p:cNvPr id="3" name="Inhaltsplatzhalt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50474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dirty="0"/>
              <a:t>Titelmasterformat durch Klicken bearbeiten</a:t>
            </a:r>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a:t>Textmasterformate durch Klicken bearbeiten</a:t>
            </a:r>
          </a:p>
        </p:txBody>
      </p:sp>
    </p:spTree>
    <p:extLst>
      <p:ext uri="{BB962C8B-B14F-4D97-AF65-F5344CB8AC3E}">
        <p14:creationId xmlns:p14="http://schemas.microsoft.com/office/powerpoint/2010/main" val="3608676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6122548F-DB6D-8F3A-7154-540335541CE7}"/>
              </a:ext>
            </a:extLst>
          </p:cNvPr>
          <p:cNvSpPr txBox="1"/>
          <p:nvPr userDrawn="1"/>
        </p:nvSpPr>
        <p:spPr>
          <a:xfrm>
            <a:off x="7667625" y="4508500"/>
            <a:ext cx="1441450" cy="185738"/>
          </a:xfrm>
          <a:prstGeom prst="rect">
            <a:avLst/>
          </a:prstGeom>
          <a:solidFill>
            <a:schemeClr val="bg1"/>
          </a:solidFill>
          <a:ln>
            <a:noFill/>
          </a:ln>
        </p:spPr>
        <p:txBody>
          <a:bodyPr>
            <a:spAutoFit/>
          </a:bodyPr>
          <a:lstStyle/>
          <a:p>
            <a:pPr>
              <a:defRPr/>
            </a:pPr>
            <a:r>
              <a:rPr lang="de-DE" sz="600" dirty="0">
                <a:latin typeface="+mj-lt"/>
              </a:rPr>
              <a:t>© Copyright 2024 anderScore GmbH</a:t>
            </a:r>
          </a:p>
        </p:txBody>
      </p:sp>
    </p:spTree>
    <p:extLst>
      <p:ext uri="{BB962C8B-B14F-4D97-AF65-F5344CB8AC3E}">
        <p14:creationId xmlns:p14="http://schemas.microsoft.com/office/powerpoint/2010/main" val="132767293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hyperlink" Target="http://www.brockhaus-ag.de/" TargetMode="Externa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2.xml"/><Relationship Id="rId1" Type="http://schemas.openxmlformats.org/officeDocument/2006/relationships/slideLayout" Target="../slideLayouts/slideLayout3.xml"/><Relationship Id="rId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71" name="Rectangle 47">
            <a:extLst>
              <a:ext uri="{FF2B5EF4-FFF2-40B4-BE49-F238E27FC236}">
                <a16:creationId xmlns:a16="http://schemas.microsoft.com/office/drawing/2014/main" id="{BAECF73F-51DF-FDBE-6AE5-F37C2B1BD435}"/>
              </a:ext>
            </a:extLst>
          </p:cNvPr>
          <p:cNvSpPr>
            <a:spLocks noChangeArrowheads="1"/>
          </p:cNvSpPr>
          <p:nvPr userDrawn="1"/>
        </p:nvSpPr>
        <p:spPr bwMode="auto">
          <a:xfrm>
            <a:off x="0" y="6453188"/>
            <a:ext cx="9144000" cy="404812"/>
          </a:xfrm>
          <a:prstGeom prst="rect">
            <a:avLst/>
          </a:prstGeom>
          <a:solidFill>
            <a:srgbClr val="0D4F3C"/>
          </a:solidFill>
          <a:ln w="9525">
            <a:noFill/>
            <a:miter lim="800000"/>
            <a:headEnd/>
            <a:tailEnd/>
          </a:ln>
          <a:effectLst/>
        </p:spPr>
        <p:txBody>
          <a:bodyPr wrap="none" anchor="ctr"/>
          <a:lstStyle/>
          <a:p>
            <a:pPr>
              <a:defRPr/>
            </a:pPr>
            <a:endParaRPr lang="de-DE" dirty="0">
              <a:latin typeface="Arial" pitchFamily="34" charset="0"/>
            </a:endParaRPr>
          </a:p>
        </p:txBody>
      </p:sp>
      <p:sp>
        <p:nvSpPr>
          <p:cNvPr id="1029" name="Rectangle 5">
            <a:extLst>
              <a:ext uri="{FF2B5EF4-FFF2-40B4-BE49-F238E27FC236}">
                <a16:creationId xmlns:a16="http://schemas.microsoft.com/office/drawing/2014/main" id="{05F4B649-D280-50F3-C67E-6AAA9D00BFF3}"/>
              </a:ext>
            </a:extLst>
          </p:cNvPr>
          <p:cNvSpPr>
            <a:spLocks noChangeArrowheads="1"/>
          </p:cNvSpPr>
          <p:nvPr/>
        </p:nvSpPr>
        <p:spPr bwMode="auto">
          <a:xfrm>
            <a:off x="7924800" y="457200"/>
            <a:ext cx="895350" cy="457200"/>
          </a:xfrm>
          <a:prstGeom prst="rect">
            <a:avLst/>
          </a:prstGeom>
          <a:noFill/>
          <a:ln w="9525">
            <a:noFill/>
            <a:miter lim="800000"/>
            <a:headEnd/>
            <a:tailEnd/>
          </a:ln>
          <a:effectLst/>
        </p:spPr>
        <p:txBody>
          <a:bodyPr wrap="none" anchor="ctr"/>
          <a:lstStyle/>
          <a:p>
            <a:pPr>
              <a:defRPr/>
            </a:pPr>
            <a:endParaRPr lang="de-DE" dirty="0">
              <a:latin typeface="Arial" pitchFamily="34" charset="0"/>
            </a:endParaRPr>
          </a:p>
        </p:txBody>
      </p:sp>
      <p:sp>
        <p:nvSpPr>
          <p:cNvPr id="1030" name="Rectangle 6">
            <a:extLst>
              <a:ext uri="{FF2B5EF4-FFF2-40B4-BE49-F238E27FC236}">
                <a16:creationId xmlns:a16="http://schemas.microsoft.com/office/drawing/2014/main" id="{84F4050C-4DDC-EEE7-1F55-0CF6892CBFB1}"/>
              </a:ext>
            </a:extLst>
          </p:cNvPr>
          <p:cNvSpPr>
            <a:spLocks noChangeArrowheads="1"/>
          </p:cNvSpPr>
          <p:nvPr/>
        </p:nvSpPr>
        <p:spPr bwMode="auto">
          <a:xfrm>
            <a:off x="4456113" y="6615113"/>
            <a:ext cx="812800" cy="244475"/>
          </a:xfrm>
          <a:prstGeom prst="rect">
            <a:avLst/>
          </a:prstGeom>
          <a:noFill/>
          <a:ln w="9525">
            <a:noFill/>
            <a:miter lim="800000"/>
            <a:headEnd/>
            <a:tailEnd/>
          </a:ln>
          <a:effectLst/>
        </p:spPr>
        <p:txBody>
          <a:bodyPr wrap="none" lIns="92075" tIns="46038" rIns="92075" bIns="46038" anchor="ctr">
            <a:spAutoFit/>
          </a:bodyPr>
          <a:lstStyle/>
          <a:p>
            <a:pPr algn="ctr">
              <a:defRPr/>
            </a:pPr>
            <a:fld id="{61B3D086-5D28-4B67-8868-985D0752D18E}" type="datetime1">
              <a:rPr lang="de-DE" sz="1000">
                <a:solidFill>
                  <a:schemeClr val="bg1"/>
                </a:solidFill>
                <a:latin typeface="Arial" charset="0"/>
              </a:rPr>
              <a:pPr algn="ctr">
                <a:defRPr/>
              </a:pPr>
              <a:t>28.05.2024</a:t>
            </a:fld>
            <a:endParaRPr lang="de-DE" sz="1000">
              <a:solidFill>
                <a:schemeClr val="bg1"/>
              </a:solidFill>
              <a:latin typeface="Arial" charset="0"/>
            </a:endParaRPr>
          </a:p>
        </p:txBody>
      </p:sp>
      <p:sp>
        <p:nvSpPr>
          <p:cNvPr id="1031" name="Rectangle 7">
            <a:extLst>
              <a:ext uri="{FF2B5EF4-FFF2-40B4-BE49-F238E27FC236}">
                <a16:creationId xmlns:a16="http://schemas.microsoft.com/office/drawing/2014/main" id="{F275FE2A-62CE-89A3-6F74-188DBF7725EF}"/>
              </a:ext>
            </a:extLst>
          </p:cNvPr>
          <p:cNvSpPr>
            <a:spLocks noChangeArrowheads="1"/>
          </p:cNvSpPr>
          <p:nvPr/>
        </p:nvSpPr>
        <p:spPr bwMode="auto">
          <a:xfrm>
            <a:off x="8308975" y="6515100"/>
            <a:ext cx="439738" cy="244475"/>
          </a:xfrm>
          <a:prstGeom prst="rect">
            <a:avLst/>
          </a:prstGeom>
          <a:noFill/>
          <a:ln w="9525">
            <a:noFill/>
            <a:miter lim="800000"/>
            <a:headEnd/>
            <a:tailEnd/>
          </a:ln>
          <a:effectLst/>
        </p:spPr>
        <p:txBody>
          <a:bodyPr wrap="none" lIns="92075" tIns="46038" rIns="92075" bIns="46038"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fld id="{412D5C9A-5062-4B85-AFEB-13425A69A721}" type="slidenum">
              <a:rPr lang="de-DE" altLang="de-DE" sz="1000">
                <a:solidFill>
                  <a:schemeClr val="bg1"/>
                </a:solidFill>
                <a:latin typeface="Arial" panose="020B0604020202020204" pitchFamily="34" charset="0"/>
              </a:rPr>
              <a:pPr algn="r"/>
              <a:t>‹Nr.›</a:t>
            </a:fld>
            <a:endParaRPr lang="de-DE" altLang="de-DE" sz="1000">
              <a:solidFill>
                <a:schemeClr val="bg1"/>
              </a:solidFill>
              <a:latin typeface="Arial" panose="020B0604020202020204" pitchFamily="34" charset="0"/>
            </a:endParaRPr>
          </a:p>
        </p:txBody>
      </p:sp>
      <p:sp>
        <p:nvSpPr>
          <p:cNvPr id="2" name="Rectangle 9">
            <a:extLst>
              <a:ext uri="{FF2B5EF4-FFF2-40B4-BE49-F238E27FC236}">
                <a16:creationId xmlns:a16="http://schemas.microsoft.com/office/drawing/2014/main" id="{2C8B5109-8C77-C5A8-61F4-5A9D9A719833}"/>
              </a:ext>
            </a:extLst>
          </p:cNvPr>
          <p:cNvSpPr>
            <a:spLocks noGrp="1" noChangeArrowheads="1"/>
          </p:cNvSpPr>
          <p:nvPr>
            <p:ph type="body" idx="1"/>
          </p:nvPr>
        </p:nvSpPr>
        <p:spPr bwMode="auto">
          <a:xfrm>
            <a:off x="303213" y="981075"/>
            <a:ext cx="8516937"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de-DE" altLang="de-DE"/>
              <a:t>Klicken Sie,  um die Formate des Vorlagentextes zu bearbeiten</a:t>
            </a:r>
          </a:p>
          <a:p>
            <a:pPr lvl="1"/>
            <a:r>
              <a:rPr lang="de-DE" altLang="de-DE"/>
              <a:t>Zweite Ebene</a:t>
            </a:r>
          </a:p>
          <a:p>
            <a:pPr lvl="2"/>
            <a:r>
              <a:rPr lang="de-DE" altLang="de-DE"/>
              <a:t>Dritte Ebene</a:t>
            </a:r>
          </a:p>
          <a:p>
            <a:pPr lvl="3"/>
            <a:r>
              <a:rPr lang="de-DE" altLang="de-DE"/>
              <a:t>Vierte Ebene</a:t>
            </a:r>
          </a:p>
          <a:p>
            <a:pPr lvl="4"/>
            <a:r>
              <a:rPr lang="de-DE" altLang="de-DE"/>
              <a:t>Fünfte Ebene</a:t>
            </a:r>
          </a:p>
        </p:txBody>
      </p:sp>
      <p:sp>
        <p:nvSpPr>
          <p:cNvPr id="1048" name="Text Box 24">
            <a:extLst>
              <a:ext uri="{FF2B5EF4-FFF2-40B4-BE49-F238E27FC236}">
                <a16:creationId xmlns:a16="http://schemas.microsoft.com/office/drawing/2014/main" id="{F1840321-693F-91D3-D149-F3E33CC4DB5D}"/>
              </a:ext>
            </a:extLst>
          </p:cNvPr>
          <p:cNvSpPr txBox="1">
            <a:spLocks noChangeArrowheads="1"/>
          </p:cNvSpPr>
          <p:nvPr/>
        </p:nvSpPr>
        <p:spPr bwMode="auto">
          <a:xfrm>
            <a:off x="250825" y="6429375"/>
            <a:ext cx="3035300" cy="427038"/>
          </a:xfrm>
          <a:prstGeom prst="rect">
            <a:avLst/>
          </a:prstGeom>
          <a:noFill/>
          <a:ln w="12700">
            <a:noFill/>
            <a:miter lim="800000"/>
            <a:headEnd type="none" w="sm" len="sm"/>
            <a:tailEnd type="none" w="sm" len="sm"/>
          </a:ln>
          <a:effectLst/>
        </p:spPr>
        <p:txBody>
          <a:bodyPr wrap="none">
            <a:spAutoFit/>
          </a:bodyPr>
          <a:lstStyle/>
          <a:p>
            <a:pPr defTabSz="762000">
              <a:defRPr/>
            </a:pPr>
            <a:r>
              <a:rPr lang="de-DE" sz="1000" dirty="0" err="1">
                <a:solidFill>
                  <a:schemeClr val="bg1"/>
                </a:solidFill>
                <a:latin typeface="Arial" charset="0"/>
              </a:rPr>
              <a:t>anderScore</a:t>
            </a:r>
            <a:r>
              <a:rPr lang="de-DE" sz="1000" dirty="0">
                <a:solidFill>
                  <a:schemeClr val="bg1"/>
                </a:solidFill>
                <a:latin typeface="Arial" charset="0"/>
              </a:rPr>
              <a:t> GmbH </a:t>
            </a:r>
            <a:r>
              <a:rPr lang="de-DE" sz="1200" dirty="0">
                <a:solidFill>
                  <a:schemeClr val="bg1"/>
                </a:solidFill>
                <a:latin typeface="Arial" charset="0"/>
              </a:rPr>
              <a:t>•</a:t>
            </a:r>
            <a:r>
              <a:rPr lang="de-DE" sz="1000" dirty="0">
                <a:solidFill>
                  <a:schemeClr val="bg1"/>
                </a:solidFill>
                <a:latin typeface="Arial" charset="0"/>
              </a:rPr>
              <a:t> Frankenwerft 35 </a:t>
            </a:r>
            <a:r>
              <a:rPr lang="de-DE" sz="1200" dirty="0">
                <a:solidFill>
                  <a:schemeClr val="bg1"/>
                </a:solidFill>
                <a:latin typeface="Arial" charset="0"/>
              </a:rPr>
              <a:t>•</a:t>
            </a:r>
            <a:r>
              <a:rPr lang="de-DE" sz="1000" dirty="0">
                <a:solidFill>
                  <a:schemeClr val="bg1"/>
                </a:solidFill>
                <a:latin typeface="Arial" charset="0"/>
              </a:rPr>
              <a:t> 50667 Köln</a:t>
            </a:r>
          </a:p>
          <a:p>
            <a:pPr defTabSz="762000">
              <a:defRPr/>
            </a:pPr>
            <a:r>
              <a:rPr lang="de-DE" sz="1000" dirty="0">
                <a:solidFill>
                  <a:schemeClr val="bg1"/>
                </a:solidFill>
                <a:latin typeface="Arial" charset="0"/>
              </a:rPr>
              <a:t>&lt;Autor&gt;</a:t>
            </a:r>
          </a:p>
        </p:txBody>
      </p:sp>
      <p:sp>
        <p:nvSpPr>
          <p:cNvPr id="1054" name="Text Box 30">
            <a:extLst>
              <a:ext uri="{FF2B5EF4-FFF2-40B4-BE49-F238E27FC236}">
                <a16:creationId xmlns:a16="http://schemas.microsoft.com/office/drawing/2014/main" id="{9346920B-D70B-3A57-06DF-529E537954C8}"/>
              </a:ext>
            </a:extLst>
          </p:cNvPr>
          <p:cNvSpPr txBox="1">
            <a:spLocks noChangeArrowheads="1"/>
          </p:cNvSpPr>
          <p:nvPr/>
        </p:nvSpPr>
        <p:spPr bwMode="auto">
          <a:xfrm>
            <a:off x="4252913" y="6424613"/>
            <a:ext cx="2860078" cy="246221"/>
          </a:xfrm>
          <a:prstGeom prst="rect">
            <a:avLst/>
          </a:prstGeom>
          <a:noFill/>
          <a:ln w="12700">
            <a:noFill/>
            <a:miter lim="800000"/>
            <a:headEnd type="none" w="sm" len="sm"/>
            <a:tailEnd type="none" w="sm" len="sm"/>
          </a:ln>
          <a:effectLst/>
        </p:spPr>
        <p:txBody>
          <a:bodyPr wrap="none">
            <a:spAutoFit/>
          </a:bodyPr>
          <a:lstStyle/>
          <a:p>
            <a:pPr defTabSz="762000">
              <a:defRPr/>
            </a:pPr>
            <a:r>
              <a:rPr lang="de-DE" sz="1000" dirty="0">
                <a:solidFill>
                  <a:schemeClr val="bg1"/>
                </a:solidFill>
                <a:latin typeface="Arial" charset="0"/>
              </a:rPr>
              <a:t>Tag-3_2-GitLab-Runner-Container-Registry.ppt</a:t>
            </a:r>
            <a:endParaRPr lang="de-DE" dirty="0">
              <a:solidFill>
                <a:schemeClr val="bg1"/>
              </a:solidFill>
              <a:latin typeface="Arial" pitchFamily="34" charset="0"/>
            </a:endParaRPr>
          </a:p>
        </p:txBody>
      </p:sp>
      <p:sp>
        <p:nvSpPr>
          <p:cNvPr id="1063" name="Rectangle 39">
            <a:hlinkClick r:id="rId4"/>
            <a:extLst>
              <a:ext uri="{FF2B5EF4-FFF2-40B4-BE49-F238E27FC236}">
                <a16:creationId xmlns:a16="http://schemas.microsoft.com/office/drawing/2014/main" id="{613611E0-DAA0-F230-CD0B-8592F1472163}"/>
              </a:ext>
            </a:extLst>
          </p:cNvPr>
          <p:cNvSpPr>
            <a:spLocks noChangeArrowheads="1"/>
          </p:cNvSpPr>
          <p:nvPr userDrawn="1"/>
        </p:nvSpPr>
        <p:spPr bwMode="auto">
          <a:xfrm>
            <a:off x="3914775" y="3105150"/>
            <a:ext cx="9144000" cy="461963"/>
          </a:xfrm>
          <a:prstGeom prst="rect">
            <a:avLst/>
          </a:prstGeom>
          <a:noFill/>
          <a:ln w="12700">
            <a:noFill/>
            <a:miter lim="800000"/>
            <a:headEnd type="none" w="sm" len="sm"/>
            <a:tailEnd type="none" w="sm" len="sm"/>
          </a:ln>
          <a:effectLst/>
        </p:spPr>
        <p:txBody>
          <a:bodyPr>
            <a:spAutoFit/>
          </a:bodyPr>
          <a:lstStyle/>
          <a:p>
            <a:pPr>
              <a:defRPr/>
            </a:pPr>
            <a:endParaRPr lang="de-DE" dirty="0">
              <a:latin typeface="Arial" pitchFamily="34" charset="0"/>
            </a:endParaRPr>
          </a:p>
        </p:txBody>
      </p:sp>
      <p:sp>
        <p:nvSpPr>
          <p:cNvPr id="1064" name="Rectangle 40">
            <a:extLst>
              <a:ext uri="{FF2B5EF4-FFF2-40B4-BE49-F238E27FC236}">
                <a16:creationId xmlns:a16="http://schemas.microsoft.com/office/drawing/2014/main" id="{29E915F4-DDDF-F121-AC80-954D75E00DFB}"/>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sp>
        <p:nvSpPr>
          <p:cNvPr id="1065" name="Rectangle 41">
            <a:extLst>
              <a:ext uri="{FF2B5EF4-FFF2-40B4-BE49-F238E27FC236}">
                <a16:creationId xmlns:a16="http://schemas.microsoft.com/office/drawing/2014/main" id="{1AC20BC3-24D2-D550-0D11-5B051D92208E}"/>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sp>
        <p:nvSpPr>
          <p:cNvPr id="1066" name="Rectangle 42">
            <a:extLst>
              <a:ext uri="{FF2B5EF4-FFF2-40B4-BE49-F238E27FC236}">
                <a16:creationId xmlns:a16="http://schemas.microsoft.com/office/drawing/2014/main" id="{492F53AD-7BED-DC98-EB8F-A0EE8D11CB43}"/>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pic>
        <p:nvPicPr>
          <p:cNvPr id="1037" name="713fdfc0-1a72-49da-bd13-b47278f75372" descr="EAF3711E-BEB0-47E0-BD76-8002A3B4EEFA@localdomain">
            <a:extLst>
              <a:ext uri="{FF2B5EF4-FFF2-40B4-BE49-F238E27FC236}">
                <a16:creationId xmlns:a16="http://schemas.microsoft.com/office/drawing/2014/main" id="{4AE00106-8F78-C96F-8B30-D2683A6B8AAD}"/>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0"/>
            <a:ext cx="9144000" cy="95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8" name="Picture 43" descr="_anderScore-Logo_2773x575_new">
            <a:extLst>
              <a:ext uri="{FF2B5EF4-FFF2-40B4-BE49-F238E27FC236}">
                <a16:creationId xmlns:a16="http://schemas.microsoft.com/office/drawing/2014/main" id="{CC9E1C11-27DD-E217-D73D-AA9C236B0D54}"/>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6084888" y="231775"/>
            <a:ext cx="275431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9" name="Rectangle 45">
            <a:extLst>
              <a:ext uri="{FF2B5EF4-FFF2-40B4-BE49-F238E27FC236}">
                <a16:creationId xmlns:a16="http://schemas.microsoft.com/office/drawing/2014/main" id="{ECFE2338-BCA1-E902-1A46-C4FCCF006FB2}"/>
              </a:ext>
            </a:extLst>
          </p:cNvPr>
          <p:cNvSpPr>
            <a:spLocks noGrp="1" noChangeArrowheads="1"/>
          </p:cNvSpPr>
          <p:nvPr>
            <p:ph type="title"/>
          </p:nvPr>
        </p:nvSpPr>
        <p:spPr bwMode="auto">
          <a:xfrm>
            <a:off x="303213" y="115888"/>
            <a:ext cx="5554662"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de-DE" altLang="de-DE"/>
              <a:t>Titelmasterformat durch Klicken bearbeiten</a:t>
            </a:r>
          </a:p>
        </p:txBody>
      </p:sp>
    </p:spTree>
  </p:cSld>
  <p:clrMap bg1="lt1" tx1="dk1" bg2="lt2" tx2="dk2" accent1="accent1" accent2="accent2" accent3="accent3" accent4="accent4" accent5="accent5" accent6="accent6" hlink="hlink" folHlink="folHlink"/>
  <p:sldLayoutIdLst>
    <p:sldLayoutId id="2147483895" r:id="rId1"/>
    <p:sldLayoutId id="2147483897" r:id="rId2"/>
  </p:sldLayoutIdLst>
  <p:txStyles>
    <p:titleStyle>
      <a:lvl1pPr algn="l" rtl="0" eaLnBrk="1" fontAlgn="base" hangingPunct="1">
        <a:lnSpc>
          <a:spcPct val="90000"/>
        </a:lnSpc>
        <a:spcBef>
          <a:spcPct val="0"/>
        </a:spcBef>
        <a:spcAft>
          <a:spcPct val="0"/>
        </a:spcAft>
        <a:defRPr sz="3000">
          <a:solidFill>
            <a:srgbClr val="0D4F3C"/>
          </a:solidFill>
          <a:latin typeface="+mj-lt"/>
          <a:ea typeface="+mj-ea"/>
          <a:cs typeface="+mj-cs"/>
        </a:defRPr>
      </a:lvl1pPr>
      <a:lvl2pPr algn="l" rtl="0" eaLnBrk="1" fontAlgn="base" hangingPunct="1">
        <a:lnSpc>
          <a:spcPct val="90000"/>
        </a:lnSpc>
        <a:spcBef>
          <a:spcPct val="0"/>
        </a:spcBef>
        <a:spcAft>
          <a:spcPct val="0"/>
        </a:spcAft>
        <a:defRPr sz="3000">
          <a:solidFill>
            <a:srgbClr val="0D4F3C"/>
          </a:solidFill>
          <a:latin typeface="Arial" charset="0"/>
        </a:defRPr>
      </a:lvl2pPr>
      <a:lvl3pPr algn="l" rtl="0" eaLnBrk="1" fontAlgn="base" hangingPunct="1">
        <a:lnSpc>
          <a:spcPct val="90000"/>
        </a:lnSpc>
        <a:spcBef>
          <a:spcPct val="0"/>
        </a:spcBef>
        <a:spcAft>
          <a:spcPct val="0"/>
        </a:spcAft>
        <a:defRPr sz="3000">
          <a:solidFill>
            <a:srgbClr val="0D4F3C"/>
          </a:solidFill>
          <a:latin typeface="Arial" charset="0"/>
        </a:defRPr>
      </a:lvl3pPr>
      <a:lvl4pPr algn="l" rtl="0" eaLnBrk="1" fontAlgn="base" hangingPunct="1">
        <a:lnSpc>
          <a:spcPct val="90000"/>
        </a:lnSpc>
        <a:spcBef>
          <a:spcPct val="0"/>
        </a:spcBef>
        <a:spcAft>
          <a:spcPct val="0"/>
        </a:spcAft>
        <a:defRPr sz="3000">
          <a:solidFill>
            <a:srgbClr val="0D4F3C"/>
          </a:solidFill>
          <a:latin typeface="Arial" charset="0"/>
        </a:defRPr>
      </a:lvl4pPr>
      <a:lvl5pPr algn="l" rtl="0" eaLnBrk="1" fontAlgn="base" hangingPunct="1">
        <a:lnSpc>
          <a:spcPct val="90000"/>
        </a:lnSpc>
        <a:spcBef>
          <a:spcPct val="0"/>
        </a:spcBef>
        <a:spcAft>
          <a:spcPct val="0"/>
        </a:spcAft>
        <a:defRPr sz="3000">
          <a:solidFill>
            <a:srgbClr val="0D4F3C"/>
          </a:solidFill>
          <a:latin typeface="Arial" charset="0"/>
        </a:defRPr>
      </a:lvl5pPr>
      <a:lvl6pPr marL="457200" algn="l" rtl="0" eaLnBrk="1" fontAlgn="base" hangingPunct="1">
        <a:spcBef>
          <a:spcPct val="0"/>
        </a:spcBef>
        <a:spcAft>
          <a:spcPct val="0"/>
        </a:spcAft>
        <a:defRPr sz="3000">
          <a:solidFill>
            <a:srgbClr val="0D4F3C"/>
          </a:solidFill>
          <a:latin typeface="Arial" charset="0"/>
        </a:defRPr>
      </a:lvl6pPr>
      <a:lvl7pPr marL="914400" algn="l" rtl="0" eaLnBrk="1" fontAlgn="base" hangingPunct="1">
        <a:spcBef>
          <a:spcPct val="0"/>
        </a:spcBef>
        <a:spcAft>
          <a:spcPct val="0"/>
        </a:spcAft>
        <a:defRPr sz="3000">
          <a:solidFill>
            <a:srgbClr val="0D4F3C"/>
          </a:solidFill>
          <a:latin typeface="Arial" charset="0"/>
        </a:defRPr>
      </a:lvl7pPr>
      <a:lvl8pPr marL="1371600" algn="l" rtl="0" eaLnBrk="1" fontAlgn="base" hangingPunct="1">
        <a:spcBef>
          <a:spcPct val="0"/>
        </a:spcBef>
        <a:spcAft>
          <a:spcPct val="0"/>
        </a:spcAft>
        <a:defRPr sz="3000">
          <a:solidFill>
            <a:srgbClr val="0D4F3C"/>
          </a:solidFill>
          <a:latin typeface="Arial" charset="0"/>
        </a:defRPr>
      </a:lvl8pPr>
      <a:lvl9pPr marL="1828800" algn="l" rtl="0" eaLnBrk="1" fontAlgn="base" hangingPunct="1">
        <a:spcBef>
          <a:spcPct val="0"/>
        </a:spcBef>
        <a:spcAft>
          <a:spcPct val="0"/>
        </a:spcAft>
        <a:defRPr sz="3000">
          <a:solidFill>
            <a:srgbClr val="0D4F3C"/>
          </a:solidFill>
          <a:latin typeface="Arial" charset="0"/>
        </a:defRPr>
      </a:lvl9pPr>
    </p:titleStyle>
    <p:bodyStyle>
      <a:lvl1pPr marL="342900" indent="-3429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ea typeface="+mn-ea"/>
          <a:cs typeface="+mn-cs"/>
        </a:defRPr>
      </a:lvl1pPr>
      <a:lvl2pPr marL="742950" indent="-285750" algn="l" rtl="0" eaLnBrk="1" fontAlgn="base" hangingPunct="1">
        <a:spcBef>
          <a:spcPct val="20000"/>
        </a:spcBef>
        <a:spcAft>
          <a:spcPct val="0"/>
        </a:spcAft>
        <a:buClr>
          <a:srgbClr val="008C5A"/>
        </a:buClr>
        <a:buFont typeface="Monotype Sorts" pitchFamily="2" charset="2"/>
        <a:buChar char="l"/>
        <a:defRPr sz="2000">
          <a:solidFill>
            <a:schemeClr val="tx1"/>
          </a:solidFill>
          <a:latin typeface="+mn-lt"/>
        </a:defRPr>
      </a:lvl2pPr>
      <a:lvl3pPr marL="1143000" indent="-2286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defRPr>
      </a:lvl3pPr>
      <a:lvl4pPr marL="15621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4pPr>
      <a:lvl5pPr marL="19812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5pPr>
      <a:lvl6pPr marL="24384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6pPr>
      <a:lvl7pPr marL="28956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7pPr>
      <a:lvl8pPr marL="33528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8pPr>
      <a:lvl9pPr marL="38100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7">
            <a:extLst>
              <a:ext uri="{FF2B5EF4-FFF2-40B4-BE49-F238E27FC236}">
                <a16:creationId xmlns:a16="http://schemas.microsoft.com/office/drawing/2014/main" id="{4D35DA86-B4BB-2584-B461-44E862DDDE3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2001838"/>
            <a:ext cx="9144000" cy="2455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883" name="Rectangle 11">
            <a:extLst>
              <a:ext uri="{FF2B5EF4-FFF2-40B4-BE49-F238E27FC236}">
                <a16:creationId xmlns:a16="http://schemas.microsoft.com/office/drawing/2014/main" id="{968E4FCC-BFE2-C5FE-B99E-AD505999C9E6}"/>
              </a:ext>
            </a:extLst>
          </p:cNvPr>
          <p:cNvSpPr>
            <a:spLocks noChangeArrowheads="1"/>
          </p:cNvSpPr>
          <p:nvPr userDrawn="1"/>
        </p:nvSpPr>
        <p:spPr bwMode="auto">
          <a:xfrm rot="20291916" flipV="1">
            <a:off x="5889625" y="4484688"/>
            <a:ext cx="73025" cy="69850"/>
          </a:xfrm>
          <a:prstGeom prst="rect">
            <a:avLst/>
          </a:prstGeom>
          <a:solidFill>
            <a:schemeClr val="bg1"/>
          </a:solidFill>
          <a:ln w="9525">
            <a:noFill/>
            <a:miter lim="800000"/>
            <a:headEnd/>
            <a:tailEnd/>
          </a:ln>
          <a:effectLst/>
        </p:spPr>
        <p:txBody>
          <a:bodyPr wrap="none" anchor="ctr"/>
          <a:lstStyle/>
          <a:p>
            <a:pPr>
              <a:defRPr/>
            </a:pPr>
            <a:endParaRPr lang="de-DE" dirty="0">
              <a:latin typeface="Arial" pitchFamily="34" charset="0"/>
            </a:endParaRPr>
          </a:p>
        </p:txBody>
      </p:sp>
      <p:sp>
        <p:nvSpPr>
          <p:cNvPr id="79884" name="Rectangle 12">
            <a:extLst>
              <a:ext uri="{FF2B5EF4-FFF2-40B4-BE49-F238E27FC236}">
                <a16:creationId xmlns:a16="http://schemas.microsoft.com/office/drawing/2014/main" id="{250C61B2-2B35-A539-A9AE-1C8E086EC10D}"/>
              </a:ext>
            </a:extLst>
          </p:cNvPr>
          <p:cNvSpPr>
            <a:spLocks noChangeArrowheads="1"/>
          </p:cNvSpPr>
          <p:nvPr userDrawn="1"/>
        </p:nvSpPr>
        <p:spPr bwMode="auto">
          <a:xfrm rot="-922424">
            <a:off x="5884863" y="4489450"/>
            <a:ext cx="73025" cy="71438"/>
          </a:xfrm>
          <a:prstGeom prst="rect">
            <a:avLst/>
          </a:prstGeom>
          <a:solidFill>
            <a:schemeClr val="bg1"/>
          </a:solidFill>
          <a:ln w="9525">
            <a:noFill/>
            <a:miter lim="800000"/>
            <a:headEnd/>
            <a:tailEnd/>
          </a:ln>
          <a:effectLst/>
        </p:spPr>
        <p:txBody>
          <a:bodyPr wrap="none" anchor="ctr"/>
          <a:lstStyle/>
          <a:p>
            <a:pPr>
              <a:defRPr/>
            </a:pPr>
            <a:endParaRPr lang="de-DE" dirty="0">
              <a:latin typeface="Arial" pitchFamily="34" charset="0"/>
            </a:endParaRPr>
          </a:p>
        </p:txBody>
      </p:sp>
      <p:pic>
        <p:nvPicPr>
          <p:cNvPr id="2053" name="Picture 13">
            <a:extLst>
              <a:ext uri="{FF2B5EF4-FFF2-40B4-BE49-F238E27FC236}">
                <a16:creationId xmlns:a16="http://schemas.microsoft.com/office/drawing/2014/main" id="{C2AA9C0A-9353-DC7C-8B36-9A1C13E55BCB}"/>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5364163" y="620713"/>
            <a:ext cx="3381375"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feld 6">
            <a:extLst>
              <a:ext uri="{FF2B5EF4-FFF2-40B4-BE49-F238E27FC236}">
                <a16:creationId xmlns:a16="http://schemas.microsoft.com/office/drawing/2014/main" id="{977A5FA4-4CA9-715B-7152-68BE18CA531B}"/>
              </a:ext>
            </a:extLst>
          </p:cNvPr>
          <p:cNvSpPr txBox="1"/>
          <p:nvPr userDrawn="1"/>
        </p:nvSpPr>
        <p:spPr>
          <a:xfrm>
            <a:off x="7667625" y="4508500"/>
            <a:ext cx="1441450" cy="185738"/>
          </a:xfrm>
          <a:prstGeom prst="rect">
            <a:avLst/>
          </a:prstGeom>
          <a:solidFill>
            <a:schemeClr val="bg1"/>
          </a:solidFill>
          <a:ln>
            <a:noFill/>
          </a:ln>
        </p:spPr>
        <p:txBody>
          <a:bodyPr>
            <a:spAutoFit/>
          </a:bodyPr>
          <a:lstStyle/>
          <a:p>
            <a:pPr>
              <a:defRPr/>
            </a:pPr>
            <a:r>
              <a:rPr lang="de-DE" sz="600" dirty="0">
                <a:latin typeface="+mj-lt"/>
              </a:rPr>
              <a:t>© Copyright 2024 anderScore GmbH</a:t>
            </a:r>
          </a:p>
        </p:txBody>
      </p:sp>
    </p:spTree>
  </p:cSld>
  <p:clrMap bg1="lt1" tx1="dk1" bg2="lt2" tx2="dk2" accent1="accent1" accent2="accent2" accent3="accent3" accent4="accent4" accent5="accent5" accent6="accent6" hlink="hlink" folHlink="folHlink"/>
  <p:sldLayoutIdLst>
    <p:sldLayoutId id="2147483896" r:id="rId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s://en.wikipedia.org/wiki/Software_versioning" TargetMode="External"/><Relationship Id="rId2" Type="http://schemas.openxmlformats.org/officeDocument/2006/relationships/hyperlink" Target="https://docs.gitlab.com/runner/" TargetMode="External"/><Relationship Id="rId1" Type="http://schemas.openxmlformats.org/officeDocument/2006/relationships/slideLayout" Target="../slideLayouts/slideLayout1.xml"/><Relationship Id="rId6" Type="http://schemas.openxmlformats.org/officeDocument/2006/relationships/hyperlink" Target="https://gitlab.com/gitlab-org/release/tasks/-/issues" TargetMode="External"/><Relationship Id="rId5" Type="http://schemas.openxmlformats.org/officeDocument/2006/relationships/hyperlink" Target="https://docs.gitlab.com/runner/install/index.html" TargetMode="External"/><Relationship Id="rId4" Type="http://schemas.openxmlformats.org/officeDocument/2006/relationships/hyperlink" Target="https://gitlab.com/gitlab-org/gitlab-runner/-/merge_requests/3414"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hyperlink" Target="https://docs.gitlab.com/ee/ci/runners/runners_scope.html#view-statistics-for-runner-performance" TargetMode="Externa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hyperlink" Target="https://docs.gitlab.com/ee/ci/runners/runners_scope.html#determine-which-runners-need-to-be-upgraded" TargetMode="Externa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3" Type="http://schemas.openxmlformats.org/officeDocument/2006/relationships/hyperlink" Target="https://docs.gitlab.com/ee/ci/runners/runners_scope.html#determine-the-ip-address-of-a-runner" TargetMode="External"/><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3" Type="http://schemas.openxmlformats.org/officeDocument/2006/relationships/hyperlink" Target="https://docs.gitlab.com/runner/register/?tab=Linux" TargetMode="External"/><Relationship Id="rId2" Type="http://schemas.openxmlformats.org/officeDocument/2006/relationships/notesSlide" Target="../notesSlides/notesSlide6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3" Type="http://schemas.openxmlformats.org/officeDocument/2006/relationships/hyperlink" Target="https://docs.gitlab.com/ee/ci/runners/configure_runners.html" TargetMode="External"/><Relationship Id="rId2" Type="http://schemas.openxmlformats.org/officeDocument/2006/relationships/notesSlide" Target="../notesSlides/notesSlide69.xml"/><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E4B2C6CD-AD60-3C79-94C5-A3C58293BC9E}"/>
              </a:ext>
            </a:extLst>
          </p:cNvPr>
          <p:cNvSpPr>
            <a:spLocks noGrp="1" noChangeArrowheads="1"/>
          </p:cNvSpPr>
          <p:nvPr>
            <p:ph type="ctrTitle" idx="4294967295"/>
          </p:nvPr>
        </p:nvSpPr>
        <p:spPr bwMode="auto">
          <a:xfrm>
            <a:off x="468313" y="2562225"/>
            <a:ext cx="4967287" cy="9382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eaLnBrk="1" hangingPunct="1"/>
            <a:r>
              <a:rPr lang="de-DE" altLang="de-DE" sz="3200" dirty="0"/>
              <a:t>Tag 3: Docker, </a:t>
            </a:r>
            <a:r>
              <a:rPr lang="de-DE" altLang="de-DE" sz="3200" dirty="0" err="1"/>
              <a:t>GitLab</a:t>
            </a:r>
            <a:r>
              <a:rPr lang="de-DE" altLang="de-DE" sz="3200" dirty="0"/>
              <a:t> CI &amp; </a:t>
            </a:r>
            <a:r>
              <a:rPr lang="de-DE" altLang="de-DE" sz="3200" dirty="0" err="1"/>
              <a:t>Deployment</a:t>
            </a:r>
            <a:r>
              <a:rPr lang="de-DE" altLang="de-DE" sz="3200" dirty="0"/>
              <a:t>-Strategien</a:t>
            </a:r>
          </a:p>
        </p:txBody>
      </p:sp>
      <p:sp>
        <p:nvSpPr>
          <p:cNvPr id="4099" name="Rectangle 3">
            <a:extLst>
              <a:ext uri="{FF2B5EF4-FFF2-40B4-BE49-F238E27FC236}">
                <a16:creationId xmlns:a16="http://schemas.microsoft.com/office/drawing/2014/main" id="{89107976-89BA-B819-B0F4-5904DD4F4AAC}"/>
              </a:ext>
            </a:extLst>
          </p:cNvPr>
          <p:cNvSpPr>
            <a:spLocks noGrp="1" noChangeArrowheads="1"/>
          </p:cNvSpPr>
          <p:nvPr>
            <p:ph type="subTitle" idx="4294967295"/>
          </p:nvPr>
        </p:nvSpPr>
        <p:spPr bwMode="auto">
          <a:xfrm>
            <a:off x="468313" y="4462463"/>
            <a:ext cx="2159000" cy="622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None/>
            </a:pPr>
            <a:r>
              <a:rPr lang="de-DE" altLang="de-DE" sz="1600"/>
              <a:t>&lt;Datum, Autor&gt;</a:t>
            </a:r>
          </a:p>
        </p:txBody>
      </p:sp>
      <p:sp>
        <p:nvSpPr>
          <p:cNvPr id="4100" name="Rectangle 4">
            <a:extLst>
              <a:ext uri="{FF2B5EF4-FFF2-40B4-BE49-F238E27FC236}">
                <a16:creationId xmlns:a16="http://schemas.microsoft.com/office/drawing/2014/main" id="{4D866AF1-CD71-C1C5-56DD-B2E98E020155}"/>
              </a:ext>
            </a:extLst>
          </p:cNvPr>
          <p:cNvSpPr>
            <a:spLocks noChangeArrowheads="1"/>
          </p:cNvSpPr>
          <p:nvPr/>
        </p:nvSpPr>
        <p:spPr bwMode="auto">
          <a:xfrm>
            <a:off x="468313" y="549275"/>
            <a:ext cx="4032250"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de-DE" altLang="de-DE" sz="4400">
                <a:solidFill>
                  <a:schemeClr val="tx2"/>
                </a:solidFill>
                <a:latin typeface="Arial" panose="020B0604020202020204" pitchFamily="34" charset="0"/>
              </a:rPr>
              <a:t>&lt;Kundenlogo&gt;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2146DD8-05B8-7584-3FBF-08CA507E3A90}"/>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C06FAB7F-F7B8-5D04-9D0E-03CE22DABD2F}"/>
              </a:ext>
            </a:extLst>
          </p:cNvPr>
          <p:cNvSpPr>
            <a:spLocks noGrp="1"/>
          </p:cNvSpPr>
          <p:nvPr>
            <p:ph idx="1"/>
          </p:nvPr>
        </p:nvSpPr>
        <p:spPr/>
        <p:txBody>
          <a:bodyPr/>
          <a:lstStyle/>
          <a:p>
            <a:pPr marL="0" indent="0">
              <a:buNone/>
            </a:pPr>
            <a:r>
              <a:rPr lang="de-DE" b="1" dirty="0" err="1"/>
              <a:t>GitLab</a:t>
            </a:r>
            <a:r>
              <a:rPr lang="de-DE" b="1" dirty="0"/>
              <a:t> Architektur</a:t>
            </a:r>
          </a:p>
          <a:p>
            <a:pPr>
              <a:buFont typeface="Arial" panose="020B0604020202020204" pitchFamily="34" charset="0"/>
              <a:buChar char="•"/>
            </a:pPr>
            <a:r>
              <a:rPr lang="de-DE" dirty="0" err="1"/>
              <a:t>GitLab</a:t>
            </a:r>
            <a:r>
              <a:rPr lang="de-DE" dirty="0"/>
              <a:t>-Runners</a:t>
            </a:r>
          </a:p>
          <a:p>
            <a:pPr lvl="1">
              <a:buFont typeface="Arial" panose="020B0604020202020204" pitchFamily="34" charset="0"/>
              <a:buChar char="•"/>
            </a:pPr>
            <a:r>
              <a:rPr lang="de-DE" dirty="0"/>
              <a:t>„</a:t>
            </a:r>
            <a:r>
              <a:rPr lang="de-DE" dirty="0" err="1"/>
              <a:t>Agents</a:t>
            </a:r>
            <a:r>
              <a:rPr lang="de-DE" dirty="0"/>
              <a:t>“, welche die CI/CD Aufträge (engl. </a:t>
            </a:r>
            <a:r>
              <a:rPr lang="de-DE" dirty="0" err="1"/>
              <a:t>jobs</a:t>
            </a:r>
            <a:r>
              <a:rPr lang="de-DE" dirty="0"/>
              <a:t>) ausführen</a:t>
            </a:r>
          </a:p>
          <a:p>
            <a:pPr lvl="1">
              <a:buFont typeface="Arial" panose="020B0604020202020204" pitchFamily="34" charset="0"/>
              <a:buChar char="•"/>
            </a:pPr>
            <a:r>
              <a:rPr lang="de-DE" dirty="0"/>
              <a:t>Pipeline </a:t>
            </a:r>
            <a:r>
              <a:rPr lang="de-DE" dirty="0" err="1"/>
              <a:t>jobs</a:t>
            </a:r>
            <a:r>
              <a:rPr lang="de-DE" dirty="0"/>
              <a:t> werden den verfügbaren Runnern durch den </a:t>
            </a:r>
            <a:r>
              <a:rPr lang="de-DE" dirty="0" err="1"/>
              <a:t>GitLab</a:t>
            </a:r>
            <a:r>
              <a:rPr lang="de-DE" dirty="0"/>
              <a:t> Server zugewiesen</a:t>
            </a:r>
          </a:p>
          <a:p>
            <a:pPr marL="0" indent="0">
              <a:buNone/>
            </a:pPr>
            <a:endParaRPr lang="de-DE" b="1" dirty="0"/>
          </a:p>
        </p:txBody>
      </p:sp>
      <p:pic>
        <p:nvPicPr>
          <p:cNvPr id="8" name="Grafik 7">
            <a:extLst>
              <a:ext uri="{FF2B5EF4-FFF2-40B4-BE49-F238E27FC236}">
                <a16:creationId xmlns:a16="http://schemas.microsoft.com/office/drawing/2014/main" id="{019C0BDB-642A-52C5-8539-B607EF7572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0952" y="3365566"/>
            <a:ext cx="936104" cy="936104"/>
          </a:xfrm>
          <a:prstGeom prst="rect">
            <a:avLst/>
          </a:prstGeom>
        </p:spPr>
      </p:pic>
      <p:sp>
        <p:nvSpPr>
          <p:cNvPr id="17" name="Rechteck: abgerundete Ecken 16">
            <a:extLst>
              <a:ext uri="{FF2B5EF4-FFF2-40B4-BE49-F238E27FC236}">
                <a16:creationId xmlns:a16="http://schemas.microsoft.com/office/drawing/2014/main" id="{BF9E5223-B915-6EF1-32EA-36AB5A4FB297}"/>
              </a:ext>
            </a:extLst>
          </p:cNvPr>
          <p:cNvSpPr/>
          <p:nvPr/>
        </p:nvSpPr>
        <p:spPr bwMode="auto">
          <a:xfrm>
            <a:off x="1085080" y="4527122"/>
            <a:ext cx="1650022" cy="409056"/>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1400" dirty="0" err="1">
                <a:latin typeface="+mj-lt"/>
              </a:rPr>
              <a:t>GitLab</a:t>
            </a:r>
            <a:r>
              <a:rPr lang="de-DE" sz="1400" dirty="0">
                <a:latin typeface="+mj-lt"/>
              </a:rPr>
              <a:t> Instanz</a:t>
            </a:r>
          </a:p>
        </p:txBody>
      </p:sp>
      <p:sp>
        <p:nvSpPr>
          <p:cNvPr id="18" name="Rechteck: abgerundete Ecken 17">
            <a:extLst>
              <a:ext uri="{FF2B5EF4-FFF2-40B4-BE49-F238E27FC236}">
                <a16:creationId xmlns:a16="http://schemas.microsoft.com/office/drawing/2014/main" id="{A5844D8F-98A2-2467-7257-410C68D7B4AC}"/>
              </a:ext>
            </a:extLst>
          </p:cNvPr>
          <p:cNvSpPr/>
          <p:nvPr/>
        </p:nvSpPr>
        <p:spPr bwMode="auto">
          <a:xfrm>
            <a:off x="1085080" y="5214207"/>
            <a:ext cx="1650022" cy="409056"/>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1400" dirty="0" err="1">
                <a:latin typeface="+mj-lt"/>
              </a:rPr>
              <a:t>GitLab</a:t>
            </a:r>
            <a:r>
              <a:rPr lang="de-DE" sz="1400" dirty="0">
                <a:latin typeface="+mj-lt"/>
              </a:rPr>
              <a:t> Server</a:t>
            </a:r>
          </a:p>
        </p:txBody>
      </p:sp>
      <p:sp>
        <p:nvSpPr>
          <p:cNvPr id="19" name="Textfeld 18">
            <a:extLst>
              <a:ext uri="{FF2B5EF4-FFF2-40B4-BE49-F238E27FC236}">
                <a16:creationId xmlns:a16="http://schemas.microsoft.com/office/drawing/2014/main" id="{3D1C0843-79CD-AFD2-A581-3C749749746E}"/>
              </a:ext>
            </a:extLst>
          </p:cNvPr>
          <p:cNvSpPr txBox="1"/>
          <p:nvPr/>
        </p:nvSpPr>
        <p:spPr bwMode="auto">
          <a:xfrm>
            <a:off x="1132920" y="4905916"/>
            <a:ext cx="1512168" cy="338554"/>
          </a:xfrm>
          <a:prstGeom prst="rect">
            <a:avLst/>
          </a:prstGeom>
          <a:noFill/>
          <a:ln w="9525">
            <a:noFill/>
            <a:miter lim="800000"/>
            <a:headEnd/>
            <a:tailEnd/>
          </a:ln>
        </p:spPr>
        <p:txBody>
          <a:bodyPr wrap="square" rtlCol="0" anchor="ctr">
            <a:spAutoFit/>
          </a:bodyPr>
          <a:lstStyle/>
          <a:p>
            <a:pPr algn="ctr" eaLnBrk="1" hangingPunct="1"/>
            <a:r>
              <a:rPr lang="de-DE" sz="1600" dirty="0">
                <a:latin typeface="Arial" charset="0"/>
              </a:rPr>
              <a:t>oder</a:t>
            </a:r>
          </a:p>
        </p:txBody>
      </p:sp>
      <p:pic>
        <p:nvPicPr>
          <p:cNvPr id="5" name="Grafik 4">
            <a:extLst>
              <a:ext uri="{FF2B5EF4-FFF2-40B4-BE49-F238E27FC236}">
                <a16:creationId xmlns:a16="http://schemas.microsoft.com/office/drawing/2014/main" id="{13D095F1-C80B-7AA5-3D60-95C6641D9DE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44101" y="2847931"/>
            <a:ext cx="1035270" cy="1035270"/>
          </a:xfrm>
          <a:prstGeom prst="rect">
            <a:avLst/>
          </a:prstGeom>
        </p:spPr>
      </p:pic>
      <p:pic>
        <p:nvPicPr>
          <p:cNvPr id="6" name="Grafik 5">
            <a:extLst>
              <a:ext uri="{FF2B5EF4-FFF2-40B4-BE49-F238E27FC236}">
                <a16:creationId xmlns:a16="http://schemas.microsoft.com/office/drawing/2014/main" id="{F15B697A-4BFB-7888-742A-7F96C94CF48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44101" y="4178937"/>
            <a:ext cx="1035270" cy="1035270"/>
          </a:xfrm>
          <a:prstGeom prst="rect">
            <a:avLst/>
          </a:prstGeom>
        </p:spPr>
      </p:pic>
      <p:pic>
        <p:nvPicPr>
          <p:cNvPr id="7" name="Grafik 6">
            <a:extLst>
              <a:ext uri="{FF2B5EF4-FFF2-40B4-BE49-F238E27FC236}">
                <a16:creationId xmlns:a16="http://schemas.microsoft.com/office/drawing/2014/main" id="{68E9DF7C-B4B3-8845-A000-40DB5E6E66D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74191" y="5656288"/>
            <a:ext cx="671800" cy="703046"/>
          </a:xfrm>
          <a:prstGeom prst="rect">
            <a:avLst/>
          </a:prstGeom>
        </p:spPr>
      </p:pic>
      <p:sp>
        <p:nvSpPr>
          <p:cNvPr id="11" name="Pfeil: nach rechts 10">
            <a:extLst>
              <a:ext uri="{FF2B5EF4-FFF2-40B4-BE49-F238E27FC236}">
                <a16:creationId xmlns:a16="http://schemas.microsoft.com/office/drawing/2014/main" id="{3C014BC5-9D5B-1B46-0E96-B9DE15896E55}"/>
              </a:ext>
            </a:extLst>
          </p:cNvPr>
          <p:cNvSpPr/>
          <p:nvPr/>
        </p:nvSpPr>
        <p:spPr bwMode="auto">
          <a:xfrm rot="451372">
            <a:off x="2488061" y="4275380"/>
            <a:ext cx="3144086" cy="315462"/>
          </a:xfrm>
          <a:prstGeom prst="rightArrow">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2000" b="1" dirty="0">
                <a:latin typeface="+mj-lt"/>
              </a:rPr>
              <a:t>job-2</a:t>
            </a:r>
            <a:endParaRPr kumimoji="0" lang="de-DE" sz="2000" b="1" i="0" u="none" strike="noStrike" cap="none" normalizeH="0" baseline="0" dirty="0">
              <a:ln>
                <a:noFill/>
              </a:ln>
              <a:solidFill>
                <a:schemeClr val="tx1"/>
              </a:solidFill>
              <a:effectLst/>
              <a:latin typeface="+mj-lt"/>
            </a:endParaRPr>
          </a:p>
        </p:txBody>
      </p:sp>
      <p:sp>
        <p:nvSpPr>
          <p:cNvPr id="21" name="Pfeil: nach rechts 20">
            <a:extLst>
              <a:ext uri="{FF2B5EF4-FFF2-40B4-BE49-F238E27FC236}">
                <a16:creationId xmlns:a16="http://schemas.microsoft.com/office/drawing/2014/main" id="{FFC54E1C-8096-04CB-A1CE-ED4486604DEC}"/>
              </a:ext>
            </a:extLst>
          </p:cNvPr>
          <p:cNvSpPr/>
          <p:nvPr/>
        </p:nvSpPr>
        <p:spPr bwMode="auto">
          <a:xfrm rot="21161271">
            <a:off x="2488061" y="3503683"/>
            <a:ext cx="3144086" cy="315462"/>
          </a:xfrm>
          <a:prstGeom prst="rightArrow">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de-DE" sz="2000" b="1" i="0" u="none" strike="noStrike" cap="none" normalizeH="0" baseline="0" dirty="0">
                <a:ln>
                  <a:noFill/>
                </a:ln>
                <a:solidFill>
                  <a:schemeClr val="tx1"/>
                </a:solidFill>
                <a:effectLst/>
                <a:latin typeface="+mj-lt"/>
              </a:rPr>
              <a:t>job-1</a:t>
            </a:r>
          </a:p>
        </p:txBody>
      </p:sp>
      <p:pic>
        <p:nvPicPr>
          <p:cNvPr id="26" name="Grafik 25">
            <a:extLst>
              <a:ext uri="{FF2B5EF4-FFF2-40B4-BE49-F238E27FC236}">
                <a16:creationId xmlns:a16="http://schemas.microsoft.com/office/drawing/2014/main" id="{FA8F44D9-789E-980D-C398-C8D99EBACFA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01217" y="3077477"/>
            <a:ext cx="671800" cy="703046"/>
          </a:xfrm>
          <a:prstGeom prst="rect">
            <a:avLst/>
          </a:prstGeom>
        </p:spPr>
      </p:pic>
      <p:pic>
        <p:nvPicPr>
          <p:cNvPr id="27" name="Grafik 26">
            <a:extLst>
              <a:ext uri="{FF2B5EF4-FFF2-40B4-BE49-F238E27FC236}">
                <a16:creationId xmlns:a16="http://schemas.microsoft.com/office/drawing/2014/main" id="{6EE429FA-8452-F858-94D2-E84A08C5AAA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01217" y="4443777"/>
            <a:ext cx="671800" cy="703046"/>
          </a:xfrm>
          <a:prstGeom prst="rect">
            <a:avLst/>
          </a:prstGeom>
        </p:spPr>
      </p:pic>
    </p:spTree>
    <p:extLst>
      <p:ext uri="{BB962C8B-B14F-4D97-AF65-F5344CB8AC3E}">
        <p14:creationId xmlns:p14="http://schemas.microsoft.com/office/powerpoint/2010/main" val="19301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634223D-99BD-68A7-4860-F45BC03DFEA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9F10513-FE0C-0C65-DB15-5D771567744B}"/>
              </a:ext>
            </a:extLst>
          </p:cNvPr>
          <p:cNvSpPr>
            <a:spLocks noGrp="1"/>
          </p:cNvSpPr>
          <p:nvPr>
            <p:ph idx="1"/>
          </p:nvPr>
        </p:nvSpPr>
        <p:spPr/>
        <p:txBody>
          <a:bodyPr/>
          <a:lstStyle/>
          <a:p>
            <a:pPr marL="0" indent="0">
              <a:buNone/>
            </a:pPr>
            <a:r>
              <a:rPr lang="de-DE" b="1" dirty="0"/>
              <a:t>Self-</a:t>
            </a:r>
            <a:r>
              <a:rPr lang="de-DE" b="1" dirty="0" err="1"/>
              <a:t>managed</a:t>
            </a:r>
            <a:r>
              <a:rPr lang="de-DE" b="1" dirty="0"/>
              <a:t> Runner</a:t>
            </a:r>
          </a:p>
        </p:txBody>
      </p:sp>
      <p:pic>
        <p:nvPicPr>
          <p:cNvPr id="4" name="Inhaltsplatzhalter 4">
            <a:extLst>
              <a:ext uri="{FF2B5EF4-FFF2-40B4-BE49-F238E27FC236}">
                <a16:creationId xmlns:a16="http://schemas.microsoft.com/office/drawing/2014/main" id="{C41C5879-090D-5E3D-795C-ECCA3D72E4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2699792" y="1752600"/>
            <a:ext cx="335280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Grafik 4">
            <a:extLst>
              <a:ext uri="{FF2B5EF4-FFF2-40B4-BE49-F238E27FC236}">
                <a16:creationId xmlns:a16="http://schemas.microsoft.com/office/drawing/2014/main" id="{4BDBDA2D-4F0D-834D-AEA6-80A23C8693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636734">
            <a:off x="4879982" y="4174115"/>
            <a:ext cx="1729653" cy="1729653"/>
          </a:xfrm>
          <a:prstGeom prst="rect">
            <a:avLst/>
          </a:prstGeom>
        </p:spPr>
      </p:pic>
    </p:spTree>
    <p:extLst>
      <p:ext uri="{BB962C8B-B14F-4D97-AF65-F5344CB8AC3E}">
        <p14:creationId xmlns:p14="http://schemas.microsoft.com/office/powerpoint/2010/main" val="38940329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Self-</a:t>
            </a:r>
            <a:r>
              <a:rPr lang="de-DE" b="1" dirty="0" err="1"/>
              <a:t>managed</a:t>
            </a:r>
            <a:r>
              <a:rPr lang="de-DE" b="1" dirty="0"/>
              <a:t> Runner</a:t>
            </a:r>
          </a:p>
          <a:p>
            <a:pPr>
              <a:buFont typeface="Arial" panose="020B0604020202020204" pitchFamily="34" charset="0"/>
              <a:buChar char="•"/>
            </a:pPr>
            <a:r>
              <a:rPr lang="de-DE" dirty="0"/>
              <a:t>Eigenen Project Runner benutzen</a:t>
            </a:r>
          </a:p>
          <a:p>
            <a:pPr>
              <a:buFont typeface="Arial" panose="020B0604020202020204" pitchFamily="34" charset="0"/>
              <a:buChar char="•"/>
            </a:pPr>
            <a:r>
              <a:rPr lang="de-DE" dirty="0"/>
              <a:t>Verschiedene Runner verwalten</a:t>
            </a:r>
          </a:p>
          <a:p>
            <a:pPr>
              <a:buFont typeface="Arial" panose="020B0604020202020204" pitchFamily="34" charset="0"/>
              <a:buChar char="•"/>
            </a:pPr>
            <a:r>
              <a:rPr lang="de-DE" dirty="0"/>
              <a:t>Runner registrieren</a:t>
            </a:r>
          </a:p>
          <a:p>
            <a:pPr>
              <a:buFont typeface="Arial" panose="020B0604020202020204" pitchFamily="34" charset="0"/>
              <a:buChar char="•"/>
            </a:pPr>
            <a:r>
              <a:rPr lang="de-DE" dirty="0" err="1"/>
              <a:t>Executors</a:t>
            </a:r>
            <a:endParaRPr lang="de-DE" dirty="0"/>
          </a:p>
          <a:p>
            <a:pPr>
              <a:buFont typeface="Arial" panose="020B0604020202020204" pitchFamily="34" charset="0"/>
              <a:buChar char="•"/>
            </a:pPr>
            <a:r>
              <a:rPr lang="de-DE" dirty="0"/>
              <a:t>Runner konfigurieren</a:t>
            </a:r>
          </a:p>
          <a:p>
            <a:pPr>
              <a:buFont typeface="Arial" panose="020B0604020202020204" pitchFamily="34" charset="0"/>
              <a:buChar char="•"/>
            </a:pPr>
            <a:endParaRPr lang="de-DE" dirty="0"/>
          </a:p>
          <a:p>
            <a:pPr marL="0" indent="0">
              <a:buNone/>
            </a:pPr>
            <a:endParaRPr lang="de-DE" b="1" dirty="0"/>
          </a:p>
        </p:txBody>
      </p:sp>
    </p:spTree>
    <p:extLst>
      <p:ext uri="{BB962C8B-B14F-4D97-AF65-F5344CB8AC3E}">
        <p14:creationId xmlns:p14="http://schemas.microsoft.com/office/powerpoint/2010/main" val="11303191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5989517-2629-F19D-F287-A21AC9337E86}"/>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46E1868F-B940-4D2F-9D0C-5C6DA0802DA7}"/>
              </a:ext>
            </a:extLst>
          </p:cNvPr>
          <p:cNvSpPr>
            <a:spLocks noGrp="1"/>
          </p:cNvSpPr>
          <p:nvPr>
            <p:ph idx="1"/>
          </p:nvPr>
        </p:nvSpPr>
        <p:spPr/>
        <p:txBody>
          <a:bodyPr/>
          <a:lstStyle/>
          <a:p>
            <a:pPr marL="0" indent="0">
              <a:buNone/>
            </a:pPr>
            <a:r>
              <a:rPr lang="de-DE" b="1" dirty="0" err="1"/>
              <a:t>GitLab</a:t>
            </a:r>
            <a:r>
              <a:rPr lang="de-DE" b="1" dirty="0"/>
              <a:t> Runner Versionen…</a:t>
            </a:r>
          </a:p>
          <a:p>
            <a:pPr marL="0" indent="0">
              <a:buNone/>
            </a:pPr>
            <a:r>
              <a:rPr lang="de-DE" b="1" dirty="0">
                <a:hlinkClick r:id="rId2"/>
              </a:rPr>
              <a:t>https://docs.gitlab.com/runner/</a:t>
            </a:r>
            <a:endParaRPr lang="de-DE" b="1" dirty="0"/>
          </a:p>
          <a:p>
            <a:pPr algn="l">
              <a:buFont typeface="Arial" panose="020B0604020202020204" pitchFamily="34" charset="0"/>
              <a:buChar char="•"/>
            </a:pPr>
            <a:r>
              <a:rPr lang="en-US" sz="1800" b="0" i="0" dirty="0">
                <a:solidFill>
                  <a:srgbClr val="404040"/>
                </a:solidFill>
                <a:effectLst/>
                <a:latin typeface="gitlab sans"/>
              </a:rPr>
              <a:t>For compatibility reasons, the GitLab Runner </a:t>
            </a:r>
            <a:r>
              <a:rPr lang="en-US" sz="1800" b="0" i="0" u="none" strike="noStrike" dirty="0" err="1">
                <a:solidFill>
                  <a:srgbClr val="5943B6"/>
                </a:solidFill>
                <a:effectLst/>
                <a:latin typeface="gitlab sans"/>
                <a:hlinkClick r:id="rId3"/>
              </a:rPr>
              <a:t>major.minor</a:t>
            </a:r>
            <a:r>
              <a:rPr lang="en-US" sz="1800" b="0" i="0" dirty="0">
                <a:solidFill>
                  <a:srgbClr val="404040"/>
                </a:solidFill>
                <a:effectLst/>
                <a:latin typeface="gitlab sans"/>
              </a:rPr>
              <a:t> version should stay in sync with the GitLab major and minor version. Older runners may still work with newer GitLab versions, and vice versa. However, features may not be available or work properly if a version difference exists.</a:t>
            </a:r>
          </a:p>
          <a:p>
            <a:pPr algn="l">
              <a:buFont typeface="Arial" panose="020B0604020202020204" pitchFamily="34" charset="0"/>
              <a:buChar char="•"/>
            </a:pPr>
            <a:r>
              <a:rPr lang="en-US" sz="1800" b="0" i="0" dirty="0">
                <a:solidFill>
                  <a:srgbClr val="404040"/>
                </a:solidFill>
                <a:effectLst/>
                <a:latin typeface="gitlab sans"/>
              </a:rPr>
              <a:t>Backward compatibility is guaranteed between minor version updates. However, sometimes minor version updates of GitLab can introduce new features that require GitLab Runner to be on the same minor version.</a:t>
            </a:r>
          </a:p>
          <a:p>
            <a:pPr algn="l">
              <a:buFont typeface="Arial" panose="020B0604020202020204" pitchFamily="34" charset="0"/>
              <a:buChar char="•"/>
            </a:pPr>
            <a:r>
              <a:rPr lang="en-US" sz="1800" b="0" i="0" dirty="0">
                <a:solidFill>
                  <a:srgbClr val="000000"/>
                </a:solidFill>
                <a:effectLst/>
                <a:latin typeface="gitlab sans"/>
              </a:rPr>
              <a:t>GitLab Runner 15.0 </a:t>
            </a:r>
            <a:r>
              <a:rPr lang="en-US" sz="1800" b="0" i="0" u="none" strike="noStrike" dirty="0">
                <a:solidFill>
                  <a:srgbClr val="5943B6"/>
                </a:solidFill>
                <a:effectLst/>
                <a:latin typeface="gitlab sans"/>
                <a:hlinkClick r:id="rId4"/>
              </a:rPr>
              <a:t>introduced</a:t>
            </a:r>
            <a:r>
              <a:rPr lang="en-US" sz="1800" b="0" i="0" dirty="0">
                <a:solidFill>
                  <a:srgbClr val="000000"/>
                </a:solidFill>
                <a:effectLst/>
                <a:latin typeface="gitlab sans"/>
              </a:rPr>
              <a:t> a change to the registration API request format. It prevents the GitLab Runner from communicating with GitLab versions lower than 14.8. You must use a Runner version that is appropriate for the GitLab version, or upgrade the GitLab application.</a:t>
            </a:r>
          </a:p>
          <a:p>
            <a:pPr algn="l">
              <a:buFont typeface="Arial" panose="020B0604020202020204" pitchFamily="34" charset="0"/>
              <a:buChar char="•"/>
            </a:pPr>
            <a:r>
              <a:rPr lang="en-US" sz="1800" b="0" i="0" dirty="0">
                <a:solidFill>
                  <a:srgbClr val="404040"/>
                </a:solidFill>
                <a:effectLst/>
                <a:latin typeface="gitlab sans"/>
              </a:rPr>
              <a:t>If you host your own runners but host your repositories on GitLab.com, keep GitLab Runner </a:t>
            </a:r>
            <a:r>
              <a:rPr lang="en-US" sz="1800" b="0" i="0" u="none" strike="noStrike" dirty="0">
                <a:solidFill>
                  <a:srgbClr val="5943B6"/>
                </a:solidFill>
                <a:effectLst/>
                <a:latin typeface="gitlab sans"/>
                <a:hlinkClick r:id="rId5"/>
              </a:rPr>
              <a:t>updated</a:t>
            </a:r>
            <a:r>
              <a:rPr lang="en-US" sz="1800" b="0" i="0" dirty="0">
                <a:solidFill>
                  <a:srgbClr val="404040"/>
                </a:solidFill>
                <a:effectLst/>
                <a:latin typeface="gitlab sans"/>
              </a:rPr>
              <a:t> to the latest version, as GitLab.com is </a:t>
            </a:r>
            <a:r>
              <a:rPr lang="en-US" sz="1800" b="0" i="0" u="none" strike="noStrike" dirty="0">
                <a:solidFill>
                  <a:srgbClr val="5943B6"/>
                </a:solidFill>
                <a:effectLst/>
                <a:latin typeface="gitlab sans"/>
                <a:hlinkClick r:id="rId6"/>
              </a:rPr>
              <a:t>updated continuously</a:t>
            </a:r>
            <a:r>
              <a:rPr lang="en-US" sz="1800" b="0" i="0" dirty="0">
                <a:solidFill>
                  <a:srgbClr val="404040"/>
                </a:solidFill>
                <a:effectLst/>
                <a:latin typeface="gitlab sans"/>
              </a:rPr>
              <a:t>.</a:t>
            </a:r>
          </a:p>
          <a:p>
            <a:pPr marL="0" indent="0">
              <a:buNone/>
            </a:pPr>
            <a:endParaRPr lang="de-DE" b="1" dirty="0"/>
          </a:p>
        </p:txBody>
      </p:sp>
    </p:spTree>
    <p:extLst>
      <p:ext uri="{BB962C8B-B14F-4D97-AF65-F5344CB8AC3E}">
        <p14:creationId xmlns:p14="http://schemas.microsoft.com/office/powerpoint/2010/main" val="16506868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Eigenen Project Runner benutzen</a:t>
            </a:r>
          </a:p>
          <a:p>
            <a:pPr>
              <a:buFont typeface="Arial" panose="020B0604020202020204" pitchFamily="34" charset="0"/>
              <a:buChar char="•"/>
            </a:pPr>
            <a:r>
              <a:rPr lang="de-DE" dirty="0" err="1"/>
              <a:t>GitLab</a:t>
            </a:r>
            <a:r>
              <a:rPr lang="de-DE" dirty="0"/>
              <a:t> Runner installieren</a:t>
            </a:r>
          </a:p>
          <a:p>
            <a:pPr>
              <a:buFont typeface="Arial" panose="020B0604020202020204" pitchFamily="34" charset="0"/>
              <a:buChar char="•"/>
            </a:pPr>
            <a:r>
              <a:rPr lang="de-DE" dirty="0"/>
              <a:t>Neues Projekt erstellen</a:t>
            </a:r>
          </a:p>
          <a:p>
            <a:pPr>
              <a:buFont typeface="Arial" panose="020B0604020202020204" pitchFamily="34" charset="0"/>
              <a:buChar char="•"/>
            </a:pPr>
            <a:r>
              <a:rPr lang="de-DE" dirty="0"/>
              <a:t>Projekt-Pipeline erstellen</a:t>
            </a:r>
          </a:p>
          <a:p>
            <a:pPr>
              <a:buFont typeface="Arial" panose="020B0604020202020204" pitchFamily="34" charset="0"/>
              <a:buChar char="•"/>
            </a:pPr>
            <a:r>
              <a:rPr lang="de-DE" dirty="0"/>
              <a:t>Projekt-Runner erstellen und registrieren</a:t>
            </a:r>
          </a:p>
          <a:p>
            <a:pPr>
              <a:buFont typeface="Arial" panose="020B0604020202020204" pitchFamily="34" charset="0"/>
              <a:buChar char="•"/>
            </a:pPr>
            <a:r>
              <a:rPr lang="de-DE" dirty="0"/>
              <a:t>Pipeline triggern, um den Runner zu starten</a:t>
            </a:r>
          </a:p>
          <a:p>
            <a:pPr marL="0" indent="0">
              <a:buNone/>
            </a:pPr>
            <a:endParaRPr lang="de-DE" b="1" dirty="0"/>
          </a:p>
        </p:txBody>
      </p:sp>
    </p:spTree>
    <p:extLst>
      <p:ext uri="{BB962C8B-B14F-4D97-AF65-F5344CB8AC3E}">
        <p14:creationId xmlns:p14="http://schemas.microsoft.com/office/powerpoint/2010/main" val="28393121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Eigenen Project Runner benutzen</a:t>
            </a:r>
          </a:p>
          <a:p>
            <a:pPr>
              <a:buFont typeface="Arial" panose="020B0604020202020204" pitchFamily="34" charset="0"/>
              <a:buChar char="•"/>
            </a:pPr>
            <a:r>
              <a:rPr lang="de-DE" u="sng" dirty="0" err="1"/>
              <a:t>GitLab</a:t>
            </a:r>
            <a:r>
              <a:rPr lang="de-DE" u="sng" dirty="0"/>
              <a:t> Runner installieren</a:t>
            </a:r>
          </a:p>
          <a:p>
            <a:pPr>
              <a:buFont typeface="Arial" panose="020B0604020202020204" pitchFamily="34" charset="0"/>
              <a:buChar char="•"/>
            </a:pPr>
            <a:r>
              <a:rPr lang="de-DE" dirty="0"/>
              <a:t>Neues Projekt erstellen</a:t>
            </a:r>
          </a:p>
          <a:p>
            <a:pPr>
              <a:buFont typeface="Arial" panose="020B0604020202020204" pitchFamily="34" charset="0"/>
              <a:buChar char="•"/>
            </a:pPr>
            <a:r>
              <a:rPr lang="de-DE" dirty="0"/>
              <a:t>Projekt-Pipeline erstellen</a:t>
            </a:r>
          </a:p>
          <a:p>
            <a:pPr>
              <a:buFont typeface="Arial" panose="020B0604020202020204" pitchFamily="34" charset="0"/>
              <a:buChar char="•"/>
            </a:pPr>
            <a:r>
              <a:rPr lang="de-DE" dirty="0"/>
              <a:t>Projekt-Runner erstellen und registrieren</a:t>
            </a:r>
          </a:p>
          <a:p>
            <a:pPr>
              <a:buFont typeface="Arial" panose="020B0604020202020204" pitchFamily="34" charset="0"/>
              <a:buChar char="•"/>
            </a:pPr>
            <a:r>
              <a:rPr lang="de-DE" dirty="0"/>
              <a:t>Pipeline triggern, um den Runner zu starten</a:t>
            </a:r>
          </a:p>
          <a:p>
            <a:pPr marL="0" indent="0">
              <a:buNone/>
            </a:pPr>
            <a:endParaRPr lang="de-DE" b="1" dirty="0"/>
          </a:p>
        </p:txBody>
      </p:sp>
    </p:spTree>
    <p:extLst>
      <p:ext uri="{BB962C8B-B14F-4D97-AF65-F5344CB8AC3E}">
        <p14:creationId xmlns:p14="http://schemas.microsoft.com/office/powerpoint/2010/main" val="37350705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err="1"/>
              <a:t>GitLab</a:t>
            </a:r>
            <a:r>
              <a:rPr lang="de-DE" b="1" dirty="0"/>
              <a:t> Runner installieren</a:t>
            </a:r>
          </a:p>
          <a:p>
            <a:pPr>
              <a:buFont typeface="Arial" panose="020B0604020202020204" pitchFamily="34" charset="0"/>
              <a:buChar char="•"/>
            </a:pPr>
            <a:r>
              <a:rPr lang="de-DE" dirty="0"/>
              <a:t>Erinnerung: </a:t>
            </a:r>
            <a:r>
              <a:rPr lang="de-DE" dirty="0" err="1"/>
              <a:t>GitLab</a:t>
            </a:r>
            <a:r>
              <a:rPr lang="de-DE" dirty="0"/>
              <a:t> Runner führen unsere CI/CD </a:t>
            </a:r>
            <a:r>
              <a:rPr lang="de-DE" dirty="0" err="1"/>
              <a:t>jobs</a:t>
            </a:r>
            <a:r>
              <a:rPr lang="de-DE" dirty="0"/>
              <a:t> aus</a:t>
            </a:r>
          </a:p>
          <a:p>
            <a:pPr>
              <a:buFont typeface="Arial" panose="020B0604020202020204" pitchFamily="34" charset="0"/>
              <a:buChar char="•"/>
            </a:pPr>
            <a:r>
              <a:rPr lang="de-DE" dirty="0"/>
              <a:t>Folgende Installationen sind möglich</a:t>
            </a:r>
          </a:p>
          <a:p>
            <a:pPr lvl="1">
              <a:buFont typeface="Arial" panose="020B0604020202020204" pitchFamily="34" charset="0"/>
              <a:buChar char="•"/>
            </a:pPr>
            <a:r>
              <a:rPr lang="de-DE" dirty="0"/>
              <a:t>Eigene Infrastruktur</a:t>
            </a:r>
          </a:p>
          <a:p>
            <a:pPr lvl="1">
              <a:buFont typeface="Arial" panose="020B0604020202020204" pitchFamily="34" charset="0"/>
              <a:buChar char="•"/>
            </a:pPr>
            <a:r>
              <a:rPr lang="de-DE" dirty="0"/>
              <a:t>In einem Docker-Container</a:t>
            </a:r>
          </a:p>
          <a:p>
            <a:pPr lvl="1">
              <a:buFont typeface="Arial" panose="020B0604020202020204" pitchFamily="34" charset="0"/>
              <a:buChar char="•"/>
            </a:pPr>
            <a:r>
              <a:rPr lang="de-DE" dirty="0" err="1"/>
              <a:t>Kubernetes</a:t>
            </a:r>
            <a:r>
              <a:rPr lang="de-DE" dirty="0"/>
              <a:t>-Cluster</a:t>
            </a:r>
          </a:p>
          <a:p>
            <a:pPr>
              <a:buFont typeface="Arial" panose="020B0604020202020204" pitchFamily="34" charset="0"/>
              <a:buChar char="•"/>
            </a:pPr>
            <a:endParaRPr lang="de-DE" dirty="0"/>
          </a:p>
          <a:p>
            <a:pPr>
              <a:buFont typeface="Arial" panose="020B0604020202020204" pitchFamily="34" charset="0"/>
              <a:buChar char="•"/>
            </a:pPr>
            <a:r>
              <a:rPr lang="de-DE" dirty="0"/>
              <a:t>Hier: Infrastruktur </a:t>
            </a:r>
            <a:r>
              <a:rPr lang="de-DE" dirty="0">
                <a:sym typeface="Wingdings" panose="05000000000000000000" pitchFamily="2" charset="2"/>
              </a:rPr>
              <a:t> lokale Maschine</a:t>
            </a:r>
          </a:p>
          <a:p>
            <a:pPr lvl="1">
              <a:buFont typeface="Arial" panose="020B0604020202020204" pitchFamily="34" charset="0"/>
              <a:buChar char="•"/>
            </a:pPr>
            <a:r>
              <a:rPr lang="de-DE" dirty="0">
                <a:sym typeface="Wingdings" panose="05000000000000000000" pitchFamily="2" charset="2"/>
              </a:rPr>
              <a:t>Linux oder Windows</a:t>
            </a:r>
          </a:p>
          <a:p>
            <a:pPr marL="0" indent="0">
              <a:buNone/>
            </a:pPr>
            <a:endParaRPr lang="de-DE" b="1" dirty="0"/>
          </a:p>
        </p:txBody>
      </p:sp>
    </p:spTree>
    <p:extLst>
      <p:ext uri="{BB962C8B-B14F-4D97-AF65-F5344CB8AC3E}">
        <p14:creationId xmlns:p14="http://schemas.microsoft.com/office/powerpoint/2010/main" val="2596365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Linux</a:t>
            </a:r>
          </a:p>
          <a:p>
            <a:pPr marL="457200" indent="-457200">
              <a:buFont typeface="+mj-lt"/>
              <a:buAutoNum type="arabicPeriod"/>
            </a:pPr>
            <a:r>
              <a:rPr lang="de-DE" dirty="0">
                <a:sym typeface="Wingdings" panose="05000000000000000000" pitchFamily="2" charset="2"/>
              </a:rPr>
              <a:t>Offizielles </a:t>
            </a:r>
            <a:r>
              <a:rPr lang="de-DE" dirty="0" err="1">
                <a:sym typeface="Wingdings" panose="05000000000000000000" pitchFamily="2" charset="2"/>
              </a:rPr>
              <a:t>GitLab</a:t>
            </a:r>
            <a:r>
              <a:rPr lang="de-DE" dirty="0">
                <a:sym typeface="Wingdings" panose="05000000000000000000" pitchFamily="2" charset="2"/>
              </a:rPr>
              <a:t> Repository hinzufügen</a:t>
            </a:r>
          </a:p>
          <a:p>
            <a:pPr marL="457200" indent="-457200">
              <a:buFont typeface="+mj-lt"/>
              <a:buAutoNum type="arabicPeriod"/>
            </a:pPr>
            <a:r>
              <a:rPr lang="de-DE" dirty="0">
                <a:sym typeface="Wingdings" panose="05000000000000000000" pitchFamily="2" charset="2"/>
              </a:rPr>
              <a:t>Aktuellstes </a:t>
            </a:r>
            <a:r>
              <a:rPr lang="de-DE" dirty="0" err="1">
                <a:sym typeface="Wingdings" panose="05000000000000000000" pitchFamily="2" charset="2"/>
              </a:rPr>
              <a:t>GitLab</a:t>
            </a:r>
            <a:r>
              <a:rPr lang="de-DE" dirty="0">
                <a:sym typeface="Wingdings" panose="05000000000000000000" pitchFamily="2" charset="2"/>
              </a:rPr>
              <a:t> Runner Paket installieren</a:t>
            </a:r>
          </a:p>
          <a:p>
            <a:pPr marL="457200" indent="-457200">
              <a:buFont typeface="+mj-lt"/>
              <a:buAutoNum type="arabicPeriod"/>
            </a:pPr>
            <a:r>
              <a:rPr lang="de-DE" dirty="0">
                <a:sym typeface="Wingdings" panose="05000000000000000000" pitchFamily="2" charset="2"/>
              </a:rPr>
              <a:t>Installation einer bestimmten </a:t>
            </a:r>
            <a:r>
              <a:rPr lang="de-DE" dirty="0" err="1">
                <a:sym typeface="Wingdings" panose="05000000000000000000" pitchFamily="2" charset="2"/>
              </a:rPr>
              <a:t>GitLab</a:t>
            </a:r>
            <a:r>
              <a:rPr lang="de-DE" dirty="0">
                <a:sym typeface="Wingdings" panose="05000000000000000000" pitchFamily="2" charset="2"/>
              </a:rPr>
              <a:t> Runner Version</a:t>
            </a:r>
          </a:p>
          <a:p>
            <a:pPr marL="457200" indent="-457200">
              <a:buFont typeface="+mj-lt"/>
              <a:buAutoNum type="arabicPeriod"/>
            </a:pPr>
            <a:r>
              <a:rPr lang="de-DE" dirty="0" err="1">
                <a:sym typeface="Wingdings" panose="05000000000000000000" pitchFamily="2" charset="2"/>
              </a:rPr>
              <a:t>GitLab</a:t>
            </a:r>
            <a:r>
              <a:rPr lang="de-DE" dirty="0">
                <a:sym typeface="Wingdings" panose="05000000000000000000" pitchFamily="2" charset="2"/>
              </a:rPr>
              <a:t> Runner registrieren</a:t>
            </a:r>
          </a:p>
          <a:p>
            <a:pPr marL="457200" indent="-457200">
              <a:buFont typeface="+mj-lt"/>
              <a:buAutoNum type="arabicPeriod"/>
            </a:pPr>
            <a:r>
              <a:rPr lang="de-DE" dirty="0" err="1">
                <a:sym typeface="Wingdings" panose="05000000000000000000" pitchFamily="2" charset="2"/>
              </a:rPr>
              <a:t>GitLab</a:t>
            </a:r>
            <a:r>
              <a:rPr lang="de-DE" dirty="0">
                <a:sym typeface="Wingdings" panose="05000000000000000000" pitchFamily="2" charset="2"/>
              </a:rPr>
              <a:t> Runner aktualisieren</a:t>
            </a:r>
          </a:p>
          <a:p>
            <a:pPr marL="457200" indent="-457200">
              <a:buFont typeface="+mj-lt"/>
              <a:buAutoNum type="arabicPeriod"/>
            </a:pPr>
            <a:endParaRPr lang="de-DE" dirty="0">
              <a:sym typeface="Wingdings" panose="05000000000000000000" pitchFamily="2" charset="2"/>
            </a:endParaRPr>
          </a:p>
          <a:p>
            <a:pPr marL="0" indent="0">
              <a:buNone/>
            </a:pPr>
            <a:endParaRPr lang="de-DE" b="1" dirty="0"/>
          </a:p>
        </p:txBody>
      </p:sp>
    </p:spTree>
    <p:extLst>
      <p:ext uri="{BB962C8B-B14F-4D97-AF65-F5344CB8AC3E}">
        <p14:creationId xmlns:p14="http://schemas.microsoft.com/office/powerpoint/2010/main" val="18185535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Offizielles </a:t>
            </a:r>
            <a:r>
              <a:rPr lang="de-DE" b="1" dirty="0" err="1"/>
              <a:t>GitLab</a:t>
            </a:r>
            <a:r>
              <a:rPr lang="de-DE" b="1" dirty="0"/>
              <a:t> Repository hinzufügen</a:t>
            </a:r>
          </a:p>
          <a:p>
            <a:pPr marL="0" indent="0">
              <a:buNone/>
            </a:pPr>
            <a:endParaRPr lang="de-DE" b="1" dirty="0"/>
          </a:p>
          <a:p>
            <a:pPr marL="0" indent="0">
              <a:buNone/>
            </a:pPr>
            <a:r>
              <a:rPr lang="de-DE" sz="2000" dirty="0">
                <a:latin typeface="Consolas" panose="020B0609020204030204" pitchFamily="49" charset="0"/>
                <a:sym typeface="Wingdings" panose="05000000000000000000" pitchFamily="2" charset="2"/>
              </a:rPr>
              <a:t># Für Debian/Ubuntu/Mint (Achtung bei Debian: APT-</a:t>
            </a:r>
            <a:r>
              <a:rPr lang="de-DE" sz="2000" dirty="0" err="1">
                <a:latin typeface="Consolas" panose="020B0609020204030204" pitchFamily="49" charset="0"/>
                <a:sym typeface="Wingdings" panose="05000000000000000000" pitchFamily="2" charset="2"/>
              </a:rPr>
              <a:t>Pinning</a:t>
            </a:r>
            <a:r>
              <a:rPr lang="de-DE" sz="2000" dirty="0">
                <a:latin typeface="Consolas" panose="020B0609020204030204" pitchFamily="49" charset="0"/>
                <a:sym typeface="Wingdings" panose="05000000000000000000" pitchFamily="2" charset="2"/>
              </a:rPr>
              <a:t>!)</a:t>
            </a:r>
          </a:p>
          <a:p>
            <a:pPr marL="0" indent="0">
              <a:buNone/>
            </a:pPr>
            <a:r>
              <a:rPr lang="de-DE" sz="2000" dirty="0" err="1">
                <a:latin typeface="Consolas" panose="020B0609020204030204" pitchFamily="49" charset="0"/>
                <a:sym typeface="Wingdings" panose="05000000000000000000" pitchFamily="2" charset="2"/>
              </a:rPr>
              <a:t>curl</a:t>
            </a:r>
            <a:r>
              <a:rPr lang="de-DE" sz="2000" dirty="0">
                <a:latin typeface="Consolas" panose="020B0609020204030204" pitchFamily="49" charset="0"/>
                <a:sym typeface="Wingdings" panose="05000000000000000000" pitchFamily="2" charset="2"/>
              </a:rPr>
              <a:t> -L https://packages.gitlab.com/install/repositories/runner/gitlab-runner/script.deb.sh | </a:t>
            </a:r>
            <a:r>
              <a:rPr lang="de-DE" sz="2000" dirty="0" err="1">
                <a:latin typeface="Consolas" panose="020B0609020204030204" pitchFamily="49" charset="0"/>
                <a:sym typeface="Wingdings" panose="05000000000000000000" pitchFamily="2" charset="2"/>
              </a:rPr>
              <a:t>sudo</a:t>
            </a:r>
            <a:r>
              <a:rPr lang="de-DE" sz="2000" dirty="0">
                <a:latin typeface="Consolas" panose="020B0609020204030204" pitchFamily="49" charset="0"/>
                <a:sym typeface="Wingdings" panose="05000000000000000000" pitchFamily="2" charset="2"/>
              </a:rPr>
              <a:t> bash</a:t>
            </a:r>
          </a:p>
          <a:p>
            <a:pPr marL="0" indent="0">
              <a:buNone/>
            </a:pPr>
            <a:r>
              <a:rPr lang="de-DE" sz="2000" dirty="0">
                <a:latin typeface="Consolas" panose="020B0609020204030204" pitchFamily="49" charset="0"/>
                <a:sym typeface="Wingdings" panose="05000000000000000000" pitchFamily="2" charset="2"/>
              </a:rPr>
              <a:t> </a:t>
            </a:r>
          </a:p>
          <a:p>
            <a:pPr marL="0" indent="0">
              <a:buNone/>
            </a:pPr>
            <a:r>
              <a:rPr lang="de-DE" sz="2000" dirty="0">
                <a:latin typeface="Consolas" panose="020B0609020204030204" pitchFamily="49" charset="0"/>
                <a:sym typeface="Wingdings" panose="05000000000000000000" pitchFamily="2" charset="2"/>
              </a:rPr>
              <a:t># Für RHEL/</a:t>
            </a:r>
            <a:r>
              <a:rPr lang="de-DE" sz="2000" dirty="0" err="1">
                <a:latin typeface="Consolas" panose="020B0609020204030204" pitchFamily="49" charset="0"/>
                <a:sym typeface="Wingdings" panose="05000000000000000000" pitchFamily="2" charset="2"/>
              </a:rPr>
              <a:t>CentOS</a:t>
            </a:r>
            <a:r>
              <a:rPr lang="de-DE" sz="2000" dirty="0">
                <a:latin typeface="Consolas" panose="020B0609020204030204" pitchFamily="49" charset="0"/>
                <a:sym typeface="Wingdings" panose="05000000000000000000" pitchFamily="2" charset="2"/>
              </a:rPr>
              <a:t>/Fedora</a:t>
            </a:r>
          </a:p>
          <a:p>
            <a:pPr marL="0" indent="0">
              <a:buNone/>
            </a:pPr>
            <a:r>
              <a:rPr lang="de-DE" sz="2000" dirty="0" err="1">
                <a:latin typeface="Consolas" panose="020B0609020204030204" pitchFamily="49" charset="0"/>
                <a:sym typeface="Wingdings" panose="05000000000000000000" pitchFamily="2" charset="2"/>
              </a:rPr>
              <a:t>curl</a:t>
            </a:r>
            <a:r>
              <a:rPr lang="de-DE" sz="2000" dirty="0">
                <a:latin typeface="Consolas" panose="020B0609020204030204" pitchFamily="49" charset="0"/>
                <a:sym typeface="Wingdings" panose="05000000000000000000" pitchFamily="2" charset="2"/>
              </a:rPr>
              <a:t> -L https://packages.gitlab.com/install/repositories/runner/gitlab-runner/script.rpm.sh | </a:t>
            </a:r>
            <a:r>
              <a:rPr lang="de-DE" sz="2000" dirty="0" err="1">
                <a:latin typeface="Consolas" panose="020B0609020204030204" pitchFamily="49" charset="0"/>
                <a:sym typeface="Wingdings" panose="05000000000000000000" pitchFamily="2" charset="2"/>
              </a:rPr>
              <a:t>sudo</a:t>
            </a:r>
            <a:r>
              <a:rPr lang="de-DE" sz="2000" dirty="0">
                <a:latin typeface="Consolas" panose="020B0609020204030204" pitchFamily="49" charset="0"/>
                <a:sym typeface="Wingdings" panose="05000000000000000000" pitchFamily="2" charset="2"/>
              </a:rPr>
              <a:t> bash</a:t>
            </a:r>
          </a:p>
          <a:p>
            <a:pPr marL="0" indent="0">
              <a:buNone/>
            </a:pPr>
            <a:endParaRPr lang="de-DE" dirty="0">
              <a:sym typeface="Wingdings" panose="05000000000000000000" pitchFamily="2" charset="2"/>
            </a:endParaRPr>
          </a:p>
          <a:p>
            <a:pPr marL="0" indent="0">
              <a:buNone/>
            </a:pPr>
            <a:endParaRPr lang="de-DE" b="1" dirty="0"/>
          </a:p>
        </p:txBody>
      </p:sp>
    </p:spTree>
    <p:extLst>
      <p:ext uri="{BB962C8B-B14F-4D97-AF65-F5344CB8AC3E}">
        <p14:creationId xmlns:p14="http://schemas.microsoft.com/office/powerpoint/2010/main" val="20619676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Offizielle </a:t>
            </a:r>
            <a:r>
              <a:rPr lang="de-DE" b="1" dirty="0" err="1"/>
              <a:t>GitLab</a:t>
            </a:r>
            <a:r>
              <a:rPr lang="de-DE" b="1" dirty="0"/>
              <a:t> Repository hinzufügen</a:t>
            </a:r>
          </a:p>
          <a:p>
            <a:pPr>
              <a:buFont typeface="Arial" panose="020B0604020202020204" pitchFamily="34" charset="0"/>
              <a:buChar char="•"/>
            </a:pPr>
            <a:r>
              <a:rPr lang="de-DE" dirty="0"/>
              <a:t>Debian-Benutzer sollten APT-</a:t>
            </a:r>
            <a:r>
              <a:rPr lang="de-DE" dirty="0" err="1"/>
              <a:t>Pinning</a:t>
            </a:r>
            <a:r>
              <a:rPr lang="de-DE" dirty="0"/>
              <a:t> verwenden</a:t>
            </a:r>
          </a:p>
          <a:p>
            <a:pPr>
              <a:buFont typeface="Arial" panose="020B0604020202020204" pitchFamily="34" charset="0"/>
              <a:buChar char="•"/>
            </a:pPr>
            <a:endParaRPr lang="de-DE" dirty="0"/>
          </a:p>
          <a:p>
            <a:pPr marL="0" indent="0">
              <a:buNone/>
            </a:pPr>
            <a:r>
              <a:rPr lang="de-DE" sz="2000" dirty="0" err="1">
                <a:latin typeface="Consolas" panose="020B0609020204030204" pitchFamily="49" charset="0"/>
              </a:rPr>
              <a:t>cat</a:t>
            </a:r>
            <a:r>
              <a:rPr lang="de-DE" sz="2000" dirty="0">
                <a:latin typeface="Consolas" panose="020B0609020204030204" pitchFamily="49" charset="0"/>
              </a:rPr>
              <a:t> &lt;&lt;EOF | </a:t>
            </a:r>
            <a:r>
              <a:rPr lang="de-DE" sz="2000" dirty="0" err="1">
                <a:latin typeface="Consolas" panose="020B0609020204030204" pitchFamily="49" charset="0"/>
              </a:rPr>
              <a:t>sudo</a:t>
            </a:r>
            <a:r>
              <a:rPr lang="de-DE" sz="2000" dirty="0">
                <a:latin typeface="Consolas" panose="020B0609020204030204" pitchFamily="49" charset="0"/>
              </a:rPr>
              <a:t> </a:t>
            </a:r>
            <a:r>
              <a:rPr lang="de-DE" sz="2000" dirty="0" err="1">
                <a:latin typeface="Consolas" panose="020B0609020204030204" pitchFamily="49" charset="0"/>
              </a:rPr>
              <a:t>tee</a:t>
            </a:r>
            <a:r>
              <a:rPr lang="de-DE" sz="2000" dirty="0">
                <a:latin typeface="Consolas" panose="020B0609020204030204" pitchFamily="49" charset="0"/>
              </a:rPr>
              <a:t> /</a:t>
            </a:r>
            <a:r>
              <a:rPr lang="de-DE" sz="2000" dirty="0" err="1">
                <a:latin typeface="Consolas" panose="020B0609020204030204" pitchFamily="49" charset="0"/>
              </a:rPr>
              <a:t>etc</a:t>
            </a:r>
            <a:r>
              <a:rPr lang="de-DE" sz="2000" dirty="0">
                <a:latin typeface="Consolas" panose="020B0609020204030204" pitchFamily="49" charset="0"/>
              </a:rPr>
              <a:t>/</a:t>
            </a:r>
            <a:r>
              <a:rPr lang="de-DE" sz="2000" dirty="0" err="1">
                <a:latin typeface="Consolas" panose="020B0609020204030204" pitchFamily="49" charset="0"/>
              </a:rPr>
              <a:t>apt</a:t>
            </a:r>
            <a:r>
              <a:rPr lang="de-DE" sz="2000" dirty="0">
                <a:latin typeface="Consolas" panose="020B0609020204030204" pitchFamily="49" charset="0"/>
              </a:rPr>
              <a:t>/</a:t>
            </a:r>
            <a:r>
              <a:rPr lang="de-DE" sz="2000" dirty="0" err="1">
                <a:latin typeface="Consolas" panose="020B0609020204030204" pitchFamily="49" charset="0"/>
              </a:rPr>
              <a:t>preferences.d</a:t>
            </a:r>
            <a:r>
              <a:rPr lang="de-DE" sz="2000" dirty="0">
                <a:latin typeface="Consolas" panose="020B0609020204030204" pitchFamily="49" charset="0"/>
              </a:rPr>
              <a:t>/</a:t>
            </a:r>
            <a:r>
              <a:rPr lang="de-DE" sz="2000" dirty="0" err="1">
                <a:latin typeface="Consolas" panose="020B0609020204030204" pitchFamily="49" charset="0"/>
              </a:rPr>
              <a:t>pin-gitlab-runner.pref</a:t>
            </a:r>
            <a:endParaRPr lang="de-DE" sz="2000" dirty="0">
              <a:latin typeface="Consolas" panose="020B0609020204030204" pitchFamily="49" charset="0"/>
            </a:endParaRPr>
          </a:p>
          <a:p>
            <a:pPr marL="0" indent="0">
              <a:buNone/>
            </a:pPr>
            <a:r>
              <a:rPr lang="de-DE" sz="2000" dirty="0">
                <a:latin typeface="Consolas" panose="020B0609020204030204" pitchFamily="49" charset="0"/>
              </a:rPr>
              <a:t>Explanation: </a:t>
            </a:r>
            <a:r>
              <a:rPr lang="de-DE" sz="2000" dirty="0" err="1">
                <a:latin typeface="Consolas" panose="020B0609020204030204" pitchFamily="49" charset="0"/>
              </a:rPr>
              <a:t>Prefer</a:t>
            </a:r>
            <a:r>
              <a:rPr lang="de-DE" sz="2000" dirty="0">
                <a:latin typeface="Consolas" panose="020B0609020204030204" pitchFamily="49" charset="0"/>
              </a:rPr>
              <a:t> </a:t>
            </a:r>
            <a:r>
              <a:rPr lang="de-DE" sz="2000" dirty="0" err="1">
                <a:latin typeface="Consolas" panose="020B0609020204030204" pitchFamily="49" charset="0"/>
              </a:rPr>
              <a:t>GitLab</a:t>
            </a:r>
            <a:r>
              <a:rPr lang="de-DE" sz="2000" dirty="0">
                <a:latin typeface="Consolas" panose="020B0609020204030204" pitchFamily="49" charset="0"/>
              </a:rPr>
              <a:t> </a:t>
            </a:r>
            <a:r>
              <a:rPr lang="de-DE" sz="2000" dirty="0" err="1">
                <a:latin typeface="Consolas" panose="020B0609020204030204" pitchFamily="49" charset="0"/>
              </a:rPr>
              <a:t>provided</a:t>
            </a:r>
            <a:r>
              <a:rPr lang="de-DE" sz="2000" dirty="0">
                <a:latin typeface="Consolas" panose="020B0609020204030204" pitchFamily="49" charset="0"/>
              </a:rPr>
              <a:t> </a:t>
            </a:r>
            <a:r>
              <a:rPr lang="de-DE" sz="2000" dirty="0" err="1">
                <a:latin typeface="Consolas" panose="020B0609020204030204" pitchFamily="49" charset="0"/>
              </a:rPr>
              <a:t>packages</a:t>
            </a:r>
            <a:r>
              <a:rPr lang="de-DE" sz="2000" dirty="0">
                <a:latin typeface="Consolas" panose="020B0609020204030204" pitchFamily="49" charset="0"/>
              </a:rPr>
              <a:t> </a:t>
            </a:r>
            <a:r>
              <a:rPr lang="de-DE" sz="2000" dirty="0" err="1">
                <a:latin typeface="Consolas" panose="020B0609020204030204" pitchFamily="49" charset="0"/>
              </a:rPr>
              <a:t>over</a:t>
            </a:r>
            <a:r>
              <a:rPr lang="de-DE" sz="2000" dirty="0">
                <a:latin typeface="Consolas" panose="020B0609020204030204" pitchFamily="49" charset="0"/>
              </a:rPr>
              <a:t> </a:t>
            </a:r>
            <a:r>
              <a:rPr lang="de-DE" sz="2000" dirty="0" err="1">
                <a:latin typeface="Consolas" panose="020B0609020204030204" pitchFamily="49" charset="0"/>
              </a:rPr>
              <a:t>the</a:t>
            </a:r>
            <a:r>
              <a:rPr lang="de-DE" sz="2000" dirty="0">
                <a:latin typeface="Consolas" panose="020B0609020204030204" pitchFamily="49" charset="0"/>
              </a:rPr>
              <a:t> Debian native </a:t>
            </a:r>
            <a:r>
              <a:rPr lang="de-DE" sz="2000" dirty="0" err="1">
                <a:latin typeface="Consolas" panose="020B0609020204030204" pitchFamily="49" charset="0"/>
              </a:rPr>
              <a:t>ones</a:t>
            </a:r>
            <a:endParaRPr lang="de-DE" sz="2000" dirty="0">
              <a:latin typeface="Consolas" panose="020B0609020204030204" pitchFamily="49" charset="0"/>
            </a:endParaRPr>
          </a:p>
          <a:p>
            <a:pPr marL="0" indent="0">
              <a:buNone/>
            </a:pPr>
            <a:r>
              <a:rPr lang="de-DE" sz="2000" dirty="0">
                <a:latin typeface="Consolas" panose="020B0609020204030204" pitchFamily="49" charset="0"/>
              </a:rPr>
              <a:t>Package: </a:t>
            </a:r>
            <a:r>
              <a:rPr lang="de-DE" sz="2000" dirty="0" err="1">
                <a:latin typeface="Consolas" panose="020B0609020204030204" pitchFamily="49" charset="0"/>
              </a:rPr>
              <a:t>gitlab-runner</a:t>
            </a:r>
            <a:endParaRPr lang="de-DE" sz="2000" dirty="0">
              <a:latin typeface="Consolas" panose="020B0609020204030204" pitchFamily="49" charset="0"/>
            </a:endParaRPr>
          </a:p>
          <a:p>
            <a:pPr marL="0" indent="0">
              <a:buNone/>
            </a:pPr>
            <a:r>
              <a:rPr lang="de-DE" sz="2000" dirty="0">
                <a:latin typeface="Consolas" panose="020B0609020204030204" pitchFamily="49" charset="0"/>
              </a:rPr>
              <a:t>Pin: </a:t>
            </a:r>
            <a:r>
              <a:rPr lang="de-DE" sz="2000" dirty="0" err="1">
                <a:latin typeface="Consolas" panose="020B0609020204030204" pitchFamily="49" charset="0"/>
              </a:rPr>
              <a:t>origin</a:t>
            </a:r>
            <a:r>
              <a:rPr lang="de-DE" sz="2000" dirty="0">
                <a:latin typeface="Consolas" panose="020B0609020204030204" pitchFamily="49" charset="0"/>
              </a:rPr>
              <a:t> packages.gitlab.com</a:t>
            </a:r>
          </a:p>
          <a:p>
            <a:pPr marL="0" indent="0">
              <a:buNone/>
            </a:pPr>
            <a:r>
              <a:rPr lang="de-DE" sz="2000" dirty="0">
                <a:latin typeface="Consolas" panose="020B0609020204030204" pitchFamily="49" charset="0"/>
              </a:rPr>
              <a:t>Pin-</a:t>
            </a:r>
            <a:r>
              <a:rPr lang="de-DE" sz="2000" dirty="0" err="1">
                <a:latin typeface="Consolas" panose="020B0609020204030204" pitchFamily="49" charset="0"/>
              </a:rPr>
              <a:t>Priority</a:t>
            </a:r>
            <a:r>
              <a:rPr lang="de-DE" sz="2000" dirty="0">
                <a:latin typeface="Consolas" panose="020B0609020204030204" pitchFamily="49" charset="0"/>
              </a:rPr>
              <a:t>: 1001</a:t>
            </a:r>
          </a:p>
          <a:p>
            <a:pPr marL="0" indent="0">
              <a:buNone/>
            </a:pPr>
            <a:r>
              <a:rPr lang="de-DE" sz="2000" dirty="0">
                <a:latin typeface="Consolas" panose="020B0609020204030204" pitchFamily="49" charset="0"/>
              </a:rPr>
              <a:t>EOF</a:t>
            </a:r>
          </a:p>
          <a:p>
            <a:pPr marL="0" indent="0">
              <a:buNone/>
            </a:pPr>
            <a:endParaRPr lang="de-DE" dirty="0">
              <a:sym typeface="Wingdings" panose="05000000000000000000" pitchFamily="2" charset="2"/>
            </a:endParaRPr>
          </a:p>
          <a:p>
            <a:pPr marL="0" indent="0">
              <a:buNone/>
            </a:pPr>
            <a:endParaRPr lang="de-DE" b="1" dirty="0"/>
          </a:p>
        </p:txBody>
      </p:sp>
    </p:spTree>
    <p:extLst>
      <p:ext uri="{BB962C8B-B14F-4D97-AF65-F5344CB8AC3E}">
        <p14:creationId xmlns:p14="http://schemas.microsoft.com/office/powerpoint/2010/main" val="26286465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Inhaltsplatzhalter 18">
            <a:extLst>
              <a:ext uri="{FF2B5EF4-FFF2-40B4-BE49-F238E27FC236}">
                <a16:creationId xmlns:a16="http://schemas.microsoft.com/office/drawing/2014/main" id="{BE3C4C95-FD5D-27F0-ED0C-AB8113CAC9F1}"/>
              </a:ext>
            </a:extLst>
          </p:cNvPr>
          <p:cNvSpPr>
            <a:spLocks noGrp="1"/>
          </p:cNvSpPr>
          <p:nvPr>
            <p:ph idx="1"/>
          </p:nvPr>
        </p:nvSpPr>
        <p:spPr/>
        <p:txBody>
          <a:bodyPr/>
          <a:lstStyle/>
          <a:p>
            <a:pPr>
              <a:buFont typeface="Arial" panose="020B0604020202020204" pitchFamily="34" charset="0"/>
              <a:buChar char="•"/>
            </a:pPr>
            <a:endParaRPr lang="de-DE" altLang="de-DE" sz="1800" b="1" dirty="0"/>
          </a:p>
          <a:p>
            <a:pPr>
              <a:buFont typeface="Arial" panose="020B0604020202020204" pitchFamily="34" charset="0"/>
              <a:buChar char="•"/>
            </a:pPr>
            <a:r>
              <a:rPr lang="de-DE" altLang="de-DE" sz="1800" b="1" dirty="0"/>
              <a:t>Tag 1 – Einführung in </a:t>
            </a:r>
            <a:r>
              <a:rPr lang="de-DE" altLang="de-DE" sz="1800" b="1" dirty="0" err="1"/>
              <a:t>Git</a:t>
            </a:r>
            <a:r>
              <a:rPr lang="de-DE" altLang="de-DE" sz="1800" b="1" dirty="0"/>
              <a:t> und </a:t>
            </a:r>
            <a:r>
              <a:rPr lang="de-DE" altLang="de-DE" sz="1800" b="1" dirty="0" err="1"/>
              <a:t>GitLab</a:t>
            </a:r>
            <a:r>
              <a:rPr lang="de-DE" altLang="de-DE" sz="1800" b="1" dirty="0"/>
              <a:t>, </a:t>
            </a:r>
            <a:r>
              <a:rPr lang="de-DE" altLang="de-DE" sz="1800" b="1" dirty="0" err="1"/>
              <a:t>Git</a:t>
            </a:r>
            <a:r>
              <a:rPr lang="de-DE" altLang="de-DE" sz="1800" b="1" dirty="0"/>
              <a:t>-Workflow im Team</a:t>
            </a:r>
          </a:p>
          <a:p>
            <a:pPr lvl="1">
              <a:buFont typeface="Arial" panose="020B0604020202020204" pitchFamily="34" charset="0"/>
              <a:buChar char="•"/>
            </a:pPr>
            <a:r>
              <a:rPr lang="de-DE" altLang="de-DE" sz="1400" dirty="0"/>
              <a:t>Einführung &amp; Kursüberblick</a:t>
            </a:r>
          </a:p>
          <a:p>
            <a:pPr lvl="1">
              <a:buFont typeface="Arial" panose="020B0604020202020204" pitchFamily="34" charset="0"/>
              <a:buChar char="•"/>
            </a:pPr>
            <a:r>
              <a:rPr lang="de-DE" altLang="de-DE" sz="1400" dirty="0"/>
              <a:t>Grundlagen von </a:t>
            </a:r>
            <a:r>
              <a:rPr lang="de-DE" altLang="de-DE" sz="1400" dirty="0" err="1"/>
              <a:t>Git</a:t>
            </a:r>
            <a:r>
              <a:rPr lang="de-DE" altLang="de-DE" sz="1400" dirty="0"/>
              <a:t> und </a:t>
            </a:r>
            <a:r>
              <a:rPr lang="de-DE" altLang="de-DE" sz="1400" dirty="0" err="1"/>
              <a:t>GitLab</a:t>
            </a:r>
            <a:endParaRPr lang="de-DE" altLang="de-DE" sz="1400" dirty="0"/>
          </a:p>
          <a:p>
            <a:pPr lvl="1">
              <a:buFont typeface="Arial" panose="020B0604020202020204" pitchFamily="34" charset="0"/>
              <a:buChar char="•"/>
            </a:pPr>
            <a:r>
              <a:rPr lang="de-DE" altLang="de-DE" sz="1400" dirty="0" err="1"/>
              <a:t>Git</a:t>
            </a:r>
            <a:r>
              <a:rPr lang="de-DE" altLang="de-DE" sz="1400" dirty="0"/>
              <a:t> </a:t>
            </a:r>
            <a:r>
              <a:rPr lang="de-DE" altLang="de-DE" sz="1400" dirty="0" err="1"/>
              <a:t>Rebase</a:t>
            </a:r>
            <a:r>
              <a:rPr lang="de-DE" altLang="de-DE" sz="1400" dirty="0"/>
              <a:t> &amp; </a:t>
            </a:r>
            <a:r>
              <a:rPr lang="de-DE" altLang="de-DE" sz="1400" dirty="0" err="1"/>
              <a:t>Merge</a:t>
            </a:r>
            <a:r>
              <a:rPr lang="de-DE" altLang="de-DE" sz="1400" dirty="0"/>
              <a:t>-Strategien</a:t>
            </a:r>
          </a:p>
          <a:p>
            <a:pPr lvl="1">
              <a:buFont typeface="Arial" panose="020B0604020202020204" pitchFamily="34" charset="0"/>
              <a:buChar char="•"/>
            </a:pPr>
            <a:r>
              <a:rPr lang="de-DE" altLang="de-DE" sz="1400" dirty="0" err="1"/>
              <a:t>Git</a:t>
            </a:r>
            <a:r>
              <a:rPr lang="de-DE" altLang="de-DE" sz="1400" dirty="0"/>
              <a:t>-Workflow im Team</a:t>
            </a:r>
          </a:p>
          <a:p>
            <a:pPr lvl="1">
              <a:buFont typeface="Arial" panose="020B0604020202020204" pitchFamily="34" charset="0"/>
              <a:buChar char="•"/>
            </a:pPr>
            <a:endParaRPr lang="de-DE" altLang="de-DE" sz="1400" dirty="0"/>
          </a:p>
          <a:p>
            <a:pPr>
              <a:buFont typeface="Arial" panose="020B0604020202020204" pitchFamily="34" charset="0"/>
              <a:buChar char="•"/>
            </a:pPr>
            <a:r>
              <a:rPr lang="de-DE" altLang="de-DE" sz="1800" b="1" dirty="0"/>
              <a:t>Tag 2 – Vertiefung </a:t>
            </a:r>
            <a:r>
              <a:rPr lang="de-DE" altLang="de-DE" sz="1800" b="1" dirty="0" err="1"/>
              <a:t>Git</a:t>
            </a:r>
            <a:r>
              <a:rPr lang="de-DE" altLang="de-DE" sz="1800" b="1" dirty="0"/>
              <a:t>-Workflow, CI/CD &amp; </a:t>
            </a:r>
            <a:r>
              <a:rPr lang="de-DE" altLang="de-DE" sz="1800" b="1" dirty="0" err="1"/>
              <a:t>GitOps</a:t>
            </a:r>
            <a:endParaRPr lang="de-DE" altLang="de-DE" sz="1800" b="1" dirty="0"/>
          </a:p>
          <a:p>
            <a:pPr lvl="1">
              <a:buFont typeface="Arial" panose="020B0604020202020204" pitchFamily="34" charset="0"/>
              <a:buChar char="•"/>
            </a:pPr>
            <a:r>
              <a:rPr lang="de-DE" altLang="de-DE" sz="1400" dirty="0" err="1"/>
              <a:t>Gitflow</a:t>
            </a:r>
            <a:r>
              <a:rPr lang="de-DE" altLang="de-DE" sz="1400" dirty="0"/>
              <a:t>-Workflow</a:t>
            </a:r>
          </a:p>
          <a:p>
            <a:pPr lvl="1">
              <a:buFont typeface="Arial" panose="020B0604020202020204" pitchFamily="34" charset="0"/>
              <a:buChar char="•"/>
            </a:pPr>
            <a:r>
              <a:rPr lang="de-DE" altLang="de-DE" sz="1400" dirty="0"/>
              <a:t>Tags, Releases &amp; deren Verwaltung</a:t>
            </a:r>
          </a:p>
          <a:p>
            <a:pPr lvl="1">
              <a:buFont typeface="Arial" panose="020B0604020202020204" pitchFamily="34" charset="0"/>
              <a:buChar char="•"/>
            </a:pPr>
            <a:r>
              <a:rPr lang="de-DE" altLang="de-DE" sz="1400" dirty="0"/>
              <a:t>Einführung in </a:t>
            </a:r>
            <a:r>
              <a:rPr lang="de-DE" altLang="de-DE" sz="1400" dirty="0" err="1"/>
              <a:t>GitLab</a:t>
            </a:r>
            <a:r>
              <a:rPr lang="de-DE" altLang="de-DE" sz="1400" dirty="0"/>
              <a:t> CI/CD &amp; </a:t>
            </a:r>
            <a:r>
              <a:rPr lang="de-DE" altLang="de-DE" sz="1400" dirty="0" err="1"/>
              <a:t>gitlab.yml</a:t>
            </a:r>
            <a:endParaRPr lang="de-DE" altLang="de-DE" sz="1400" dirty="0"/>
          </a:p>
          <a:p>
            <a:pPr lvl="1">
              <a:buFont typeface="Arial" panose="020B0604020202020204" pitchFamily="34" charset="0"/>
              <a:buChar char="•"/>
            </a:pPr>
            <a:r>
              <a:rPr lang="de-DE" altLang="de-DE" sz="1400" dirty="0"/>
              <a:t>Grundlagen von </a:t>
            </a:r>
            <a:r>
              <a:rPr lang="de-DE" altLang="de-DE" sz="1400" dirty="0" err="1"/>
              <a:t>GitOps</a:t>
            </a:r>
            <a:endParaRPr lang="de-DE" altLang="de-DE" sz="1400" dirty="0"/>
          </a:p>
          <a:p>
            <a:pPr lvl="1">
              <a:buFont typeface="Arial" panose="020B0604020202020204" pitchFamily="34" charset="0"/>
              <a:buChar char="•"/>
            </a:pPr>
            <a:endParaRPr lang="de-DE" altLang="de-DE" sz="1400" dirty="0"/>
          </a:p>
          <a:p>
            <a:pPr>
              <a:buFont typeface="Arial" panose="020B0604020202020204" pitchFamily="34" charset="0"/>
              <a:buChar char="•"/>
            </a:pPr>
            <a:r>
              <a:rPr lang="de-DE" altLang="de-DE" sz="1800" b="1" dirty="0"/>
              <a:t>Tag 3 – Docker in der Entwicklung, </a:t>
            </a:r>
            <a:r>
              <a:rPr lang="de-DE" altLang="de-DE" sz="1800" b="1" dirty="0" err="1"/>
              <a:t>GitLab</a:t>
            </a:r>
            <a:r>
              <a:rPr lang="de-DE" altLang="de-DE" sz="1800" b="1" dirty="0"/>
              <a:t> CI und </a:t>
            </a:r>
            <a:r>
              <a:rPr lang="de-DE" altLang="de-DE" sz="1800" b="1" dirty="0" err="1"/>
              <a:t>Deployment</a:t>
            </a:r>
            <a:r>
              <a:rPr lang="de-DE" altLang="de-DE" sz="1800" b="1" dirty="0"/>
              <a:t>-Strategien</a:t>
            </a:r>
          </a:p>
          <a:p>
            <a:pPr lvl="1">
              <a:buFont typeface="Arial" panose="020B0604020202020204" pitchFamily="34" charset="0"/>
              <a:buChar char="•"/>
            </a:pPr>
            <a:r>
              <a:rPr lang="de-DE" altLang="de-DE" sz="1400" dirty="0"/>
              <a:t>Lokale Entwicklung mit Docker</a:t>
            </a:r>
          </a:p>
          <a:p>
            <a:pPr lvl="1">
              <a:buFont typeface="Arial" panose="020B0604020202020204" pitchFamily="34" charset="0"/>
              <a:buChar char="•"/>
            </a:pPr>
            <a:r>
              <a:rPr lang="de-DE" altLang="de-DE" sz="1400" dirty="0" err="1"/>
              <a:t>GitLab</a:t>
            </a:r>
            <a:r>
              <a:rPr lang="de-DE" altLang="de-DE" sz="1400" dirty="0"/>
              <a:t>-Runner &amp; Docker-Registry</a:t>
            </a:r>
          </a:p>
          <a:p>
            <a:pPr lvl="1">
              <a:buFont typeface="Arial" panose="020B0604020202020204" pitchFamily="34" charset="0"/>
              <a:buChar char="•"/>
            </a:pPr>
            <a:r>
              <a:rPr lang="de-DE" altLang="de-DE" sz="1400" dirty="0"/>
              <a:t>Erstellen </a:t>
            </a:r>
            <a:r>
              <a:rPr lang="de-DE" altLang="de-DE" sz="1400" dirty="0" err="1"/>
              <a:t>ovn</a:t>
            </a:r>
            <a:r>
              <a:rPr lang="de-DE" altLang="de-DE" sz="1400" dirty="0"/>
              <a:t> Release- und </a:t>
            </a:r>
            <a:r>
              <a:rPr lang="de-DE" altLang="de-DE" sz="1400" dirty="0" err="1"/>
              <a:t>Tagged</a:t>
            </a:r>
            <a:r>
              <a:rPr lang="de-DE" altLang="de-DE" sz="1400" dirty="0"/>
              <a:t>-Images</a:t>
            </a:r>
          </a:p>
          <a:p>
            <a:pPr lvl="1">
              <a:buFont typeface="Arial" panose="020B0604020202020204" pitchFamily="34" charset="0"/>
              <a:buChar char="•"/>
            </a:pPr>
            <a:r>
              <a:rPr lang="de-DE" altLang="de-DE" sz="1400" dirty="0"/>
              <a:t>Möglichkeiten des </a:t>
            </a:r>
            <a:r>
              <a:rPr lang="de-DE" altLang="de-DE" sz="1400" dirty="0" err="1"/>
              <a:t>Deployments</a:t>
            </a:r>
            <a:r>
              <a:rPr lang="de-DE" altLang="de-DE" sz="1400" dirty="0"/>
              <a:t> &amp; Verwaltung von Konfiguration</a:t>
            </a:r>
          </a:p>
          <a:p>
            <a:pPr lvl="1">
              <a:buFont typeface="Arial" panose="020B0604020202020204" pitchFamily="34" charset="0"/>
              <a:buChar char="•"/>
            </a:pPr>
            <a:endParaRPr lang="de-DE" altLang="de-DE" sz="1400" dirty="0"/>
          </a:p>
        </p:txBody>
      </p:sp>
      <p:sp>
        <p:nvSpPr>
          <p:cNvPr id="6147" name="Rectangle 1062">
            <a:extLst>
              <a:ext uri="{FF2B5EF4-FFF2-40B4-BE49-F238E27FC236}">
                <a16:creationId xmlns:a16="http://schemas.microsoft.com/office/drawing/2014/main" id="{C46E9340-3256-8D55-A265-94F2F41E288E}"/>
              </a:ext>
            </a:extLst>
          </p:cNvPr>
          <p:cNvSpPr>
            <a:spLocks noGrp="1" noChangeArrowheads="1"/>
          </p:cNvSpPr>
          <p:nvPr>
            <p:ph type="title"/>
          </p:nvPr>
        </p:nvSpPr>
        <p:spPr>
          <a:xfrm>
            <a:off x="285750" y="142875"/>
            <a:ext cx="5654675" cy="706438"/>
          </a:xfrm>
        </p:spPr>
        <p:txBody>
          <a:bodyPr/>
          <a:lstStyle/>
          <a:p>
            <a:r>
              <a:rPr lang="de-DE" altLang="de-DE" dirty="0"/>
              <a:t>Agenda</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nb-NO" b="1" dirty="0"/>
              <a:t>Aktuellstes GitLab Runner Paket installieren</a:t>
            </a:r>
          </a:p>
          <a:p>
            <a:pPr marL="0" indent="0">
              <a:buNone/>
            </a:pPr>
            <a:endParaRPr lang="de-DE" b="1" dirty="0"/>
          </a:p>
          <a:p>
            <a:pPr marL="0" indent="0">
              <a:buNone/>
            </a:pPr>
            <a:r>
              <a:rPr lang="de-DE" sz="2000" dirty="0">
                <a:latin typeface="Consolas" panose="020B0609020204030204" pitchFamily="49" charset="0"/>
                <a:sym typeface="Wingdings" panose="05000000000000000000" pitchFamily="2" charset="2"/>
              </a:rPr>
              <a:t># Für Debian/Ubuntu/Mint</a:t>
            </a:r>
          </a:p>
          <a:p>
            <a:pPr marL="0" indent="0">
              <a:buNone/>
            </a:pPr>
            <a:r>
              <a:rPr lang="de-DE" sz="2000" dirty="0" err="1">
                <a:latin typeface="Consolas" panose="020B0609020204030204" pitchFamily="49" charset="0"/>
                <a:sym typeface="Wingdings" panose="05000000000000000000" pitchFamily="2" charset="2"/>
              </a:rPr>
              <a:t>sudo</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apt-get</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install</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gitlab-runner</a:t>
            </a:r>
            <a:endParaRPr lang="de-DE" sz="2000" dirty="0">
              <a:latin typeface="Consolas" panose="020B0609020204030204" pitchFamily="49" charset="0"/>
              <a:sym typeface="Wingdings" panose="05000000000000000000" pitchFamily="2" charset="2"/>
            </a:endParaRPr>
          </a:p>
          <a:p>
            <a:pPr marL="0" indent="0">
              <a:buNone/>
            </a:pPr>
            <a:endParaRPr lang="de-DE" sz="2000" dirty="0">
              <a:latin typeface="Consolas" panose="020B0609020204030204" pitchFamily="49" charset="0"/>
              <a:sym typeface="Wingdings" panose="05000000000000000000" pitchFamily="2" charset="2"/>
            </a:endParaRPr>
          </a:p>
          <a:p>
            <a:pPr marL="0" indent="0">
              <a:buNone/>
            </a:pPr>
            <a:r>
              <a:rPr lang="de-DE" sz="2000" dirty="0">
                <a:latin typeface="Consolas" panose="020B0609020204030204" pitchFamily="49" charset="0"/>
                <a:sym typeface="Wingdings" panose="05000000000000000000" pitchFamily="2" charset="2"/>
              </a:rPr>
              <a:t># Für RHEL/</a:t>
            </a:r>
            <a:r>
              <a:rPr lang="de-DE" sz="2000" dirty="0" err="1">
                <a:latin typeface="Consolas" panose="020B0609020204030204" pitchFamily="49" charset="0"/>
                <a:sym typeface="Wingdings" panose="05000000000000000000" pitchFamily="2" charset="2"/>
              </a:rPr>
              <a:t>CentOS</a:t>
            </a:r>
            <a:r>
              <a:rPr lang="de-DE" sz="2000" dirty="0">
                <a:latin typeface="Consolas" panose="020B0609020204030204" pitchFamily="49" charset="0"/>
                <a:sym typeface="Wingdings" panose="05000000000000000000" pitchFamily="2" charset="2"/>
              </a:rPr>
              <a:t>/Fedora</a:t>
            </a:r>
          </a:p>
          <a:p>
            <a:pPr marL="0" indent="0">
              <a:buNone/>
            </a:pPr>
            <a:r>
              <a:rPr lang="de-DE" sz="2000" dirty="0" err="1">
                <a:latin typeface="Consolas" panose="020B0609020204030204" pitchFamily="49" charset="0"/>
                <a:sym typeface="Wingdings" panose="05000000000000000000" pitchFamily="2" charset="2"/>
              </a:rPr>
              <a:t>sudo</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yum</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install</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gitlab-runner</a:t>
            </a:r>
            <a:endParaRPr lang="de-DE" sz="2000" dirty="0">
              <a:latin typeface="Consolas" panose="020B0609020204030204" pitchFamily="49" charset="0"/>
              <a:sym typeface="Wingdings" panose="05000000000000000000" pitchFamily="2" charset="2"/>
            </a:endParaRPr>
          </a:p>
          <a:p>
            <a:pPr marL="0" indent="0">
              <a:buNone/>
            </a:pPr>
            <a:endParaRPr lang="de-DE" b="1" dirty="0"/>
          </a:p>
        </p:txBody>
      </p:sp>
    </p:spTree>
    <p:extLst>
      <p:ext uri="{BB962C8B-B14F-4D97-AF65-F5344CB8AC3E}">
        <p14:creationId xmlns:p14="http://schemas.microsoft.com/office/powerpoint/2010/main" val="14841216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Installation einer bestimmten </a:t>
            </a:r>
            <a:r>
              <a:rPr lang="de-DE" b="1" dirty="0" err="1"/>
              <a:t>GitLab</a:t>
            </a:r>
            <a:r>
              <a:rPr lang="de-DE" b="1" dirty="0"/>
              <a:t> Runner Version</a:t>
            </a:r>
          </a:p>
          <a:p>
            <a:pPr marL="0" indent="0">
              <a:buNone/>
            </a:pPr>
            <a:endParaRPr lang="de-DE" dirty="0">
              <a:sym typeface="Wingdings" panose="05000000000000000000" pitchFamily="2" charset="2"/>
            </a:endParaRPr>
          </a:p>
          <a:p>
            <a:pPr marL="0" indent="0">
              <a:buNone/>
            </a:pPr>
            <a:r>
              <a:rPr lang="de-DE" sz="2000" dirty="0">
                <a:latin typeface="Consolas" panose="020B0609020204030204" pitchFamily="49" charset="0"/>
              </a:rPr>
              <a:t># Für DEB basierte Systeme (Debian, Ubuntu, Mint..)</a:t>
            </a:r>
          </a:p>
          <a:p>
            <a:pPr marL="0" indent="0">
              <a:buNone/>
            </a:pPr>
            <a:r>
              <a:rPr lang="de-DE" sz="2000" dirty="0" err="1">
                <a:latin typeface="Consolas" panose="020B0609020204030204" pitchFamily="49" charset="0"/>
              </a:rPr>
              <a:t>apt</a:t>
            </a:r>
            <a:r>
              <a:rPr lang="de-DE" sz="2000" dirty="0">
                <a:latin typeface="Consolas" panose="020B0609020204030204" pitchFamily="49" charset="0"/>
              </a:rPr>
              <a:t>-cache </a:t>
            </a:r>
            <a:r>
              <a:rPr lang="de-DE" sz="2000" dirty="0" err="1">
                <a:latin typeface="Consolas" panose="020B0609020204030204" pitchFamily="49" charset="0"/>
              </a:rPr>
              <a:t>madison</a:t>
            </a:r>
            <a:r>
              <a:rPr lang="de-DE" sz="2000" dirty="0">
                <a:latin typeface="Consolas" panose="020B0609020204030204" pitchFamily="49" charset="0"/>
              </a:rPr>
              <a:t> </a:t>
            </a:r>
            <a:r>
              <a:rPr lang="de-DE" sz="2000" dirty="0" err="1">
                <a:latin typeface="Consolas" panose="020B0609020204030204" pitchFamily="49" charset="0"/>
              </a:rPr>
              <a:t>gitlab-runner</a:t>
            </a:r>
            <a:endParaRPr lang="de-DE" sz="2000" dirty="0">
              <a:latin typeface="Consolas" panose="020B0609020204030204" pitchFamily="49" charset="0"/>
            </a:endParaRPr>
          </a:p>
          <a:p>
            <a:pPr marL="0" indent="0">
              <a:buNone/>
            </a:pPr>
            <a:r>
              <a:rPr lang="de-DE" sz="2000" dirty="0" err="1">
                <a:latin typeface="Consolas" panose="020B0609020204030204" pitchFamily="49" charset="0"/>
              </a:rPr>
              <a:t>sudo</a:t>
            </a:r>
            <a:r>
              <a:rPr lang="de-DE" sz="2000" dirty="0">
                <a:latin typeface="Consolas" panose="020B0609020204030204" pitchFamily="49" charset="0"/>
              </a:rPr>
              <a:t> </a:t>
            </a:r>
            <a:r>
              <a:rPr lang="de-DE" sz="2000" dirty="0" err="1">
                <a:latin typeface="Consolas" panose="020B0609020204030204" pitchFamily="49" charset="0"/>
              </a:rPr>
              <a:t>apt-get</a:t>
            </a:r>
            <a:r>
              <a:rPr lang="de-DE" sz="2000" dirty="0">
                <a:latin typeface="Consolas" panose="020B0609020204030204" pitchFamily="49" charset="0"/>
              </a:rPr>
              <a:t> </a:t>
            </a:r>
            <a:r>
              <a:rPr lang="de-DE" sz="2000" dirty="0" err="1">
                <a:latin typeface="Consolas" panose="020B0609020204030204" pitchFamily="49" charset="0"/>
              </a:rPr>
              <a:t>install</a:t>
            </a:r>
            <a:r>
              <a:rPr lang="de-DE" sz="2000" dirty="0">
                <a:latin typeface="Consolas" panose="020B0609020204030204" pitchFamily="49" charset="0"/>
              </a:rPr>
              <a:t> </a:t>
            </a:r>
            <a:r>
              <a:rPr lang="de-DE" sz="2000" dirty="0" err="1">
                <a:latin typeface="Consolas" panose="020B0609020204030204" pitchFamily="49" charset="0"/>
              </a:rPr>
              <a:t>gitlab-runner</a:t>
            </a:r>
            <a:r>
              <a:rPr lang="de-DE" sz="2000" dirty="0">
                <a:latin typeface="Consolas" panose="020B0609020204030204" pitchFamily="49" charset="0"/>
              </a:rPr>
              <a:t>=10.0.0</a:t>
            </a:r>
          </a:p>
          <a:p>
            <a:pPr marL="0" indent="0">
              <a:buNone/>
            </a:pPr>
            <a:endParaRPr lang="de-DE" sz="2000" dirty="0">
              <a:latin typeface="Consolas" panose="020B0609020204030204" pitchFamily="49" charset="0"/>
            </a:endParaRPr>
          </a:p>
          <a:p>
            <a:pPr marL="0" indent="0">
              <a:buNone/>
            </a:pPr>
            <a:r>
              <a:rPr lang="de-DE" sz="2000" dirty="0">
                <a:latin typeface="Consolas" panose="020B0609020204030204" pitchFamily="49" charset="0"/>
              </a:rPr>
              <a:t># Für RPM basierte Systeme (RHEL, </a:t>
            </a:r>
            <a:r>
              <a:rPr lang="de-DE" sz="2000" dirty="0" err="1">
                <a:latin typeface="Consolas" panose="020B0609020204030204" pitchFamily="49" charset="0"/>
              </a:rPr>
              <a:t>centOS</a:t>
            </a:r>
            <a:r>
              <a:rPr lang="de-DE" sz="2000" dirty="0">
                <a:latin typeface="Consolas" panose="020B0609020204030204" pitchFamily="49" charset="0"/>
              </a:rPr>
              <a:t>, Fedora...)</a:t>
            </a:r>
          </a:p>
          <a:p>
            <a:pPr marL="0" indent="0">
              <a:buNone/>
            </a:pPr>
            <a:r>
              <a:rPr lang="de-DE" sz="2000" dirty="0" err="1">
                <a:latin typeface="Consolas" panose="020B0609020204030204" pitchFamily="49" charset="0"/>
              </a:rPr>
              <a:t>yum</a:t>
            </a:r>
            <a:r>
              <a:rPr lang="de-DE" sz="2000" dirty="0">
                <a:latin typeface="Consolas" panose="020B0609020204030204" pitchFamily="49" charset="0"/>
              </a:rPr>
              <a:t> </a:t>
            </a:r>
            <a:r>
              <a:rPr lang="de-DE" sz="2000" dirty="0" err="1">
                <a:latin typeface="Consolas" panose="020B0609020204030204" pitchFamily="49" charset="0"/>
              </a:rPr>
              <a:t>list</a:t>
            </a:r>
            <a:r>
              <a:rPr lang="de-DE" sz="2000" dirty="0">
                <a:latin typeface="Consolas" panose="020B0609020204030204" pitchFamily="49" charset="0"/>
              </a:rPr>
              <a:t> </a:t>
            </a:r>
            <a:r>
              <a:rPr lang="de-DE" sz="2000" dirty="0" err="1">
                <a:latin typeface="Consolas" panose="020B0609020204030204" pitchFamily="49" charset="0"/>
              </a:rPr>
              <a:t>gitlab-runner</a:t>
            </a:r>
            <a:r>
              <a:rPr lang="de-DE" sz="2000" dirty="0">
                <a:latin typeface="Consolas" panose="020B0609020204030204" pitchFamily="49" charset="0"/>
              </a:rPr>
              <a:t> --</a:t>
            </a:r>
            <a:r>
              <a:rPr lang="de-DE" sz="2000" dirty="0" err="1">
                <a:latin typeface="Consolas" panose="020B0609020204030204" pitchFamily="49" charset="0"/>
              </a:rPr>
              <a:t>showduplicates</a:t>
            </a:r>
            <a:r>
              <a:rPr lang="de-DE" sz="2000" dirty="0">
                <a:latin typeface="Consolas" panose="020B0609020204030204" pitchFamily="49" charset="0"/>
              </a:rPr>
              <a:t> | </a:t>
            </a:r>
            <a:r>
              <a:rPr lang="de-DE" sz="2000" dirty="0" err="1">
                <a:latin typeface="Consolas" panose="020B0609020204030204" pitchFamily="49" charset="0"/>
              </a:rPr>
              <a:t>sort</a:t>
            </a:r>
            <a:r>
              <a:rPr lang="de-DE" sz="2000" dirty="0">
                <a:latin typeface="Consolas" panose="020B0609020204030204" pitchFamily="49" charset="0"/>
              </a:rPr>
              <a:t> -r</a:t>
            </a:r>
          </a:p>
          <a:p>
            <a:pPr marL="0" indent="0">
              <a:buNone/>
            </a:pPr>
            <a:r>
              <a:rPr lang="de-DE" sz="2000" dirty="0" err="1">
                <a:latin typeface="Consolas" panose="020B0609020204030204" pitchFamily="49" charset="0"/>
              </a:rPr>
              <a:t>sudo</a:t>
            </a:r>
            <a:r>
              <a:rPr lang="de-DE" sz="2000" dirty="0">
                <a:latin typeface="Consolas" panose="020B0609020204030204" pitchFamily="49" charset="0"/>
              </a:rPr>
              <a:t> </a:t>
            </a:r>
            <a:r>
              <a:rPr lang="de-DE" sz="2000" dirty="0" err="1">
                <a:latin typeface="Consolas" panose="020B0609020204030204" pitchFamily="49" charset="0"/>
              </a:rPr>
              <a:t>yum</a:t>
            </a:r>
            <a:r>
              <a:rPr lang="de-DE" sz="2000" dirty="0">
                <a:latin typeface="Consolas" panose="020B0609020204030204" pitchFamily="49" charset="0"/>
              </a:rPr>
              <a:t> </a:t>
            </a:r>
            <a:r>
              <a:rPr lang="de-DE" sz="2000" dirty="0" err="1">
                <a:latin typeface="Consolas" panose="020B0609020204030204" pitchFamily="49" charset="0"/>
              </a:rPr>
              <a:t>install</a:t>
            </a:r>
            <a:r>
              <a:rPr lang="de-DE" sz="2000" dirty="0">
                <a:latin typeface="Consolas" panose="020B0609020204030204" pitchFamily="49" charset="0"/>
              </a:rPr>
              <a:t> gitlab-runner-10.0.0-1</a:t>
            </a:r>
          </a:p>
        </p:txBody>
      </p:sp>
    </p:spTree>
    <p:extLst>
      <p:ext uri="{BB962C8B-B14F-4D97-AF65-F5344CB8AC3E}">
        <p14:creationId xmlns:p14="http://schemas.microsoft.com/office/powerpoint/2010/main" val="1776974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err="1"/>
              <a:t>GitLab</a:t>
            </a:r>
            <a:r>
              <a:rPr lang="de-DE" b="1" dirty="0"/>
              <a:t> Runner registrieren</a:t>
            </a:r>
          </a:p>
          <a:p>
            <a:pPr marL="457200" indent="-457200">
              <a:buFont typeface="+mj-lt"/>
              <a:buAutoNum type="arabicPeriod"/>
            </a:pPr>
            <a:r>
              <a:rPr lang="de-DE" sz="2000" dirty="0"/>
              <a:t>Linux: </a:t>
            </a:r>
            <a:r>
              <a:rPr lang="de-DE" sz="2000" dirty="0" err="1"/>
              <a:t>sudo</a:t>
            </a:r>
            <a:r>
              <a:rPr lang="de-DE" sz="2000" dirty="0"/>
              <a:t> </a:t>
            </a:r>
            <a:r>
              <a:rPr lang="de-DE" sz="2000" dirty="0" err="1"/>
              <a:t>gitlab-runner</a:t>
            </a:r>
            <a:r>
              <a:rPr lang="de-DE" sz="2000" dirty="0"/>
              <a:t> </a:t>
            </a:r>
            <a:r>
              <a:rPr lang="de-DE" sz="2000" dirty="0" err="1"/>
              <a:t>register</a:t>
            </a:r>
            <a:br>
              <a:rPr lang="de-DE" sz="2000" dirty="0"/>
            </a:br>
            <a:r>
              <a:rPr lang="de-DE" sz="2000" dirty="0"/>
              <a:t>Windows: ./gitlab-runner.exe </a:t>
            </a:r>
            <a:r>
              <a:rPr lang="de-DE" sz="2000" dirty="0" err="1"/>
              <a:t>register</a:t>
            </a:r>
            <a:endParaRPr lang="de-DE" sz="2000" dirty="0"/>
          </a:p>
          <a:p>
            <a:pPr marL="457200" indent="-457200">
              <a:buFont typeface="+mj-lt"/>
              <a:buAutoNum type="arabicPeriod"/>
            </a:pPr>
            <a:r>
              <a:rPr lang="de-DE" sz="2000" dirty="0"/>
              <a:t>URL zur </a:t>
            </a:r>
            <a:r>
              <a:rPr lang="de-DE" sz="2000" dirty="0" err="1"/>
              <a:t>GitLab</a:t>
            </a:r>
            <a:r>
              <a:rPr lang="de-DE" sz="2000" dirty="0"/>
              <a:t> Instanz eingeben</a:t>
            </a:r>
          </a:p>
          <a:p>
            <a:pPr marL="457200" indent="-457200">
              <a:buFont typeface="+mj-lt"/>
              <a:buAutoNum type="arabicPeriod"/>
            </a:pPr>
            <a:r>
              <a:rPr lang="de-DE" sz="2000" dirty="0"/>
              <a:t>Authenticator-Token für den Runner eingeben</a:t>
            </a:r>
          </a:p>
          <a:p>
            <a:pPr marL="857250" lvl="1" indent="-457200">
              <a:buFont typeface="+mj-lt"/>
              <a:buAutoNum type="arabicPeriod"/>
            </a:pPr>
            <a:r>
              <a:rPr lang="de-DE" sz="1800" dirty="0"/>
              <a:t>Projekt </a:t>
            </a:r>
            <a:r>
              <a:rPr lang="de-DE" sz="1800" dirty="0">
                <a:sym typeface="Wingdings" panose="05000000000000000000" pitchFamily="2" charset="2"/>
              </a:rPr>
              <a:t> Einstellungen  CI/CD  Runners</a:t>
            </a:r>
          </a:p>
          <a:p>
            <a:pPr marL="457200" indent="-457200">
              <a:buFont typeface="+mj-lt"/>
              <a:buAutoNum type="arabicPeriod"/>
            </a:pPr>
            <a:r>
              <a:rPr lang="de-DE" sz="2000" dirty="0">
                <a:sym typeface="Wingdings" panose="05000000000000000000" pitchFamily="2" charset="2"/>
              </a:rPr>
              <a:t>Beschreibung für den Runner eingeben (später über die GUI änderbar)</a:t>
            </a:r>
          </a:p>
          <a:p>
            <a:pPr marL="457200" indent="-457200">
              <a:buFont typeface="+mj-lt"/>
              <a:buAutoNum type="arabicPeriod"/>
            </a:pPr>
            <a:r>
              <a:rPr lang="de-DE" sz="2000" dirty="0"/>
              <a:t>Die entsprechenden Tags für den </a:t>
            </a:r>
            <a:r>
              <a:rPr lang="de-DE" sz="2000" dirty="0" err="1"/>
              <a:t>GitLab</a:t>
            </a:r>
            <a:r>
              <a:rPr lang="de-DE" sz="2000" dirty="0"/>
              <a:t> Runner</a:t>
            </a:r>
          </a:p>
          <a:p>
            <a:pPr marL="457200" indent="-457200">
              <a:buFont typeface="+mj-lt"/>
              <a:buAutoNum type="arabicPeriod"/>
            </a:pPr>
            <a:r>
              <a:rPr lang="de-DE" sz="2000" dirty="0" err="1"/>
              <a:t>Executor</a:t>
            </a:r>
            <a:r>
              <a:rPr lang="de-DE" sz="2000" dirty="0"/>
              <a:t> (Shell, Docker, …) für den Runner angeben</a:t>
            </a:r>
          </a:p>
          <a:p>
            <a:pPr marL="457200" indent="-457200">
              <a:buFont typeface="+mj-lt"/>
              <a:buAutoNum type="arabicPeriod"/>
            </a:pPr>
            <a:r>
              <a:rPr lang="de-DE" sz="2000" dirty="0"/>
              <a:t>Falls Docker: </a:t>
            </a:r>
          </a:p>
          <a:p>
            <a:pPr marL="857250" lvl="1" indent="-457200">
              <a:buFont typeface="Arial" panose="020B0604020202020204" pitchFamily="34" charset="0"/>
              <a:buChar char="•"/>
            </a:pPr>
            <a:r>
              <a:rPr lang="de-DE" sz="1600" dirty="0"/>
              <a:t>Standard Image angeben, welches genutzt werden soll, falls in .</a:t>
            </a:r>
            <a:r>
              <a:rPr lang="de-DE" sz="1600" dirty="0" err="1"/>
              <a:t>gitlab-ci.yml</a:t>
            </a:r>
            <a:r>
              <a:rPr lang="de-DE" sz="1600" dirty="0"/>
              <a:t> nichts definiert wurde</a:t>
            </a:r>
          </a:p>
          <a:p>
            <a:pPr marL="457200" indent="-457200">
              <a:buFont typeface="+mj-lt"/>
              <a:buAutoNum type="arabicPeriod"/>
            </a:pPr>
            <a:endParaRPr lang="de-DE" sz="1600" dirty="0"/>
          </a:p>
          <a:p>
            <a:pPr marL="457200" indent="-457200">
              <a:buFont typeface="+mj-lt"/>
              <a:buAutoNum type="arabicPeriod"/>
            </a:pPr>
            <a:endParaRPr lang="de-DE" dirty="0">
              <a:latin typeface="Consolas" panose="020B0609020204030204" pitchFamily="49" charset="0"/>
              <a:sym typeface="Wingdings" panose="05000000000000000000" pitchFamily="2" charset="2"/>
            </a:endParaRPr>
          </a:p>
          <a:p>
            <a:pPr marL="0" indent="0">
              <a:buNone/>
            </a:pPr>
            <a:endParaRPr lang="de-DE" dirty="0">
              <a:latin typeface="Consolas" panose="020B0609020204030204" pitchFamily="49" charset="0"/>
              <a:sym typeface="Wingdings" panose="05000000000000000000" pitchFamily="2" charset="2"/>
            </a:endParaRPr>
          </a:p>
          <a:p>
            <a:pPr marL="0" indent="0">
              <a:buNone/>
            </a:pPr>
            <a:endParaRPr lang="de-DE" b="1" dirty="0"/>
          </a:p>
        </p:txBody>
      </p:sp>
    </p:spTree>
    <p:extLst>
      <p:ext uri="{BB962C8B-B14F-4D97-AF65-F5344CB8AC3E}">
        <p14:creationId xmlns:p14="http://schemas.microsoft.com/office/powerpoint/2010/main" val="342638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err="1"/>
              <a:t>GitLab</a:t>
            </a:r>
            <a:r>
              <a:rPr lang="de-DE" b="1" dirty="0"/>
              <a:t> Runner aktualisieren</a:t>
            </a:r>
          </a:p>
          <a:p>
            <a:pPr marL="0" indent="0">
              <a:buNone/>
            </a:pPr>
            <a:endParaRPr lang="de-DE" b="1" dirty="0">
              <a:sym typeface="Wingdings" panose="05000000000000000000" pitchFamily="2" charset="2"/>
            </a:endParaRPr>
          </a:p>
          <a:p>
            <a:pPr marL="0" indent="0">
              <a:buNone/>
            </a:pPr>
            <a:r>
              <a:rPr lang="en-US" sz="2000" dirty="0">
                <a:latin typeface="Consolas" panose="020B0609020204030204" pitchFamily="49" charset="0"/>
                <a:sym typeface="Wingdings" panose="05000000000000000000" pitchFamily="2" charset="2"/>
              </a:rPr>
              <a:t># Für Debian/Ubuntu/Mint</a:t>
            </a:r>
          </a:p>
          <a:p>
            <a:pPr marL="0" indent="0">
              <a:buNone/>
            </a:pPr>
            <a:r>
              <a:rPr lang="en-US" sz="2000" dirty="0" err="1">
                <a:latin typeface="Consolas" panose="020B0609020204030204" pitchFamily="49" charset="0"/>
                <a:sym typeface="Wingdings" panose="05000000000000000000" pitchFamily="2" charset="2"/>
              </a:rPr>
              <a:t>sudo</a:t>
            </a:r>
            <a:r>
              <a:rPr lang="en-US" sz="2000" dirty="0">
                <a:latin typeface="Consolas" panose="020B0609020204030204" pitchFamily="49" charset="0"/>
                <a:sym typeface="Wingdings" panose="05000000000000000000" pitchFamily="2" charset="2"/>
              </a:rPr>
              <a:t> apt-get update</a:t>
            </a:r>
          </a:p>
          <a:p>
            <a:pPr marL="0" indent="0">
              <a:buNone/>
            </a:pPr>
            <a:r>
              <a:rPr lang="en-US" sz="2000" dirty="0" err="1">
                <a:latin typeface="Consolas" panose="020B0609020204030204" pitchFamily="49" charset="0"/>
                <a:sym typeface="Wingdings" panose="05000000000000000000" pitchFamily="2" charset="2"/>
              </a:rPr>
              <a:t>sudo</a:t>
            </a:r>
            <a:r>
              <a:rPr lang="en-US" sz="2000" dirty="0">
                <a:latin typeface="Consolas" panose="020B0609020204030204" pitchFamily="49" charset="0"/>
                <a:sym typeface="Wingdings" panose="05000000000000000000" pitchFamily="2" charset="2"/>
              </a:rPr>
              <a:t> apt-get install </a:t>
            </a:r>
            <a:r>
              <a:rPr lang="en-US" sz="2000" dirty="0" err="1">
                <a:latin typeface="Consolas" panose="020B0609020204030204" pitchFamily="49" charset="0"/>
                <a:sym typeface="Wingdings" panose="05000000000000000000" pitchFamily="2" charset="2"/>
              </a:rPr>
              <a:t>gitlab</a:t>
            </a:r>
            <a:r>
              <a:rPr lang="en-US" sz="2000" dirty="0">
                <a:latin typeface="Consolas" panose="020B0609020204030204" pitchFamily="49" charset="0"/>
                <a:sym typeface="Wingdings" panose="05000000000000000000" pitchFamily="2" charset="2"/>
              </a:rPr>
              <a:t>-runner</a:t>
            </a:r>
          </a:p>
          <a:p>
            <a:pPr marL="0" indent="0">
              <a:buNone/>
            </a:pPr>
            <a:endParaRPr lang="en-US" sz="2000" dirty="0">
              <a:latin typeface="Consolas" panose="020B0609020204030204" pitchFamily="49" charset="0"/>
              <a:sym typeface="Wingdings" panose="05000000000000000000" pitchFamily="2" charset="2"/>
            </a:endParaRPr>
          </a:p>
          <a:p>
            <a:pPr marL="0" indent="0">
              <a:buNone/>
            </a:pPr>
            <a:r>
              <a:rPr lang="en-US" sz="2000" dirty="0">
                <a:latin typeface="Consolas" panose="020B0609020204030204" pitchFamily="49" charset="0"/>
                <a:sym typeface="Wingdings" panose="05000000000000000000" pitchFamily="2" charset="2"/>
              </a:rPr>
              <a:t># Für RHEL/CentOS/Fedora</a:t>
            </a:r>
          </a:p>
          <a:p>
            <a:pPr marL="0" indent="0">
              <a:buNone/>
            </a:pPr>
            <a:r>
              <a:rPr lang="en-US" sz="2000" dirty="0" err="1">
                <a:latin typeface="Consolas" panose="020B0609020204030204" pitchFamily="49" charset="0"/>
                <a:sym typeface="Wingdings" panose="05000000000000000000" pitchFamily="2" charset="2"/>
              </a:rPr>
              <a:t>sudo</a:t>
            </a:r>
            <a:r>
              <a:rPr lang="en-US" sz="2000" dirty="0">
                <a:latin typeface="Consolas" panose="020B0609020204030204" pitchFamily="49" charset="0"/>
                <a:sym typeface="Wingdings" panose="05000000000000000000" pitchFamily="2" charset="2"/>
              </a:rPr>
              <a:t> yum update</a:t>
            </a:r>
          </a:p>
          <a:p>
            <a:pPr marL="0" indent="0">
              <a:buNone/>
            </a:pPr>
            <a:r>
              <a:rPr lang="en-US" sz="2000" dirty="0" err="1">
                <a:latin typeface="Consolas" panose="020B0609020204030204" pitchFamily="49" charset="0"/>
                <a:sym typeface="Wingdings" panose="05000000000000000000" pitchFamily="2" charset="2"/>
              </a:rPr>
              <a:t>sudo</a:t>
            </a:r>
            <a:r>
              <a:rPr lang="en-US" sz="2000" dirty="0">
                <a:latin typeface="Consolas" panose="020B0609020204030204" pitchFamily="49" charset="0"/>
                <a:sym typeface="Wingdings" panose="05000000000000000000" pitchFamily="2" charset="2"/>
              </a:rPr>
              <a:t> yum install </a:t>
            </a:r>
            <a:r>
              <a:rPr lang="en-US" sz="2000" dirty="0" err="1">
                <a:latin typeface="Consolas" panose="020B0609020204030204" pitchFamily="49" charset="0"/>
                <a:sym typeface="Wingdings" panose="05000000000000000000" pitchFamily="2" charset="2"/>
              </a:rPr>
              <a:t>gitlab</a:t>
            </a:r>
            <a:r>
              <a:rPr lang="en-US" sz="2000" dirty="0">
                <a:latin typeface="Consolas" panose="020B0609020204030204" pitchFamily="49" charset="0"/>
                <a:sym typeface="Wingdings" panose="05000000000000000000" pitchFamily="2" charset="2"/>
              </a:rPr>
              <a:t>-runner</a:t>
            </a:r>
          </a:p>
          <a:p>
            <a:pPr marL="0" indent="0">
              <a:buNone/>
            </a:pPr>
            <a:endParaRPr lang="de-DE" sz="2000" b="1" dirty="0">
              <a:latin typeface="Consolas" panose="020B0609020204030204" pitchFamily="49" charset="0"/>
              <a:sym typeface="Wingdings" panose="05000000000000000000" pitchFamily="2" charset="2"/>
            </a:endParaRPr>
          </a:p>
          <a:p>
            <a:pPr marL="0" indent="0">
              <a:buNone/>
            </a:pPr>
            <a:endParaRPr lang="de-DE" b="1" dirty="0"/>
          </a:p>
        </p:txBody>
      </p:sp>
    </p:spTree>
    <p:extLst>
      <p:ext uri="{BB962C8B-B14F-4D97-AF65-F5344CB8AC3E}">
        <p14:creationId xmlns:p14="http://schemas.microsoft.com/office/powerpoint/2010/main" val="10299276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Windows</a:t>
            </a:r>
          </a:p>
          <a:p>
            <a:pPr marL="457200" indent="-457200">
              <a:buFont typeface="+mj-lt"/>
              <a:buAutoNum type="arabicPeriod"/>
            </a:pPr>
            <a:r>
              <a:rPr lang="de-DE" dirty="0">
                <a:sym typeface="Wingdings" panose="05000000000000000000" pitchFamily="2" charset="2"/>
              </a:rPr>
              <a:t>Systemordner erstellen, z.B.: C:\GitLab-Runner</a:t>
            </a:r>
          </a:p>
          <a:p>
            <a:pPr marL="457200" indent="-457200">
              <a:buFont typeface="+mj-lt"/>
              <a:buAutoNum type="arabicPeriod"/>
            </a:pPr>
            <a:r>
              <a:rPr lang="de-DE" dirty="0">
                <a:sym typeface="Wingdings" panose="05000000000000000000" pitchFamily="2" charset="2"/>
              </a:rPr>
              <a:t>Installationsdatei herunterladen und in den erstellten Ordner kopieren.</a:t>
            </a:r>
          </a:p>
          <a:p>
            <a:pPr marL="857250" lvl="1" indent="-457200">
              <a:buFont typeface="+mj-lt"/>
              <a:buAutoNum type="arabicPeriod"/>
            </a:pPr>
            <a:r>
              <a:rPr lang="de-DE" dirty="0">
                <a:sym typeface="Wingdings" panose="05000000000000000000" pitchFamily="2" charset="2"/>
              </a:rPr>
              <a:t>Exe in gitlab-runner.exe umbenennen</a:t>
            </a:r>
          </a:p>
          <a:p>
            <a:pPr marL="457200" indent="-457200">
              <a:buFont typeface="+mj-lt"/>
              <a:buAutoNum type="arabicPeriod"/>
            </a:pPr>
            <a:r>
              <a:rPr lang="de-DE" dirty="0" err="1">
                <a:sym typeface="Wingdings" panose="05000000000000000000" pitchFamily="2" charset="2"/>
              </a:rPr>
              <a:t>Powershell</a:t>
            </a:r>
            <a:r>
              <a:rPr lang="de-DE" dirty="0">
                <a:sym typeface="Wingdings" panose="05000000000000000000" pitchFamily="2" charset="2"/>
              </a:rPr>
              <a:t> als Admin starten</a:t>
            </a:r>
          </a:p>
          <a:p>
            <a:pPr marL="457200" indent="-457200">
              <a:buFont typeface="+mj-lt"/>
              <a:buAutoNum type="arabicPeriod"/>
            </a:pPr>
            <a:r>
              <a:rPr lang="de-DE" dirty="0" err="1">
                <a:sym typeface="Wingdings" panose="05000000000000000000" pitchFamily="2" charset="2"/>
              </a:rPr>
              <a:t>GitLab</a:t>
            </a:r>
            <a:r>
              <a:rPr lang="de-DE" dirty="0">
                <a:sym typeface="Wingdings" panose="05000000000000000000" pitchFamily="2" charset="2"/>
              </a:rPr>
              <a:t> Runner registrieren</a:t>
            </a:r>
          </a:p>
          <a:p>
            <a:pPr marL="457200" indent="-457200">
              <a:buFont typeface="+mj-lt"/>
              <a:buAutoNum type="arabicPeriod"/>
            </a:pPr>
            <a:r>
              <a:rPr lang="de-DE" dirty="0">
                <a:sym typeface="Wingdings" panose="05000000000000000000" pitchFamily="2" charset="2"/>
              </a:rPr>
              <a:t>Den Runner als Service installieren über die </a:t>
            </a:r>
            <a:r>
              <a:rPr lang="de-DE" dirty="0" err="1">
                <a:sym typeface="Wingdings" panose="05000000000000000000" pitchFamily="2" charset="2"/>
              </a:rPr>
              <a:t>Powershell</a:t>
            </a:r>
            <a:r>
              <a:rPr lang="de-DE" dirty="0">
                <a:sym typeface="Wingdings" panose="05000000000000000000" pitchFamily="2" charset="2"/>
              </a:rPr>
              <a:t>:</a:t>
            </a:r>
          </a:p>
          <a:p>
            <a:pPr marL="857250" lvl="1" indent="-457200">
              <a:buFont typeface="+mj-lt"/>
              <a:buAutoNum type="arabicPeriod"/>
            </a:pPr>
            <a:r>
              <a:rPr lang="de-DE" dirty="0">
                <a:sym typeface="Wingdings" panose="05000000000000000000" pitchFamily="2" charset="2"/>
              </a:rPr>
              <a:t>cd C:\Gitlab-Runner</a:t>
            </a:r>
          </a:p>
          <a:p>
            <a:pPr marL="857250" lvl="1" indent="-457200">
              <a:buFont typeface="+mj-lt"/>
              <a:buAutoNum type="arabicPeriod"/>
            </a:pPr>
            <a:r>
              <a:rPr lang="de-DE" dirty="0">
                <a:sym typeface="Wingdings" panose="05000000000000000000" pitchFamily="2" charset="2"/>
              </a:rPr>
              <a:t>./gitlab-runner.exe </a:t>
            </a:r>
            <a:r>
              <a:rPr lang="de-DE" dirty="0" err="1">
                <a:sym typeface="Wingdings" panose="05000000000000000000" pitchFamily="2" charset="2"/>
              </a:rPr>
              <a:t>install</a:t>
            </a:r>
            <a:endParaRPr lang="de-DE" dirty="0">
              <a:sym typeface="Wingdings" panose="05000000000000000000" pitchFamily="2" charset="2"/>
            </a:endParaRPr>
          </a:p>
          <a:p>
            <a:pPr marL="857250" lvl="1" indent="-457200">
              <a:buFont typeface="+mj-lt"/>
              <a:buAutoNum type="arabicPeriod"/>
            </a:pPr>
            <a:r>
              <a:rPr lang="de-DE" dirty="0">
                <a:sym typeface="Wingdings" panose="05000000000000000000" pitchFamily="2" charset="2"/>
              </a:rPr>
              <a:t>./gitlab-runner.exe </a:t>
            </a:r>
            <a:r>
              <a:rPr lang="de-DE" dirty="0" err="1">
                <a:sym typeface="Wingdings" panose="05000000000000000000" pitchFamily="2" charset="2"/>
              </a:rPr>
              <a:t>start</a:t>
            </a:r>
            <a:endParaRPr lang="de-DE" dirty="0">
              <a:sym typeface="Wingdings" panose="05000000000000000000" pitchFamily="2" charset="2"/>
            </a:endParaRPr>
          </a:p>
          <a:p>
            <a:pPr marL="457200" indent="-457200">
              <a:buFont typeface="+mj-lt"/>
              <a:buAutoNum type="arabicPeriod"/>
            </a:pPr>
            <a:r>
              <a:rPr lang="de-DE" dirty="0">
                <a:sym typeface="Wingdings" panose="05000000000000000000" pitchFamily="2" charset="2"/>
              </a:rPr>
              <a:t>Service läuft nun.</a:t>
            </a:r>
            <a:br>
              <a:rPr lang="de-DE" dirty="0">
                <a:sym typeface="Wingdings" panose="05000000000000000000" pitchFamily="2" charset="2"/>
              </a:rPr>
            </a:br>
            <a:r>
              <a:rPr lang="de-DE" dirty="0">
                <a:sym typeface="Wingdings" panose="05000000000000000000" pitchFamily="2" charset="2"/>
              </a:rPr>
              <a:t>Weitere Runner </a:t>
            </a:r>
            <a:r>
              <a:rPr lang="de-DE" dirty="0" err="1">
                <a:sym typeface="Wingdings" panose="05000000000000000000" pitchFamily="2" charset="2"/>
              </a:rPr>
              <a:t>sindunter</a:t>
            </a:r>
            <a:r>
              <a:rPr lang="de-DE" dirty="0">
                <a:sym typeface="Wingdings" panose="05000000000000000000" pitchFamily="2" charset="2"/>
              </a:rPr>
              <a:t> ./</a:t>
            </a:r>
            <a:r>
              <a:rPr lang="de-DE" dirty="0" err="1">
                <a:sym typeface="Wingdings" panose="05000000000000000000" pitchFamily="2" charset="2"/>
              </a:rPr>
              <a:t>config.toml</a:t>
            </a:r>
            <a:r>
              <a:rPr lang="de-DE" dirty="0">
                <a:sym typeface="Wingdings" panose="05000000000000000000" pitchFamily="2" charset="2"/>
              </a:rPr>
              <a:t> konfigurierbar</a:t>
            </a:r>
          </a:p>
          <a:p>
            <a:pPr marL="0" indent="0">
              <a:buNone/>
            </a:pPr>
            <a:endParaRPr lang="de-DE" dirty="0">
              <a:latin typeface="+mj-lt"/>
              <a:sym typeface="Wingdings" panose="05000000000000000000" pitchFamily="2" charset="2"/>
            </a:endParaRPr>
          </a:p>
          <a:p>
            <a:pPr marL="0" indent="0">
              <a:buNone/>
            </a:pPr>
            <a:endParaRPr lang="de-DE" b="1" dirty="0"/>
          </a:p>
        </p:txBody>
      </p:sp>
    </p:spTree>
    <p:extLst>
      <p:ext uri="{BB962C8B-B14F-4D97-AF65-F5344CB8AC3E}">
        <p14:creationId xmlns:p14="http://schemas.microsoft.com/office/powerpoint/2010/main" val="31880649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Eigenen Project Runner benutzen</a:t>
            </a:r>
          </a:p>
          <a:p>
            <a:pPr>
              <a:buFont typeface="Arial" panose="020B0604020202020204" pitchFamily="34" charset="0"/>
              <a:buChar char="•"/>
            </a:pPr>
            <a:r>
              <a:rPr lang="de-DE" dirty="0" err="1"/>
              <a:t>GitLab</a:t>
            </a:r>
            <a:r>
              <a:rPr lang="de-DE" dirty="0"/>
              <a:t> Runner installieren</a:t>
            </a:r>
          </a:p>
          <a:p>
            <a:pPr>
              <a:buFont typeface="Arial" panose="020B0604020202020204" pitchFamily="34" charset="0"/>
              <a:buChar char="•"/>
            </a:pPr>
            <a:r>
              <a:rPr lang="de-DE" u="sng" dirty="0"/>
              <a:t>Neues Projekt erstellen</a:t>
            </a:r>
          </a:p>
          <a:p>
            <a:pPr>
              <a:buFont typeface="Arial" panose="020B0604020202020204" pitchFamily="34" charset="0"/>
              <a:buChar char="•"/>
            </a:pPr>
            <a:r>
              <a:rPr lang="de-DE" dirty="0"/>
              <a:t>Projekt-Pipeline erstellen</a:t>
            </a:r>
          </a:p>
          <a:p>
            <a:pPr>
              <a:buFont typeface="Arial" panose="020B0604020202020204" pitchFamily="34" charset="0"/>
              <a:buChar char="•"/>
            </a:pPr>
            <a:r>
              <a:rPr lang="de-DE" dirty="0"/>
              <a:t>Projekt-Runner erstellen und registrieren</a:t>
            </a:r>
          </a:p>
          <a:p>
            <a:pPr>
              <a:buFont typeface="Arial" panose="020B0604020202020204" pitchFamily="34" charset="0"/>
              <a:buChar char="•"/>
            </a:pPr>
            <a:r>
              <a:rPr lang="de-DE" dirty="0"/>
              <a:t>Pipeline triggern, um den Runner zu starten</a:t>
            </a:r>
          </a:p>
          <a:p>
            <a:pPr marL="0" indent="0">
              <a:buNone/>
            </a:pPr>
            <a:endParaRPr lang="de-DE" b="1" dirty="0"/>
          </a:p>
        </p:txBody>
      </p:sp>
    </p:spTree>
    <p:extLst>
      <p:ext uri="{BB962C8B-B14F-4D97-AF65-F5344CB8AC3E}">
        <p14:creationId xmlns:p14="http://schemas.microsoft.com/office/powerpoint/2010/main" val="13395778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BA1F78-B0D1-1E9E-783D-798133376971}"/>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A6396400-BFE4-71DE-1D11-F83819742DB1}"/>
              </a:ext>
            </a:extLst>
          </p:cNvPr>
          <p:cNvSpPr>
            <a:spLocks noGrp="1"/>
          </p:cNvSpPr>
          <p:nvPr>
            <p:ph idx="1"/>
          </p:nvPr>
        </p:nvSpPr>
        <p:spPr/>
        <p:txBody>
          <a:bodyPr/>
          <a:lstStyle/>
          <a:p>
            <a:pPr marL="0" indent="0">
              <a:buNone/>
            </a:pPr>
            <a:r>
              <a:rPr lang="de-DE" b="1" dirty="0"/>
              <a:t>Neues Projekt erstellen (optional, falls eins besteht)</a:t>
            </a:r>
          </a:p>
          <a:p>
            <a:pPr marL="457200" indent="-457200">
              <a:buFont typeface="+mj-lt"/>
              <a:buAutoNum type="arabicPeriod"/>
            </a:pPr>
            <a:r>
              <a:rPr lang="de-DE" dirty="0"/>
              <a:t>Linke Sidebar oben</a:t>
            </a:r>
            <a:br>
              <a:rPr lang="de-DE" dirty="0"/>
            </a:br>
            <a:r>
              <a:rPr lang="de-DE" dirty="0">
                <a:sym typeface="Wingdings" panose="05000000000000000000" pitchFamily="2" charset="2"/>
              </a:rPr>
              <a:t> „</a:t>
            </a:r>
            <a:r>
              <a:rPr lang="de-DE" b="1" dirty="0">
                <a:sym typeface="Wingdings" panose="05000000000000000000" pitchFamily="2" charset="2"/>
              </a:rPr>
              <a:t>+“ </a:t>
            </a:r>
            <a:r>
              <a:rPr lang="de-DE" dirty="0">
                <a:sym typeface="Wingdings" panose="05000000000000000000" pitchFamily="2" charset="2"/>
              </a:rPr>
              <a:t>(Create </a:t>
            </a:r>
            <a:r>
              <a:rPr lang="de-DE" dirty="0" err="1">
                <a:sym typeface="Wingdings" panose="05000000000000000000" pitchFamily="2" charset="2"/>
              </a:rPr>
              <a:t>new</a:t>
            </a:r>
            <a:r>
              <a:rPr lang="de-DE" dirty="0">
                <a:sym typeface="Wingdings" panose="05000000000000000000" pitchFamily="2" charset="2"/>
              </a:rPr>
              <a:t>)</a:t>
            </a:r>
            <a:br>
              <a:rPr lang="de-DE" dirty="0">
                <a:sym typeface="Wingdings" panose="05000000000000000000" pitchFamily="2" charset="2"/>
              </a:rPr>
            </a:br>
            <a:r>
              <a:rPr lang="de-DE" dirty="0">
                <a:sym typeface="Wingdings" panose="05000000000000000000" pitchFamily="2" charset="2"/>
              </a:rPr>
              <a:t> New </a:t>
            </a:r>
            <a:r>
              <a:rPr lang="de-DE" dirty="0" err="1">
                <a:sym typeface="Wingdings" panose="05000000000000000000" pitchFamily="2" charset="2"/>
              </a:rPr>
              <a:t>project</a:t>
            </a:r>
            <a:r>
              <a:rPr lang="de-DE" dirty="0">
                <a:sym typeface="Wingdings" panose="05000000000000000000" pitchFamily="2" charset="2"/>
              </a:rPr>
              <a:t>/</a:t>
            </a:r>
            <a:r>
              <a:rPr lang="de-DE" dirty="0" err="1">
                <a:sym typeface="Wingdings" panose="05000000000000000000" pitchFamily="2" charset="2"/>
              </a:rPr>
              <a:t>repository</a:t>
            </a:r>
            <a:endParaRPr lang="de-DE" dirty="0">
              <a:sym typeface="Wingdings" panose="05000000000000000000" pitchFamily="2" charset="2"/>
            </a:endParaRPr>
          </a:p>
          <a:p>
            <a:pPr marL="457200" indent="-457200">
              <a:buFont typeface="+mj-lt"/>
              <a:buAutoNum type="arabicPeriod"/>
            </a:pPr>
            <a:r>
              <a:rPr lang="de-DE" dirty="0">
                <a:sym typeface="Wingdings" panose="05000000000000000000" pitchFamily="2" charset="2"/>
              </a:rPr>
              <a:t>Create blank </a:t>
            </a:r>
            <a:r>
              <a:rPr lang="de-DE" dirty="0" err="1">
                <a:sym typeface="Wingdings" panose="05000000000000000000" pitchFamily="2" charset="2"/>
              </a:rPr>
              <a:t>project</a:t>
            </a:r>
            <a:endParaRPr lang="de-DE" dirty="0">
              <a:sym typeface="Wingdings" panose="05000000000000000000" pitchFamily="2" charset="2"/>
            </a:endParaRPr>
          </a:p>
          <a:p>
            <a:pPr marL="457200" indent="-457200">
              <a:buFont typeface="+mj-lt"/>
              <a:buAutoNum type="arabicPeriod"/>
            </a:pPr>
            <a:r>
              <a:rPr lang="de-DE" dirty="0">
                <a:sym typeface="Wingdings" panose="05000000000000000000" pitchFamily="2" charset="2"/>
              </a:rPr>
              <a:t>Projektdetails eingeben</a:t>
            </a:r>
          </a:p>
          <a:p>
            <a:pPr marL="857250" lvl="1" indent="-457200">
              <a:buFont typeface="Arial" panose="020B0604020202020204" pitchFamily="34" charset="0"/>
              <a:buChar char="•"/>
            </a:pPr>
            <a:r>
              <a:rPr lang="de-DE" dirty="0">
                <a:sym typeface="Wingdings" panose="05000000000000000000" pitchFamily="2" charset="2"/>
              </a:rPr>
              <a:t>Project </a:t>
            </a:r>
            <a:r>
              <a:rPr lang="de-DE" dirty="0" err="1">
                <a:sym typeface="Wingdings" panose="05000000000000000000" pitchFamily="2" charset="2"/>
              </a:rPr>
              <a:t>name</a:t>
            </a:r>
            <a:endParaRPr lang="de-DE" dirty="0">
              <a:sym typeface="Wingdings" panose="05000000000000000000" pitchFamily="2" charset="2"/>
            </a:endParaRPr>
          </a:p>
          <a:p>
            <a:pPr marL="857250" lvl="1" indent="-457200">
              <a:buFont typeface="Arial" panose="020B0604020202020204" pitchFamily="34" charset="0"/>
              <a:buChar char="•"/>
            </a:pPr>
            <a:r>
              <a:rPr lang="de-DE" dirty="0">
                <a:sym typeface="Wingdings" panose="05000000000000000000" pitchFamily="2" charset="2"/>
              </a:rPr>
              <a:t>Project </a:t>
            </a:r>
            <a:r>
              <a:rPr lang="de-DE" dirty="0" err="1">
                <a:sym typeface="Wingdings" panose="05000000000000000000" pitchFamily="2" charset="2"/>
              </a:rPr>
              <a:t>slug</a:t>
            </a:r>
            <a:endParaRPr lang="de-DE" dirty="0">
              <a:sym typeface="Wingdings" panose="05000000000000000000" pitchFamily="2" charset="2"/>
            </a:endParaRPr>
          </a:p>
          <a:p>
            <a:pPr marL="457200" indent="-457200">
              <a:buFont typeface="+mj-lt"/>
              <a:buAutoNum type="arabicPeriod"/>
            </a:pPr>
            <a:r>
              <a:rPr lang="de-DE" dirty="0">
                <a:sym typeface="Wingdings" panose="05000000000000000000" pitchFamily="2" charset="2"/>
              </a:rPr>
              <a:t>Abschließend: Create </a:t>
            </a:r>
            <a:r>
              <a:rPr lang="de-DE" dirty="0" err="1">
                <a:sym typeface="Wingdings" panose="05000000000000000000" pitchFamily="2" charset="2"/>
              </a:rPr>
              <a:t>project</a:t>
            </a:r>
            <a:endParaRPr lang="de-DE" dirty="0">
              <a:sym typeface="Wingdings" panose="05000000000000000000" pitchFamily="2" charset="2"/>
            </a:endParaRPr>
          </a:p>
          <a:p>
            <a:pPr marL="857250" lvl="1" indent="-457200">
              <a:buFont typeface="Arial" panose="020B0604020202020204" pitchFamily="34" charset="0"/>
              <a:buChar char="•"/>
            </a:pPr>
            <a:endParaRPr lang="de-DE" dirty="0">
              <a:sym typeface="Wingdings" panose="05000000000000000000" pitchFamily="2" charset="2"/>
            </a:endParaRPr>
          </a:p>
          <a:p>
            <a:pPr>
              <a:buFont typeface="Arial" panose="020B0604020202020204" pitchFamily="34" charset="0"/>
              <a:buChar char="•"/>
            </a:pPr>
            <a:endParaRPr lang="de-DE" b="1" dirty="0"/>
          </a:p>
        </p:txBody>
      </p:sp>
    </p:spTree>
    <p:extLst>
      <p:ext uri="{BB962C8B-B14F-4D97-AF65-F5344CB8AC3E}">
        <p14:creationId xmlns:p14="http://schemas.microsoft.com/office/powerpoint/2010/main" val="7699984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Eigenen Project Runner benutzen</a:t>
            </a:r>
          </a:p>
          <a:p>
            <a:pPr>
              <a:buFont typeface="Arial" panose="020B0604020202020204" pitchFamily="34" charset="0"/>
              <a:buChar char="•"/>
            </a:pPr>
            <a:r>
              <a:rPr lang="de-DE" dirty="0" err="1"/>
              <a:t>GitLab</a:t>
            </a:r>
            <a:r>
              <a:rPr lang="de-DE" dirty="0"/>
              <a:t> Runner installieren</a:t>
            </a:r>
          </a:p>
          <a:p>
            <a:pPr>
              <a:buFont typeface="Arial" panose="020B0604020202020204" pitchFamily="34" charset="0"/>
              <a:buChar char="•"/>
            </a:pPr>
            <a:r>
              <a:rPr lang="de-DE" dirty="0"/>
              <a:t>Neues Projekt erstellen</a:t>
            </a:r>
          </a:p>
          <a:p>
            <a:pPr>
              <a:buFont typeface="Arial" panose="020B0604020202020204" pitchFamily="34" charset="0"/>
              <a:buChar char="•"/>
            </a:pPr>
            <a:r>
              <a:rPr lang="de-DE" u="sng" dirty="0"/>
              <a:t>Projekt-Pipeline erstellen</a:t>
            </a:r>
          </a:p>
          <a:p>
            <a:pPr>
              <a:buFont typeface="Arial" panose="020B0604020202020204" pitchFamily="34" charset="0"/>
              <a:buChar char="•"/>
            </a:pPr>
            <a:r>
              <a:rPr lang="de-DE" dirty="0"/>
              <a:t>Projekt-Runner erstellen und registrieren</a:t>
            </a:r>
          </a:p>
          <a:p>
            <a:pPr>
              <a:buFont typeface="Arial" panose="020B0604020202020204" pitchFamily="34" charset="0"/>
              <a:buChar char="•"/>
            </a:pPr>
            <a:r>
              <a:rPr lang="de-DE" dirty="0"/>
              <a:t>Pipeline triggern, um den Runner zu starten</a:t>
            </a:r>
          </a:p>
          <a:p>
            <a:pPr marL="0" indent="0">
              <a:buNone/>
            </a:pPr>
            <a:endParaRPr lang="de-DE" b="1" dirty="0"/>
          </a:p>
        </p:txBody>
      </p:sp>
    </p:spTree>
    <p:extLst>
      <p:ext uri="{BB962C8B-B14F-4D97-AF65-F5344CB8AC3E}">
        <p14:creationId xmlns:p14="http://schemas.microsoft.com/office/powerpoint/2010/main" val="42578016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Projekt-Pipeline erstellen</a:t>
            </a:r>
          </a:p>
          <a:p>
            <a:pPr>
              <a:buFont typeface="Arial" panose="020B0604020202020204" pitchFamily="34" charset="0"/>
              <a:buChar char="•"/>
            </a:pPr>
            <a:r>
              <a:rPr lang="de-DE" dirty="0"/>
              <a:t>.</a:t>
            </a:r>
            <a:r>
              <a:rPr lang="de-DE" dirty="0" err="1"/>
              <a:t>gitlab-ci.yml</a:t>
            </a:r>
            <a:r>
              <a:rPr lang="de-DE" dirty="0"/>
              <a:t> Datei im Projekt erstellen</a:t>
            </a:r>
          </a:p>
          <a:p>
            <a:pPr>
              <a:buFont typeface="Arial" panose="020B0604020202020204" pitchFamily="34" charset="0"/>
              <a:buChar char="•"/>
            </a:pPr>
            <a:r>
              <a:rPr lang="de-DE" dirty="0"/>
              <a:t>= YAML Datei für die CI/CD Pipeline Anweisungen</a:t>
            </a:r>
          </a:p>
          <a:p>
            <a:pPr>
              <a:buFont typeface="Arial" panose="020B0604020202020204" pitchFamily="34" charset="0"/>
              <a:buChar char="•"/>
            </a:pPr>
            <a:endParaRPr lang="de-DE" dirty="0"/>
          </a:p>
          <a:p>
            <a:pPr>
              <a:buFont typeface="Arial" panose="020B0604020202020204" pitchFamily="34" charset="0"/>
              <a:buChar char="•"/>
            </a:pPr>
            <a:r>
              <a:rPr lang="de-DE" dirty="0"/>
              <a:t>In diese Datei gehört folgendes:</a:t>
            </a:r>
          </a:p>
          <a:p>
            <a:pPr lvl="1">
              <a:buFont typeface="Arial" panose="020B0604020202020204" pitchFamily="34" charset="0"/>
              <a:buChar char="•"/>
            </a:pPr>
            <a:r>
              <a:rPr lang="de-DE" dirty="0"/>
              <a:t>Die Struktur und Reihenfolge der </a:t>
            </a:r>
            <a:r>
              <a:rPr lang="de-DE" dirty="0" err="1"/>
              <a:t>jobs</a:t>
            </a:r>
            <a:r>
              <a:rPr lang="de-DE" dirty="0"/>
              <a:t>, welche durch den Runner ausgeführt (</a:t>
            </a:r>
            <a:r>
              <a:rPr lang="de-DE" dirty="0" err="1"/>
              <a:t>execute</a:t>
            </a:r>
            <a:r>
              <a:rPr lang="de-DE" dirty="0"/>
              <a:t>) werden</a:t>
            </a:r>
          </a:p>
          <a:p>
            <a:pPr lvl="1">
              <a:buFont typeface="Arial" panose="020B0604020202020204" pitchFamily="34" charset="0"/>
              <a:buChar char="•"/>
            </a:pPr>
            <a:r>
              <a:rPr lang="de-DE" dirty="0"/>
              <a:t>Die Entscheidungen, die der Runner bei bestimmten Bedingungen (</a:t>
            </a:r>
            <a:r>
              <a:rPr lang="de-DE" dirty="0" err="1"/>
              <a:t>conditions</a:t>
            </a:r>
            <a:r>
              <a:rPr lang="de-DE" dirty="0"/>
              <a:t>) treffen soll</a:t>
            </a:r>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33176038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Projekt-Pipeline erstellen</a:t>
            </a:r>
          </a:p>
          <a:p>
            <a:pPr marL="457200" indent="-457200">
              <a:buFont typeface="+mj-lt"/>
              <a:buAutoNum type="arabicPeriod"/>
            </a:pPr>
            <a:r>
              <a:rPr lang="de-DE" sz="2000" dirty="0"/>
              <a:t>Linke Sidebar </a:t>
            </a:r>
            <a:r>
              <a:rPr lang="de-DE" sz="2000" dirty="0">
                <a:sym typeface="Wingdings" panose="05000000000000000000" pitchFamily="2" charset="2"/>
              </a:rPr>
              <a:t> „Search </a:t>
            </a:r>
            <a:r>
              <a:rPr lang="de-DE" sz="2000" dirty="0" err="1">
                <a:sym typeface="Wingdings" panose="05000000000000000000" pitchFamily="2" charset="2"/>
              </a:rPr>
              <a:t>or</a:t>
            </a:r>
            <a:r>
              <a:rPr lang="de-DE" sz="2000" dirty="0">
                <a:sym typeface="Wingdings" panose="05000000000000000000" pitchFamily="2" charset="2"/>
              </a:rPr>
              <a:t> </a:t>
            </a:r>
            <a:r>
              <a:rPr lang="de-DE" sz="2000" dirty="0" err="1">
                <a:sym typeface="Wingdings" panose="05000000000000000000" pitchFamily="2" charset="2"/>
              </a:rPr>
              <a:t>go</a:t>
            </a:r>
            <a:r>
              <a:rPr lang="de-DE" sz="2000" dirty="0">
                <a:sym typeface="Wingdings" panose="05000000000000000000" pitchFamily="2" charset="2"/>
              </a:rPr>
              <a:t> </a:t>
            </a:r>
            <a:r>
              <a:rPr lang="de-DE" sz="2000" dirty="0" err="1">
                <a:sym typeface="Wingdings" panose="05000000000000000000" pitchFamily="2" charset="2"/>
              </a:rPr>
              <a:t>to</a:t>
            </a:r>
            <a:r>
              <a:rPr lang="de-DE" sz="2000" dirty="0">
                <a:sym typeface="Wingdings" panose="05000000000000000000" pitchFamily="2" charset="2"/>
              </a:rPr>
              <a:t>“  Projekt suchen</a:t>
            </a:r>
          </a:p>
          <a:p>
            <a:pPr marL="457200" indent="-457200">
              <a:buFont typeface="+mj-lt"/>
              <a:buAutoNum type="arabicPeriod"/>
            </a:pPr>
            <a:r>
              <a:rPr lang="de-DE" sz="2000" dirty="0">
                <a:sym typeface="Wingdings" panose="05000000000000000000" pitchFamily="2" charset="2"/>
              </a:rPr>
              <a:t>„Project </a:t>
            </a:r>
            <a:r>
              <a:rPr lang="de-DE" sz="2000" dirty="0" err="1">
                <a:sym typeface="Wingdings" panose="05000000000000000000" pitchFamily="2" charset="2"/>
              </a:rPr>
              <a:t>overview</a:t>
            </a:r>
            <a:r>
              <a:rPr lang="de-DE" sz="2000" dirty="0">
                <a:sym typeface="Wingdings" panose="05000000000000000000" pitchFamily="2" charset="2"/>
              </a:rPr>
              <a:t>“ auswählen</a:t>
            </a:r>
          </a:p>
          <a:p>
            <a:pPr marL="457200" indent="-457200">
              <a:buFont typeface="+mj-lt"/>
              <a:buAutoNum type="arabicPeriod"/>
            </a:pPr>
            <a:r>
              <a:rPr lang="de-DE" sz="2000" dirty="0">
                <a:sym typeface="Wingdings" panose="05000000000000000000" pitchFamily="2" charset="2"/>
              </a:rPr>
              <a:t>„</a:t>
            </a:r>
            <a:r>
              <a:rPr lang="de-DE" sz="2000" b="1" dirty="0">
                <a:sym typeface="Wingdings" panose="05000000000000000000" pitchFamily="2" charset="2"/>
              </a:rPr>
              <a:t>+</a:t>
            </a:r>
            <a:r>
              <a:rPr lang="de-DE" sz="2000" dirty="0">
                <a:sym typeface="Wingdings" panose="05000000000000000000" pitchFamily="2" charset="2"/>
              </a:rPr>
              <a:t>“ Icon in der Projektübersicht (nicht Sidebar!) auswählen  „New </a:t>
            </a:r>
            <a:r>
              <a:rPr lang="de-DE" sz="2000" dirty="0" err="1">
                <a:sym typeface="Wingdings" panose="05000000000000000000" pitchFamily="2" charset="2"/>
              </a:rPr>
              <a:t>file</a:t>
            </a:r>
            <a:r>
              <a:rPr lang="de-DE" sz="2000" dirty="0">
                <a:sym typeface="Wingdings" panose="05000000000000000000" pitchFamily="2" charset="2"/>
              </a:rPr>
              <a:t>“</a:t>
            </a:r>
          </a:p>
          <a:p>
            <a:pPr marL="457200" indent="-457200">
              <a:buFont typeface="+mj-lt"/>
              <a:buAutoNum type="arabicPeriod"/>
            </a:pPr>
            <a:r>
              <a:rPr lang="de-DE" sz="2000" dirty="0">
                <a:sym typeface="Wingdings" panose="05000000000000000000" pitchFamily="2" charset="2"/>
              </a:rPr>
              <a:t>„Filename“: .</a:t>
            </a:r>
            <a:r>
              <a:rPr lang="de-DE" sz="2000" dirty="0" err="1">
                <a:sym typeface="Wingdings" panose="05000000000000000000" pitchFamily="2" charset="2"/>
              </a:rPr>
              <a:t>gitlab-ci.yml</a:t>
            </a:r>
            <a:endParaRPr lang="de-DE" sz="2000" dirty="0">
              <a:sym typeface="Wingdings" panose="05000000000000000000" pitchFamily="2" charset="2"/>
            </a:endParaRPr>
          </a:p>
          <a:p>
            <a:pPr marL="457200" indent="-457200">
              <a:buFont typeface="+mj-lt"/>
              <a:buAutoNum type="arabicPeriod"/>
            </a:pPr>
            <a:r>
              <a:rPr lang="de-DE" sz="2000" dirty="0">
                <a:sym typeface="Wingdings" panose="05000000000000000000" pitchFamily="2" charset="2"/>
              </a:rPr>
              <a:t>Beispielkonfiguration:</a:t>
            </a: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r>
              <a:rPr lang="de-DE" sz="2000" dirty="0">
                <a:sym typeface="Wingdings" panose="05000000000000000000" pitchFamily="2" charset="2"/>
              </a:rPr>
              <a:t>„Commit </a:t>
            </a:r>
            <a:r>
              <a:rPr lang="de-DE" sz="2000" dirty="0" err="1">
                <a:sym typeface="Wingdings" panose="05000000000000000000" pitchFamily="2" charset="2"/>
              </a:rPr>
              <a:t>changes</a:t>
            </a:r>
            <a:r>
              <a:rPr lang="de-DE" sz="2000" dirty="0">
                <a:sym typeface="Wingdings" panose="05000000000000000000" pitchFamily="2" charset="2"/>
              </a:rPr>
              <a:t>“</a:t>
            </a:r>
          </a:p>
        </p:txBody>
      </p:sp>
      <p:sp>
        <p:nvSpPr>
          <p:cNvPr id="4" name="Textfeld 3">
            <a:extLst>
              <a:ext uri="{FF2B5EF4-FFF2-40B4-BE49-F238E27FC236}">
                <a16:creationId xmlns:a16="http://schemas.microsoft.com/office/drawing/2014/main" id="{5617AB93-5EF8-B9BC-A7A8-E9398E4708DC}"/>
              </a:ext>
            </a:extLst>
          </p:cNvPr>
          <p:cNvSpPr txBox="1"/>
          <p:nvPr/>
        </p:nvSpPr>
        <p:spPr bwMode="auto">
          <a:xfrm>
            <a:off x="755576" y="3501008"/>
            <a:ext cx="4464496" cy="2677656"/>
          </a:xfrm>
          <a:prstGeom prst="rect">
            <a:avLst/>
          </a:prstGeom>
          <a:noFill/>
          <a:ln w="9525">
            <a:noFill/>
            <a:miter lim="800000"/>
            <a:headEnd/>
            <a:tailEnd/>
          </a:ln>
        </p:spPr>
        <p:txBody>
          <a:bodyPr wrap="square" rtlCol="0" anchor="ctr">
            <a:spAutoFit/>
          </a:bodyPr>
          <a:lstStyle/>
          <a:p>
            <a:pPr eaLnBrk="1" hangingPunct="1"/>
            <a:r>
              <a:rPr lang="en-US" sz="1400" b="0" i="0" dirty="0">
                <a:solidFill>
                  <a:srgbClr val="0F778A"/>
                </a:solidFill>
                <a:effectLst/>
                <a:latin typeface="GitLab Mono"/>
              </a:rPr>
              <a:t>stages</a:t>
            </a:r>
            <a:r>
              <a:rPr lang="en-US" sz="1400" b="0" i="0" dirty="0">
                <a:solidFill>
                  <a:srgbClr val="404040"/>
                </a:solidFill>
                <a:effectLst/>
                <a:latin typeface="GitLab Mono"/>
              </a:rPr>
              <a:t>: </a:t>
            </a:r>
          </a:p>
          <a:p>
            <a:pPr eaLnBrk="1" hangingPunct="1"/>
            <a:r>
              <a:rPr lang="en-US" sz="1400" dirty="0">
                <a:solidFill>
                  <a:srgbClr val="404040"/>
                </a:solidFill>
                <a:latin typeface="GitLab Mono"/>
              </a:rPr>
              <a:t>	</a:t>
            </a:r>
            <a:r>
              <a:rPr lang="en-US" sz="1400" b="0" i="0" dirty="0">
                <a:solidFill>
                  <a:srgbClr val="404040"/>
                </a:solidFill>
                <a:effectLst/>
                <a:latin typeface="GitLab Mono"/>
              </a:rPr>
              <a:t>- </a:t>
            </a:r>
            <a:r>
              <a:rPr lang="en-US" sz="1400" b="0" i="0" dirty="0">
                <a:solidFill>
                  <a:srgbClr val="BA2121"/>
                </a:solidFill>
                <a:effectLst/>
                <a:latin typeface="GitLab Mono"/>
              </a:rPr>
              <a:t>build</a:t>
            </a:r>
            <a:endParaRPr lang="en-US" sz="1400" dirty="0">
              <a:solidFill>
                <a:srgbClr val="404040"/>
              </a:solidFill>
              <a:latin typeface="GitLab Mono"/>
            </a:endParaRPr>
          </a:p>
          <a:p>
            <a:pPr eaLnBrk="1" hangingPunct="1"/>
            <a:r>
              <a:rPr lang="en-US" sz="1400" b="0" i="0" dirty="0">
                <a:solidFill>
                  <a:srgbClr val="404040"/>
                </a:solidFill>
                <a:effectLst/>
                <a:latin typeface="GitLab Mono"/>
              </a:rPr>
              <a:t>	- </a:t>
            </a:r>
            <a:r>
              <a:rPr lang="en-US" sz="1400" b="0" i="0" dirty="0">
                <a:solidFill>
                  <a:srgbClr val="BA2121"/>
                </a:solidFill>
                <a:effectLst/>
                <a:latin typeface="GitLab Mono"/>
              </a:rPr>
              <a:t>test</a:t>
            </a:r>
            <a:endParaRPr lang="en-US" sz="1400" dirty="0">
              <a:solidFill>
                <a:srgbClr val="404040"/>
              </a:solidFill>
              <a:latin typeface="GitLab Mono"/>
            </a:endParaRPr>
          </a:p>
          <a:p>
            <a:pPr eaLnBrk="1" hangingPunct="1"/>
            <a:endParaRPr lang="en-US" sz="1400" b="0" i="0" dirty="0">
              <a:solidFill>
                <a:srgbClr val="404040"/>
              </a:solidFill>
              <a:effectLst/>
              <a:latin typeface="GitLab Mono"/>
            </a:endParaRPr>
          </a:p>
          <a:p>
            <a:pPr eaLnBrk="1" hangingPunct="1"/>
            <a:r>
              <a:rPr lang="en-US" sz="1400" b="0" i="0" dirty="0" err="1">
                <a:solidFill>
                  <a:srgbClr val="0F778A"/>
                </a:solidFill>
                <a:effectLst/>
                <a:latin typeface="GitLab Mono"/>
              </a:rPr>
              <a:t>job_build</a:t>
            </a:r>
            <a:r>
              <a:rPr lang="en-US" sz="1400" b="0" i="0" dirty="0">
                <a:solidFill>
                  <a:srgbClr val="404040"/>
                </a:solidFill>
                <a:effectLst/>
                <a:latin typeface="GitLab Mono"/>
              </a:rPr>
              <a:t>: </a:t>
            </a:r>
          </a:p>
          <a:p>
            <a:pPr eaLnBrk="1" hangingPunct="1"/>
            <a:r>
              <a:rPr lang="en-US" sz="1400" dirty="0">
                <a:solidFill>
                  <a:srgbClr val="404040"/>
                </a:solidFill>
                <a:latin typeface="GitLab Mono"/>
              </a:rPr>
              <a:t>	</a:t>
            </a:r>
            <a:r>
              <a:rPr lang="en-US" sz="1400" b="0" i="0" dirty="0">
                <a:solidFill>
                  <a:srgbClr val="0F778A"/>
                </a:solidFill>
                <a:effectLst/>
                <a:latin typeface="GitLab Mono"/>
              </a:rPr>
              <a:t>stage</a:t>
            </a:r>
            <a:r>
              <a:rPr lang="en-US" sz="1400" b="0" i="0" dirty="0">
                <a:solidFill>
                  <a:srgbClr val="404040"/>
                </a:solidFill>
                <a:effectLst/>
                <a:latin typeface="GitLab Mono"/>
              </a:rPr>
              <a:t>: </a:t>
            </a:r>
            <a:r>
              <a:rPr lang="en-US" sz="1400" b="0" i="0" dirty="0">
                <a:solidFill>
                  <a:srgbClr val="BA2121"/>
                </a:solidFill>
                <a:effectLst/>
                <a:latin typeface="GitLab Mono"/>
              </a:rPr>
              <a:t>build</a:t>
            </a:r>
            <a:endParaRPr lang="en-US" sz="1400" dirty="0">
              <a:solidFill>
                <a:srgbClr val="404040"/>
              </a:solidFill>
              <a:latin typeface="GitLab Mono"/>
            </a:endParaRPr>
          </a:p>
          <a:p>
            <a:pPr eaLnBrk="1" hangingPunct="1"/>
            <a:r>
              <a:rPr lang="en-US" sz="1400" b="0" i="0" dirty="0">
                <a:solidFill>
                  <a:srgbClr val="404040"/>
                </a:solidFill>
                <a:effectLst/>
                <a:latin typeface="GitLab Mono"/>
              </a:rPr>
              <a:t>	</a:t>
            </a:r>
            <a:r>
              <a:rPr lang="en-US" sz="1400" b="0" i="0" dirty="0">
                <a:solidFill>
                  <a:srgbClr val="0F778A"/>
                </a:solidFill>
                <a:effectLst/>
                <a:latin typeface="GitLab Mono"/>
              </a:rPr>
              <a:t>script</a:t>
            </a:r>
            <a:r>
              <a:rPr lang="en-US" sz="1400" b="0" i="0" dirty="0">
                <a:solidFill>
                  <a:srgbClr val="404040"/>
                </a:solidFill>
                <a:effectLst/>
                <a:latin typeface="GitLab Mono"/>
              </a:rPr>
              <a:t>:</a:t>
            </a:r>
          </a:p>
          <a:p>
            <a:pPr eaLnBrk="1" hangingPunct="1"/>
            <a:r>
              <a:rPr lang="en-US" sz="1400" dirty="0">
                <a:solidFill>
                  <a:srgbClr val="404040"/>
                </a:solidFill>
                <a:latin typeface="GitLab Mono"/>
              </a:rPr>
              <a:t>		</a:t>
            </a:r>
            <a:r>
              <a:rPr lang="en-US" sz="1400" b="0" i="0" dirty="0">
                <a:solidFill>
                  <a:srgbClr val="404040"/>
                </a:solidFill>
                <a:effectLst/>
                <a:latin typeface="GitLab Mono"/>
              </a:rPr>
              <a:t>- </a:t>
            </a:r>
            <a:r>
              <a:rPr lang="en-US" sz="1400" b="0" i="0" dirty="0">
                <a:solidFill>
                  <a:srgbClr val="BA2121"/>
                </a:solidFill>
                <a:effectLst/>
                <a:latin typeface="GitLab Mono"/>
              </a:rPr>
              <a:t>echo "</a:t>
            </a:r>
            <a:r>
              <a:rPr lang="en-US" sz="1400" b="0" i="0" dirty="0" err="1">
                <a:solidFill>
                  <a:srgbClr val="BA2121"/>
                </a:solidFill>
                <a:effectLst/>
                <a:latin typeface="GitLab Mono"/>
              </a:rPr>
              <a:t>Buildin</a:t>
            </a:r>
            <a:r>
              <a:rPr lang="en-US" sz="1400" b="0" i="0" dirty="0">
                <a:solidFill>
                  <a:srgbClr val="BA2121"/>
                </a:solidFill>
                <a:effectLst/>
                <a:latin typeface="GitLab Mono"/>
              </a:rPr>
              <a:t> the project"</a:t>
            </a:r>
            <a:r>
              <a:rPr lang="en-US" sz="1400" b="0" i="0" dirty="0">
                <a:solidFill>
                  <a:srgbClr val="404040"/>
                </a:solidFill>
                <a:effectLst/>
                <a:latin typeface="GitLab Mono"/>
              </a:rPr>
              <a:t> </a:t>
            </a:r>
            <a:r>
              <a:rPr lang="en-US" sz="1400" b="0" i="0" dirty="0" err="1">
                <a:solidFill>
                  <a:srgbClr val="0F778A"/>
                </a:solidFill>
                <a:effectLst/>
                <a:latin typeface="GitLab Mono"/>
              </a:rPr>
              <a:t>job_test</a:t>
            </a:r>
            <a:r>
              <a:rPr lang="en-US" sz="1400" b="0" i="0" dirty="0">
                <a:solidFill>
                  <a:srgbClr val="404040"/>
                </a:solidFill>
                <a:effectLst/>
                <a:latin typeface="GitLab Mono"/>
              </a:rPr>
              <a:t>:</a:t>
            </a:r>
          </a:p>
          <a:p>
            <a:pPr eaLnBrk="1" hangingPunct="1"/>
            <a:r>
              <a:rPr lang="en-US" sz="1400" dirty="0">
                <a:solidFill>
                  <a:srgbClr val="404040"/>
                </a:solidFill>
                <a:latin typeface="GitLab Mono"/>
              </a:rPr>
              <a:t>	</a:t>
            </a:r>
            <a:r>
              <a:rPr lang="en-US" sz="1400" b="0" i="0" dirty="0">
                <a:solidFill>
                  <a:srgbClr val="0F778A"/>
                </a:solidFill>
                <a:effectLst/>
                <a:latin typeface="GitLab Mono"/>
              </a:rPr>
              <a:t>stage</a:t>
            </a:r>
            <a:r>
              <a:rPr lang="en-US" sz="1400" b="0" i="0" dirty="0">
                <a:solidFill>
                  <a:srgbClr val="404040"/>
                </a:solidFill>
                <a:effectLst/>
                <a:latin typeface="GitLab Mono"/>
              </a:rPr>
              <a:t>: </a:t>
            </a:r>
            <a:r>
              <a:rPr lang="en-US" sz="1400" b="0" i="0" dirty="0">
                <a:solidFill>
                  <a:srgbClr val="BA2121"/>
                </a:solidFill>
                <a:effectLst/>
                <a:latin typeface="GitLab Mono"/>
              </a:rPr>
              <a:t>test</a:t>
            </a:r>
            <a:endParaRPr lang="en-US" sz="1400" dirty="0">
              <a:solidFill>
                <a:srgbClr val="404040"/>
              </a:solidFill>
              <a:latin typeface="GitLab Mono"/>
            </a:endParaRPr>
          </a:p>
          <a:p>
            <a:pPr eaLnBrk="1" hangingPunct="1"/>
            <a:r>
              <a:rPr lang="en-US" sz="1400" b="0" i="0" dirty="0">
                <a:solidFill>
                  <a:srgbClr val="404040"/>
                </a:solidFill>
                <a:effectLst/>
                <a:latin typeface="GitLab Mono"/>
              </a:rPr>
              <a:t>	</a:t>
            </a:r>
            <a:r>
              <a:rPr lang="en-US" sz="1400" b="0" i="0" dirty="0">
                <a:solidFill>
                  <a:srgbClr val="0F778A"/>
                </a:solidFill>
                <a:effectLst/>
                <a:latin typeface="GitLab Mono"/>
              </a:rPr>
              <a:t>script</a:t>
            </a:r>
            <a:r>
              <a:rPr lang="en-US" sz="1400" b="0" i="0" dirty="0">
                <a:solidFill>
                  <a:srgbClr val="404040"/>
                </a:solidFill>
                <a:effectLst/>
                <a:latin typeface="GitLab Mono"/>
              </a:rPr>
              <a:t>:</a:t>
            </a:r>
          </a:p>
          <a:p>
            <a:pPr eaLnBrk="1" hangingPunct="1"/>
            <a:r>
              <a:rPr lang="en-US" sz="1400" dirty="0">
                <a:solidFill>
                  <a:srgbClr val="404040"/>
                </a:solidFill>
                <a:latin typeface="GitLab Mono"/>
              </a:rPr>
              <a:t>		</a:t>
            </a:r>
            <a:r>
              <a:rPr lang="en-US" sz="1400" b="0" i="0" dirty="0">
                <a:solidFill>
                  <a:srgbClr val="404040"/>
                </a:solidFill>
                <a:effectLst/>
                <a:latin typeface="GitLab Mono"/>
              </a:rPr>
              <a:t>- </a:t>
            </a:r>
            <a:r>
              <a:rPr lang="en-US" sz="1400" b="0" i="0" dirty="0">
                <a:solidFill>
                  <a:srgbClr val="BA2121"/>
                </a:solidFill>
                <a:effectLst/>
                <a:latin typeface="GitLab Mono"/>
              </a:rPr>
              <a:t>echo "Running tests"</a:t>
            </a:r>
            <a:endParaRPr lang="de-DE" sz="1800" dirty="0">
              <a:latin typeface="Arial" charset="0"/>
            </a:endParaRPr>
          </a:p>
        </p:txBody>
      </p:sp>
    </p:spTree>
    <p:extLst>
      <p:ext uri="{BB962C8B-B14F-4D97-AF65-F5344CB8AC3E}">
        <p14:creationId xmlns:p14="http://schemas.microsoft.com/office/powerpoint/2010/main" val="1179084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Inhaltsplatzhalter 18">
            <a:extLst>
              <a:ext uri="{FF2B5EF4-FFF2-40B4-BE49-F238E27FC236}">
                <a16:creationId xmlns:a16="http://schemas.microsoft.com/office/drawing/2014/main" id="{BE3C4C95-FD5D-27F0-ED0C-AB8113CAC9F1}"/>
              </a:ext>
            </a:extLst>
          </p:cNvPr>
          <p:cNvSpPr>
            <a:spLocks noGrp="1"/>
          </p:cNvSpPr>
          <p:nvPr>
            <p:ph idx="1"/>
          </p:nvPr>
        </p:nvSpPr>
        <p:spPr/>
        <p:txBody>
          <a:bodyPr/>
          <a:lstStyle/>
          <a:p>
            <a:pPr>
              <a:buFont typeface="Arial" panose="020B0604020202020204" pitchFamily="34" charset="0"/>
              <a:buChar char="•"/>
            </a:pPr>
            <a:endParaRPr lang="de-DE" altLang="de-DE" sz="1800" b="1" dirty="0"/>
          </a:p>
          <a:p>
            <a:pPr>
              <a:buFont typeface="Arial" panose="020B0604020202020204" pitchFamily="34" charset="0"/>
              <a:buChar char="•"/>
            </a:pPr>
            <a:r>
              <a:rPr lang="de-DE" altLang="de-DE" sz="1800" b="1" dirty="0"/>
              <a:t>Tag 1 – Einführung in </a:t>
            </a:r>
            <a:r>
              <a:rPr lang="de-DE" altLang="de-DE" sz="1800" b="1" dirty="0" err="1"/>
              <a:t>Git</a:t>
            </a:r>
            <a:r>
              <a:rPr lang="de-DE" altLang="de-DE" sz="1800" b="1" dirty="0"/>
              <a:t> und </a:t>
            </a:r>
            <a:r>
              <a:rPr lang="de-DE" altLang="de-DE" sz="1800" b="1" dirty="0" err="1"/>
              <a:t>GitLab</a:t>
            </a:r>
            <a:r>
              <a:rPr lang="de-DE" altLang="de-DE" sz="1800" b="1" dirty="0"/>
              <a:t>, </a:t>
            </a:r>
            <a:r>
              <a:rPr lang="de-DE" altLang="de-DE" sz="1800" b="1" dirty="0" err="1"/>
              <a:t>Git</a:t>
            </a:r>
            <a:r>
              <a:rPr lang="de-DE" altLang="de-DE" sz="1800" b="1" dirty="0"/>
              <a:t>-Workflow im Team</a:t>
            </a:r>
          </a:p>
          <a:p>
            <a:pPr lvl="1">
              <a:buFont typeface="Arial" panose="020B0604020202020204" pitchFamily="34" charset="0"/>
              <a:buChar char="•"/>
            </a:pPr>
            <a:r>
              <a:rPr lang="de-DE" altLang="de-DE" sz="1400" dirty="0"/>
              <a:t>Einführung &amp; Kursüberblick</a:t>
            </a:r>
          </a:p>
          <a:p>
            <a:pPr lvl="1">
              <a:buFont typeface="Arial" panose="020B0604020202020204" pitchFamily="34" charset="0"/>
              <a:buChar char="•"/>
            </a:pPr>
            <a:r>
              <a:rPr lang="de-DE" altLang="de-DE" sz="1400" dirty="0"/>
              <a:t>Grundlagen von </a:t>
            </a:r>
            <a:r>
              <a:rPr lang="de-DE" altLang="de-DE" sz="1400" dirty="0" err="1"/>
              <a:t>Git</a:t>
            </a:r>
            <a:r>
              <a:rPr lang="de-DE" altLang="de-DE" sz="1400" dirty="0"/>
              <a:t> und </a:t>
            </a:r>
            <a:r>
              <a:rPr lang="de-DE" altLang="de-DE" sz="1400" dirty="0" err="1"/>
              <a:t>GitLab</a:t>
            </a:r>
            <a:endParaRPr lang="de-DE" altLang="de-DE" sz="1400" dirty="0"/>
          </a:p>
          <a:p>
            <a:pPr lvl="1">
              <a:buFont typeface="Arial" panose="020B0604020202020204" pitchFamily="34" charset="0"/>
              <a:buChar char="•"/>
            </a:pPr>
            <a:r>
              <a:rPr lang="de-DE" altLang="de-DE" sz="1400" dirty="0" err="1"/>
              <a:t>Git</a:t>
            </a:r>
            <a:r>
              <a:rPr lang="de-DE" altLang="de-DE" sz="1400" dirty="0"/>
              <a:t> </a:t>
            </a:r>
            <a:r>
              <a:rPr lang="de-DE" altLang="de-DE" sz="1400" dirty="0" err="1"/>
              <a:t>Rebase</a:t>
            </a:r>
            <a:r>
              <a:rPr lang="de-DE" altLang="de-DE" sz="1400" dirty="0"/>
              <a:t> &amp; </a:t>
            </a:r>
            <a:r>
              <a:rPr lang="de-DE" altLang="de-DE" sz="1400" dirty="0" err="1"/>
              <a:t>Merge</a:t>
            </a:r>
            <a:r>
              <a:rPr lang="de-DE" altLang="de-DE" sz="1400" dirty="0"/>
              <a:t>-Strategien</a:t>
            </a:r>
          </a:p>
          <a:p>
            <a:pPr lvl="1">
              <a:buFont typeface="Arial" panose="020B0604020202020204" pitchFamily="34" charset="0"/>
              <a:buChar char="•"/>
            </a:pPr>
            <a:r>
              <a:rPr lang="de-DE" altLang="de-DE" sz="1400" dirty="0" err="1"/>
              <a:t>Git</a:t>
            </a:r>
            <a:r>
              <a:rPr lang="de-DE" altLang="de-DE" sz="1400" dirty="0"/>
              <a:t>-Workflow im Team</a:t>
            </a:r>
          </a:p>
          <a:p>
            <a:pPr lvl="1">
              <a:buFont typeface="Arial" panose="020B0604020202020204" pitchFamily="34" charset="0"/>
              <a:buChar char="•"/>
            </a:pPr>
            <a:endParaRPr lang="de-DE" altLang="de-DE" sz="1400" dirty="0"/>
          </a:p>
          <a:p>
            <a:pPr>
              <a:buFont typeface="Arial" panose="020B0604020202020204" pitchFamily="34" charset="0"/>
              <a:buChar char="•"/>
            </a:pPr>
            <a:r>
              <a:rPr lang="de-DE" altLang="de-DE" sz="1800" b="1" dirty="0"/>
              <a:t>Tag 2 – Vertiefung </a:t>
            </a:r>
            <a:r>
              <a:rPr lang="de-DE" altLang="de-DE" sz="1800" b="1" dirty="0" err="1"/>
              <a:t>Git</a:t>
            </a:r>
            <a:r>
              <a:rPr lang="de-DE" altLang="de-DE" sz="1800" b="1" dirty="0"/>
              <a:t>-Workflow, CI/CD &amp; </a:t>
            </a:r>
            <a:r>
              <a:rPr lang="de-DE" altLang="de-DE" sz="1800" b="1" dirty="0" err="1"/>
              <a:t>GitOps</a:t>
            </a:r>
            <a:endParaRPr lang="de-DE" altLang="de-DE" sz="1800" b="1" dirty="0"/>
          </a:p>
          <a:p>
            <a:pPr lvl="1">
              <a:buFont typeface="Arial" panose="020B0604020202020204" pitchFamily="34" charset="0"/>
              <a:buChar char="•"/>
            </a:pPr>
            <a:r>
              <a:rPr lang="de-DE" altLang="de-DE" sz="1400" dirty="0" err="1"/>
              <a:t>Gitflow</a:t>
            </a:r>
            <a:r>
              <a:rPr lang="de-DE" altLang="de-DE" sz="1400" dirty="0"/>
              <a:t>-Workflow</a:t>
            </a:r>
          </a:p>
          <a:p>
            <a:pPr lvl="1">
              <a:buFont typeface="Arial" panose="020B0604020202020204" pitchFamily="34" charset="0"/>
              <a:buChar char="•"/>
            </a:pPr>
            <a:r>
              <a:rPr lang="de-DE" altLang="de-DE" sz="1400" dirty="0"/>
              <a:t>Tags, Releases &amp; deren Verwaltung</a:t>
            </a:r>
          </a:p>
          <a:p>
            <a:pPr lvl="1">
              <a:buFont typeface="Arial" panose="020B0604020202020204" pitchFamily="34" charset="0"/>
              <a:buChar char="•"/>
            </a:pPr>
            <a:r>
              <a:rPr lang="de-DE" altLang="de-DE" sz="1400" dirty="0"/>
              <a:t>Einführung in </a:t>
            </a:r>
            <a:r>
              <a:rPr lang="de-DE" altLang="de-DE" sz="1400" dirty="0" err="1"/>
              <a:t>GitLab</a:t>
            </a:r>
            <a:r>
              <a:rPr lang="de-DE" altLang="de-DE" sz="1400" dirty="0"/>
              <a:t> CI/CD &amp; </a:t>
            </a:r>
            <a:r>
              <a:rPr lang="de-DE" altLang="de-DE" sz="1400" dirty="0" err="1"/>
              <a:t>gitlab.yml</a:t>
            </a:r>
            <a:endParaRPr lang="de-DE" altLang="de-DE" sz="1400" dirty="0"/>
          </a:p>
          <a:p>
            <a:pPr lvl="1">
              <a:buFont typeface="Arial" panose="020B0604020202020204" pitchFamily="34" charset="0"/>
              <a:buChar char="•"/>
            </a:pPr>
            <a:r>
              <a:rPr lang="de-DE" altLang="de-DE" sz="1400" dirty="0"/>
              <a:t>Grundlagen von </a:t>
            </a:r>
            <a:r>
              <a:rPr lang="de-DE" altLang="de-DE" sz="1400" dirty="0" err="1"/>
              <a:t>GitOps</a:t>
            </a:r>
            <a:endParaRPr lang="de-DE" altLang="de-DE" sz="1400" dirty="0"/>
          </a:p>
          <a:p>
            <a:pPr lvl="1">
              <a:buFont typeface="Arial" panose="020B0604020202020204" pitchFamily="34" charset="0"/>
              <a:buChar char="•"/>
            </a:pPr>
            <a:endParaRPr lang="de-DE" altLang="de-DE" sz="1400" dirty="0"/>
          </a:p>
          <a:p>
            <a:pPr>
              <a:buFont typeface="Arial" panose="020B0604020202020204" pitchFamily="34" charset="0"/>
              <a:buChar char="•"/>
            </a:pPr>
            <a:r>
              <a:rPr lang="de-DE" altLang="de-DE" sz="1800" b="1" dirty="0"/>
              <a:t>Tag 3 – Docker in der Entwicklung, </a:t>
            </a:r>
            <a:r>
              <a:rPr lang="de-DE" altLang="de-DE" sz="1800" b="1" dirty="0" err="1"/>
              <a:t>GitLab</a:t>
            </a:r>
            <a:r>
              <a:rPr lang="de-DE" altLang="de-DE" sz="1800" b="1" dirty="0"/>
              <a:t> CI und </a:t>
            </a:r>
            <a:r>
              <a:rPr lang="de-DE" altLang="de-DE" sz="1800" b="1" dirty="0" err="1"/>
              <a:t>Deployment</a:t>
            </a:r>
            <a:r>
              <a:rPr lang="de-DE" altLang="de-DE" sz="1800" b="1" dirty="0"/>
              <a:t>-Strategien</a:t>
            </a:r>
          </a:p>
          <a:p>
            <a:pPr lvl="1">
              <a:buFont typeface="Arial" panose="020B0604020202020204" pitchFamily="34" charset="0"/>
              <a:buChar char="•"/>
            </a:pPr>
            <a:r>
              <a:rPr lang="de-DE" altLang="de-DE" sz="1400" dirty="0"/>
              <a:t>Lokale Entwicklung mit Docker</a:t>
            </a:r>
          </a:p>
          <a:p>
            <a:pPr lvl="1">
              <a:buFont typeface="Arial" panose="020B0604020202020204" pitchFamily="34" charset="0"/>
              <a:buChar char="•"/>
            </a:pPr>
            <a:r>
              <a:rPr lang="de-DE" altLang="de-DE" sz="1400" u="sng" dirty="0" err="1"/>
              <a:t>GitLab</a:t>
            </a:r>
            <a:r>
              <a:rPr lang="de-DE" altLang="de-DE" sz="1400" u="sng" dirty="0"/>
              <a:t>-Runner &amp; Docker-Registry</a:t>
            </a:r>
          </a:p>
          <a:p>
            <a:pPr lvl="1">
              <a:buFont typeface="Arial" panose="020B0604020202020204" pitchFamily="34" charset="0"/>
              <a:buChar char="•"/>
            </a:pPr>
            <a:r>
              <a:rPr lang="de-DE" altLang="de-DE" sz="1400" dirty="0"/>
              <a:t>Erstellen </a:t>
            </a:r>
            <a:r>
              <a:rPr lang="de-DE" altLang="de-DE" sz="1400" dirty="0" err="1"/>
              <a:t>ovn</a:t>
            </a:r>
            <a:r>
              <a:rPr lang="de-DE" altLang="de-DE" sz="1400" dirty="0"/>
              <a:t> Release- und </a:t>
            </a:r>
            <a:r>
              <a:rPr lang="de-DE" altLang="de-DE" sz="1400" dirty="0" err="1"/>
              <a:t>Tagged</a:t>
            </a:r>
            <a:r>
              <a:rPr lang="de-DE" altLang="de-DE" sz="1400" dirty="0"/>
              <a:t>-Images</a:t>
            </a:r>
          </a:p>
          <a:p>
            <a:pPr lvl="1">
              <a:buFont typeface="Arial" panose="020B0604020202020204" pitchFamily="34" charset="0"/>
              <a:buChar char="•"/>
            </a:pPr>
            <a:r>
              <a:rPr lang="de-DE" altLang="de-DE" sz="1400" dirty="0"/>
              <a:t>Möglichkeiten des </a:t>
            </a:r>
            <a:r>
              <a:rPr lang="de-DE" altLang="de-DE" sz="1400" dirty="0" err="1"/>
              <a:t>Deployments</a:t>
            </a:r>
            <a:r>
              <a:rPr lang="de-DE" altLang="de-DE" sz="1400" dirty="0"/>
              <a:t> &amp; Verwaltung von Konfiguration</a:t>
            </a:r>
          </a:p>
          <a:p>
            <a:pPr lvl="1">
              <a:buFont typeface="Arial" panose="020B0604020202020204" pitchFamily="34" charset="0"/>
              <a:buChar char="•"/>
            </a:pPr>
            <a:endParaRPr lang="de-DE" altLang="de-DE" sz="1400" dirty="0"/>
          </a:p>
        </p:txBody>
      </p:sp>
      <p:sp>
        <p:nvSpPr>
          <p:cNvPr id="6147" name="Rectangle 1062">
            <a:extLst>
              <a:ext uri="{FF2B5EF4-FFF2-40B4-BE49-F238E27FC236}">
                <a16:creationId xmlns:a16="http://schemas.microsoft.com/office/drawing/2014/main" id="{C46E9340-3256-8D55-A265-94F2F41E288E}"/>
              </a:ext>
            </a:extLst>
          </p:cNvPr>
          <p:cNvSpPr>
            <a:spLocks noGrp="1" noChangeArrowheads="1"/>
          </p:cNvSpPr>
          <p:nvPr>
            <p:ph type="title"/>
          </p:nvPr>
        </p:nvSpPr>
        <p:spPr>
          <a:xfrm>
            <a:off x="285750" y="142875"/>
            <a:ext cx="5654675" cy="706438"/>
          </a:xfrm>
        </p:spPr>
        <p:txBody>
          <a:bodyPr/>
          <a:lstStyle/>
          <a:p>
            <a:r>
              <a:rPr lang="de-DE" altLang="de-DE" dirty="0"/>
              <a:t>Agenda</a:t>
            </a:r>
          </a:p>
        </p:txBody>
      </p:sp>
    </p:spTree>
    <p:extLst>
      <p:ext uri="{BB962C8B-B14F-4D97-AF65-F5344CB8AC3E}">
        <p14:creationId xmlns:p14="http://schemas.microsoft.com/office/powerpoint/2010/main" val="30712778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Eigenen Project Runner benutzen</a:t>
            </a:r>
          </a:p>
          <a:p>
            <a:pPr>
              <a:buFont typeface="Arial" panose="020B0604020202020204" pitchFamily="34" charset="0"/>
              <a:buChar char="•"/>
            </a:pPr>
            <a:r>
              <a:rPr lang="de-DE" dirty="0" err="1"/>
              <a:t>GitLab</a:t>
            </a:r>
            <a:r>
              <a:rPr lang="de-DE" dirty="0"/>
              <a:t> Runner installieren</a:t>
            </a:r>
          </a:p>
          <a:p>
            <a:pPr>
              <a:buFont typeface="Arial" panose="020B0604020202020204" pitchFamily="34" charset="0"/>
              <a:buChar char="•"/>
            </a:pPr>
            <a:r>
              <a:rPr lang="de-DE" dirty="0"/>
              <a:t>Neues Projekt erstellen</a:t>
            </a:r>
          </a:p>
          <a:p>
            <a:pPr>
              <a:buFont typeface="Arial" panose="020B0604020202020204" pitchFamily="34" charset="0"/>
              <a:buChar char="•"/>
            </a:pPr>
            <a:r>
              <a:rPr lang="de-DE" dirty="0"/>
              <a:t>Projekt-Pipeline erstellen</a:t>
            </a:r>
          </a:p>
          <a:p>
            <a:pPr>
              <a:buFont typeface="Arial" panose="020B0604020202020204" pitchFamily="34" charset="0"/>
              <a:buChar char="•"/>
            </a:pPr>
            <a:r>
              <a:rPr lang="de-DE" u="sng" dirty="0"/>
              <a:t>Projekt-Runner erstellen und registrieren</a:t>
            </a:r>
          </a:p>
          <a:p>
            <a:pPr>
              <a:buFont typeface="Arial" panose="020B0604020202020204" pitchFamily="34" charset="0"/>
              <a:buChar char="•"/>
            </a:pPr>
            <a:r>
              <a:rPr lang="de-DE" dirty="0"/>
              <a:t>Pipeline triggern, um den Runner zu starten</a:t>
            </a:r>
          </a:p>
          <a:p>
            <a:pPr marL="0" indent="0">
              <a:buNone/>
            </a:pPr>
            <a:endParaRPr lang="de-DE" b="1" dirty="0"/>
          </a:p>
        </p:txBody>
      </p:sp>
    </p:spTree>
    <p:extLst>
      <p:ext uri="{BB962C8B-B14F-4D97-AF65-F5344CB8AC3E}">
        <p14:creationId xmlns:p14="http://schemas.microsoft.com/office/powerpoint/2010/main" val="7763253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Projekt-Runner erstellen und registrieren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das Projekt</a:t>
            </a:r>
            <a:endParaRPr lang="de-DE" b="1" dirty="0"/>
          </a:p>
          <a:p>
            <a:pPr marL="457200" indent="-457200">
              <a:buFont typeface="+mj-lt"/>
              <a:buAutoNum type="arabicPeriod"/>
            </a:pPr>
            <a:r>
              <a:rPr lang="de-DE" dirty="0"/>
              <a:t>Eignes Projekt auswählen</a:t>
            </a:r>
          </a:p>
          <a:p>
            <a:pPr marL="457200" indent="-457200">
              <a:buFont typeface="+mj-lt"/>
              <a:buAutoNum type="arabicPeriod"/>
            </a:pPr>
            <a:r>
              <a:rPr lang="de-DE" dirty="0"/>
              <a:t>„Settings“ </a:t>
            </a:r>
            <a:r>
              <a:rPr lang="de-DE" dirty="0">
                <a:sym typeface="Wingdings" panose="05000000000000000000" pitchFamily="2" charset="2"/>
              </a:rPr>
              <a:t> „CI/CD“</a:t>
            </a:r>
          </a:p>
          <a:p>
            <a:pPr marL="457200" indent="-457200">
              <a:buFont typeface="+mj-lt"/>
              <a:buAutoNum type="arabicPeriod"/>
            </a:pPr>
            <a:r>
              <a:rPr lang="de-DE" dirty="0">
                <a:sym typeface="Wingdings" panose="05000000000000000000" pitchFamily="2" charset="2"/>
              </a:rPr>
              <a:t>Runners-Sektion aufklappen (</a:t>
            </a:r>
            <a:r>
              <a:rPr lang="de-DE" dirty="0" err="1">
                <a:sym typeface="Wingdings" panose="05000000000000000000" pitchFamily="2" charset="2"/>
              </a:rPr>
              <a:t>Expand</a:t>
            </a:r>
            <a:r>
              <a:rPr lang="de-DE" dirty="0">
                <a:sym typeface="Wingdings" panose="05000000000000000000" pitchFamily="2" charset="2"/>
              </a:rPr>
              <a:t>)</a:t>
            </a:r>
          </a:p>
          <a:p>
            <a:pPr marL="457200" indent="-457200">
              <a:buFont typeface="+mj-lt"/>
              <a:buAutoNum type="arabicPeriod"/>
            </a:pPr>
            <a:r>
              <a:rPr lang="de-DE" dirty="0"/>
              <a:t>„Project </a:t>
            </a:r>
            <a:r>
              <a:rPr lang="de-DE" dirty="0" err="1"/>
              <a:t>runners</a:t>
            </a:r>
            <a:r>
              <a:rPr lang="de-DE" dirty="0"/>
              <a:t>“ </a:t>
            </a:r>
            <a:r>
              <a:rPr lang="de-DE" dirty="0">
                <a:sym typeface="Wingdings" panose="05000000000000000000" pitchFamily="2" charset="2"/>
              </a:rPr>
              <a:t> „New </a:t>
            </a:r>
            <a:r>
              <a:rPr lang="de-DE" dirty="0" err="1">
                <a:sym typeface="Wingdings" panose="05000000000000000000" pitchFamily="2" charset="2"/>
              </a:rPr>
              <a:t>project</a:t>
            </a:r>
            <a:r>
              <a:rPr lang="de-DE" dirty="0">
                <a:sym typeface="Wingdings" panose="05000000000000000000" pitchFamily="2" charset="2"/>
              </a:rPr>
              <a:t> </a:t>
            </a:r>
            <a:r>
              <a:rPr lang="de-DE" dirty="0" err="1">
                <a:sym typeface="Wingdings" panose="05000000000000000000" pitchFamily="2" charset="2"/>
              </a:rPr>
              <a:t>runner</a:t>
            </a:r>
            <a:r>
              <a:rPr lang="de-DE" dirty="0">
                <a:sym typeface="Wingdings" panose="05000000000000000000" pitchFamily="2" charset="2"/>
              </a:rPr>
              <a:t>“</a:t>
            </a:r>
          </a:p>
          <a:p>
            <a:pPr marL="457200" indent="-457200">
              <a:buFont typeface="+mj-lt"/>
              <a:buAutoNum type="arabicPeriod"/>
            </a:pPr>
            <a:r>
              <a:rPr lang="de-DE" dirty="0">
                <a:sym typeface="Wingdings" panose="05000000000000000000" pitchFamily="2" charset="2"/>
              </a:rPr>
              <a:t>„Tags“  „Run </a:t>
            </a:r>
            <a:r>
              <a:rPr lang="de-DE" dirty="0" err="1">
                <a:sym typeface="Wingdings" panose="05000000000000000000" pitchFamily="2" charset="2"/>
              </a:rPr>
              <a:t>untagged</a:t>
            </a:r>
            <a:r>
              <a:rPr lang="de-DE" dirty="0">
                <a:sym typeface="Wingdings" panose="05000000000000000000" pitchFamily="2" charset="2"/>
              </a:rPr>
              <a:t> </a:t>
            </a:r>
            <a:r>
              <a:rPr lang="de-DE" dirty="0" err="1">
                <a:sym typeface="Wingdings" panose="05000000000000000000" pitchFamily="2" charset="2"/>
              </a:rPr>
              <a:t>jobs</a:t>
            </a:r>
            <a:r>
              <a:rPr lang="de-DE" dirty="0">
                <a:sym typeface="Wingdings" panose="05000000000000000000" pitchFamily="2" charset="2"/>
              </a:rPr>
              <a:t>“ auswählen</a:t>
            </a:r>
          </a:p>
          <a:p>
            <a:pPr marL="457200" indent="-457200">
              <a:buFont typeface="+mj-lt"/>
              <a:buAutoNum type="arabicPeriod"/>
            </a:pPr>
            <a:r>
              <a:rPr lang="de-DE" dirty="0">
                <a:sym typeface="Wingdings" panose="05000000000000000000" pitchFamily="2" charset="2"/>
              </a:rPr>
              <a:t>„Create </a:t>
            </a:r>
            <a:r>
              <a:rPr lang="de-DE" dirty="0" err="1">
                <a:sym typeface="Wingdings" panose="05000000000000000000" pitchFamily="2" charset="2"/>
              </a:rPr>
              <a:t>runner</a:t>
            </a:r>
            <a:r>
              <a:rPr lang="de-DE" dirty="0">
                <a:sym typeface="Wingdings" panose="05000000000000000000" pitchFamily="2" charset="2"/>
              </a:rPr>
              <a:t>“</a:t>
            </a:r>
          </a:p>
          <a:p>
            <a:pPr marL="457200" indent="-457200">
              <a:buFont typeface="+mj-lt"/>
              <a:buAutoNum type="arabicPeriod"/>
            </a:pPr>
            <a:r>
              <a:rPr lang="de-DE" dirty="0">
                <a:sym typeface="Wingdings" panose="05000000000000000000" pitchFamily="2" charset="2"/>
              </a:rPr>
              <a:t>Die on-screen Anweisungen befolgen für das OS, auf dem der Runner läuft (lokaler Rechner)</a:t>
            </a:r>
          </a:p>
          <a:p>
            <a:pPr marL="857250" lvl="1" indent="-457200">
              <a:buFont typeface="+mj-lt"/>
              <a:buAutoNum type="arabicPeriod"/>
            </a:pPr>
            <a:r>
              <a:rPr lang="de-DE" dirty="0">
                <a:sym typeface="Wingdings" panose="05000000000000000000" pitchFamily="2" charset="2"/>
              </a:rPr>
              <a:t>Runner registrieren</a:t>
            </a:r>
          </a:p>
          <a:p>
            <a:pPr marL="857250" lvl="1" indent="-457200">
              <a:buFont typeface="+mj-lt"/>
              <a:buAutoNum type="arabicPeriod"/>
            </a:pPr>
            <a:r>
              <a:rPr lang="de-DE" dirty="0" err="1">
                <a:sym typeface="Wingdings" panose="05000000000000000000" pitchFamily="2" charset="2"/>
              </a:rPr>
              <a:t>Executor</a:t>
            </a:r>
            <a:r>
              <a:rPr lang="de-DE" dirty="0">
                <a:sym typeface="Wingdings" panose="05000000000000000000" pitchFamily="2" charset="2"/>
              </a:rPr>
              <a:t> auswählen (</a:t>
            </a:r>
            <a:r>
              <a:rPr lang="de-DE" dirty="0" err="1">
                <a:sym typeface="Wingdings" panose="05000000000000000000" pitchFamily="2" charset="2"/>
              </a:rPr>
              <a:t>shell</a:t>
            </a:r>
            <a:r>
              <a:rPr lang="de-DE" dirty="0">
                <a:sym typeface="Wingdings" panose="05000000000000000000" pitchFamily="2" charset="2"/>
              </a:rPr>
              <a:t>)</a:t>
            </a:r>
          </a:p>
          <a:p>
            <a:pPr marL="857250" lvl="1" indent="-457200">
              <a:buFont typeface="+mj-lt"/>
              <a:buAutoNum type="arabicPeriod"/>
            </a:pPr>
            <a:r>
              <a:rPr lang="de-DE" dirty="0">
                <a:sym typeface="Wingdings" panose="05000000000000000000" pitchFamily="2" charset="2"/>
              </a:rPr>
              <a:t>Runner starten</a:t>
            </a:r>
          </a:p>
          <a:p>
            <a:pPr marL="457200" indent="-457200">
              <a:buFont typeface="+mj-lt"/>
              <a:buAutoNum type="arabicPeriod"/>
            </a:pPr>
            <a:endParaRPr lang="de-DE" dirty="0">
              <a:sym typeface="Wingdings" panose="05000000000000000000" pitchFamily="2" charset="2"/>
            </a:endParaRPr>
          </a:p>
        </p:txBody>
      </p:sp>
    </p:spTree>
    <p:extLst>
      <p:ext uri="{BB962C8B-B14F-4D97-AF65-F5344CB8AC3E}">
        <p14:creationId xmlns:p14="http://schemas.microsoft.com/office/powerpoint/2010/main" val="30335976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Eigenen Project Runner benutzen</a:t>
            </a:r>
          </a:p>
          <a:p>
            <a:pPr>
              <a:buFont typeface="Arial" panose="020B0604020202020204" pitchFamily="34" charset="0"/>
              <a:buChar char="•"/>
            </a:pPr>
            <a:r>
              <a:rPr lang="de-DE" dirty="0" err="1"/>
              <a:t>GitLab</a:t>
            </a:r>
            <a:r>
              <a:rPr lang="de-DE" dirty="0"/>
              <a:t> Runner installieren</a:t>
            </a:r>
          </a:p>
          <a:p>
            <a:pPr>
              <a:buFont typeface="Arial" panose="020B0604020202020204" pitchFamily="34" charset="0"/>
              <a:buChar char="•"/>
            </a:pPr>
            <a:r>
              <a:rPr lang="de-DE" dirty="0"/>
              <a:t>Neues Projekt erstellen</a:t>
            </a:r>
          </a:p>
          <a:p>
            <a:pPr>
              <a:buFont typeface="Arial" panose="020B0604020202020204" pitchFamily="34" charset="0"/>
              <a:buChar char="•"/>
            </a:pPr>
            <a:r>
              <a:rPr lang="de-DE" dirty="0"/>
              <a:t>Projekt-Pipeline erstellen</a:t>
            </a:r>
          </a:p>
          <a:p>
            <a:pPr>
              <a:buFont typeface="Arial" panose="020B0604020202020204" pitchFamily="34" charset="0"/>
              <a:buChar char="•"/>
            </a:pPr>
            <a:r>
              <a:rPr lang="de-DE" dirty="0"/>
              <a:t>Projekt-Runner erstellen und registrieren</a:t>
            </a:r>
          </a:p>
          <a:p>
            <a:pPr>
              <a:buFont typeface="Arial" panose="020B0604020202020204" pitchFamily="34" charset="0"/>
              <a:buChar char="•"/>
            </a:pPr>
            <a:r>
              <a:rPr lang="de-DE" u="sng" dirty="0"/>
              <a:t>Pipeline triggern, um den Runner zu starten</a:t>
            </a:r>
          </a:p>
          <a:p>
            <a:pPr marL="0" indent="0">
              <a:buNone/>
            </a:pPr>
            <a:endParaRPr lang="de-DE" b="1" dirty="0"/>
          </a:p>
        </p:txBody>
      </p:sp>
    </p:spTree>
    <p:extLst>
      <p:ext uri="{BB962C8B-B14F-4D97-AF65-F5344CB8AC3E}">
        <p14:creationId xmlns:p14="http://schemas.microsoft.com/office/powerpoint/2010/main" val="15688871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Pipeline triggern, um den Runner zu starten</a:t>
            </a:r>
          </a:p>
          <a:p>
            <a:pPr marL="457200" indent="-457200">
              <a:buFont typeface="+mj-lt"/>
              <a:buAutoNum type="arabicPeriod"/>
            </a:pPr>
            <a:r>
              <a:rPr lang="de-DE" dirty="0"/>
              <a:t>Eignes Projekt auswählen</a:t>
            </a:r>
          </a:p>
          <a:p>
            <a:pPr marL="457200" indent="-457200">
              <a:buFont typeface="+mj-lt"/>
              <a:buAutoNum type="arabicPeriod"/>
            </a:pPr>
            <a:r>
              <a:rPr lang="de-DE" dirty="0"/>
              <a:t>„</a:t>
            </a:r>
            <a:r>
              <a:rPr lang="de-DE" dirty="0" err="1"/>
              <a:t>Build</a:t>
            </a:r>
            <a:r>
              <a:rPr lang="de-DE" dirty="0"/>
              <a:t>“ </a:t>
            </a:r>
            <a:r>
              <a:rPr lang="de-DE" dirty="0">
                <a:sym typeface="Wingdings" panose="05000000000000000000" pitchFamily="2" charset="2"/>
              </a:rPr>
              <a:t> „Pipelines“</a:t>
            </a:r>
          </a:p>
          <a:p>
            <a:pPr marL="457200" indent="-457200">
              <a:buFont typeface="+mj-lt"/>
              <a:buAutoNum type="arabicPeriod"/>
            </a:pPr>
            <a:r>
              <a:rPr lang="de-DE" dirty="0">
                <a:sym typeface="Wingdings" panose="05000000000000000000" pitchFamily="2" charset="2"/>
              </a:rPr>
              <a:t>„Run </a:t>
            </a:r>
            <a:r>
              <a:rPr lang="de-DE" dirty="0" err="1">
                <a:sym typeface="Wingdings" panose="05000000000000000000" pitchFamily="2" charset="2"/>
              </a:rPr>
              <a:t>pipeline</a:t>
            </a:r>
            <a:r>
              <a:rPr lang="de-DE" dirty="0">
                <a:sym typeface="Wingdings" panose="05000000000000000000" pitchFamily="2" charset="2"/>
              </a:rPr>
              <a:t>“</a:t>
            </a:r>
          </a:p>
          <a:p>
            <a:pPr marL="457200" indent="-457200">
              <a:buFont typeface="+mj-lt"/>
              <a:buAutoNum type="arabicPeriod"/>
            </a:pPr>
            <a:r>
              <a:rPr lang="de-DE" dirty="0"/>
              <a:t>Job selektieren </a:t>
            </a:r>
            <a:r>
              <a:rPr lang="de-DE" dirty="0">
                <a:sym typeface="Wingdings" panose="05000000000000000000" pitchFamily="2" charset="2"/>
              </a:rPr>
              <a:t> Man sieht die dazugehörigen Logs</a:t>
            </a:r>
            <a:endParaRPr lang="de-DE" dirty="0"/>
          </a:p>
        </p:txBody>
      </p:sp>
    </p:spTree>
    <p:extLst>
      <p:ext uri="{BB962C8B-B14F-4D97-AF65-F5344CB8AC3E}">
        <p14:creationId xmlns:p14="http://schemas.microsoft.com/office/powerpoint/2010/main" val="3310313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Übungsaufgabe</a:t>
            </a:r>
          </a:p>
          <a:p>
            <a:pPr marL="0" indent="0">
              <a:buNone/>
            </a:pPr>
            <a:endParaRPr lang="de-DE" b="1" dirty="0"/>
          </a:p>
          <a:p>
            <a:pPr marL="0" indent="0">
              <a:buNone/>
            </a:pPr>
            <a:r>
              <a:rPr lang="de-DE" dirty="0"/>
              <a:t>Nun sind Sie dran!</a:t>
            </a:r>
          </a:p>
          <a:p>
            <a:pPr marL="0" indent="0">
              <a:buNone/>
            </a:pPr>
            <a:r>
              <a:rPr lang="de-DE" dirty="0"/>
              <a:t>Erstellen Sie ihren ersten eigenen Project Runner, registrieren diesen in </a:t>
            </a:r>
            <a:r>
              <a:rPr lang="de-DE" dirty="0" err="1"/>
              <a:t>GitLab</a:t>
            </a:r>
            <a:r>
              <a:rPr lang="de-DE" dirty="0"/>
              <a:t> und lassen ihn über eine Pipeline laufen.</a:t>
            </a:r>
          </a:p>
          <a:p>
            <a:pPr marL="0" indent="0">
              <a:buNone/>
            </a:pPr>
            <a:r>
              <a:rPr lang="de-DE" dirty="0"/>
              <a:t>Beachten Sie dabei die benötigten Schritte.</a:t>
            </a:r>
          </a:p>
        </p:txBody>
      </p:sp>
    </p:spTree>
    <p:extLst>
      <p:ext uri="{BB962C8B-B14F-4D97-AF65-F5344CB8AC3E}">
        <p14:creationId xmlns:p14="http://schemas.microsoft.com/office/powerpoint/2010/main" val="21006430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sz="2000" b="1" dirty="0"/>
              <a:t>Verschiedene Runner verwalten</a:t>
            </a:r>
          </a:p>
          <a:p>
            <a:pPr>
              <a:buFont typeface="Arial" panose="020B0604020202020204" pitchFamily="34" charset="0"/>
              <a:buChar char="•"/>
            </a:pPr>
            <a:r>
              <a:rPr lang="de-DE" sz="2000" dirty="0"/>
              <a:t>Wann ist welcher Runner sinnvoll?</a:t>
            </a:r>
          </a:p>
          <a:p>
            <a:pPr lvl="1">
              <a:buFont typeface="Arial" panose="020B0604020202020204" pitchFamily="34" charset="0"/>
              <a:buChar char="•"/>
            </a:pPr>
            <a:r>
              <a:rPr lang="de-DE" sz="1800" dirty="0"/>
              <a:t>Hängt davon ab, wer Zugriff haben soll!</a:t>
            </a:r>
          </a:p>
          <a:p>
            <a:pPr>
              <a:buFont typeface="Arial" panose="020B0604020202020204" pitchFamily="34" charset="0"/>
              <a:buChar char="•"/>
            </a:pPr>
            <a:r>
              <a:rPr lang="de-DE" sz="2000" dirty="0"/>
              <a:t>Instance Runners</a:t>
            </a:r>
          </a:p>
          <a:p>
            <a:pPr lvl="1">
              <a:buFont typeface="Arial" panose="020B0604020202020204" pitchFamily="34" charset="0"/>
              <a:buChar char="•"/>
            </a:pPr>
            <a:r>
              <a:rPr lang="de-DE" sz="1800" dirty="0"/>
              <a:t>Verfügbar für alle Gruppen und Projekte einer </a:t>
            </a:r>
            <a:r>
              <a:rPr lang="de-DE" sz="1800" dirty="0" err="1"/>
              <a:t>GitLab</a:t>
            </a:r>
            <a:r>
              <a:rPr lang="de-DE" sz="1800" dirty="0"/>
              <a:t>-Instanz</a:t>
            </a:r>
          </a:p>
          <a:p>
            <a:pPr lvl="1">
              <a:buFont typeface="Arial" panose="020B0604020202020204" pitchFamily="34" charset="0"/>
              <a:buChar char="•"/>
            </a:pPr>
            <a:r>
              <a:rPr lang="de-DE" sz="1800" dirty="0"/>
              <a:t>Adminrechte in </a:t>
            </a:r>
            <a:r>
              <a:rPr lang="de-DE" sz="1800" dirty="0" err="1"/>
              <a:t>GitLab</a:t>
            </a:r>
            <a:r>
              <a:rPr lang="de-DE" sz="1800" dirty="0"/>
              <a:t> unbedingt notwendig!</a:t>
            </a:r>
          </a:p>
          <a:p>
            <a:pPr>
              <a:buFont typeface="Arial" panose="020B0604020202020204" pitchFamily="34" charset="0"/>
              <a:buChar char="•"/>
            </a:pPr>
            <a:r>
              <a:rPr lang="de-DE" sz="2000" dirty="0"/>
              <a:t>Group Runners</a:t>
            </a:r>
          </a:p>
          <a:p>
            <a:pPr lvl="1">
              <a:buFont typeface="Arial" panose="020B0604020202020204" pitchFamily="34" charset="0"/>
              <a:buChar char="•"/>
            </a:pPr>
            <a:r>
              <a:rPr lang="de-DE" sz="1800" dirty="0"/>
              <a:t>Verfügbar für alle Projekte und Untergruppen einer Gruppe</a:t>
            </a:r>
          </a:p>
          <a:p>
            <a:pPr lvl="1">
              <a:buFont typeface="Arial" panose="020B0604020202020204" pitchFamily="34" charset="0"/>
              <a:buChar char="•"/>
            </a:pPr>
            <a:r>
              <a:rPr lang="de-DE" sz="1800" dirty="0" err="1"/>
              <a:t>Owner</a:t>
            </a:r>
            <a:r>
              <a:rPr lang="de-DE" sz="1800" dirty="0"/>
              <a:t>-Rolle für die Gruppe benötigt</a:t>
            </a:r>
          </a:p>
          <a:p>
            <a:pPr>
              <a:buFont typeface="Arial" panose="020B0604020202020204" pitchFamily="34" charset="0"/>
              <a:buChar char="•"/>
            </a:pPr>
            <a:r>
              <a:rPr lang="de-DE" sz="2000" dirty="0"/>
              <a:t>Project Runners</a:t>
            </a:r>
          </a:p>
          <a:p>
            <a:pPr lvl="1">
              <a:buFont typeface="Arial" panose="020B0604020202020204" pitchFamily="34" charset="0"/>
              <a:buChar char="•"/>
            </a:pPr>
            <a:r>
              <a:rPr lang="de-DE" sz="1800" dirty="0"/>
              <a:t>Können mit verschiedenen Projekten verknüpft sein</a:t>
            </a:r>
          </a:p>
          <a:p>
            <a:pPr lvl="1">
              <a:buFont typeface="Arial" panose="020B0604020202020204" pitchFamily="34" charset="0"/>
              <a:buChar char="•"/>
            </a:pPr>
            <a:r>
              <a:rPr lang="de-DE" sz="1800" dirty="0"/>
              <a:t>Normalerweise nur von einem Projekt genutzt</a:t>
            </a:r>
          </a:p>
          <a:p>
            <a:pPr lvl="1">
              <a:buFont typeface="Arial" panose="020B0604020202020204" pitchFamily="34" charset="0"/>
              <a:buChar char="•"/>
            </a:pPr>
            <a:r>
              <a:rPr lang="de-DE" sz="1800" dirty="0"/>
              <a:t>Verfügbar für das verknüpfte Projekt</a:t>
            </a:r>
          </a:p>
          <a:p>
            <a:pPr lvl="1">
              <a:buFont typeface="Arial" panose="020B0604020202020204" pitchFamily="34" charset="0"/>
              <a:buChar char="•"/>
            </a:pPr>
            <a:r>
              <a:rPr lang="de-DE" sz="1800" dirty="0" err="1"/>
              <a:t>Maintainer</a:t>
            </a:r>
            <a:r>
              <a:rPr lang="de-DE" sz="1800" dirty="0"/>
              <a:t>-Rolle für das Projekt benötigt</a:t>
            </a:r>
          </a:p>
          <a:p>
            <a:pPr>
              <a:buFont typeface="Arial" panose="020B0604020202020204" pitchFamily="34" charset="0"/>
              <a:buChar char="•"/>
            </a:pPr>
            <a:r>
              <a:rPr lang="de-DE" sz="2000" dirty="0"/>
              <a:t>Hier: Runner mit </a:t>
            </a:r>
            <a:r>
              <a:rPr lang="de-DE" sz="2000" dirty="0" err="1"/>
              <a:t>authentication</a:t>
            </a:r>
            <a:r>
              <a:rPr lang="de-DE" sz="2000" dirty="0"/>
              <a:t> </a:t>
            </a:r>
            <a:r>
              <a:rPr lang="de-DE" sz="2000" dirty="0" err="1"/>
              <a:t>token</a:t>
            </a:r>
            <a:r>
              <a:rPr lang="de-DE" sz="2000" dirty="0"/>
              <a:t>! (nicht </a:t>
            </a:r>
            <a:r>
              <a:rPr lang="de-DE" sz="2000" dirty="0" err="1"/>
              <a:t>registration</a:t>
            </a:r>
            <a:r>
              <a:rPr lang="de-DE" sz="2000" dirty="0"/>
              <a:t>)</a:t>
            </a:r>
          </a:p>
          <a:p>
            <a:pPr marL="0" indent="0">
              <a:buNone/>
            </a:pPr>
            <a:endParaRPr lang="de-DE" sz="2000" b="1" dirty="0"/>
          </a:p>
        </p:txBody>
      </p:sp>
    </p:spTree>
    <p:extLst>
      <p:ext uri="{BB962C8B-B14F-4D97-AF65-F5344CB8AC3E}">
        <p14:creationId xmlns:p14="http://schemas.microsoft.com/office/powerpoint/2010/main" val="20837710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dirty="0"/>
              <a:t>Einen Instance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Instance Runner löschen</a:t>
            </a:r>
          </a:p>
          <a:p>
            <a:pPr>
              <a:buFont typeface="Arial" panose="020B0604020202020204" pitchFamily="34" charset="0"/>
              <a:buChar char="•"/>
            </a:pPr>
            <a:r>
              <a:rPr lang="de-DE" dirty="0"/>
              <a:t>Instance Runners für ein Projekt aktivieren/deaktivieren</a:t>
            </a:r>
          </a:p>
          <a:p>
            <a:pPr>
              <a:buFont typeface="Arial" panose="020B0604020202020204" pitchFamily="34" charset="0"/>
              <a:buChar char="•"/>
            </a:pPr>
            <a:r>
              <a:rPr lang="de-DE" dirty="0"/>
              <a:t>Instance Runners für eine Gruppe aktivieren/deaktivieren</a:t>
            </a:r>
          </a:p>
          <a:p>
            <a:pPr>
              <a:buFont typeface="Arial" panose="020B0604020202020204" pitchFamily="34" charset="0"/>
              <a:buChar char="•"/>
            </a:pPr>
            <a:r>
              <a:rPr lang="de-DE" dirty="0"/>
              <a:t>Wie Instance Runners ihre Jobs auswählen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22759048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u="sng" dirty="0"/>
              <a:t>Einen Instance Runner mit </a:t>
            </a:r>
            <a:r>
              <a:rPr lang="de-DE" u="sng" dirty="0" err="1"/>
              <a:t>authentication</a:t>
            </a:r>
            <a:r>
              <a:rPr lang="de-DE" u="sng" dirty="0"/>
              <a:t> </a:t>
            </a:r>
            <a:r>
              <a:rPr lang="de-DE" u="sng" dirty="0" err="1"/>
              <a:t>token</a:t>
            </a:r>
            <a:r>
              <a:rPr lang="de-DE" u="sng"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Instance Runner löschen</a:t>
            </a:r>
          </a:p>
          <a:p>
            <a:pPr>
              <a:buFont typeface="Arial" panose="020B0604020202020204" pitchFamily="34" charset="0"/>
              <a:buChar char="•"/>
            </a:pPr>
            <a:r>
              <a:rPr lang="de-DE" dirty="0"/>
              <a:t>Instance Runners für ein Projekt aktivieren/deaktivieren</a:t>
            </a:r>
          </a:p>
          <a:p>
            <a:pPr>
              <a:buFont typeface="Arial" panose="020B0604020202020204" pitchFamily="34" charset="0"/>
              <a:buChar char="•"/>
            </a:pPr>
            <a:r>
              <a:rPr lang="de-DE" dirty="0"/>
              <a:t>Instance Runners für eine Gruppe aktivieren/deaktivieren</a:t>
            </a:r>
          </a:p>
          <a:p>
            <a:pPr>
              <a:buFont typeface="Arial" panose="020B0604020202020204" pitchFamily="34" charset="0"/>
              <a:buChar char="•"/>
            </a:pPr>
            <a:r>
              <a:rPr lang="de-DE" dirty="0"/>
              <a:t>Wie Instance Runners ihre Jobs auswählen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2387341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BFA65DB-E261-ABD3-A230-E78E4BCD368C}"/>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E82A97CE-6D22-F3B1-2ACA-174282D149E0}"/>
              </a:ext>
            </a:extLst>
          </p:cNvPr>
          <p:cNvSpPr>
            <a:spLocks noGrp="1"/>
          </p:cNvSpPr>
          <p:nvPr>
            <p:ph idx="1"/>
          </p:nvPr>
        </p:nvSpPr>
        <p:spPr/>
        <p:txBody>
          <a:bodyPr/>
          <a:lstStyle/>
          <a:p>
            <a:pPr marL="0" indent="0">
              <a:buNone/>
            </a:pPr>
            <a:r>
              <a:rPr lang="de-DE" b="1" dirty="0"/>
              <a:t>Einen Instance Runner mit </a:t>
            </a:r>
            <a:r>
              <a:rPr lang="de-DE" b="1" dirty="0" err="1"/>
              <a:t>authentication</a:t>
            </a:r>
            <a:r>
              <a:rPr lang="de-DE" b="1" dirty="0"/>
              <a:t> </a:t>
            </a:r>
            <a:r>
              <a:rPr lang="de-DE" b="1" dirty="0" err="1"/>
              <a:t>token</a:t>
            </a:r>
            <a:r>
              <a:rPr lang="de-DE" b="1" dirty="0"/>
              <a:t> erstellen</a:t>
            </a:r>
          </a:p>
          <a:p>
            <a:pPr marL="0" indent="0">
              <a:buNone/>
            </a:pPr>
            <a:r>
              <a:rPr lang="de-DE" sz="2000" dirty="0"/>
              <a:t>Voraussetzung: Adminrechte in </a:t>
            </a:r>
            <a:r>
              <a:rPr lang="de-DE" sz="2000" dirty="0" err="1"/>
              <a:t>GitLab</a:t>
            </a:r>
            <a:endParaRPr lang="de-DE" sz="2000" b="1" dirty="0"/>
          </a:p>
          <a:p>
            <a:pPr marL="457200" indent="-457200">
              <a:buFont typeface="+mj-lt"/>
              <a:buAutoNum type="arabicPeriod"/>
            </a:pPr>
            <a:r>
              <a:rPr lang="de-DE" dirty="0"/>
              <a:t>Linke Sidebar </a:t>
            </a:r>
            <a:r>
              <a:rPr lang="de-DE" dirty="0">
                <a:sym typeface="Wingdings" panose="05000000000000000000" pitchFamily="2" charset="2"/>
              </a:rPr>
              <a:t> ganz unten  „Admin Area“</a:t>
            </a:r>
          </a:p>
          <a:p>
            <a:pPr marL="457200" indent="-457200">
              <a:buFont typeface="+mj-lt"/>
              <a:buAutoNum type="arabicPeriod"/>
            </a:pPr>
            <a:r>
              <a:rPr lang="de-DE" dirty="0">
                <a:sym typeface="Wingdings" panose="05000000000000000000" pitchFamily="2" charset="2"/>
              </a:rPr>
              <a:t>„CI/CD“  „Runners“ auswählen</a:t>
            </a:r>
          </a:p>
          <a:p>
            <a:pPr marL="457200" indent="-457200">
              <a:buFont typeface="+mj-lt"/>
              <a:buAutoNum type="arabicPeriod"/>
            </a:pPr>
            <a:r>
              <a:rPr lang="de-DE" dirty="0"/>
              <a:t>„New </a:t>
            </a:r>
            <a:r>
              <a:rPr lang="de-DE" dirty="0" err="1"/>
              <a:t>instance</a:t>
            </a:r>
            <a:r>
              <a:rPr lang="de-DE" dirty="0"/>
              <a:t> </a:t>
            </a:r>
            <a:r>
              <a:rPr lang="de-DE" dirty="0" err="1"/>
              <a:t>runner</a:t>
            </a:r>
            <a:r>
              <a:rPr lang="de-DE" dirty="0"/>
              <a:t>“ auswählen</a:t>
            </a:r>
          </a:p>
          <a:p>
            <a:pPr marL="457200" indent="-457200">
              <a:buFont typeface="+mj-lt"/>
              <a:buAutoNum type="arabicPeriod"/>
            </a:pPr>
            <a:r>
              <a:rPr lang="de-DE" dirty="0"/>
              <a:t>Tags auswählen bzw. erstellen, falls keine Tags vorhanden, dann „Run </a:t>
            </a:r>
            <a:r>
              <a:rPr lang="de-DE" dirty="0" err="1"/>
              <a:t>untagged</a:t>
            </a:r>
            <a:r>
              <a:rPr lang="de-DE" dirty="0"/>
              <a:t>“ auswählen</a:t>
            </a:r>
          </a:p>
          <a:p>
            <a:pPr marL="457200" indent="-457200">
              <a:buFont typeface="+mj-lt"/>
              <a:buAutoNum type="arabicPeriod"/>
            </a:pPr>
            <a:r>
              <a:rPr lang="de-DE" dirty="0"/>
              <a:t>Optional: Beschreibung ausfüllen</a:t>
            </a:r>
          </a:p>
          <a:p>
            <a:pPr marL="457200" indent="-457200">
              <a:buFont typeface="+mj-lt"/>
              <a:buAutoNum type="arabicPeriod"/>
            </a:pPr>
            <a:r>
              <a:rPr lang="de-DE" dirty="0"/>
              <a:t>Optional: Konfiguration ausfüllen</a:t>
            </a:r>
          </a:p>
          <a:p>
            <a:pPr marL="457200" indent="-457200">
              <a:buFont typeface="+mj-lt"/>
              <a:buAutoNum type="arabicPeriod"/>
            </a:pPr>
            <a:r>
              <a:rPr lang="de-DE" dirty="0"/>
              <a:t>„Create </a:t>
            </a:r>
            <a:r>
              <a:rPr lang="de-DE" dirty="0" err="1"/>
              <a:t>runner</a:t>
            </a:r>
            <a:r>
              <a:rPr lang="de-DE" dirty="0"/>
              <a:t>“ auswählen</a:t>
            </a:r>
          </a:p>
          <a:p>
            <a:pPr marL="457200" indent="-457200">
              <a:buFont typeface="+mj-lt"/>
              <a:buAutoNum type="arabicPeriod"/>
            </a:pPr>
            <a:r>
              <a:rPr lang="de-DE" dirty="0"/>
              <a:t>Die Anweisungen von </a:t>
            </a:r>
            <a:r>
              <a:rPr lang="de-DE" dirty="0" err="1"/>
              <a:t>GitLab</a:t>
            </a:r>
            <a:r>
              <a:rPr lang="de-DE" dirty="0"/>
              <a:t> folgen, um den Runner zu registrieren</a:t>
            </a:r>
          </a:p>
          <a:p>
            <a:pPr>
              <a:buFont typeface="Arial" panose="020B0604020202020204" pitchFamily="34" charset="0"/>
              <a:buChar char="•"/>
            </a:pPr>
            <a:endParaRPr lang="de-DE" dirty="0"/>
          </a:p>
          <a:p>
            <a:endParaRPr lang="de-DE" dirty="0"/>
          </a:p>
        </p:txBody>
      </p:sp>
    </p:spTree>
    <p:extLst>
      <p:ext uri="{BB962C8B-B14F-4D97-AF65-F5344CB8AC3E}">
        <p14:creationId xmlns:p14="http://schemas.microsoft.com/office/powerpoint/2010/main" val="27018334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dirty="0"/>
              <a:t>Einen Instance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u="sng" dirty="0"/>
              <a:t>Anhalten und Fortsetzen eines Runners</a:t>
            </a:r>
          </a:p>
          <a:p>
            <a:pPr>
              <a:buFont typeface="Arial" panose="020B0604020202020204" pitchFamily="34" charset="0"/>
              <a:buChar char="•"/>
            </a:pPr>
            <a:r>
              <a:rPr lang="de-DE" dirty="0"/>
              <a:t>Einen Instance Runner löschen</a:t>
            </a:r>
          </a:p>
          <a:p>
            <a:pPr>
              <a:buFont typeface="Arial" panose="020B0604020202020204" pitchFamily="34" charset="0"/>
              <a:buChar char="•"/>
            </a:pPr>
            <a:r>
              <a:rPr lang="de-DE" dirty="0"/>
              <a:t>Instance Runners für ein Projekt aktivieren/deaktivieren</a:t>
            </a:r>
          </a:p>
          <a:p>
            <a:pPr>
              <a:buFont typeface="Arial" panose="020B0604020202020204" pitchFamily="34" charset="0"/>
              <a:buChar char="•"/>
            </a:pPr>
            <a:r>
              <a:rPr lang="de-DE" dirty="0"/>
              <a:t>Instance Runners für eine Gruppe aktivieren/deaktivieren</a:t>
            </a:r>
          </a:p>
          <a:p>
            <a:pPr>
              <a:buFont typeface="Arial" panose="020B0604020202020204" pitchFamily="34" charset="0"/>
              <a:buChar char="•"/>
            </a:pPr>
            <a:r>
              <a:rPr lang="de-DE" dirty="0"/>
              <a:t>Wie Instance Runners ihre Jobs auswählen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4715361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cap="none" dirty="0" err="1"/>
              <a:t>GitLab</a:t>
            </a:r>
            <a:r>
              <a:rPr lang="de-DE" cap="none" dirty="0"/>
              <a:t> Runner &amp;</a:t>
            </a:r>
            <a:br>
              <a:rPr lang="de-DE" cap="none" dirty="0"/>
            </a:br>
            <a:r>
              <a:rPr lang="de-DE" cap="none" dirty="0"/>
              <a:t>Container/Docker Registry</a:t>
            </a:r>
          </a:p>
        </p:txBody>
      </p:sp>
      <p:sp>
        <p:nvSpPr>
          <p:cNvPr id="3" name="Untertitel 2"/>
          <p:cNvSpPr>
            <a:spLocks noGrp="1"/>
          </p:cNvSpPr>
          <p:nvPr>
            <p:ph type="body" idx="1"/>
          </p:nvPr>
        </p:nvSpPr>
        <p:spPr/>
        <p:txBody>
          <a:bodyPr/>
          <a:lstStyle/>
          <a:p>
            <a:r>
              <a:rPr lang="de-DE" dirty="0"/>
              <a:t>Grundlagen von</a:t>
            </a:r>
          </a:p>
        </p:txBody>
      </p:sp>
    </p:spTree>
    <p:extLst>
      <p:ext uri="{BB962C8B-B14F-4D97-AF65-F5344CB8AC3E}">
        <p14:creationId xmlns:p14="http://schemas.microsoft.com/office/powerpoint/2010/main" val="6147020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Anhalten und Fortsetzen eines Runners</a:t>
            </a:r>
          </a:p>
          <a:p>
            <a:pPr marL="0" indent="0">
              <a:buNone/>
            </a:pPr>
            <a:r>
              <a:rPr lang="de-DE" sz="2000" dirty="0"/>
              <a:t>Voraussetzung: Adminrechte in </a:t>
            </a:r>
            <a:r>
              <a:rPr lang="de-DE" sz="2000" dirty="0" err="1"/>
              <a:t>GitLab</a:t>
            </a:r>
            <a:endParaRPr lang="de-DE" sz="2000" dirty="0"/>
          </a:p>
          <a:p>
            <a:pPr>
              <a:buFont typeface="Arial" panose="020B0604020202020204" pitchFamily="34" charset="0"/>
              <a:buChar char="•"/>
            </a:pPr>
            <a:r>
              <a:rPr lang="de-DE" dirty="0"/>
              <a:t>Runner können pausiert werden, damit keine weiteren </a:t>
            </a:r>
            <a:r>
              <a:rPr lang="de-DE" dirty="0" err="1"/>
              <a:t>jobs</a:t>
            </a:r>
            <a:r>
              <a:rPr lang="de-DE" dirty="0"/>
              <a:t> angenommen werden</a:t>
            </a:r>
          </a:p>
          <a:p>
            <a:pPr marL="457200" indent="-457200">
              <a:buFont typeface="+mj-lt"/>
              <a:buAutoNum type="arabicPeriod"/>
            </a:pPr>
            <a:r>
              <a:rPr lang="de-DE" dirty="0"/>
              <a:t>Linke Sidebar </a:t>
            </a:r>
            <a:r>
              <a:rPr lang="de-DE" dirty="0">
                <a:sym typeface="Wingdings" panose="05000000000000000000" pitchFamily="2" charset="2"/>
              </a:rPr>
              <a:t> ganz unten  „Admin Area“</a:t>
            </a:r>
          </a:p>
          <a:p>
            <a:pPr marL="457200" indent="-457200">
              <a:buFont typeface="+mj-lt"/>
              <a:buAutoNum type="arabicPeriod"/>
            </a:pPr>
            <a:r>
              <a:rPr lang="de-DE" dirty="0"/>
              <a:t>„CI/CD“ </a:t>
            </a:r>
            <a:r>
              <a:rPr lang="de-DE" dirty="0">
                <a:sym typeface="Wingdings" panose="05000000000000000000" pitchFamily="2" charset="2"/>
              </a:rPr>
              <a:t> „Runners“ auswählen</a:t>
            </a:r>
          </a:p>
          <a:p>
            <a:pPr marL="457200" indent="-457200">
              <a:buFont typeface="+mj-lt"/>
              <a:buAutoNum type="arabicPeriod"/>
            </a:pPr>
            <a:r>
              <a:rPr lang="de-DE" dirty="0">
                <a:sym typeface="Wingdings" panose="05000000000000000000" pitchFamily="2" charset="2"/>
              </a:rPr>
              <a:t>Den entsprechenden Runner suchen</a:t>
            </a:r>
          </a:p>
          <a:p>
            <a:pPr marL="457200" indent="-457200">
              <a:buFont typeface="+mj-lt"/>
              <a:buAutoNum type="arabicPeriod"/>
            </a:pPr>
            <a:r>
              <a:rPr lang="de-DE" dirty="0">
                <a:sym typeface="Wingdings" panose="05000000000000000000" pitchFamily="2" charset="2"/>
              </a:rPr>
              <a:t>In der Liste von Runnern</a:t>
            </a:r>
          </a:p>
          <a:p>
            <a:pPr marL="857250" lvl="1" indent="-457200">
              <a:buFont typeface="Arial" panose="020B0604020202020204" pitchFamily="34" charset="0"/>
              <a:buChar char="•"/>
            </a:pPr>
            <a:r>
              <a:rPr lang="de-DE" dirty="0"/>
              <a:t>Pause-Symbol zum Pausieren</a:t>
            </a:r>
          </a:p>
          <a:p>
            <a:pPr marL="857250" lvl="1" indent="-457200">
              <a:buFont typeface="Arial" panose="020B0604020202020204" pitchFamily="34" charset="0"/>
              <a:buChar char="•"/>
            </a:pPr>
            <a:r>
              <a:rPr lang="de-DE" dirty="0"/>
              <a:t>Play-Symbol zum Fortsetzen</a:t>
            </a:r>
          </a:p>
          <a:p>
            <a:pPr marL="457200" indent="-457200">
              <a:buFont typeface="+mj-lt"/>
              <a:buAutoNum type="arabicPeriod"/>
            </a:pPr>
            <a:endParaRPr lang="de-DE" dirty="0"/>
          </a:p>
          <a:p>
            <a:pPr marL="0" indent="0">
              <a:buNone/>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8506491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dirty="0"/>
              <a:t>Einen Instance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u="sng" dirty="0"/>
              <a:t>Einen Instance Runner löschen</a:t>
            </a:r>
          </a:p>
          <a:p>
            <a:pPr>
              <a:buFont typeface="Arial" panose="020B0604020202020204" pitchFamily="34" charset="0"/>
              <a:buChar char="•"/>
            </a:pPr>
            <a:r>
              <a:rPr lang="de-DE" dirty="0"/>
              <a:t>Instance Runners für ein Projekt aktivieren/deaktivieren</a:t>
            </a:r>
          </a:p>
          <a:p>
            <a:pPr>
              <a:buFont typeface="Arial" panose="020B0604020202020204" pitchFamily="34" charset="0"/>
              <a:buChar char="•"/>
            </a:pPr>
            <a:r>
              <a:rPr lang="de-DE" dirty="0"/>
              <a:t>Instance Runners für eine Gruppe aktivieren/deaktivieren</a:t>
            </a:r>
          </a:p>
          <a:p>
            <a:pPr>
              <a:buFont typeface="Arial" panose="020B0604020202020204" pitchFamily="34" charset="0"/>
              <a:buChar char="•"/>
            </a:pPr>
            <a:r>
              <a:rPr lang="de-DE" dirty="0"/>
              <a:t>Wie Instance Runners ihre Jobs auswählen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24537773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Einen Instance Runner löschen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Adminrechte in </a:t>
            </a:r>
            <a:r>
              <a:rPr kumimoji="0" lang="de-DE" sz="2000" b="0" i="0" u="none" strike="noStrike" kern="0" cap="none" spc="0" normalizeH="0" baseline="0" noProof="0" dirty="0" err="1">
                <a:ln>
                  <a:noFill/>
                </a:ln>
                <a:solidFill>
                  <a:srgbClr val="000000"/>
                </a:solidFill>
                <a:effectLst/>
                <a:uLnTx/>
                <a:uFillTx/>
                <a:latin typeface="Arial"/>
                <a:ea typeface="+mn-ea"/>
                <a:cs typeface="+mn-cs"/>
              </a:rPr>
              <a:t>GitLab</a:t>
            </a:r>
            <a:endParaRPr kumimoji="0" lang="de-DE" sz="2000" b="0" i="0" u="none" strike="noStrike" kern="0" cap="none" spc="0" normalizeH="0" baseline="0" noProof="0" dirty="0">
              <a:ln>
                <a:noFill/>
              </a:ln>
              <a:solidFill>
                <a:srgbClr val="000000"/>
              </a:solidFill>
              <a:effectLst/>
              <a:uLnTx/>
              <a:uFillTx/>
              <a:latin typeface="Arial"/>
              <a:ea typeface="+mn-ea"/>
              <a:cs typeface="+mn-cs"/>
            </a:endParaRP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kumimoji="0" lang="de-DE" b="0" i="0" u="none" strike="noStrike" kern="0" cap="none" spc="0" normalizeH="0" baseline="0" noProof="0" dirty="0">
                <a:ln>
                  <a:noFill/>
                </a:ln>
                <a:solidFill>
                  <a:srgbClr val="000000"/>
                </a:solidFill>
                <a:effectLst/>
                <a:uLnTx/>
                <a:uFillTx/>
                <a:latin typeface="Arial"/>
                <a:ea typeface="+mn-ea"/>
                <a:cs typeface="+mn-cs"/>
              </a:rPr>
              <a:t>Achtung: Der Runner wird permanent gelöscht!</a:t>
            </a:r>
          </a:p>
          <a:p>
            <a:pPr marL="457200" indent="-457200">
              <a:buFont typeface="+mj-lt"/>
              <a:buAutoNum type="arabicPeriod"/>
            </a:pPr>
            <a:r>
              <a:rPr lang="de-DE" dirty="0"/>
              <a:t>Linke Sidebar </a:t>
            </a:r>
            <a:r>
              <a:rPr lang="de-DE" dirty="0">
                <a:sym typeface="Wingdings" panose="05000000000000000000" pitchFamily="2" charset="2"/>
              </a:rPr>
              <a:t> ganz unten  „Admin Area“</a:t>
            </a:r>
          </a:p>
          <a:p>
            <a:pPr marL="457200" indent="-457200">
              <a:buFont typeface="+mj-lt"/>
              <a:buAutoNum type="arabicPeriod"/>
            </a:pPr>
            <a:r>
              <a:rPr lang="de-DE" dirty="0"/>
              <a:t>„CI/CD“ </a:t>
            </a:r>
            <a:r>
              <a:rPr lang="de-DE" dirty="0">
                <a:sym typeface="Wingdings" panose="05000000000000000000" pitchFamily="2" charset="2"/>
              </a:rPr>
              <a:t> „Runners“ auswählen</a:t>
            </a:r>
          </a:p>
          <a:p>
            <a:pPr marL="457200" indent="-457200">
              <a:buFont typeface="+mj-lt"/>
              <a:buAutoNum type="arabicPeriod"/>
            </a:pPr>
            <a:r>
              <a:rPr lang="de-DE" dirty="0">
                <a:sym typeface="Wingdings" panose="05000000000000000000" pitchFamily="2" charset="2"/>
              </a:rPr>
              <a:t>Den entsprechenden Runner suchen</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b="0" i="0" u="none" strike="noStrike" kern="0" cap="none" spc="0" normalizeH="0" baseline="0" noProof="0" dirty="0">
                <a:ln>
                  <a:noFill/>
                </a:ln>
                <a:solidFill>
                  <a:srgbClr val="000000"/>
                </a:solidFill>
                <a:effectLst/>
                <a:uLnTx/>
                <a:uFillTx/>
                <a:latin typeface="Arial"/>
                <a:ea typeface="+mn-ea"/>
                <a:cs typeface="+mn-cs"/>
              </a:rPr>
              <a:t>Löschen des Instance Runners</a:t>
            </a:r>
          </a:p>
          <a:p>
            <a:pPr marL="857250" lvl="1" indent="-457200">
              <a:buFont typeface="Arial" panose="020B0604020202020204" pitchFamily="34" charset="0"/>
              <a:buChar char="•"/>
              <a:defRPr/>
            </a:pPr>
            <a:r>
              <a:rPr kumimoji="0" lang="de-DE" b="0" i="0" u="none" strike="noStrike" kern="0" cap="none" spc="0" normalizeH="0" baseline="0" noProof="0" dirty="0">
                <a:ln>
                  <a:noFill/>
                </a:ln>
                <a:solidFill>
                  <a:srgbClr val="000000"/>
                </a:solidFill>
                <a:effectLst/>
                <a:uLnTx/>
                <a:uFillTx/>
                <a:latin typeface="Arial"/>
                <a:ea typeface="+mn-ea"/>
                <a:cs typeface="+mn-cs"/>
              </a:rPr>
              <a:t>Um einen einzelnen Runner zu löschen </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„Delete </a:t>
            </a:r>
            <a:r>
              <a:rPr kumimoji="0" lang="de-DE" b="0" i="0" u="none" strike="noStrike" kern="0" cap="none" spc="0" normalizeH="0" baseline="0" noProof="0" dirty="0" err="1">
                <a:ln>
                  <a:noFill/>
                </a:ln>
                <a:solidFill>
                  <a:srgbClr val="000000"/>
                </a:solidFill>
                <a:effectLst/>
                <a:uLnTx/>
                <a:uFillTx/>
                <a:latin typeface="Arial"/>
                <a:ea typeface="+mn-ea"/>
                <a:cs typeface="+mn-cs"/>
                <a:sym typeface="Wingdings" panose="05000000000000000000" pitchFamily="2" charset="2"/>
              </a:rPr>
              <a:t>runner</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(Lösch-Symbol)</a:t>
            </a:r>
          </a:p>
          <a:p>
            <a:pPr marL="857250" lvl="1" indent="-457200">
              <a:buFont typeface="Arial" panose="020B0604020202020204" pitchFamily="34" charset="0"/>
              <a:buChar char="•"/>
              <a:defRPr/>
            </a:pPr>
            <a:r>
              <a:rPr lang="de-DE" dirty="0">
                <a:solidFill>
                  <a:srgbClr val="000000"/>
                </a:solidFill>
                <a:latin typeface="Arial"/>
                <a:ea typeface="+mn-ea"/>
                <a:cs typeface="+mn-cs"/>
                <a:sym typeface="Wingdings" panose="05000000000000000000" pitchFamily="2" charset="2"/>
              </a:rPr>
              <a:t>Um mehrere Runner zu löschen  Checkbox selektieren neben dem Runner und „Delete </a:t>
            </a:r>
            <a:r>
              <a:rPr lang="de-DE" dirty="0" err="1">
                <a:solidFill>
                  <a:srgbClr val="000000"/>
                </a:solidFill>
                <a:latin typeface="Arial"/>
                <a:ea typeface="+mn-ea"/>
                <a:cs typeface="+mn-cs"/>
                <a:sym typeface="Wingdings" panose="05000000000000000000" pitchFamily="2" charset="2"/>
              </a:rPr>
              <a:t>selected</a:t>
            </a:r>
            <a:r>
              <a:rPr lang="de-DE" dirty="0">
                <a:solidFill>
                  <a:srgbClr val="000000"/>
                </a:solidFill>
                <a:latin typeface="Arial"/>
                <a:ea typeface="+mn-ea"/>
                <a:cs typeface="+mn-cs"/>
                <a:sym typeface="Wingdings" panose="05000000000000000000" pitchFamily="2" charset="2"/>
              </a:rPr>
              <a:t>“ auswählen</a:t>
            </a:r>
          </a:p>
          <a:p>
            <a:pPr marL="857250" lvl="1" indent="-457200">
              <a:buFont typeface="Arial" panose="020B0604020202020204" pitchFamily="34" charset="0"/>
              <a:buChar char="•"/>
              <a:defRPr/>
            </a:pP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Um alle Runner zu löschen  Die Checkbox für alle Runner auswählen und „Delete </a:t>
            </a:r>
            <a:r>
              <a:rPr kumimoji="0" lang="de-DE" b="0" i="0" u="none" strike="noStrike" kern="0" cap="none" spc="0" normalizeH="0" baseline="0" noProof="0" dirty="0" err="1">
                <a:ln>
                  <a:noFill/>
                </a:ln>
                <a:solidFill>
                  <a:srgbClr val="000000"/>
                </a:solidFill>
                <a:effectLst/>
                <a:uLnTx/>
                <a:uFillTx/>
                <a:latin typeface="Arial"/>
                <a:ea typeface="+mn-ea"/>
                <a:cs typeface="+mn-cs"/>
                <a:sym typeface="Wingdings" panose="05000000000000000000" pitchFamily="2" charset="2"/>
              </a:rPr>
              <a:t>selected</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auswählen</a:t>
            </a:r>
          </a:p>
          <a:p>
            <a:pPr marL="457200" indent="-457200">
              <a:buFont typeface="+mj-lt"/>
              <a:buAutoNum type="arabicPeriod"/>
              <a:defRPr/>
            </a:pPr>
            <a:r>
              <a:rPr lang="de-DE" dirty="0">
                <a:solidFill>
                  <a:srgbClr val="000000"/>
                </a:solidFill>
                <a:latin typeface="Arial"/>
                <a:sym typeface="Wingdings" panose="05000000000000000000" pitchFamily="2" charset="2"/>
              </a:rPr>
              <a:t>„</a:t>
            </a:r>
            <a:r>
              <a:rPr lang="de-DE" dirty="0" err="1">
                <a:solidFill>
                  <a:srgbClr val="000000"/>
                </a:solidFill>
                <a:latin typeface="Arial"/>
                <a:sym typeface="Wingdings" panose="05000000000000000000" pitchFamily="2" charset="2"/>
              </a:rPr>
              <a:t>Permanently</a:t>
            </a:r>
            <a:r>
              <a:rPr lang="de-DE" dirty="0">
                <a:solidFill>
                  <a:srgbClr val="000000"/>
                </a:solidFill>
                <a:latin typeface="Arial"/>
                <a:sym typeface="Wingdings" panose="05000000000000000000" pitchFamily="2" charset="2"/>
              </a:rPr>
              <a:t> </a:t>
            </a:r>
            <a:r>
              <a:rPr lang="de-DE" dirty="0" err="1">
                <a:solidFill>
                  <a:srgbClr val="000000"/>
                </a:solidFill>
                <a:latin typeface="Arial"/>
                <a:sym typeface="Wingdings" panose="05000000000000000000" pitchFamily="2" charset="2"/>
              </a:rPr>
              <a:t>delete</a:t>
            </a:r>
            <a:r>
              <a:rPr lang="de-DE" dirty="0">
                <a:solidFill>
                  <a:srgbClr val="000000"/>
                </a:solidFill>
                <a:latin typeface="Arial"/>
                <a:sym typeface="Wingdings" panose="05000000000000000000" pitchFamily="2" charset="2"/>
              </a:rPr>
              <a:t> </a:t>
            </a:r>
            <a:r>
              <a:rPr lang="de-DE" dirty="0" err="1">
                <a:solidFill>
                  <a:srgbClr val="000000"/>
                </a:solidFill>
                <a:latin typeface="Arial"/>
                <a:sym typeface="Wingdings" panose="05000000000000000000" pitchFamily="2" charset="2"/>
              </a:rPr>
              <a:t>runner</a:t>
            </a:r>
            <a:r>
              <a:rPr lang="de-DE" dirty="0">
                <a:solidFill>
                  <a:srgbClr val="000000"/>
                </a:solidFill>
                <a:latin typeface="Arial"/>
                <a:sym typeface="Wingdings" panose="05000000000000000000" pitchFamily="2" charset="2"/>
              </a:rPr>
              <a:t>“ auswählen</a:t>
            </a:r>
            <a:endParaRPr kumimoji="0" lang="de-DE" b="0" i="0" u="none" strike="noStrike" kern="0" cap="none" spc="0" normalizeH="0" baseline="0" noProof="0" dirty="0">
              <a:ln>
                <a:noFill/>
              </a:ln>
              <a:solidFill>
                <a:srgbClr val="000000"/>
              </a:solidFill>
              <a:effectLst/>
              <a:uLnTx/>
              <a:uFillTx/>
              <a:latin typeface="Arial"/>
              <a:ea typeface="+mn-ea"/>
              <a:cs typeface="+mn-cs"/>
            </a:endParaRPr>
          </a:p>
          <a:p>
            <a:pPr marL="0" indent="0">
              <a:buNone/>
            </a:pPr>
            <a:endParaRPr lang="de-DE" b="1"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44110241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dirty="0"/>
              <a:t>Einen Instance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Instance Runner löschen</a:t>
            </a:r>
          </a:p>
          <a:p>
            <a:pPr>
              <a:buFont typeface="Arial" panose="020B0604020202020204" pitchFamily="34" charset="0"/>
              <a:buChar char="•"/>
            </a:pPr>
            <a:r>
              <a:rPr lang="de-DE" u="sng" dirty="0"/>
              <a:t>Instance Runners für ein Projekt aktivieren/deaktivieren</a:t>
            </a:r>
          </a:p>
          <a:p>
            <a:pPr>
              <a:buFont typeface="Arial" panose="020B0604020202020204" pitchFamily="34" charset="0"/>
              <a:buChar char="•"/>
            </a:pPr>
            <a:r>
              <a:rPr lang="de-DE" dirty="0"/>
              <a:t>Instance Runners für eine Gruppe aktivieren/deaktivieren</a:t>
            </a:r>
          </a:p>
          <a:p>
            <a:pPr>
              <a:buFont typeface="Arial" panose="020B0604020202020204" pitchFamily="34" charset="0"/>
              <a:buChar char="•"/>
            </a:pPr>
            <a:r>
              <a:rPr lang="de-DE" dirty="0"/>
              <a:t>Wie Instance Runners ihre Jobs auswählen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44299909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 für ein Projekt aktivieren/deaktivieren</a:t>
            </a:r>
          </a:p>
          <a:p>
            <a:pPr>
              <a:buFont typeface="Arial" panose="020B0604020202020204" pitchFamily="34" charset="0"/>
              <a:buChar char="•"/>
            </a:pPr>
            <a:r>
              <a:rPr lang="de-DE" sz="1800" dirty="0"/>
              <a:t>GitLab.com-Default: Für alle Projekte aktiviert</a:t>
            </a:r>
          </a:p>
          <a:p>
            <a:pPr>
              <a:buFont typeface="Arial" panose="020B0604020202020204" pitchFamily="34" charset="0"/>
              <a:buChar char="•"/>
            </a:pPr>
            <a:r>
              <a:rPr lang="de-DE" sz="1800" dirty="0"/>
              <a:t>Self-</a:t>
            </a:r>
            <a:r>
              <a:rPr lang="de-DE" sz="1800" dirty="0" err="1"/>
              <a:t>managed</a:t>
            </a:r>
            <a:r>
              <a:rPr lang="de-DE" sz="1800" dirty="0"/>
              <a:t> </a:t>
            </a:r>
            <a:r>
              <a:rPr lang="de-DE" sz="1800" dirty="0" err="1"/>
              <a:t>GitLab</a:t>
            </a:r>
            <a:r>
              <a:rPr lang="de-DE" sz="1800" dirty="0"/>
              <a:t>: Admin kann aktivieren/deaktivieren</a:t>
            </a:r>
          </a:p>
          <a:p>
            <a:pPr>
              <a:buFont typeface="Arial" panose="020B0604020202020204" pitchFamily="34" charset="0"/>
              <a:buChar char="•"/>
            </a:pPr>
            <a:r>
              <a:rPr lang="de-DE" sz="1800" dirty="0"/>
              <a:t>Für bestehende Projekte: Ein Admin muss diese installieren und registrieren</a:t>
            </a:r>
          </a:p>
          <a:p>
            <a:pPr>
              <a:buFont typeface="Arial" panose="020B0604020202020204" pitchFamily="34" charset="0"/>
              <a:buChar char="•"/>
            </a:pPr>
            <a:endParaRPr lang="de-DE" sz="1800" dirty="0"/>
          </a:p>
          <a:p>
            <a:pPr marL="0" indent="0">
              <a:buNone/>
            </a:pPr>
            <a:r>
              <a:rPr lang="de-DE" sz="1800" dirty="0"/>
              <a:t>Um Instance Runners zu (de)aktivieren:</a:t>
            </a:r>
          </a:p>
          <a:p>
            <a:pPr marL="457200" indent="-457200">
              <a:buFont typeface="+mj-lt"/>
              <a:buAutoNum type="arabicPeriod"/>
            </a:pPr>
            <a:r>
              <a:rPr lang="de-DE" sz="1800" dirty="0"/>
              <a:t>Gewünschtes Projekt auswählen</a:t>
            </a:r>
          </a:p>
          <a:p>
            <a:pPr marL="457200" indent="-457200">
              <a:buFont typeface="+mj-lt"/>
              <a:buAutoNum type="arabicPeriod"/>
            </a:pPr>
            <a:r>
              <a:rPr lang="de-DE" sz="1800" dirty="0"/>
              <a:t>„Settings“ </a:t>
            </a:r>
            <a:r>
              <a:rPr lang="de-DE" sz="1800" dirty="0">
                <a:sym typeface="Wingdings" panose="05000000000000000000" pitchFamily="2" charset="2"/>
              </a:rPr>
              <a:t> „CI/CD“</a:t>
            </a:r>
          </a:p>
          <a:p>
            <a:pPr marL="457200" indent="-457200">
              <a:buFont typeface="+mj-lt"/>
              <a:buAutoNum type="arabicPeriod"/>
            </a:pPr>
            <a:r>
              <a:rPr lang="de-DE" sz="1800" dirty="0">
                <a:sym typeface="Wingdings" panose="05000000000000000000" pitchFamily="2" charset="2"/>
              </a:rPr>
              <a:t>„Runners“ ausklappen</a:t>
            </a:r>
          </a:p>
          <a:p>
            <a:pPr marL="857250" lvl="1" indent="-457200">
              <a:buFont typeface="+mj-lt"/>
              <a:buAutoNum type="arabicPeriod"/>
            </a:pPr>
            <a:r>
              <a:rPr lang="de-DE" sz="1600" dirty="0">
                <a:sym typeface="Wingdings" panose="05000000000000000000" pitchFamily="2" charset="2"/>
              </a:rPr>
              <a:t>Aktivieren: „</a:t>
            </a:r>
            <a:r>
              <a:rPr lang="de-DE" sz="1600" dirty="0" err="1">
                <a:sym typeface="Wingdings" panose="05000000000000000000" pitchFamily="2" charset="2"/>
              </a:rPr>
              <a:t>Enable</a:t>
            </a:r>
            <a:r>
              <a:rPr lang="de-DE" sz="1600" dirty="0">
                <a:sym typeface="Wingdings" panose="05000000000000000000" pitchFamily="2" charset="2"/>
              </a:rPr>
              <a:t> </a:t>
            </a:r>
            <a:r>
              <a:rPr lang="de-DE" sz="1600" dirty="0" err="1">
                <a:sym typeface="Wingdings" panose="05000000000000000000" pitchFamily="2" charset="2"/>
              </a:rPr>
              <a:t>instance</a:t>
            </a:r>
            <a:r>
              <a:rPr lang="de-DE" sz="1600" dirty="0">
                <a:sym typeface="Wingdings" panose="05000000000000000000" pitchFamily="2" charset="2"/>
              </a:rPr>
              <a:t> </a:t>
            </a:r>
            <a:r>
              <a:rPr lang="de-DE" sz="1600" dirty="0" err="1">
                <a:sym typeface="Wingdings" panose="05000000000000000000" pitchFamily="2" charset="2"/>
              </a:rPr>
              <a:t>runners</a:t>
            </a:r>
            <a:r>
              <a:rPr lang="de-DE" sz="1600" dirty="0">
                <a:sym typeface="Wingdings" panose="05000000000000000000" pitchFamily="2" charset="2"/>
              </a:rPr>
              <a:t> </a:t>
            </a:r>
            <a:r>
              <a:rPr lang="de-DE" sz="1600" dirty="0" err="1">
                <a:sym typeface="Wingdings" panose="05000000000000000000" pitchFamily="2" charset="2"/>
              </a:rPr>
              <a:t>for</a:t>
            </a:r>
            <a:r>
              <a:rPr lang="de-DE" sz="1600" dirty="0">
                <a:sym typeface="Wingdings" panose="05000000000000000000" pitchFamily="2" charset="2"/>
              </a:rPr>
              <a:t> </a:t>
            </a:r>
            <a:r>
              <a:rPr lang="de-DE" sz="1600" dirty="0" err="1">
                <a:sym typeface="Wingdings" panose="05000000000000000000" pitchFamily="2" charset="2"/>
              </a:rPr>
              <a:t>this</a:t>
            </a:r>
            <a:r>
              <a:rPr lang="de-DE" sz="1600" dirty="0">
                <a:sym typeface="Wingdings" panose="05000000000000000000" pitchFamily="2" charset="2"/>
              </a:rPr>
              <a:t> </a:t>
            </a:r>
            <a:r>
              <a:rPr lang="de-DE" sz="1600" dirty="0" err="1">
                <a:sym typeface="Wingdings" panose="05000000000000000000" pitchFamily="2" charset="2"/>
              </a:rPr>
              <a:t>project</a:t>
            </a:r>
            <a:r>
              <a:rPr lang="de-DE" sz="1600" dirty="0">
                <a:sym typeface="Wingdings" panose="05000000000000000000" pitchFamily="2" charset="2"/>
              </a:rPr>
              <a:t>“ auswählen</a:t>
            </a:r>
          </a:p>
          <a:p>
            <a:pPr marL="857250" lvl="1" indent="-457200">
              <a:buFont typeface="+mj-lt"/>
              <a:buAutoNum type="arabicPeriod"/>
            </a:pPr>
            <a:r>
              <a:rPr lang="de-DE" sz="1600" dirty="0">
                <a:sym typeface="Wingdings" panose="05000000000000000000" pitchFamily="2" charset="2"/>
              </a:rPr>
              <a:t>Deaktivieren: „ </a:t>
            </a:r>
            <a:r>
              <a:rPr lang="de-DE" sz="1600" dirty="0" err="1">
                <a:sym typeface="Wingdings" panose="05000000000000000000" pitchFamily="2" charset="2"/>
              </a:rPr>
              <a:t>Enable</a:t>
            </a:r>
            <a:r>
              <a:rPr lang="de-DE" sz="1600" dirty="0">
                <a:sym typeface="Wingdings" panose="05000000000000000000" pitchFamily="2" charset="2"/>
              </a:rPr>
              <a:t> </a:t>
            </a:r>
            <a:r>
              <a:rPr lang="de-DE" sz="1600" dirty="0" err="1">
                <a:sym typeface="Wingdings" panose="05000000000000000000" pitchFamily="2" charset="2"/>
              </a:rPr>
              <a:t>instance</a:t>
            </a:r>
            <a:r>
              <a:rPr lang="de-DE" sz="1600" dirty="0">
                <a:sym typeface="Wingdings" panose="05000000000000000000" pitchFamily="2" charset="2"/>
              </a:rPr>
              <a:t> </a:t>
            </a:r>
            <a:r>
              <a:rPr lang="de-DE" sz="1600" dirty="0" err="1">
                <a:sym typeface="Wingdings" panose="05000000000000000000" pitchFamily="2" charset="2"/>
              </a:rPr>
              <a:t>runners</a:t>
            </a:r>
            <a:r>
              <a:rPr lang="de-DE" sz="1600" dirty="0">
                <a:sym typeface="Wingdings" panose="05000000000000000000" pitchFamily="2" charset="2"/>
              </a:rPr>
              <a:t> </a:t>
            </a:r>
            <a:r>
              <a:rPr lang="de-DE" sz="1600" dirty="0" err="1">
                <a:sym typeface="Wingdings" panose="05000000000000000000" pitchFamily="2" charset="2"/>
              </a:rPr>
              <a:t>for</a:t>
            </a:r>
            <a:r>
              <a:rPr lang="de-DE" sz="1600" dirty="0">
                <a:sym typeface="Wingdings" panose="05000000000000000000" pitchFamily="2" charset="2"/>
              </a:rPr>
              <a:t> </a:t>
            </a:r>
            <a:r>
              <a:rPr lang="de-DE" sz="1600" dirty="0" err="1">
                <a:sym typeface="Wingdings" panose="05000000000000000000" pitchFamily="2" charset="2"/>
              </a:rPr>
              <a:t>this</a:t>
            </a:r>
            <a:r>
              <a:rPr lang="de-DE" sz="1600" dirty="0">
                <a:sym typeface="Wingdings" panose="05000000000000000000" pitchFamily="2" charset="2"/>
              </a:rPr>
              <a:t> </a:t>
            </a:r>
            <a:r>
              <a:rPr lang="de-DE" sz="1600" dirty="0" err="1">
                <a:sym typeface="Wingdings" panose="05000000000000000000" pitchFamily="2" charset="2"/>
              </a:rPr>
              <a:t>project</a:t>
            </a:r>
            <a:r>
              <a:rPr lang="de-DE" sz="1600" dirty="0">
                <a:sym typeface="Wingdings" panose="05000000000000000000" pitchFamily="2" charset="2"/>
              </a:rPr>
              <a:t>“ abwählen</a:t>
            </a:r>
          </a:p>
          <a:p>
            <a:pPr marL="857250" lvl="1" indent="-457200">
              <a:buFont typeface="+mj-lt"/>
              <a:buAutoNum type="arabicPeriod"/>
            </a:pPr>
            <a:endParaRPr lang="de-DE" sz="1600" dirty="0">
              <a:sym typeface="Wingdings" panose="05000000000000000000" pitchFamily="2" charset="2"/>
            </a:endParaRPr>
          </a:p>
          <a:p>
            <a:pPr marL="0" indent="0">
              <a:buNone/>
            </a:pPr>
            <a:r>
              <a:rPr lang="de-DE" sz="1800" dirty="0">
                <a:sym typeface="Wingdings" panose="05000000000000000000" pitchFamily="2" charset="2"/>
              </a:rPr>
              <a:t>In folgenden Fällen sind Instance Runners automatisch deaktiviert:</a:t>
            </a:r>
          </a:p>
          <a:p>
            <a:pPr>
              <a:buFont typeface="Arial" panose="020B0604020202020204" pitchFamily="34" charset="0"/>
              <a:buChar char="•"/>
            </a:pPr>
            <a:r>
              <a:rPr lang="de-DE" sz="1800" dirty="0">
                <a:sym typeface="Wingdings" panose="05000000000000000000" pitchFamily="2" charset="2"/>
              </a:rPr>
              <a:t>Wenn Instance Runner für die Parent-Gruppe deaktiviert sind</a:t>
            </a:r>
          </a:p>
          <a:p>
            <a:pPr>
              <a:buFont typeface="Arial" panose="020B0604020202020204" pitchFamily="34" charset="0"/>
              <a:buChar char="•"/>
            </a:pPr>
            <a:r>
              <a:rPr lang="de-DE" sz="1800" dirty="0">
                <a:sym typeface="Wingdings" panose="05000000000000000000" pitchFamily="2" charset="2"/>
              </a:rPr>
              <a:t>Wenn das Überschreiben dieser Einstellung auf Projektebene nicht erlaubt ist</a:t>
            </a:r>
          </a:p>
          <a:p>
            <a:pPr>
              <a:buFont typeface="Arial" panose="020B0604020202020204" pitchFamily="34" charset="0"/>
              <a:buChar char="•"/>
            </a:pPr>
            <a:endParaRPr lang="de-DE" sz="2200" dirty="0"/>
          </a:p>
          <a:p>
            <a:pPr marL="0" indent="0">
              <a:buNone/>
            </a:pPr>
            <a:endParaRPr lang="de-DE" b="1"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44417216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dirty="0"/>
              <a:t>Einen Instance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Instance Runner löschen</a:t>
            </a:r>
          </a:p>
          <a:p>
            <a:pPr>
              <a:buFont typeface="Arial" panose="020B0604020202020204" pitchFamily="34" charset="0"/>
              <a:buChar char="•"/>
            </a:pPr>
            <a:r>
              <a:rPr lang="de-DE" dirty="0"/>
              <a:t>Instance Runners für ein Projekt aktivieren/deaktivieren</a:t>
            </a:r>
          </a:p>
          <a:p>
            <a:pPr>
              <a:buFont typeface="Arial" panose="020B0604020202020204" pitchFamily="34" charset="0"/>
              <a:buChar char="•"/>
            </a:pPr>
            <a:r>
              <a:rPr lang="de-DE" u="sng" dirty="0"/>
              <a:t>Instance Runners für eine Gruppe aktivieren/deaktivieren</a:t>
            </a:r>
          </a:p>
          <a:p>
            <a:pPr>
              <a:buFont typeface="Arial" panose="020B0604020202020204" pitchFamily="34" charset="0"/>
              <a:buChar char="•"/>
            </a:pPr>
            <a:r>
              <a:rPr lang="de-DE" dirty="0"/>
              <a:t>Wie Instance Runners ihre Jobs auswählen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217460455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 für eine Gruppe aktivieren/deaktivieren</a:t>
            </a:r>
          </a:p>
          <a:p>
            <a:pPr marL="457200" indent="-457200">
              <a:buFont typeface="+mj-lt"/>
              <a:buAutoNum type="arabicPeriod"/>
            </a:pPr>
            <a:r>
              <a:rPr lang="de-DE" sz="2400" dirty="0"/>
              <a:t>Gewünschte Gruppe auswählen</a:t>
            </a:r>
          </a:p>
          <a:p>
            <a:pPr marL="457200" indent="-457200">
              <a:buFont typeface="+mj-lt"/>
              <a:buAutoNum type="arabicPeriod"/>
            </a:pPr>
            <a:r>
              <a:rPr lang="de-DE" sz="2400" dirty="0"/>
              <a:t>„Settings“ </a:t>
            </a:r>
            <a:r>
              <a:rPr lang="de-DE" sz="2400" dirty="0">
                <a:sym typeface="Wingdings" panose="05000000000000000000" pitchFamily="2" charset="2"/>
              </a:rPr>
              <a:t> „CI/CD“</a:t>
            </a:r>
          </a:p>
          <a:p>
            <a:pPr marL="457200" indent="-457200">
              <a:buFont typeface="+mj-lt"/>
              <a:buAutoNum type="arabicPeriod"/>
            </a:pPr>
            <a:r>
              <a:rPr lang="de-DE" sz="2400" dirty="0">
                <a:sym typeface="Wingdings" panose="05000000000000000000" pitchFamily="2" charset="2"/>
              </a:rPr>
              <a:t>„Runners“ ausklappen</a:t>
            </a:r>
          </a:p>
          <a:p>
            <a:pPr marL="857250" lvl="1" indent="-457200">
              <a:buFont typeface="+mj-lt"/>
              <a:buAutoNum type="arabicPeriod"/>
            </a:pPr>
            <a:r>
              <a:rPr lang="de-DE" dirty="0"/>
              <a:t>Aktivieren: „</a:t>
            </a:r>
            <a:r>
              <a:rPr lang="de-DE" dirty="0" err="1"/>
              <a:t>Enable</a:t>
            </a:r>
            <a:r>
              <a:rPr lang="de-DE" dirty="0"/>
              <a:t> </a:t>
            </a:r>
            <a:r>
              <a:rPr lang="de-DE" dirty="0" err="1"/>
              <a:t>instance</a:t>
            </a:r>
            <a:r>
              <a:rPr lang="de-DE" dirty="0"/>
              <a:t> </a:t>
            </a:r>
            <a:r>
              <a:rPr lang="de-DE" dirty="0" err="1"/>
              <a:t>runners</a:t>
            </a:r>
            <a:r>
              <a:rPr lang="de-DE" dirty="0"/>
              <a:t> </a:t>
            </a:r>
            <a:r>
              <a:rPr lang="de-DE" dirty="0" err="1"/>
              <a:t>for</a:t>
            </a:r>
            <a:r>
              <a:rPr lang="de-DE" dirty="0"/>
              <a:t> </a:t>
            </a:r>
            <a:r>
              <a:rPr lang="de-DE" dirty="0" err="1"/>
              <a:t>this</a:t>
            </a:r>
            <a:r>
              <a:rPr lang="de-DE" dirty="0"/>
              <a:t> </a:t>
            </a:r>
            <a:r>
              <a:rPr lang="de-DE" dirty="0" err="1"/>
              <a:t>group</a:t>
            </a:r>
            <a:r>
              <a:rPr lang="de-DE" dirty="0"/>
              <a:t>“ auswählen</a:t>
            </a:r>
          </a:p>
          <a:p>
            <a:pPr marL="857250" lvl="1" indent="-457200">
              <a:buFont typeface="+mj-lt"/>
              <a:buAutoNum type="arabicPeriod"/>
            </a:pPr>
            <a:r>
              <a:rPr lang="de-DE" dirty="0"/>
              <a:t>Deaktivieren: „</a:t>
            </a:r>
            <a:r>
              <a:rPr lang="de-DE" dirty="0" err="1"/>
              <a:t>Enable</a:t>
            </a:r>
            <a:r>
              <a:rPr lang="de-DE" dirty="0"/>
              <a:t> </a:t>
            </a:r>
            <a:r>
              <a:rPr lang="de-DE" dirty="0" err="1"/>
              <a:t>instance</a:t>
            </a:r>
            <a:r>
              <a:rPr lang="de-DE" dirty="0"/>
              <a:t> </a:t>
            </a:r>
            <a:r>
              <a:rPr lang="de-DE" dirty="0" err="1"/>
              <a:t>runners</a:t>
            </a:r>
            <a:r>
              <a:rPr lang="de-DE" dirty="0"/>
              <a:t> </a:t>
            </a:r>
            <a:r>
              <a:rPr lang="de-DE" dirty="0" err="1"/>
              <a:t>for</a:t>
            </a:r>
            <a:r>
              <a:rPr lang="de-DE" dirty="0"/>
              <a:t> </a:t>
            </a:r>
            <a:r>
              <a:rPr lang="de-DE" dirty="0" err="1"/>
              <a:t>this</a:t>
            </a:r>
            <a:r>
              <a:rPr lang="de-DE" dirty="0"/>
              <a:t> </a:t>
            </a:r>
            <a:r>
              <a:rPr lang="de-DE" dirty="0" err="1"/>
              <a:t>group</a:t>
            </a:r>
            <a:r>
              <a:rPr lang="de-DE" dirty="0"/>
              <a:t>“ abwählen</a:t>
            </a:r>
          </a:p>
          <a:p>
            <a:pPr marL="457200" indent="-457200">
              <a:buFont typeface="+mj-lt"/>
              <a:buAutoNum type="arabicPeriod"/>
            </a:pPr>
            <a:r>
              <a:rPr lang="de-DE" dirty="0"/>
              <a:t>Optional: Damit Instance Runners für individuelle Projekte oder Sub-Gruppen aktiviert werden können</a:t>
            </a:r>
          </a:p>
          <a:p>
            <a:pPr marL="857250" lvl="1" indent="-457200">
              <a:buFont typeface="Arial" panose="020B0604020202020204" pitchFamily="34" charset="0"/>
              <a:buChar char="•"/>
            </a:pPr>
            <a:r>
              <a:rPr lang="de-DE" dirty="0"/>
              <a:t>„</a:t>
            </a:r>
            <a:r>
              <a:rPr lang="en-US" dirty="0"/>
              <a:t>Allow projects and subgroups to override the group setting” </a:t>
            </a:r>
            <a:r>
              <a:rPr lang="en-US" dirty="0" err="1"/>
              <a:t>auswählen</a:t>
            </a: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79476789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dirty="0"/>
              <a:t>Einen Instance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Instance Runner löschen</a:t>
            </a:r>
          </a:p>
          <a:p>
            <a:pPr>
              <a:buFont typeface="Arial" panose="020B0604020202020204" pitchFamily="34" charset="0"/>
              <a:buChar char="•"/>
            </a:pPr>
            <a:r>
              <a:rPr lang="de-DE" dirty="0"/>
              <a:t>Instance Runners für ein Projekt aktivieren/deaktivieren</a:t>
            </a:r>
          </a:p>
          <a:p>
            <a:pPr>
              <a:buFont typeface="Arial" panose="020B0604020202020204" pitchFamily="34" charset="0"/>
              <a:buChar char="•"/>
            </a:pPr>
            <a:r>
              <a:rPr lang="de-DE" dirty="0"/>
              <a:t>Instance Runners für eine Gruppe aktivieren/deaktivieren</a:t>
            </a:r>
          </a:p>
          <a:p>
            <a:pPr>
              <a:buFont typeface="Arial" panose="020B0604020202020204" pitchFamily="34" charset="0"/>
              <a:buChar char="•"/>
            </a:pPr>
            <a:r>
              <a:rPr lang="de-DE" u="sng" dirty="0"/>
              <a:t>Wie Instance Runners ihre Jobs auswählen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91929894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Wie Instance Runners ihre Jobs auswählen</a:t>
            </a:r>
          </a:p>
          <a:p>
            <a:pPr>
              <a:buFont typeface="Arial" panose="020B0604020202020204" pitchFamily="34" charset="0"/>
              <a:buChar char="•"/>
            </a:pPr>
            <a:r>
              <a:rPr lang="de-DE" dirty="0"/>
              <a:t>Mittels Fair-Queuing (fair </a:t>
            </a:r>
            <a:r>
              <a:rPr lang="de-DE" dirty="0" err="1"/>
              <a:t>usage</a:t>
            </a:r>
            <a:r>
              <a:rPr lang="de-DE" dirty="0"/>
              <a:t> </a:t>
            </a:r>
            <a:r>
              <a:rPr lang="de-DE" dirty="0" err="1"/>
              <a:t>queue</a:t>
            </a:r>
            <a:r>
              <a:rPr lang="de-DE" dirty="0"/>
              <a:t>)</a:t>
            </a:r>
          </a:p>
          <a:p>
            <a:pPr lvl="1">
              <a:buFont typeface="Arial" panose="020B0604020202020204" pitchFamily="34" charset="0"/>
              <a:buChar char="•"/>
            </a:pPr>
            <a:r>
              <a:rPr lang="de-DE" dirty="0"/>
              <a:t>Diese Queue verhindert, dass Projekte viele Jobs erstellen und alle verfügbaren Instance Runner Ressourcen nutzen</a:t>
            </a:r>
          </a:p>
          <a:p>
            <a:pPr>
              <a:buFont typeface="Arial" panose="020B0604020202020204" pitchFamily="34" charset="0"/>
              <a:buChar char="•"/>
            </a:pPr>
            <a:r>
              <a:rPr lang="de-DE" dirty="0"/>
              <a:t>Jobs werden auf Basis von Projekten zugeordnet</a:t>
            </a:r>
          </a:p>
          <a:p>
            <a:pPr>
              <a:buFont typeface="Arial" panose="020B0604020202020204" pitchFamily="34" charset="0"/>
              <a:buChar char="•"/>
            </a:pPr>
            <a:r>
              <a:rPr lang="de-DE" dirty="0"/>
              <a:t>Das Projekt mit der geringsten Anzahl an Instance Runnern, erhält den nächsten Instance Runner</a:t>
            </a:r>
          </a:p>
          <a:p>
            <a:pPr>
              <a:buFont typeface="Arial" panose="020B0604020202020204" pitchFamily="34" charset="0"/>
              <a:buChar char="•"/>
            </a:pPr>
            <a:r>
              <a:rPr lang="de-DE" dirty="0"/>
              <a:t>Beispiel-Queue</a:t>
            </a:r>
          </a:p>
          <a:p>
            <a:pPr lvl="1">
              <a:buFont typeface="Arial" panose="020B0604020202020204" pitchFamily="34" charset="0"/>
              <a:buChar char="•"/>
            </a:pPr>
            <a:r>
              <a:rPr lang="de-DE" dirty="0"/>
              <a:t>Job 1 für Project 1</a:t>
            </a:r>
          </a:p>
          <a:p>
            <a:pPr lvl="1">
              <a:buFont typeface="Arial" panose="020B0604020202020204" pitchFamily="34" charset="0"/>
              <a:buChar char="•"/>
            </a:pPr>
            <a:r>
              <a:rPr lang="de-DE" dirty="0"/>
              <a:t>Job 2 für Project 1</a:t>
            </a:r>
          </a:p>
          <a:p>
            <a:pPr lvl="1">
              <a:buFont typeface="Arial" panose="020B0604020202020204" pitchFamily="34" charset="0"/>
              <a:buChar char="•"/>
            </a:pPr>
            <a:r>
              <a:rPr lang="de-DE" dirty="0"/>
              <a:t>Job 3 für Project 1</a:t>
            </a:r>
          </a:p>
          <a:p>
            <a:pPr lvl="1">
              <a:buFont typeface="Arial" panose="020B0604020202020204" pitchFamily="34" charset="0"/>
              <a:buChar char="•"/>
            </a:pPr>
            <a:r>
              <a:rPr lang="de-DE" dirty="0"/>
              <a:t>Job 4 für Project 2</a:t>
            </a:r>
          </a:p>
          <a:p>
            <a:pPr lvl="1">
              <a:buFont typeface="Arial" panose="020B0604020202020204" pitchFamily="34" charset="0"/>
              <a:buChar char="•"/>
            </a:pPr>
            <a:r>
              <a:rPr lang="de-DE" dirty="0"/>
              <a:t>Job 5 für Project 2</a:t>
            </a:r>
          </a:p>
          <a:p>
            <a:pPr lvl="1">
              <a:buFont typeface="Arial" panose="020B0604020202020204" pitchFamily="34" charset="0"/>
              <a:buChar char="•"/>
            </a:pPr>
            <a:r>
              <a:rPr lang="de-DE" dirty="0"/>
              <a:t>Job 6 für Project 3</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24869663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Wie Instance Runners ihre Jobs auswählen</a:t>
            </a:r>
          </a:p>
          <a:p>
            <a:pPr marL="0" indent="0">
              <a:buNone/>
            </a:pPr>
            <a:r>
              <a:rPr lang="de-DE" dirty="0"/>
              <a:t>Wenn mehrere CI/CD Jobs parallel laufen, werden</a:t>
            </a:r>
            <a:br>
              <a:rPr lang="de-DE" dirty="0"/>
            </a:br>
            <a:r>
              <a:rPr lang="de-DE" dirty="0"/>
              <a:t>die Jobs in folgender Reihenfolge abgearbeitet:</a:t>
            </a:r>
          </a:p>
          <a:p>
            <a:pPr marL="457200" indent="-457200">
              <a:buFont typeface="+mj-lt"/>
              <a:buAutoNum type="arabicPeriod"/>
            </a:pPr>
            <a:r>
              <a:rPr lang="de-DE" sz="2000" dirty="0"/>
              <a:t>Job 1, da niedrigste Job-Nummer von</a:t>
            </a:r>
            <a:br>
              <a:rPr lang="de-DE" sz="2000" dirty="0"/>
            </a:br>
            <a:r>
              <a:rPr lang="de-DE" sz="2000" dirty="0"/>
              <a:t>Projekten ohne laufenden Job</a:t>
            </a:r>
          </a:p>
          <a:p>
            <a:pPr marL="457200" indent="-457200">
              <a:buFont typeface="+mj-lt"/>
              <a:buAutoNum type="arabicPeriod"/>
            </a:pPr>
            <a:r>
              <a:rPr lang="de-DE" sz="2000" dirty="0"/>
              <a:t>Job 4, da niedrigste Job-Nummer von Projekten ohne laufenden Job (Project 1 hat einen laufenden Job)</a:t>
            </a:r>
          </a:p>
          <a:p>
            <a:pPr marL="457200" indent="-457200">
              <a:buFont typeface="+mj-lt"/>
              <a:buAutoNum type="arabicPeriod"/>
            </a:pPr>
            <a:r>
              <a:rPr lang="de-DE" sz="2000" dirty="0"/>
              <a:t>Job 6, da niedrigste Job-Nummer von Projekten ohne laufenden Job (Project 1 &amp; 2 haben einen laufenden Job)</a:t>
            </a:r>
          </a:p>
          <a:p>
            <a:pPr marL="457200" indent="-457200">
              <a:buFont typeface="+mj-lt"/>
              <a:buAutoNum type="arabicPeriod"/>
            </a:pPr>
            <a:r>
              <a:rPr lang="de-DE" sz="2000" dirty="0"/>
              <a:t>Job 2, von allen Projects mit der niedrigsten Job-Anzahl, Job 2 die niedrigste Job-Nummer hat</a:t>
            </a:r>
          </a:p>
          <a:p>
            <a:pPr marL="457200" indent="-457200">
              <a:buFont typeface="+mj-lt"/>
              <a:buAutoNum type="arabicPeriod"/>
            </a:pPr>
            <a:r>
              <a:rPr lang="de-DE" sz="2000" dirty="0"/>
              <a:t>Job 5, Project 1 hat nun zwei Jobs und Job 5 die niedrigste verbleibende Job-Nummer zwischen Project 2 und 3</a:t>
            </a:r>
          </a:p>
          <a:p>
            <a:pPr marL="457200" indent="-457200">
              <a:buFont typeface="+mj-lt"/>
              <a:buAutoNum type="arabicPeriod"/>
            </a:pPr>
            <a:r>
              <a:rPr lang="de-DE" sz="2000" dirty="0"/>
              <a:t>Job 3, da ist der letzte Job ist.</a:t>
            </a:r>
          </a:p>
          <a:p>
            <a:pPr marL="457200" indent="-457200">
              <a:buFont typeface="+mj-lt"/>
              <a:buAutoNum type="arabicPeriod"/>
            </a:pPr>
            <a:endParaRPr lang="de-DE" dirty="0"/>
          </a:p>
          <a:p>
            <a:pPr marL="457200" indent="-457200">
              <a:buFont typeface="+mj-lt"/>
              <a:buAutoNum type="arabicPeriod"/>
            </a:pPr>
            <a:endParaRPr lang="de-DE" dirty="0"/>
          </a:p>
          <a:p>
            <a:pPr marL="457200" indent="-457200">
              <a:buFont typeface="+mj-lt"/>
              <a:buAutoNum type="arabicPeriod"/>
            </a:pPr>
            <a:endParaRPr lang="de-DE" dirty="0"/>
          </a:p>
        </p:txBody>
      </p:sp>
      <p:sp>
        <p:nvSpPr>
          <p:cNvPr id="4" name="Textfeld 3">
            <a:extLst>
              <a:ext uri="{FF2B5EF4-FFF2-40B4-BE49-F238E27FC236}">
                <a16:creationId xmlns:a16="http://schemas.microsoft.com/office/drawing/2014/main" id="{657B54FE-FC54-D477-EB6D-D468CF0DF236}"/>
              </a:ext>
            </a:extLst>
          </p:cNvPr>
          <p:cNvSpPr txBox="1"/>
          <p:nvPr/>
        </p:nvSpPr>
        <p:spPr bwMode="auto">
          <a:xfrm>
            <a:off x="6744909" y="1052736"/>
            <a:ext cx="2385589" cy="1815882"/>
          </a:xfrm>
          <a:prstGeom prst="rect">
            <a:avLst/>
          </a:prstGeom>
          <a:noFill/>
          <a:ln w="9525">
            <a:noFill/>
            <a:miter lim="800000"/>
            <a:headEnd/>
            <a:tailEnd/>
          </a:ln>
        </p:spPr>
        <p:txBody>
          <a:bodyPr wrap="none" rtlCol="0" anchor="ctr">
            <a:spAutoFit/>
          </a:bodyPr>
          <a:lstStyle/>
          <a:p>
            <a:pPr>
              <a:buFont typeface="Arial" panose="020B0604020202020204" pitchFamily="34" charset="0"/>
              <a:buChar char="•"/>
            </a:pPr>
            <a:r>
              <a:rPr lang="de-DE" sz="1600" dirty="0">
                <a:latin typeface="+mj-lt"/>
              </a:rPr>
              <a:t>Beispiel-Queue</a:t>
            </a:r>
          </a:p>
          <a:p>
            <a:pPr lvl="1">
              <a:buFont typeface="Arial" panose="020B0604020202020204" pitchFamily="34" charset="0"/>
              <a:buChar char="•"/>
            </a:pPr>
            <a:r>
              <a:rPr lang="de-DE" sz="1600" dirty="0">
                <a:latin typeface="+mj-lt"/>
              </a:rPr>
              <a:t>Job 1 für Project 1</a:t>
            </a:r>
          </a:p>
          <a:p>
            <a:pPr lvl="1">
              <a:buFont typeface="Arial" panose="020B0604020202020204" pitchFamily="34" charset="0"/>
              <a:buChar char="•"/>
            </a:pPr>
            <a:r>
              <a:rPr lang="de-DE" sz="1600" dirty="0">
                <a:latin typeface="+mj-lt"/>
              </a:rPr>
              <a:t>Job 2 für Project 1</a:t>
            </a:r>
          </a:p>
          <a:p>
            <a:pPr lvl="1">
              <a:buFont typeface="Arial" panose="020B0604020202020204" pitchFamily="34" charset="0"/>
              <a:buChar char="•"/>
            </a:pPr>
            <a:r>
              <a:rPr lang="de-DE" sz="1600" dirty="0">
                <a:latin typeface="+mj-lt"/>
              </a:rPr>
              <a:t>Job 3 für Project 1</a:t>
            </a:r>
          </a:p>
          <a:p>
            <a:pPr lvl="1">
              <a:buFont typeface="Arial" panose="020B0604020202020204" pitchFamily="34" charset="0"/>
              <a:buChar char="•"/>
            </a:pPr>
            <a:r>
              <a:rPr lang="de-DE" sz="1600" dirty="0">
                <a:latin typeface="+mj-lt"/>
              </a:rPr>
              <a:t>Job 4 für Project 2</a:t>
            </a:r>
          </a:p>
          <a:p>
            <a:pPr lvl="1">
              <a:buFont typeface="Arial" panose="020B0604020202020204" pitchFamily="34" charset="0"/>
              <a:buChar char="•"/>
            </a:pPr>
            <a:r>
              <a:rPr lang="de-DE" sz="1600" dirty="0">
                <a:latin typeface="+mj-lt"/>
              </a:rPr>
              <a:t>Job 5 für Project 2</a:t>
            </a:r>
          </a:p>
          <a:p>
            <a:pPr lvl="1">
              <a:buFont typeface="Arial" panose="020B0604020202020204" pitchFamily="34" charset="0"/>
              <a:buChar char="•"/>
            </a:pPr>
            <a:r>
              <a:rPr lang="de-DE" sz="1600" dirty="0">
                <a:latin typeface="+mj-lt"/>
              </a:rPr>
              <a:t>Job 6 für Project 3</a:t>
            </a:r>
          </a:p>
        </p:txBody>
      </p:sp>
    </p:spTree>
    <p:extLst>
      <p:ext uri="{BB962C8B-B14F-4D97-AF65-F5344CB8AC3E}">
        <p14:creationId xmlns:p14="http://schemas.microsoft.com/office/powerpoint/2010/main" val="2723480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grpId="0" nodeType="clickEffect">
                                  <p:stCondLst>
                                    <p:cond delay="0"/>
                                  </p:stCondLst>
                                  <p:childTnLst>
                                    <p:animClr clrSpc="rgb" dir="cw">
                                      <p:cBhvr override="childStyle">
                                        <p:cTn id="6" dur="500" fill="hold"/>
                                        <p:tgtEl>
                                          <p:spTgt spid="4">
                                            <p:txEl>
                                              <p:pRg st="0" end="0"/>
                                            </p:txEl>
                                          </p:spTgt>
                                        </p:tgtEl>
                                        <p:attrNameLst>
                                          <p:attrName>style.color</p:attrName>
                                        </p:attrNameLst>
                                      </p:cBhvr>
                                      <p:to>
                                        <a:schemeClr val="accent2"/>
                                      </p:to>
                                    </p:animClr>
                                    <p:animClr clrSpc="rgb" dir="cw">
                                      <p:cBhvr>
                                        <p:cTn id="7" dur="500" fill="hold"/>
                                        <p:tgtEl>
                                          <p:spTgt spid="4">
                                            <p:txEl>
                                              <p:pRg st="0" end="0"/>
                                            </p:txEl>
                                          </p:spTgt>
                                        </p:tgtEl>
                                        <p:attrNameLst>
                                          <p:attrName>fillcolor</p:attrName>
                                        </p:attrNameLst>
                                      </p:cBhvr>
                                      <p:to>
                                        <a:schemeClr val="accent2"/>
                                      </p:to>
                                    </p:animClr>
                                    <p:set>
                                      <p:cBhvr>
                                        <p:cTn id="8" dur="500" fill="hold"/>
                                        <p:tgtEl>
                                          <p:spTgt spid="4">
                                            <p:txEl>
                                              <p:pRg st="0" end="0"/>
                                            </p:txEl>
                                          </p:spTgt>
                                        </p:tgtEl>
                                        <p:attrNameLst>
                                          <p:attrName>fill.type</p:attrName>
                                        </p:attrNameLst>
                                      </p:cBhvr>
                                      <p:to>
                                        <p:strVal val="solid"/>
                                      </p:to>
                                    </p:set>
                                    <p:set>
                                      <p:cBhvr>
                                        <p:cTn id="9" dur="500" fill="hold"/>
                                        <p:tgtEl>
                                          <p:spTgt spid="4">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grpId="0" nodeType="clickEffect">
                                  <p:stCondLst>
                                    <p:cond delay="0"/>
                                  </p:stCondLst>
                                  <p:childTnLst>
                                    <p:animClr clrSpc="rgb" dir="cw">
                                      <p:cBhvr override="childStyle">
                                        <p:cTn id="13" dur="500" fill="hold"/>
                                        <p:tgtEl>
                                          <p:spTgt spid="4">
                                            <p:txEl>
                                              <p:pRg st="1" end="1"/>
                                            </p:txEl>
                                          </p:spTgt>
                                        </p:tgtEl>
                                        <p:attrNameLst>
                                          <p:attrName>style.color</p:attrName>
                                        </p:attrNameLst>
                                      </p:cBhvr>
                                      <p:to>
                                        <a:schemeClr val="accent2"/>
                                      </p:to>
                                    </p:animClr>
                                    <p:animClr clrSpc="rgb" dir="cw">
                                      <p:cBhvr>
                                        <p:cTn id="14" dur="500" fill="hold"/>
                                        <p:tgtEl>
                                          <p:spTgt spid="4">
                                            <p:txEl>
                                              <p:pRg st="1" end="1"/>
                                            </p:txEl>
                                          </p:spTgt>
                                        </p:tgtEl>
                                        <p:attrNameLst>
                                          <p:attrName>fillcolor</p:attrName>
                                        </p:attrNameLst>
                                      </p:cBhvr>
                                      <p:to>
                                        <a:schemeClr val="accent2"/>
                                      </p:to>
                                    </p:animClr>
                                    <p:set>
                                      <p:cBhvr>
                                        <p:cTn id="15" dur="500" fill="hold"/>
                                        <p:tgtEl>
                                          <p:spTgt spid="4">
                                            <p:txEl>
                                              <p:pRg st="1" end="1"/>
                                            </p:txEl>
                                          </p:spTgt>
                                        </p:tgtEl>
                                        <p:attrNameLst>
                                          <p:attrName>fill.type</p:attrName>
                                        </p:attrNameLst>
                                      </p:cBhvr>
                                      <p:to>
                                        <p:strVal val="solid"/>
                                      </p:to>
                                    </p:set>
                                    <p:set>
                                      <p:cBhvr>
                                        <p:cTn id="16" dur="500" fill="hold"/>
                                        <p:tgtEl>
                                          <p:spTgt spid="4">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grpId="0" nodeType="clickEffect">
                                  <p:stCondLst>
                                    <p:cond delay="0"/>
                                  </p:stCondLst>
                                  <p:childTnLst>
                                    <p:animClr clrSpc="rgb" dir="cw">
                                      <p:cBhvr override="childStyle">
                                        <p:cTn id="20" dur="500" fill="hold"/>
                                        <p:tgtEl>
                                          <p:spTgt spid="4">
                                            <p:txEl>
                                              <p:pRg st="4" end="4"/>
                                            </p:txEl>
                                          </p:spTgt>
                                        </p:tgtEl>
                                        <p:attrNameLst>
                                          <p:attrName>style.color</p:attrName>
                                        </p:attrNameLst>
                                      </p:cBhvr>
                                      <p:to>
                                        <a:schemeClr val="accent2"/>
                                      </p:to>
                                    </p:animClr>
                                    <p:animClr clrSpc="rgb" dir="cw">
                                      <p:cBhvr>
                                        <p:cTn id="21" dur="500" fill="hold"/>
                                        <p:tgtEl>
                                          <p:spTgt spid="4">
                                            <p:txEl>
                                              <p:pRg st="4" end="4"/>
                                            </p:txEl>
                                          </p:spTgt>
                                        </p:tgtEl>
                                        <p:attrNameLst>
                                          <p:attrName>fillcolor</p:attrName>
                                        </p:attrNameLst>
                                      </p:cBhvr>
                                      <p:to>
                                        <a:schemeClr val="accent2"/>
                                      </p:to>
                                    </p:animClr>
                                    <p:set>
                                      <p:cBhvr>
                                        <p:cTn id="22" dur="500" fill="hold"/>
                                        <p:tgtEl>
                                          <p:spTgt spid="4">
                                            <p:txEl>
                                              <p:pRg st="4" end="4"/>
                                            </p:txEl>
                                          </p:spTgt>
                                        </p:tgtEl>
                                        <p:attrNameLst>
                                          <p:attrName>fill.type</p:attrName>
                                        </p:attrNameLst>
                                      </p:cBhvr>
                                      <p:to>
                                        <p:strVal val="solid"/>
                                      </p:to>
                                    </p:set>
                                    <p:set>
                                      <p:cBhvr>
                                        <p:cTn id="23" dur="500" fill="hold"/>
                                        <p:tgtEl>
                                          <p:spTgt spid="4">
                                            <p:txEl>
                                              <p:pRg st="4" end="4"/>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grpId="0" nodeType="clickEffect">
                                  <p:stCondLst>
                                    <p:cond delay="0"/>
                                  </p:stCondLst>
                                  <p:childTnLst>
                                    <p:animClr clrSpc="rgb" dir="cw">
                                      <p:cBhvr override="childStyle">
                                        <p:cTn id="27" dur="500" fill="hold"/>
                                        <p:tgtEl>
                                          <p:spTgt spid="4">
                                            <p:txEl>
                                              <p:pRg st="6" end="6"/>
                                            </p:txEl>
                                          </p:spTgt>
                                        </p:tgtEl>
                                        <p:attrNameLst>
                                          <p:attrName>style.color</p:attrName>
                                        </p:attrNameLst>
                                      </p:cBhvr>
                                      <p:to>
                                        <a:schemeClr val="accent2"/>
                                      </p:to>
                                    </p:animClr>
                                    <p:animClr clrSpc="rgb" dir="cw">
                                      <p:cBhvr>
                                        <p:cTn id="28" dur="500" fill="hold"/>
                                        <p:tgtEl>
                                          <p:spTgt spid="4">
                                            <p:txEl>
                                              <p:pRg st="6" end="6"/>
                                            </p:txEl>
                                          </p:spTgt>
                                        </p:tgtEl>
                                        <p:attrNameLst>
                                          <p:attrName>fillcolor</p:attrName>
                                        </p:attrNameLst>
                                      </p:cBhvr>
                                      <p:to>
                                        <a:schemeClr val="accent2"/>
                                      </p:to>
                                    </p:animClr>
                                    <p:set>
                                      <p:cBhvr>
                                        <p:cTn id="29" dur="500" fill="hold"/>
                                        <p:tgtEl>
                                          <p:spTgt spid="4">
                                            <p:txEl>
                                              <p:pRg st="6" end="6"/>
                                            </p:txEl>
                                          </p:spTgt>
                                        </p:tgtEl>
                                        <p:attrNameLst>
                                          <p:attrName>fill.type</p:attrName>
                                        </p:attrNameLst>
                                      </p:cBhvr>
                                      <p:to>
                                        <p:strVal val="solid"/>
                                      </p:to>
                                    </p:set>
                                    <p:set>
                                      <p:cBhvr>
                                        <p:cTn id="30" dur="500" fill="hold"/>
                                        <p:tgtEl>
                                          <p:spTgt spid="4">
                                            <p:txEl>
                                              <p:pRg st="6" end="6"/>
                                            </p:txEl>
                                          </p:spTgt>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9" presetClass="emph" presetSubtype="0" fill="hold" grpId="0" nodeType="clickEffect">
                                  <p:stCondLst>
                                    <p:cond delay="0"/>
                                  </p:stCondLst>
                                  <p:childTnLst>
                                    <p:animClr clrSpc="rgb" dir="cw">
                                      <p:cBhvr override="childStyle">
                                        <p:cTn id="34" dur="500" fill="hold"/>
                                        <p:tgtEl>
                                          <p:spTgt spid="4">
                                            <p:txEl>
                                              <p:pRg st="2" end="2"/>
                                            </p:txEl>
                                          </p:spTgt>
                                        </p:tgtEl>
                                        <p:attrNameLst>
                                          <p:attrName>style.color</p:attrName>
                                        </p:attrNameLst>
                                      </p:cBhvr>
                                      <p:to>
                                        <a:schemeClr val="accent2"/>
                                      </p:to>
                                    </p:animClr>
                                    <p:animClr clrSpc="rgb" dir="cw">
                                      <p:cBhvr>
                                        <p:cTn id="35" dur="500" fill="hold"/>
                                        <p:tgtEl>
                                          <p:spTgt spid="4">
                                            <p:txEl>
                                              <p:pRg st="2" end="2"/>
                                            </p:txEl>
                                          </p:spTgt>
                                        </p:tgtEl>
                                        <p:attrNameLst>
                                          <p:attrName>fillcolor</p:attrName>
                                        </p:attrNameLst>
                                      </p:cBhvr>
                                      <p:to>
                                        <a:schemeClr val="accent2"/>
                                      </p:to>
                                    </p:animClr>
                                    <p:set>
                                      <p:cBhvr>
                                        <p:cTn id="36" dur="500" fill="hold"/>
                                        <p:tgtEl>
                                          <p:spTgt spid="4">
                                            <p:txEl>
                                              <p:pRg st="2" end="2"/>
                                            </p:txEl>
                                          </p:spTgt>
                                        </p:tgtEl>
                                        <p:attrNameLst>
                                          <p:attrName>fill.type</p:attrName>
                                        </p:attrNameLst>
                                      </p:cBhvr>
                                      <p:to>
                                        <p:strVal val="solid"/>
                                      </p:to>
                                    </p:set>
                                    <p:set>
                                      <p:cBhvr>
                                        <p:cTn id="37" dur="500" fill="hold"/>
                                        <p:tgtEl>
                                          <p:spTgt spid="4">
                                            <p:txEl>
                                              <p:pRg st="2" end="2"/>
                                            </p:txEl>
                                          </p:spTgt>
                                        </p:tgtEl>
                                        <p:attrNameLst>
                                          <p:attrName>fill.on</p:attrName>
                                        </p:attrNameLst>
                                      </p:cBhvr>
                                      <p:to>
                                        <p:strVal val="true"/>
                                      </p:to>
                                    </p:set>
                                  </p:childTnLst>
                                </p:cTn>
                              </p:par>
                            </p:childTnLst>
                          </p:cTn>
                        </p:par>
                      </p:childTnLst>
                    </p:cTn>
                  </p:par>
                  <p:par>
                    <p:cTn id="38" fill="hold">
                      <p:stCondLst>
                        <p:cond delay="indefinite"/>
                      </p:stCondLst>
                      <p:childTnLst>
                        <p:par>
                          <p:cTn id="39" fill="hold">
                            <p:stCondLst>
                              <p:cond delay="0"/>
                            </p:stCondLst>
                            <p:childTnLst>
                              <p:par>
                                <p:cTn id="40" presetID="19" presetClass="emph" presetSubtype="0" fill="hold" grpId="0" nodeType="clickEffect">
                                  <p:stCondLst>
                                    <p:cond delay="0"/>
                                  </p:stCondLst>
                                  <p:childTnLst>
                                    <p:animClr clrSpc="rgb" dir="cw">
                                      <p:cBhvr override="childStyle">
                                        <p:cTn id="41" dur="500" fill="hold"/>
                                        <p:tgtEl>
                                          <p:spTgt spid="4">
                                            <p:txEl>
                                              <p:pRg st="5" end="5"/>
                                            </p:txEl>
                                          </p:spTgt>
                                        </p:tgtEl>
                                        <p:attrNameLst>
                                          <p:attrName>style.color</p:attrName>
                                        </p:attrNameLst>
                                      </p:cBhvr>
                                      <p:to>
                                        <a:schemeClr val="accent2"/>
                                      </p:to>
                                    </p:animClr>
                                    <p:animClr clrSpc="rgb" dir="cw">
                                      <p:cBhvr>
                                        <p:cTn id="42" dur="500" fill="hold"/>
                                        <p:tgtEl>
                                          <p:spTgt spid="4">
                                            <p:txEl>
                                              <p:pRg st="5" end="5"/>
                                            </p:txEl>
                                          </p:spTgt>
                                        </p:tgtEl>
                                        <p:attrNameLst>
                                          <p:attrName>fillcolor</p:attrName>
                                        </p:attrNameLst>
                                      </p:cBhvr>
                                      <p:to>
                                        <a:schemeClr val="accent2"/>
                                      </p:to>
                                    </p:animClr>
                                    <p:set>
                                      <p:cBhvr>
                                        <p:cTn id="43" dur="500" fill="hold"/>
                                        <p:tgtEl>
                                          <p:spTgt spid="4">
                                            <p:txEl>
                                              <p:pRg st="5" end="5"/>
                                            </p:txEl>
                                          </p:spTgt>
                                        </p:tgtEl>
                                        <p:attrNameLst>
                                          <p:attrName>fill.type</p:attrName>
                                        </p:attrNameLst>
                                      </p:cBhvr>
                                      <p:to>
                                        <p:strVal val="solid"/>
                                      </p:to>
                                    </p:set>
                                    <p:set>
                                      <p:cBhvr>
                                        <p:cTn id="44" dur="500" fill="hold"/>
                                        <p:tgtEl>
                                          <p:spTgt spid="4">
                                            <p:txEl>
                                              <p:pRg st="5" end="5"/>
                                            </p:txEl>
                                          </p:spTgt>
                                        </p:tgtEl>
                                        <p:attrNameLst>
                                          <p:attrName>fill.on</p:attrName>
                                        </p:attrNameLst>
                                      </p:cBhvr>
                                      <p:to>
                                        <p:strVal val="true"/>
                                      </p:to>
                                    </p:set>
                                  </p:childTnLst>
                                </p:cTn>
                              </p:par>
                            </p:childTnLst>
                          </p:cTn>
                        </p:par>
                      </p:childTnLst>
                    </p:cTn>
                  </p:par>
                  <p:par>
                    <p:cTn id="45" fill="hold">
                      <p:stCondLst>
                        <p:cond delay="indefinite"/>
                      </p:stCondLst>
                      <p:childTnLst>
                        <p:par>
                          <p:cTn id="46" fill="hold">
                            <p:stCondLst>
                              <p:cond delay="0"/>
                            </p:stCondLst>
                            <p:childTnLst>
                              <p:par>
                                <p:cTn id="47" presetID="19" presetClass="emph" presetSubtype="0" fill="hold" grpId="0" nodeType="clickEffect">
                                  <p:stCondLst>
                                    <p:cond delay="0"/>
                                  </p:stCondLst>
                                  <p:childTnLst>
                                    <p:animClr clrSpc="rgb" dir="cw">
                                      <p:cBhvr override="childStyle">
                                        <p:cTn id="48" dur="500" fill="hold"/>
                                        <p:tgtEl>
                                          <p:spTgt spid="4">
                                            <p:txEl>
                                              <p:pRg st="3" end="3"/>
                                            </p:txEl>
                                          </p:spTgt>
                                        </p:tgtEl>
                                        <p:attrNameLst>
                                          <p:attrName>style.color</p:attrName>
                                        </p:attrNameLst>
                                      </p:cBhvr>
                                      <p:to>
                                        <a:schemeClr val="accent2"/>
                                      </p:to>
                                    </p:animClr>
                                    <p:animClr clrSpc="rgb" dir="cw">
                                      <p:cBhvr>
                                        <p:cTn id="49" dur="500" fill="hold"/>
                                        <p:tgtEl>
                                          <p:spTgt spid="4">
                                            <p:txEl>
                                              <p:pRg st="3" end="3"/>
                                            </p:txEl>
                                          </p:spTgt>
                                        </p:tgtEl>
                                        <p:attrNameLst>
                                          <p:attrName>fillcolor</p:attrName>
                                        </p:attrNameLst>
                                      </p:cBhvr>
                                      <p:to>
                                        <a:schemeClr val="accent2"/>
                                      </p:to>
                                    </p:animClr>
                                    <p:set>
                                      <p:cBhvr>
                                        <p:cTn id="50" dur="500" fill="hold"/>
                                        <p:tgtEl>
                                          <p:spTgt spid="4">
                                            <p:txEl>
                                              <p:pRg st="3" end="3"/>
                                            </p:txEl>
                                          </p:spTgt>
                                        </p:tgtEl>
                                        <p:attrNameLst>
                                          <p:attrName>fill.type</p:attrName>
                                        </p:attrNameLst>
                                      </p:cBhvr>
                                      <p:to>
                                        <p:strVal val="solid"/>
                                      </p:to>
                                    </p:set>
                                    <p:set>
                                      <p:cBhvr>
                                        <p:cTn id="51" dur="500" fill="hold"/>
                                        <p:tgtEl>
                                          <p:spTgt spid="4">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cap="none" dirty="0" err="1"/>
              <a:t>GitLab</a:t>
            </a:r>
            <a:r>
              <a:rPr lang="de-DE" cap="none" dirty="0"/>
              <a:t> Runner</a:t>
            </a:r>
          </a:p>
        </p:txBody>
      </p:sp>
      <p:sp>
        <p:nvSpPr>
          <p:cNvPr id="3" name="Untertitel 2"/>
          <p:cNvSpPr>
            <a:spLocks noGrp="1"/>
          </p:cNvSpPr>
          <p:nvPr>
            <p:ph type="body" idx="1"/>
          </p:nvPr>
        </p:nvSpPr>
        <p:spPr/>
        <p:txBody>
          <a:bodyPr/>
          <a:lstStyle/>
          <a:p>
            <a:r>
              <a:rPr lang="de-DE" dirty="0"/>
              <a:t>Grundlagen von</a:t>
            </a:r>
          </a:p>
        </p:txBody>
      </p:sp>
    </p:spTree>
    <p:extLst>
      <p:ext uri="{BB962C8B-B14F-4D97-AF65-F5344CB8AC3E}">
        <p14:creationId xmlns:p14="http://schemas.microsoft.com/office/powerpoint/2010/main" val="309204735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Wie Instance Runners ihre Jobs auswählen</a:t>
            </a:r>
          </a:p>
          <a:p>
            <a:pPr marL="0" indent="0">
              <a:buNone/>
            </a:pPr>
            <a:r>
              <a:rPr lang="de-DE" dirty="0"/>
              <a:t>Wenn jeweils nur ein </a:t>
            </a:r>
            <a:r>
              <a:rPr lang="de-DE" dirty="0" err="1"/>
              <a:t>job</a:t>
            </a:r>
            <a:r>
              <a:rPr lang="de-DE" dirty="0"/>
              <a:t> läuft:</a:t>
            </a:r>
          </a:p>
          <a:p>
            <a:pPr marL="457200" indent="-457200">
              <a:buFont typeface="+mj-lt"/>
              <a:buAutoNum type="arabicPeriod"/>
            </a:pPr>
            <a:r>
              <a:rPr lang="de-DE" sz="2000" dirty="0"/>
              <a:t>Job 1, da niedrigste Job-Nummer von Projekten</a:t>
            </a:r>
            <a:br>
              <a:rPr lang="de-DE" sz="2000" dirty="0"/>
            </a:br>
            <a:r>
              <a:rPr lang="de-DE" sz="2000" dirty="0"/>
              <a:t>ohne laufende Jobs.</a:t>
            </a:r>
          </a:p>
          <a:p>
            <a:pPr marL="457200" indent="-457200">
              <a:buFont typeface="+mj-lt"/>
              <a:buAutoNum type="arabicPeriod"/>
            </a:pPr>
            <a:r>
              <a:rPr lang="de-DE" sz="2000" dirty="0"/>
              <a:t>Job 1 beendet.</a:t>
            </a:r>
          </a:p>
          <a:p>
            <a:pPr marL="457200" indent="-457200">
              <a:buFont typeface="+mj-lt"/>
              <a:buAutoNum type="arabicPeriod"/>
            </a:pPr>
            <a:r>
              <a:rPr lang="de-DE" sz="2000" dirty="0"/>
              <a:t>Job 2, da Job 1 beendet und alle Projekte haben keine Jobs laufen und 2 ist die niedrigste verfügbare Job-Nummer.</a:t>
            </a:r>
          </a:p>
          <a:p>
            <a:pPr marL="457200" indent="-457200">
              <a:buFont typeface="+mj-lt"/>
              <a:buAutoNum type="arabicPeriod"/>
            </a:pPr>
            <a:r>
              <a:rPr lang="de-DE" sz="2000" dirty="0"/>
              <a:t>Job 4, da für Project 1 bereits ein Job läuft und da die 2 die niedrigste Projektnummer ist von den Projekten, bei denen kein Job läuft</a:t>
            </a:r>
          </a:p>
          <a:p>
            <a:pPr marL="457200" indent="-457200">
              <a:buFont typeface="+mj-lt"/>
              <a:buAutoNum type="arabicPeriod"/>
            </a:pPr>
            <a:r>
              <a:rPr lang="de-DE" sz="2000" dirty="0"/>
              <a:t>Job 4 beendet.</a:t>
            </a:r>
          </a:p>
          <a:p>
            <a:pPr marL="457200" indent="-457200">
              <a:buFont typeface="+mj-lt"/>
              <a:buAutoNum type="arabicPeriod"/>
            </a:pPr>
            <a:r>
              <a:rPr lang="de-DE" sz="2000" dirty="0"/>
              <a:t>Job 5, da Job 4 beendet und Projekt 2 keine laufenden Jobs hat.</a:t>
            </a:r>
          </a:p>
          <a:p>
            <a:pPr marL="457200" indent="-457200">
              <a:buFont typeface="+mj-lt"/>
              <a:buAutoNum type="arabicPeriod"/>
            </a:pPr>
            <a:r>
              <a:rPr lang="de-DE" sz="2000" dirty="0"/>
              <a:t>Job 6, da Projekt 3 das einzige Projekt ist, das noch keine laufenden Jobs hat.</a:t>
            </a:r>
          </a:p>
          <a:p>
            <a:pPr marL="457200" indent="-457200">
              <a:buFont typeface="+mj-lt"/>
              <a:buAutoNum type="arabicPeriod"/>
            </a:pPr>
            <a:r>
              <a:rPr lang="de-DE" sz="2000" dirty="0"/>
              <a:t>Job 3, da ist der letzte Job ist.</a:t>
            </a:r>
          </a:p>
          <a:p>
            <a:pPr marL="457200" indent="-457200">
              <a:buFont typeface="+mj-lt"/>
              <a:buAutoNum type="arabicPeriod"/>
            </a:pPr>
            <a:endParaRPr lang="de-DE" sz="2000" dirty="0"/>
          </a:p>
          <a:p>
            <a:pPr marL="457200" indent="-457200">
              <a:buFont typeface="+mj-lt"/>
              <a:buAutoNum type="arabicPeriod"/>
            </a:pPr>
            <a:endParaRPr lang="de-DE" dirty="0"/>
          </a:p>
          <a:p>
            <a:pPr marL="457200" indent="-457200">
              <a:buFont typeface="+mj-lt"/>
              <a:buAutoNum type="arabicPeriod"/>
            </a:pPr>
            <a:endParaRPr lang="de-DE" dirty="0"/>
          </a:p>
          <a:p>
            <a:pPr marL="457200" indent="-457200">
              <a:buFont typeface="+mj-lt"/>
              <a:buAutoNum type="arabicPeriod"/>
            </a:pPr>
            <a:endParaRPr lang="de-DE" dirty="0"/>
          </a:p>
        </p:txBody>
      </p:sp>
      <p:sp>
        <p:nvSpPr>
          <p:cNvPr id="4" name="Textfeld 3">
            <a:extLst>
              <a:ext uri="{FF2B5EF4-FFF2-40B4-BE49-F238E27FC236}">
                <a16:creationId xmlns:a16="http://schemas.microsoft.com/office/drawing/2014/main" id="{657B54FE-FC54-D477-EB6D-D468CF0DF236}"/>
              </a:ext>
            </a:extLst>
          </p:cNvPr>
          <p:cNvSpPr txBox="1"/>
          <p:nvPr/>
        </p:nvSpPr>
        <p:spPr bwMode="auto">
          <a:xfrm>
            <a:off x="6744909" y="1052736"/>
            <a:ext cx="2385589" cy="1815882"/>
          </a:xfrm>
          <a:prstGeom prst="rect">
            <a:avLst/>
          </a:prstGeom>
          <a:noFill/>
          <a:ln w="9525">
            <a:noFill/>
            <a:miter lim="800000"/>
            <a:headEnd/>
            <a:tailEnd/>
          </a:ln>
        </p:spPr>
        <p:txBody>
          <a:bodyPr wrap="none" rtlCol="0" anchor="ctr">
            <a:spAutoFit/>
          </a:bodyPr>
          <a:lstStyle/>
          <a:p>
            <a:pPr>
              <a:buFont typeface="Arial" panose="020B0604020202020204" pitchFamily="34" charset="0"/>
              <a:buChar char="•"/>
            </a:pPr>
            <a:r>
              <a:rPr lang="de-DE" sz="1600" dirty="0">
                <a:latin typeface="+mj-lt"/>
              </a:rPr>
              <a:t>Beispiel-Queue</a:t>
            </a:r>
          </a:p>
          <a:p>
            <a:pPr lvl="1">
              <a:buFont typeface="Arial" panose="020B0604020202020204" pitchFamily="34" charset="0"/>
              <a:buChar char="•"/>
            </a:pPr>
            <a:r>
              <a:rPr lang="de-DE" sz="1600" dirty="0">
                <a:latin typeface="+mj-lt"/>
              </a:rPr>
              <a:t>Job 1 für Project 1</a:t>
            </a:r>
          </a:p>
          <a:p>
            <a:pPr lvl="1">
              <a:buFont typeface="Arial" panose="020B0604020202020204" pitchFamily="34" charset="0"/>
              <a:buChar char="•"/>
            </a:pPr>
            <a:r>
              <a:rPr lang="de-DE" sz="1600" dirty="0">
                <a:latin typeface="+mj-lt"/>
              </a:rPr>
              <a:t>Job 2 für Project 1</a:t>
            </a:r>
          </a:p>
          <a:p>
            <a:pPr lvl="1">
              <a:buFont typeface="Arial" panose="020B0604020202020204" pitchFamily="34" charset="0"/>
              <a:buChar char="•"/>
            </a:pPr>
            <a:r>
              <a:rPr lang="de-DE" sz="1600" dirty="0">
                <a:latin typeface="+mj-lt"/>
              </a:rPr>
              <a:t>Job 3 für Project 1</a:t>
            </a:r>
          </a:p>
          <a:p>
            <a:pPr lvl="1">
              <a:buFont typeface="Arial" panose="020B0604020202020204" pitchFamily="34" charset="0"/>
              <a:buChar char="•"/>
            </a:pPr>
            <a:r>
              <a:rPr lang="de-DE" sz="1600" dirty="0">
                <a:latin typeface="+mj-lt"/>
              </a:rPr>
              <a:t>Job 4 für Project 2</a:t>
            </a:r>
          </a:p>
          <a:p>
            <a:pPr lvl="1">
              <a:buFont typeface="Arial" panose="020B0604020202020204" pitchFamily="34" charset="0"/>
              <a:buChar char="•"/>
            </a:pPr>
            <a:r>
              <a:rPr lang="de-DE" sz="1600" dirty="0">
                <a:latin typeface="+mj-lt"/>
              </a:rPr>
              <a:t>Job 5 für Project 2</a:t>
            </a:r>
          </a:p>
          <a:p>
            <a:pPr lvl="1">
              <a:buFont typeface="Arial" panose="020B0604020202020204" pitchFamily="34" charset="0"/>
              <a:buChar char="•"/>
            </a:pPr>
            <a:r>
              <a:rPr lang="de-DE" sz="1600" dirty="0">
                <a:latin typeface="+mj-lt"/>
              </a:rPr>
              <a:t>Job 6 für Project 3</a:t>
            </a:r>
          </a:p>
        </p:txBody>
      </p:sp>
    </p:spTree>
    <p:extLst>
      <p:ext uri="{BB962C8B-B14F-4D97-AF65-F5344CB8AC3E}">
        <p14:creationId xmlns:p14="http://schemas.microsoft.com/office/powerpoint/2010/main" val="2676898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4">
                                            <p:txEl>
                                              <p:pRg st="0" end="0"/>
                                            </p:txEl>
                                          </p:spTgt>
                                        </p:tgtEl>
                                        <p:attrNameLst>
                                          <p:attrName>style.color</p:attrName>
                                        </p:attrNameLst>
                                      </p:cBhvr>
                                      <p:to>
                                        <a:schemeClr val="accent2"/>
                                      </p:to>
                                    </p:animClr>
                                    <p:animClr clrSpc="rgb" dir="cw">
                                      <p:cBhvr>
                                        <p:cTn id="7" dur="500" fill="hold"/>
                                        <p:tgtEl>
                                          <p:spTgt spid="4">
                                            <p:txEl>
                                              <p:pRg st="0" end="0"/>
                                            </p:txEl>
                                          </p:spTgt>
                                        </p:tgtEl>
                                        <p:attrNameLst>
                                          <p:attrName>fillcolor</p:attrName>
                                        </p:attrNameLst>
                                      </p:cBhvr>
                                      <p:to>
                                        <a:schemeClr val="accent2"/>
                                      </p:to>
                                    </p:animClr>
                                    <p:set>
                                      <p:cBhvr>
                                        <p:cTn id="8" dur="500" fill="hold"/>
                                        <p:tgtEl>
                                          <p:spTgt spid="4">
                                            <p:txEl>
                                              <p:pRg st="0" end="0"/>
                                            </p:txEl>
                                          </p:spTgt>
                                        </p:tgtEl>
                                        <p:attrNameLst>
                                          <p:attrName>fill.type</p:attrName>
                                        </p:attrNameLst>
                                      </p:cBhvr>
                                      <p:to>
                                        <p:strVal val="solid"/>
                                      </p:to>
                                    </p:set>
                                    <p:set>
                                      <p:cBhvr>
                                        <p:cTn id="9" dur="500" fill="hold"/>
                                        <p:tgtEl>
                                          <p:spTgt spid="4">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4">
                                            <p:txEl>
                                              <p:pRg st="1" end="1"/>
                                            </p:txEl>
                                          </p:spTgt>
                                        </p:tgtEl>
                                        <p:attrNameLst>
                                          <p:attrName>style.color</p:attrName>
                                        </p:attrNameLst>
                                      </p:cBhvr>
                                      <p:to>
                                        <a:schemeClr val="accent2"/>
                                      </p:to>
                                    </p:animClr>
                                    <p:animClr clrSpc="rgb" dir="cw">
                                      <p:cBhvr>
                                        <p:cTn id="14" dur="500" fill="hold"/>
                                        <p:tgtEl>
                                          <p:spTgt spid="4">
                                            <p:txEl>
                                              <p:pRg st="1" end="1"/>
                                            </p:txEl>
                                          </p:spTgt>
                                        </p:tgtEl>
                                        <p:attrNameLst>
                                          <p:attrName>fillcolor</p:attrName>
                                        </p:attrNameLst>
                                      </p:cBhvr>
                                      <p:to>
                                        <a:schemeClr val="accent2"/>
                                      </p:to>
                                    </p:animClr>
                                    <p:set>
                                      <p:cBhvr>
                                        <p:cTn id="15" dur="500" fill="hold"/>
                                        <p:tgtEl>
                                          <p:spTgt spid="4">
                                            <p:txEl>
                                              <p:pRg st="1" end="1"/>
                                            </p:txEl>
                                          </p:spTgt>
                                        </p:tgtEl>
                                        <p:attrNameLst>
                                          <p:attrName>fill.type</p:attrName>
                                        </p:attrNameLst>
                                      </p:cBhvr>
                                      <p:to>
                                        <p:strVal val="solid"/>
                                      </p:to>
                                    </p:set>
                                    <p:set>
                                      <p:cBhvr>
                                        <p:cTn id="16" dur="500" fill="hold"/>
                                        <p:tgtEl>
                                          <p:spTgt spid="4">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4">
                                            <p:txEl>
                                              <p:pRg st="2" end="2"/>
                                            </p:txEl>
                                          </p:spTgt>
                                        </p:tgtEl>
                                        <p:attrNameLst>
                                          <p:attrName>style.color</p:attrName>
                                        </p:attrNameLst>
                                      </p:cBhvr>
                                      <p:to>
                                        <a:schemeClr val="accent2"/>
                                      </p:to>
                                    </p:animClr>
                                    <p:animClr clrSpc="rgb" dir="cw">
                                      <p:cBhvr>
                                        <p:cTn id="21" dur="500" fill="hold"/>
                                        <p:tgtEl>
                                          <p:spTgt spid="4">
                                            <p:txEl>
                                              <p:pRg st="2" end="2"/>
                                            </p:txEl>
                                          </p:spTgt>
                                        </p:tgtEl>
                                        <p:attrNameLst>
                                          <p:attrName>fillcolor</p:attrName>
                                        </p:attrNameLst>
                                      </p:cBhvr>
                                      <p:to>
                                        <a:schemeClr val="accent2"/>
                                      </p:to>
                                    </p:animClr>
                                    <p:set>
                                      <p:cBhvr>
                                        <p:cTn id="22" dur="500" fill="hold"/>
                                        <p:tgtEl>
                                          <p:spTgt spid="4">
                                            <p:txEl>
                                              <p:pRg st="2" end="2"/>
                                            </p:txEl>
                                          </p:spTgt>
                                        </p:tgtEl>
                                        <p:attrNameLst>
                                          <p:attrName>fill.type</p:attrName>
                                        </p:attrNameLst>
                                      </p:cBhvr>
                                      <p:to>
                                        <p:strVal val="solid"/>
                                      </p:to>
                                    </p:set>
                                    <p:set>
                                      <p:cBhvr>
                                        <p:cTn id="23" dur="500" fill="hold"/>
                                        <p:tgtEl>
                                          <p:spTgt spid="4">
                                            <p:txEl>
                                              <p:pRg st="2" end="2"/>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nodeType="clickEffect">
                                  <p:stCondLst>
                                    <p:cond delay="0"/>
                                  </p:stCondLst>
                                  <p:childTnLst>
                                    <p:animClr clrSpc="rgb" dir="cw">
                                      <p:cBhvr override="childStyle">
                                        <p:cTn id="27" dur="500" fill="hold"/>
                                        <p:tgtEl>
                                          <p:spTgt spid="4">
                                            <p:txEl>
                                              <p:pRg st="4" end="4"/>
                                            </p:txEl>
                                          </p:spTgt>
                                        </p:tgtEl>
                                        <p:attrNameLst>
                                          <p:attrName>style.color</p:attrName>
                                        </p:attrNameLst>
                                      </p:cBhvr>
                                      <p:to>
                                        <a:schemeClr val="accent2"/>
                                      </p:to>
                                    </p:animClr>
                                    <p:animClr clrSpc="rgb" dir="cw">
                                      <p:cBhvr>
                                        <p:cTn id="28" dur="500" fill="hold"/>
                                        <p:tgtEl>
                                          <p:spTgt spid="4">
                                            <p:txEl>
                                              <p:pRg st="4" end="4"/>
                                            </p:txEl>
                                          </p:spTgt>
                                        </p:tgtEl>
                                        <p:attrNameLst>
                                          <p:attrName>fillcolor</p:attrName>
                                        </p:attrNameLst>
                                      </p:cBhvr>
                                      <p:to>
                                        <a:schemeClr val="accent2"/>
                                      </p:to>
                                    </p:animClr>
                                    <p:set>
                                      <p:cBhvr>
                                        <p:cTn id="29" dur="500" fill="hold"/>
                                        <p:tgtEl>
                                          <p:spTgt spid="4">
                                            <p:txEl>
                                              <p:pRg st="4" end="4"/>
                                            </p:txEl>
                                          </p:spTgt>
                                        </p:tgtEl>
                                        <p:attrNameLst>
                                          <p:attrName>fill.type</p:attrName>
                                        </p:attrNameLst>
                                      </p:cBhvr>
                                      <p:to>
                                        <p:strVal val="solid"/>
                                      </p:to>
                                    </p:set>
                                    <p:set>
                                      <p:cBhvr>
                                        <p:cTn id="30" dur="500" fill="hold"/>
                                        <p:tgtEl>
                                          <p:spTgt spid="4">
                                            <p:txEl>
                                              <p:pRg st="4" end="4"/>
                                            </p:txEl>
                                          </p:spTgt>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9" presetClass="emph" presetSubtype="0" fill="hold" nodeType="clickEffect">
                                  <p:stCondLst>
                                    <p:cond delay="0"/>
                                  </p:stCondLst>
                                  <p:childTnLst>
                                    <p:animClr clrSpc="rgb" dir="cw">
                                      <p:cBhvr override="childStyle">
                                        <p:cTn id="34" dur="500" fill="hold"/>
                                        <p:tgtEl>
                                          <p:spTgt spid="4">
                                            <p:txEl>
                                              <p:pRg st="5" end="5"/>
                                            </p:txEl>
                                          </p:spTgt>
                                        </p:tgtEl>
                                        <p:attrNameLst>
                                          <p:attrName>style.color</p:attrName>
                                        </p:attrNameLst>
                                      </p:cBhvr>
                                      <p:to>
                                        <a:schemeClr val="accent2"/>
                                      </p:to>
                                    </p:animClr>
                                    <p:animClr clrSpc="rgb" dir="cw">
                                      <p:cBhvr>
                                        <p:cTn id="35" dur="500" fill="hold"/>
                                        <p:tgtEl>
                                          <p:spTgt spid="4">
                                            <p:txEl>
                                              <p:pRg st="5" end="5"/>
                                            </p:txEl>
                                          </p:spTgt>
                                        </p:tgtEl>
                                        <p:attrNameLst>
                                          <p:attrName>fillcolor</p:attrName>
                                        </p:attrNameLst>
                                      </p:cBhvr>
                                      <p:to>
                                        <a:schemeClr val="accent2"/>
                                      </p:to>
                                    </p:animClr>
                                    <p:set>
                                      <p:cBhvr>
                                        <p:cTn id="36" dur="500" fill="hold"/>
                                        <p:tgtEl>
                                          <p:spTgt spid="4">
                                            <p:txEl>
                                              <p:pRg st="5" end="5"/>
                                            </p:txEl>
                                          </p:spTgt>
                                        </p:tgtEl>
                                        <p:attrNameLst>
                                          <p:attrName>fill.type</p:attrName>
                                        </p:attrNameLst>
                                      </p:cBhvr>
                                      <p:to>
                                        <p:strVal val="solid"/>
                                      </p:to>
                                    </p:set>
                                    <p:set>
                                      <p:cBhvr>
                                        <p:cTn id="37" dur="500" fill="hold"/>
                                        <p:tgtEl>
                                          <p:spTgt spid="4">
                                            <p:txEl>
                                              <p:pRg st="5" end="5"/>
                                            </p:txEl>
                                          </p:spTgt>
                                        </p:tgtEl>
                                        <p:attrNameLst>
                                          <p:attrName>fill.on</p:attrName>
                                        </p:attrNameLst>
                                      </p:cBhvr>
                                      <p:to>
                                        <p:strVal val="true"/>
                                      </p:to>
                                    </p:set>
                                  </p:childTnLst>
                                </p:cTn>
                              </p:par>
                            </p:childTnLst>
                          </p:cTn>
                        </p:par>
                      </p:childTnLst>
                    </p:cTn>
                  </p:par>
                  <p:par>
                    <p:cTn id="38" fill="hold">
                      <p:stCondLst>
                        <p:cond delay="indefinite"/>
                      </p:stCondLst>
                      <p:childTnLst>
                        <p:par>
                          <p:cTn id="39" fill="hold">
                            <p:stCondLst>
                              <p:cond delay="0"/>
                            </p:stCondLst>
                            <p:childTnLst>
                              <p:par>
                                <p:cTn id="40" presetID="19" presetClass="emph" presetSubtype="0" fill="hold" nodeType="clickEffect">
                                  <p:stCondLst>
                                    <p:cond delay="0"/>
                                  </p:stCondLst>
                                  <p:childTnLst>
                                    <p:animClr clrSpc="rgb" dir="cw">
                                      <p:cBhvr override="childStyle">
                                        <p:cTn id="41" dur="500" fill="hold"/>
                                        <p:tgtEl>
                                          <p:spTgt spid="4">
                                            <p:txEl>
                                              <p:pRg st="6" end="6"/>
                                            </p:txEl>
                                          </p:spTgt>
                                        </p:tgtEl>
                                        <p:attrNameLst>
                                          <p:attrName>style.color</p:attrName>
                                        </p:attrNameLst>
                                      </p:cBhvr>
                                      <p:to>
                                        <a:schemeClr val="accent2"/>
                                      </p:to>
                                    </p:animClr>
                                    <p:animClr clrSpc="rgb" dir="cw">
                                      <p:cBhvr>
                                        <p:cTn id="42" dur="500" fill="hold"/>
                                        <p:tgtEl>
                                          <p:spTgt spid="4">
                                            <p:txEl>
                                              <p:pRg st="6" end="6"/>
                                            </p:txEl>
                                          </p:spTgt>
                                        </p:tgtEl>
                                        <p:attrNameLst>
                                          <p:attrName>fillcolor</p:attrName>
                                        </p:attrNameLst>
                                      </p:cBhvr>
                                      <p:to>
                                        <a:schemeClr val="accent2"/>
                                      </p:to>
                                    </p:animClr>
                                    <p:set>
                                      <p:cBhvr>
                                        <p:cTn id="43" dur="500" fill="hold"/>
                                        <p:tgtEl>
                                          <p:spTgt spid="4">
                                            <p:txEl>
                                              <p:pRg st="6" end="6"/>
                                            </p:txEl>
                                          </p:spTgt>
                                        </p:tgtEl>
                                        <p:attrNameLst>
                                          <p:attrName>fill.type</p:attrName>
                                        </p:attrNameLst>
                                      </p:cBhvr>
                                      <p:to>
                                        <p:strVal val="solid"/>
                                      </p:to>
                                    </p:set>
                                    <p:set>
                                      <p:cBhvr>
                                        <p:cTn id="44" dur="500" fill="hold"/>
                                        <p:tgtEl>
                                          <p:spTgt spid="4">
                                            <p:txEl>
                                              <p:pRg st="6" end="6"/>
                                            </p:txEl>
                                          </p:spTgt>
                                        </p:tgtEl>
                                        <p:attrNameLst>
                                          <p:attrName>fill.on</p:attrName>
                                        </p:attrNameLst>
                                      </p:cBhvr>
                                      <p:to>
                                        <p:strVal val="true"/>
                                      </p:to>
                                    </p:set>
                                  </p:childTnLst>
                                </p:cTn>
                              </p:par>
                            </p:childTnLst>
                          </p:cTn>
                        </p:par>
                      </p:childTnLst>
                    </p:cTn>
                  </p:par>
                  <p:par>
                    <p:cTn id="45" fill="hold">
                      <p:stCondLst>
                        <p:cond delay="indefinite"/>
                      </p:stCondLst>
                      <p:childTnLst>
                        <p:par>
                          <p:cTn id="46" fill="hold">
                            <p:stCondLst>
                              <p:cond delay="0"/>
                            </p:stCondLst>
                            <p:childTnLst>
                              <p:par>
                                <p:cTn id="47" presetID="19" presetClass="emph" presetSubtype="0" fill="hold" nodeType="clickEffect">
                                  <p:stCondLst>
                                    <p:cond delay="0"/>
                                  </p:stCondLst>
                                  <p:childTnLst>
                                    <p:animClr clrSpc="rgb" dir="cw">
                                      <p:cBhvr override="childStyle">
                                        <p:cTn id="48" dur="500" fill="hold"/>
                                        <p:tgtEl>
                                          <p:spTgt spid="4">
                                            <p:txEl>
                                              <p:pRg st="3" end="3"/>
                                            </p:txEl>
                                          </p:spTgt>
                                        </p:tgtEl>
                                        <p:attrNameLst>
                                          <p:attrName>style.color</p:attrName>
                                        </p:attrNameLst>
                                      </p:cBhvr>
                                      <p:to>
                                        <a:schemeClr val="accent2"/>
                                      </p:to>
                                    </p:animClr>
                                    <p:animClr clrSpc="rgb" dir="cw">
                                      <p:cBhvr>
                                        <p:cTn id="49" dur="500" fill="hold"/>
                                        <p:tgtEl>
                                          <p:spTgt spid="4">
                                            <p:txEl>
                                              <p:pRg st="3" end="3"/>
                                            </p:txEl>
                                          </p:spTgt>
                                        </p:tgtEl>
                                        <p:attrNameLst>
                                          <p:attrName>fillcolor</p:attrName>
                                        </p:attrNameLst>
                                      </p:cBhvr>
                                      <p:to>
                                        <a:schemeClr val="accent2"/>
                                      </p:to>
                                    </p:animClr>
                                    <p:set>
                                      <p:cBhvr>
                                        <p:cTn id="50" dur="500" fill="hold"/>
                                        <p:tgtEl>
                                          <p:spTgt spid="4">
                                            <p:txEl>
                                              <p:pRg st="3" end="3"/>
                                            </p:txEl>
                                          </p:spTgt>
                                        </p:tgtEl>
                                        <p:attrNameLst>
                                          <p:attrName>fill.type</p:attrName>
                                        </p:attrNameLst>
                                      </p:cBhvr>
                                      <p:to>
                                        <p:strVal val="solid"/>
                                      </p:to>
                                    </p:set>
                                    <p:set>
                                      <p:cBhvr>
                                        <p:cTn id="51" dur="500" fill="hold"/>
                                        <p:tgtEl>
                                          <p:spTgt spid="4">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Übungsaufgabe</a:t>
            </a:r>
          </a:p>
          <a:p>
            <a:pPr marL="0" indent="0">
              <a:buNone/>
            </a:pPr>
            <a:endParaRPr lang="de-DE" b="1" dirty="0"/>
          </a:p>
          <a:p>
            <a:pPr marL="0" indent="0">
              <a:buNone/>
            </a:pPr>
            <a:r>
              <a:rPr lang="de-DE" dirty="0"/>
              <a:t>Nun sind Sie dran!</a:t>
            </a:r>
          </a:p>
          <a:p>
            <a:pPr marL="0" indent="0">
              <a:buNone/>
            </a:pPr>
            <a:r>
              <a:rPr lang="de-DE" dirty="0"/>
              <a:t>Erstellen Sie ihren ersten eigenen Instance Runner.</a:t>
            </a:r>
          </a:p>
          <a:p>
            <a:pPr marL="0" indent="0">
              <a:buNone/>
            </a:pPr>
            <a:r>
              <a:rPr lang="de-DE" dirty="0"/>
              <a:t>Beachten Sie dabei die benötigten Schritte.</a:t>
            </a:r>
          </a:p>
        </p:txBody>
      </p:sp>
    </p:spTree>
    <p:extLst>
      <p:ext uri="{BB962C8B-B14F-4D97-AF65-F5344CB8AC3E}">
        <p14:creationId xmlns:p14="http://schemas.microsoft.com/office/powerpoint/2010/main" val="227702788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a:t>
            </a:r>
          </a:p>
          <a:p>
            <a:pPr>
              <a:buFont typeface="Arial" panose="020B0604020202020204" pitchFamily="34" charset="0"/>
              <a:buChar char="•"/>
            </a:pPr>
            <a:r>
              <a:rPr lang="de-DE" dirty="0"/>
              <a:t>Einen Group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Group Runners anzeigen lassen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Group Runner löschen</a:t>
            </a:r>
          </a:p>
          <a:p>
            <a:pPr>
              <a:buFont typeface="Arial" panose="020B0604020202020204" pitchFamily="34" charset="0"/>
              <a:buChar char="•"/>
            </a:pPr>
            <a:r>
              <a:rPr lang="de-DE" dirty="0"/>
              <a:t>Alte/“abgestandene“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4651499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a:t>
            </a:r>
          </a:p>
          <a:p>
            <a:pPr>
              <a:buFont typeface="Arial" panose="020B0604020202020204" pitchFamily="34" charset="0"/>
              <a:buChar char="•"/>
            </a:pPr>
            <a:r>
              <a:rPr lang="de-DE" u="sng" dirty="0"/>
              <a:t>Einen Group Runner mit </a:t>
            </a:r>
            <a:r>
              <a:rPr lang="de-DE" u="sng" dirty="0" err="1"/>
              <a:t>authentication</a:t>
            </a:r>
            <a:r>
              <a:rPr lang="de-DE" u="sng" dirty="0"/>
              <a:t> </a:t>
            </a:r>
            <a:r>
              <a:rPr lang="de-DE" u="sng" dirty="0" err="1"/>
              <a:t>token</a:t>
            </a:r>
            <a:r>
              <a:rPr lang="de-DE" u="sng" dirty="0"/>
              <a:t> erstellen</a:t>
            </a:r>
          </a:p>
          <a:p>
            <a:pPr>
              <a:buFont typeface="Arial" panose="020B0604020202020204" pitchFamily="34" charset="0"/>
              <a:buChar char="•"/>
            </a:pPr>
            <a:r>
              <a:rPr lang="de-DE" dirty="0"/>
              <a:t>Group Runners anzeigen lassen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Group Runner löschen</a:t>
            </a:r>
          </a:p>
          <a:p>
            <a:pPr>
              <a:buFont typeface="Arial" panose="020B0604020202020204" pitchFamily="34" charset="0"/>
              <a:buChar char="•"/>
            </a:pPr>
            <a:r>
              <a:rPr lang="de-DE" dirty="0"/>
              <a:t>Alte/“abgestandene“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91099233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Einen Group Runner mit </a:t>
            </a:r>
            <a:r>
              <a:rPr lang="de-DE" b="1" dirty="0" err="1"/>
              <a:t>authentication</a:t>
            </a:r>
            <a:r>
              <a:rPr lang="de-DE" b="1" dirty="0"/>
              <a:t> </a:t>
            </a:r>
            <a:r>
              <a:rPr lang="de-DE" b="1" dirty="0" err="1"/>
              <a:t>token</a:t>
            </a:r>
            <a:r>
              <a:rPr lang="de-DE" b="1" dirty="0"/>
              <a:t> erstellen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t>
            </a:r>
            <a:r>
              <a:rPr kumimoji="0" lang="de-DE" sz="2000" b="0" i="0" u="none" strike="noStrike" kern="0" cap="none" spc="0" normalizeH="0" baseline="0" noProof="0" dirty="0" err="1">
                <a:ln>
                  <a:noFill/>
                </a:ln>
                <a:solidFill>
                  <a:srgbClr val="000000"/>
                </a:solidFill>
                <a:effectLst/>
                <a:uLnTx/>
                <a:uFillTx/>
                <a:latin typeface="Arial"/>
                <a:ea typeface="+mn-ea"/>
                <a:cs typeface="+mn-cs"/>
              </a:rPr>
              <a:t>Owner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die Gruppe</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b="0" i="0" u="none" strike="noStrike" kern="0" cap="none" spc="0" normalizeH="0" baseline="0" noProof="0" dirty="0">
                <a:ln>
                  <a:noFill/>
                </a:ln>
                <a:solidFill>
                  <a:srgbClr val="000000"/>
                </a:solidFill>
                <a:effectLst/>
                <a:uLnTx/>
                <a:uFillTx/>
                <a:ea typeface="+mn-ea"/>
                <a:cs typeface="+mn-cs"/>
              </a:rPr>
              <a:t>Gewünschte Gruppe auswählen in </a:t>
            </a:r>
            <a:r>
              <a:rPr kumimoji="0" lang="de-DE" b="0" i="0" u="none" strike="noStrike" kern="0" cap="none" spc="0" normalizeH="0" baseline="0" noProof="0" dirty="0" err="1">
                <a:ln>
                  <a:noFill/>
                </a:ln>
                <a:solidFill>
                  <a:srgbClr val="000000"/>
                </a:solidFill>
                <a:effectLst/>
                <a:uLnTx/>
                <a:uFillTx/>
                <a:ea typeface="+mn-ea"/>
                <a:cs typeface="+mn-cs"/>
              </a:rPr>
              <a:t>GitLab</a:t>
            </a:r>
            <a:endParaRPr kumimoji="0" lang="de-DE" b="0" i="0" u="none" strike="noStrike" kern="0" cap="none" spc="0" normalizeH="0" baseline="0" noProof="0" dirty="0">
              <a:ln>
                <a:noFill/>
              </a:ln>
              <a:solidFill>
                <a:srgbClr val="000000"/>
              </a:solidFill>
              <a:effectLst/>
              <a:uLnTx/>
              <a:uFillTx/>
              <a:ea typeface="+mn-ea"/>
              <a:cs typeface="+mn-cs"/>
            </a:endParaRP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lang="de-DE" dirty="0">
                <a:solidFill>
                  <a:srgbClr val="000000"/>
                </a:solidFill>
              </a:rPr>
              <a:t>„</a:t>
            </a:r>
            <a:r>
              <a:rPr lang="de-DE" dirty="0" err="1">
                <a:solidFill>
                  <a:srgbClr val="000000"/>
                </a:solidFill>
              </a:rPr>
              <a:t>Build</a:t>
            </a:r>
            <a:r>
              <a:rPr lang="de-DE" dirty="0">
                <a:solidFill>
                  <a:srgbClr val="000000"/>
                </a:solidFill>
              </a:rPr>
              <a:t>“ </a:t>
            </a:r>
            <a:r>
              <a:rPr lang="de-DE" dirty="0">
                <a:solidFill>
                  <a:srgbClr val="000000"/>
                </a:solidFill>
                <a:sym typeface="Wingdings" panose="05000000000000000000" pitchFamily="2" charset="2"/>
              </a:rPr>
              <a:t> „Runners“ auswählen</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b="0" i="0" u="none" strike="noStrike" kern="0" cap="none" spc="0" normalizeH="0" baseline="0" noProof="0" dirty="0">
                <a:ln>
                  <a:noFill/>
                </a:ln>
                <a:solidFill>
                  <a:srgbClr val="000000"/>
                </a:solidFill>
                <a:effectLst/>
                <a:uLnTx/>
                <a:uFillTx/>
                <a:ea typeface="+mn-ea"/>
                <a:cs typeface="+mn-cs"/>
                <a:sym typeface="Wingdings" panose="05000000000000000000" pitchFamily="2" charset="2"/>
              </a:rPr>
              <a:t>„New </a:t>
            </a:r>
            <a:r>
              <a:rPr kumimoji="0" lang="de-DE" b="0" i="0" u="none" strike="noStrike" kern="0" cap="none" spc="0" normalizeH="0" baseline="0" noProof="0" dirty="0" err="1">
                <a:ln>
                  <a:noFill/>
                </a:ln>
                <a:solidFill>
                  <a:srgbClr val="000000"/>
                </a:solidFill>
                <a:effectLst/>
                <a:uLnTx/>
                <a:uFillTx/>
                <a:ea typeface="+mn-ea"/>
                <a:cs typeface="+mn-cs"/>
                <a:sym typeface="Wingdings" panose="05000000000000000000" pitchFamily="2" charset="2"/>
              </a:rPr>
              <a:t>group</a:t>
            </a:r>
            <a:r>
              <a:rPr kumimoji="0" lang="de-DE" b="0" i="0" u="none" strike="noStrike" kern="0" cap="none" spc="0" normalizeH="0" baseline="0" noProof="0" dirty="0">
                <a:ln>
                  <a:noFill/>
                </a:ln>
                <a:solidFill>
                  <a:srgbClr val="000000"/>
                </a:solidFill>
                <a:effectLst/>
                <a:uLnTx/>
                <a:uFillTx/>
                <a:ea typeface="+mn-ea"/>
                <a:cs typeface="+mn-cs"/>
                <a:sym typeface="Wingdings" panose="05000000000000000000" pitchFamily="2" charset="2"/>
              </a:rPr>
              <a:t> </a:t>
            </a:r>
            <a:r>
              <a:rPr kumimoji="0" lang="de-DE" b="0" i="0" u="none" strike="noStrike" kern="0" cap="none" spc="0" normalizeH="0" baseline="0" noProof="0" dirty="0" err="1">
                <a:ln>
                  <a:noFill/>
                </a:ln>
                <a:solidFill>
                  <a:srgbClr val="000000"/>
                </a:solidFill>
                <a:effectLst/>
                <a:uLnTx/>
                <a:uFillTx/>
                <a:ea typeface="+mn-ea"/>
                <a:cs typeface="+mn-cs"/>
                <a:sym typeface="Wingdings" panose="05000000000000000000" pitchFamily="2" charset="2"/>
              </a:rPr>
              <a:t>runner</a:t>
            </a:r>
            <a:r>
              <a:rPr kumimoji="0" lang="de-DE" b="0" i="0" u="none" strike="noStrike" kern="0" cap="none" spc="0" normalizeH="0" baseline="0" noProof="0" dirty="0">
                <a:ln>
                  <a:noFill/>
                </a:ln>
                <a:solidFill>
                  <a:srgbClr val="000000"/>
                </a:solidFill>
                <a:effectLst/>
                <a:uLnTx/>
                <a:uFillTx/>
                <a:ea typeface="+mn-ea"/>
                <a:cs typeface="+mn-cs"/>
                <a:sym typeface="Wingdings" panose="05000000000000000000" pitchFamily="2" charset="2"/>
              </a:rPr>
              <a:t>“ auswählen</a:t>
            </a:r>
          </a:p>
          <a:p>
            <a:pPr marL="457200" indent="-457200">
              <a:buFont typeface="+mj-lt"/>
              <a:buAutoNum type="arabicPeriod"/>
              <a:defRPr/>
            </a:pPr>
            <a:r>
              <a:rPr lang="de-DE" dirty="0"/>
              <a:t>Tags auswählen bzw. erstellen, falls keine Tags vorhanden, dann „Run </a:t>
            </a:r>
            <a:r>
              <a:rPr lang="de-DE" dirty="0" err="1"/>
              <a:t>untagged</a:t>
            </a:r>
            <a:r>
              <a:rPr lang="de-DE" dirty="0"/>
              <a:t>“ auswählen</a:t>
            </a:r>
          </a:p>
          <a:p>
            <a:pPr marL="457200" indent="-457200">
              <a:buFont typeface="+mj-lt"/>
              <a:buAutoNum type="arabicPeriod"/>
            </a:pPr>
            <a:r>
              <a:rPr lang="de-DE" dirty="0"/>
              <a:t>Optional: Beschreibung ausfüllen</a:t>
            </a:r>
          </a:p>
          <a:p>
            <a:pPr marL="457200" indent="-457200">
              <a:buFont typeface="+mj-lt"/>
              <a:buAutoNum type="arabicPeriod"/>
            </a:pPr>
            <a:r>
              <a:rPr lang="de-DE" dirty="0"/>
              <a:t>Optional: Konfiguration ausfüllen</a:t>
            </a:r>
          </a:p>
          <a:p>
            <a:pPr marL="457200" indent="-457200">
              <a:buFont typeface="+mj-lt"/>
              <a:buAutoNum type="arabicPeriod"/>
            </a:pPr>
            <a:r>
              <a:rPr lang="de-DE" dirty="0"/>
              <a:t>„Create </a:t>
            </a:r>
            <a:r>
              <a:rPr lang="de-DE" dirty="0" err="1"/>
              <a:t>runner</a:t>
            </a:r>
            <a:r>
              <a:rPr lang="de-DE" dirty="0"/>
              <a:t>“ auswählen</a:t>
            </a:r>
          </a:p>
          <a:p>
            <a:pPr marL="457200" indent="-457200">
              <a:buFont typeface="+mj-lt"/>
              <a:buAutoNum type="arabicPeriod"/>
            </a:pPr>
            <a:r>
              <a:rPr lang="de-DE" dirty="0"/>
              <a:t>Die Anweisungen von </a:t>
            </a:r>
            <a:r>
              <a:rPr lang="de-DE" dirty="0" err="1"/>
              <a:t>GitLab</a:t>
            </a:r>
            <a:r>
              <a:rPr lang="de-DE" dirty="0"/>
              <a:t> folgen, um den Runner zu registrieren</a:t>
            </a:r>
          </a:p>
          <a:p>
            <a:pPr marL="457200" indent="-457200">
              <a:buFont typeface="+mj-lt"/>
              <a:buAutoNum type="arabicPeriod"/>
              <a:defRPr/>
            </a:pPr>
            <a:endParaRPr lang="de-DE" sz="2000" dirty="0"/>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endParaRPr kumimoji="0" lang="de-DE" sz="2000"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endParaRP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endParaRPr kumimoji="0" lang="de-DE" sz="2000" b="0" i="0" u="none" strike="noStrike" kern="0" cap="none" spc="0" normalizeH="0" baseline="0" noProof="0" dirty="0">
              <a:ln>
                <a:noFill/>
              </a:ln>
              <a:solidFill>
                <a:srgbClr val="000000"/>
              </a:solidFill>
              <a:effectLst/>
              <a:uLnTx/>
              <a:uFillTx/>
              <a:latin typeface="Arial"/>
              <a:ea typeface="+mn-ea"/>
              <a:cs typeface="+mn-cs"/>
            </a:endParaRPr>
          </a:p>
          <a:p>
            <a:pPr marL="0" indent="0">
              <a:buNone/>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422311024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a:t>
            </a:r>
          </a:p>
          <a:p>
            <a:pPr>
              <a:buFont typeface="Arial" panose="020B0604020202020204" pitchFamily="34" charset="0"/>
              <a:buChar char="•"/>
            </a:pPr>
            <a:r>
              <a:rPr lang="de-DE" dirty="0"/>
              <a:t>Einen Group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u="sng" dirty="0"/>
              <a:t>Group Runners anzeigen lassen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Group Runner löschen</a:t>
            </a:r>
          </a:p>
          <a:p>
            <a:pPr>
              <a:buFont typeface="Arial" panose="020B0604020202020204" pitchFamily="34" charset="0"/>
              <a:buChar char="•"/>
            </a:pPr>
            <a:r>
              <a:rPr lang="de-DE" dirty="0"/>
              <a:t>Alte/“abgestandene“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84048507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 anzeigen lassen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kumimoji="0" lang="de-DE" sz="2000" b="0" i="0" u="none" strike="noStrike" kern="0" cap="none" spc="0" normalizeH="0" baseline="0" noProof="0" dirty="0">
                <a:ln>
                  <a:noFill/>
                </a:ln>
                <a:solidFill>
                  <a:srgbClr val="000000"/>
                </a:solidFill>
                <a:effectLst/>
                <a:uLnTx/>
                <a:uFillTx/>
                <a:latin typeface="Arial"/>
                <a:ea typeface="+mn-ea"/>
                <a:cs typeface="+mn-cs"/>
              </a:rPr>
              <a:t>- oder </a:t>
            </a:r>
            <a:r>
              <a:rPr kumimoji="0" lang="de-DE" sz="2000" b="0" i="0" u="none" strike="noStrike" kern="0" cap="none" spc="0" normalizeH="0" baseline="0" noProof="0" dirty="0" err="1">
                <a:ln>
                  <a:noFill/>
                </a:ln>
                <a:solidFill>
                  <a:srgbClr val="000000"/>
                </a:solidFill>
                <a:effectLst/>
                <a:uLnTx/>
                <a:uFillTx/>
                <a:latin typeface="Arial"/>
                <a:ea typeface="+mn-ea"/>
                <a:cs typeface="+mn-cs"/>
              </a:rPr>
              <a:t>Owner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die Gruppe</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endParaRPr kumimoji="0" lang="de-DE" sz="2000" b="0" i="0" u="none" strike="noStrike" kern="0" cap="none" spc="0" normalizeH="0" baseline="0" noProof="0" dirty="0">
              <a:ln>
                <a:noFill/>
              </a:ln>
              <a:solidFill>
                <a:srgbClr val="000000"/>
              </a:solidFill>
              <a:effectLst/>
              <a:uLnTx/>
              <a:uFillTx/>
              <a:latin typeface="Arial"/>
              <a:ea typeface="+mn-ea"/>
              <a:cs typeface="+mn-cs"/>
            </a:endParaRP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lang="de-DE" dirty="0"/>
              <a:t>Alle Runner einer Gruppe und dessen Sub-Gruppen sowie Projekte kann man wie folgt einsehen:</a:t>
            </a:r>
          </a:p>
          <a:p>
            <a:pPr marL="457200" indent="-457200">
              <a:buFont typeface="+mj-lt"/>
              <a:buAutoNum type="arabicPeriod"/>
            </a:pPr>
            <a:r>
              <a:rPr lang="de-DE" dirty="0"/>
              <a:t>Gewünschte Gruppe in </a:t>
            </a:r>
            <a:r>
              <a:rPr lang="de-DE" dirty="0" err="1"/>
              <a:t>GitLab</a:t>
            </a:r>
            <a:r>
              <a:rPr lang="de-DE" dirty="0"/>
              <a:t> auswählen</a:t>
            </a:r>
          </a:p>
          <a:p>
            <a:pPr marL="457200" indent="-457200">
              <a:buFont typeface="+mj-lt"/>
              <a:buAutoNum type="arabicPeriod"/>
            </a:pPr>
            <a:r>
              <a:rPr lang="de-DE" dirty="0"/>
              <a:t>„</a:t>
            </a:r>
            <a:r>
              <a:rPr lang="de-DE" dirty="0" err="1"/>
              <a:t>Build</a:t>
            </a:r>
            <a:r>
              <a:rPr lang="de-DE" dirty="0"/>
              <a:t>“ </a:t>
            </a:r>
            <a:r>
              <a:rPr lang="de-DE" dirty="0">
                <a:sym typeface="Wingdings" panose="05000000000000000000" pitchFamily="2" charset="2"/>
              </a:rPr>
              <a:t> „Runners“ auswählen</a:t>
            </a:r>
          </a:p>
          <a:p>
            <a:pPr marL="457200" indent="-457200">
              <a:buFont typeface="+mj-lt"/>
              <a:buAutoNum type="arabicPeriod"/>
            </a:pPr>
            <a:r>
              <a:rPr lang="de-DE" dirty="0">
                <a:sym typeface="Wingdings" panose="05000000000000000000" pitchFamily="2" charset="2"/>
              </a:rPr>
              <a:t>Filter, um nur Sub-Gruppen zu sehen:</a:t>
            </a:r>
          </a:p>
          <a:p>
            <a:pPr marL="857250" lvl="1" indent="-457200">
              <a:buFont typeface="Arial" panose="020B0604020202020204" pitchFamily="34" charset="0"/>
              <a:buChar char="•"/>
            </a:pPr>
            <a:r>
              <a:rPr lang="de-DE" dirty="0"/>
              <a:t>„Show </a:t>
            </a:r>
            <a:r>
              <a:rPr lang="de-DE" dirty="0" err="1"/>
              <a:t>only</a:t>
            </a:r>
            <a:r>
              <a:rPr lang="de-DE" dirty="0"/>
              <a:t> </a:t>
            </a:r>
            <a:r>
              <a:rPr lang="de-DE" dirty="0" err="1"/>
              <a:t>inherited</a:t>
            </a:r>
            <a:r>
              <a:rPr lang="de-DE" dirty="0"/>
              <a:t>“ </a:t>
            </a:r>
            <a:r>
              <a:rPr lang="de-DE" dirty="0" err="1"/>
              <a:t>toggeln</a:t>
            </a: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270043916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a:t>
            </a:r>
          </a:p>
          <a:p>
            <a:pPr>
              <a:buFont typeface="Arial" panose="020B0604020202020204" pitchFamily="34" charset="0"/>
              <a:buChar char="•"/>
            </a:pPr>
            <a:r>
              <a:rPr lang="de-DE" dirty="0"/>
              <a:t>Einen Group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Group Runners anzeigen lassen</a:t>
            </a:r>
          </a:p>
          <a:p>
            <a:pPr>
              <a:buFont typeface="Arial" panose="020B0604020202020204" pitchFamily="34" charset="0"/>
              <a:buChar char="•"/>
            </a:pPr>
            <a:r>
              <a:rPr lang="de-DE" u="sng" dirty="0"/>
              <a:t>Anhalten und Fortsetzen eines Runners</a:t>
            </a:r>
          </a:p>
          <a:p>
            <a:pPr>
              <a:buFont typeface="Arial" panose="020B0604020202020204" pitchFamily="34" charset="0"/>
              <a:buChar char="•"/>
            </a:pPr>
            <a:r>
              <a:rPr lang="de-DE" dirty="0"/>
              <a:t>Einen Group Runner löschen</a:t>
            </a:r>
          </a:p>
          <a:p>
            <a:pPr>
              <a:buFont typeface="Arial" panose="020B0604020202020204" pitchFamily="34" charset="0"/>
              <a:buChar char="•"/>
            </a:pPr>
            <a:r>
              <a:rPr lang="de-DE" dirty="0"/>
              <a:t>Alte/“abgestandene“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47460044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Anhalten und Fortsetzen eines Runners</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Administrator oder </a:t>
            </a:r>
            <a:r>
              <a:rPr kumimoji="0" lang="de-DE" sz="2000" b="0" i="0" u="none" strike="noStrike" kern="0" cap="none" spc="0" normalizeH="0" baseline="0" noProof="0" dirty="0" err="1">
                <a:ln>
                  <a:noFill/>
                </a:ln>
                <a:solidFill>
                  <a:srgbClr val="000000"/>
                </a:solidFill>
                <a:effectLst/>
                <a:uLnTx/>
                <a:uFillTx/>
                <a:latin typeface="Arial"/>
                <a:ea typeface="+mn-ea"/>
                <a:cs typeface="+mn-cs"/>
              </a:rPr>
              <a:t>Owner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die Gruppe</a:t>
            </a:r>
            <a:endParaRPr lang="de-DE" dirty="0"/>
          </a:p>
          <a:p>
            <a:pPr>
              <a:buFont typeface="Arial" panose="020B0604020202020204" pitchFamily="34" charset="0"/>
              <a:buChar char="•"/>
            </a:pPr>
            <a:r>
              <a:rPr lang="de-DE" dirty="0"/>
              <a:t>Group Runner anhalten, damit dieser keine Jobs mehr von Sub-Gruppen und Projekten annimmt</a:t>
            </a:r>
          </a:p>
          <a:p>
            <a:pPr lvl="1">
              <a:buFont typeface="Arial" panose="020B0604020202020204" pitchFamily="34" charset="0"/>
              <a:buChar char="•"/>
            </a:pPr>
            <a:r>
              <a:rPr lang="de-DE" dirty="0"/>
              <a:t>Bei Benutzung durch mehreren Projekten </a:t>
            </a:r>
            <a:r>
              <a:rPr lang="de-DE" dirty="0">
                <a:sym typeface="Wingdings" panose="05000000000000000000" pitchFamily="2" charset="2"/>
              </a:rPr>
              <a:t> für alle Projekte pausiert</a:t>
            </a:r>
          </a:p>
          <a:p>
            <a:pPr lvl="1">
              <a:buFont typeface="Arial" panose="020B0604020202020204" pitchFamily="34" charset="0"/>
              <a:buChar char="•"/>
            </a:pPr>
            <a:endParaRPr lang="de-DE" dirty="0"/>
          </a:p>
          <a:p>
            <a:pPr marL="457200" indent="-457200">
              <a:buFont typeface="+mj-lt"/>
              <a:buAutoNum type="arabicPeriod"/>
            </a:pPr>
            <a:r>
              <a:rPr lang="de-DE" dirty="0"/>
              <a:t>Gewünschte Gruppe in </a:t>
            </a:r>
            <a:r>
              <a:rPr lang="de-DE" dirty="0" err="1"/>
              <a:t>GitLab</a:t>
            </a:r>
            <a:r>
              <a:rPr lang="de-DE" dirty="0"/>
              <a:t> auswählen</a:t>
            </a:r>
          </a:p>
          <a:p>
            <a:pPr marL="457200" indent="-457200">
              <a:buFont typeface="+mj-lt"/>
              <a:buAutoNum type="arabicPeriod"/>
            </a:pPr>
            <a:r>
              <a:rPr lang="de-DE" dirty="0"/>
              <a:t>„</a:t>
            </a:r>
            <a:r>
              <a:rPr lang="de-DE" dirty="0" err="1"/>
              <a:t>Build</a:t>
            </a:r>
            <a:r>
              <a:rPr lang="de-DE" dirty="0"/>
              <a:t>“ </a:t>
            </a:r>
            <a:r>
              <a:rPr lang="de-DE" dirty="0">
                <a:sym typeface="Wingdings" panose="05000000000000000000" pitchFamily="2" charset="2"/>
              </a:rPr>
              <a:t> „Runners“ auswählen</a:t>
            </a:r>
          </a:p>
          <a:p>
            <a:pPr marL="457200" indent="-457200">
              <a:buFont typeface="+mj-lt"/>
              <a:buAutoNum type="arabicPeriod"/>
            </a:pPr>
            <a:r>
              <a:rPr lang="de-DE" dirty="0">
                <a:sym typeface="Wingdings" panose="05000000000000000000" pitchFamily="2" charset="2"/>
              </a:rPr>
              <a:t>Den gewünschten Runner suchen</a:t>
            </a:r>
          </a:p>
          <a:p>
            <a:pPr marL="457200" indent="-457200">
              <a:buFont typeface="+mj-lt"/>
              <a:buAutoNum type="arabicPeriod"/>
            </a:pPr>
            <a:r>
              <a:rPr lang="de-DE" dirty="0">
                <a:sym typeface="Wingdings" panose="05000000000000000000" pitchFamily="2" charset="2"/>
              </a:rPr>
              <a:t>In der Liste von Runnern</a:t>
            </a:r>
          </a:p>
          <a:p>
            <a:pPr marL="857250" lvl="1" indent="-457200">
              <a:buFont typeface="Arial" panose="020B0604020202020204" pitchFamily="34" charset="0"/>
              <a:buChar char="•"/>
            </a:pPr>
            <a:r>
              <a:rPr lang="de-DE" dirty="0"/>
              <a:t>Pause-Symbol zum Pausieren</a:t>
            </a:r>
          </a:p>
          <a:p>
            <a:pPr marL="857250" lvl="1" indent="-457200">
              <a:buFont typeface="Arial" panose="020B0604020202020204" pitchFamily="34" charset="0"/>
              <a:buChar char="•"/>
            </a:pPr>
            <a:r>
              <a:rPr lang="de-DE" dirty="0"/>
              <a:t>Play-Symbol zum Fortsetzen</a:t>
            </a:r>
          </a:p>
          <a:p>
            <a:pPr marL="457200" indent="-457200">
              <a:buFont typeface="+mj-lt"/>
              <a:buAutoNum type="arabicPeriod"/>
            </a:pPr>
            <a:endParaRPr lang="de-DE" dirty="0">
              <a:sym typeface="Wingdings" panose="05000000000000000000" pitchFamily="2" charset="2"/>
            </a:endParaRPr>
          </a:p>
          <a:p>
            <a:pPr marL="457200" indent="-457200">
              <a:buFont typeface="+mj-lt"/>
              <a:buAutoNum type="arabicPeriod"/>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95379856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a:t>
            </a:r>
          </a:p>
          <a:p>
            <a:pPr>
              <a:buFont typeface="Arial" panose="020B0604020202020204" pitchFamily="34" charset="0"/>
              <a:buChar char="•"/>
            </a:pPr>
            <a:r>
              <a:rPr lang="de-DE" dirty="0"/>
              <a:t>Einen Group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Group Runners anzeigen lassen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u="sng" dirty="0"/>
              <a:t>Einen Group Runner löschen</a:t>
            </a:r>
          </a:p>
          <a:p>
            <a:pPr>
              <a:buFont typeface="Arial" panose="020B0604020202020204" pitchFamily="34" charset="0"/>
              <a:buChar char="•"/>
            </a:pPr>
            <a:r>
              <a:rPr lang="de-DE" dirty="0"/>
              <a:t>Alte/“abgestandene“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097891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77BA21A-3F3F-F5F9-F201-B747E6FA4D5C}"/>
              </a:ext>
            </a:extLst>
          </p:cNvPr>
          <p:cNvSpPr>
            <a:spLocks noGrp="1"/>
          </p:cNvSpPr>
          <p:nvPr>
            <p:ph type="title"/>
          </p:nvPr>
        </p:nvSpPr>
        <p:spPr/>
        <p:txBody>
          <a:bodyPr/>
          <a:lstStyle/>
          <a:p>
            <a:endParaRPr lang="de-DE"/>
          </a:p>
        </p:txBody>
      </p:sp>
      <p:pic>
        <p:nvPicPr>
          <p:cNvPr id="5" name="Inhaltsplatzhalter 4">
            <a:extLst>
              <a:ext uri="{FF2B5EF4-FFF2-40B4-BE49-F238E27FC236}">
                <a16:creationId xmlns:a16="http://schemas.microsoft.com/office/drawing/2014/main" id="{81B3B200-5BE1-749F-ADF3-E16C05BE78E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03213" y="2004245"/>
            <a:ext cx="8516937" cy="3354335"/>
          </a:xfrm>
        </p:spPr>
      </p:pic>
    </p:spTree>
    <p:extLst>
      <p:ext uri="{BB962C8B-B14F-4D97-AF65-F5344CB8AC3E}">
        <p14:creationId xmlns:p14="http://schemas.microsoft.com/office/powerpoint/2010/main" val="201257209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Einen Group Runner löschen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Administrator oder </a:t>
            </a:r>
            <a:r>
              <a:rPr kumimoji="0" lang="de-DE" sz="2000" b="0" i="0" u="none" strike="noStrike" kern="0" cap="none" spc="0" normalizeH="0" baseline="0" noProof="0" dirty="0" err="1">
                <a:ln>
                  <a:noFill/>
                </a:ln>
                <a:solidFill>
                  <a:srgbClr val="000000"/>
                </a:solidFill>
                <a:effectLst/>
                <a:uLnTx/>
                <a:uFillTx/>
                <a:latin typeface="Arial"/>
                <a:ea typeface="+mn-ea"/>
                <a:cs typeface="+mn-cs"/>
              </a:rPr>
              <a:t>Owner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die Gruppe</a:t>
            </a:r>
            <a:endParaRPr kumimoji="0" lang="de-DE" sz="2400" b="0" i="0" u="none" strike="noStrike" kern="0" cap="none" spc="0" normalizeH="0" baseline="0" noProof="0" dirty="0">
              <a:ln>
                <a:noFill/>
              </a:ln>
              <a:solidFill>
                <a:srgbClr val="000000"/>
              </a:solidFill>
              <a:effectLst/>
              <a:uLnTx/>
              <a:uFillTx/>
              <a:latin typeface="Arial"/>
              <a:ea typeface="+mn-ea"/>
              <a:cs typeface="+mn-cs"/>
            </a:endParaRP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kumimoji="0" lang="de-DE" b="0" i="0" u="none" strike="noStrike" kern="0" cap="none" spc="0" normalizeH="0" baseline="0" noProof="0" dirty="0">
                <a:ln>
                  <a:noFill/>
                </a:ln>
                <a:solidFill>
                  <a:srgbClr val="000000"/>
                </a:solidFill>
                <a:effectLst/>
                <a:uLnTx/>
                <a:uFillTx/>
                <a:latin typeface="Arial"/>
                <a:ea typeface="+mn-ea"/>
                <a:cs typeface="+mn-cs"/>
              </a:rPr>
              <a:t>Achtung: Der Runner wird permanent gelöscht!</a:t>
            </a:r>
          </a:p>
          <a:p>
            <a:pPr marL="457200" indent="-457200">
              <a:buFont typeface="+mj-lt"/>
              <a:buAutoNum type="arabicPeriod"/>
            </a:pPr>
            <a:r>
              <a:rPr lang="de-DE" dirty="0">
                <a:sym typeface="Wingdings" panose="05000000000000000000" pitchFamily="2" charset="2"/>
              </a:rPr>
              <a:t>Gewünschte Gruppe auswählen</a:t>
            </a:r>
          </a:p>
          <a:p>
            <a:pPr marL="457200" indent="-457200">
              <a:buFont typeface="+mj-lt"/>
              <a:buAutoNum type="arabicPeriod"/>
            </a:pPr>
            <a:r>
              <a:rPr lang="de-DE" dirty="0"/>
              <a:t>„CI/CD“ </a:t>
            </a:r>
            <a:r>
              <a:rPr lang="de-DE" dirty="0">
                <a:sym typeface="Wingdings" panose="05000000000000000000" pitchFamily="2" charset="2"/>
              </a:rPr>
              <a:t> „Runners“ auswählen</a:t>
            </a:r>
          </a:p>
          <a:p>
            <a:pPr marL="457200" indent="-457200">
              <a:buFont typeface="+mj-lt"/>
              <a:buAutoNum type="arabicPeriod"/>
            </a:pPr>
            <a:r>
              <a:rPr lang="de-DE" dirty="0">
                <a:sym typeface="Wingdings" panose="05000000000000000000" pitchFamily="2" charset="2"/>
              </a:rPr>
              <a:t>Den entsprechenden Runner suchen</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b="0" i="0" u="none" strike="noStrike" kern="0" cap="none" spc="0" normalizeH="0" baseline="0" noProof="0" dirty="0">
                <a:ln>
                  <a:noFill/>
                </a:ln>
                <a:solidFill>
                  <a:srgbClr val="000000"/>
                </a:solidFill>
                <a:effectLst/>
                <a:uLnTx/>
                <a:uFillTx/>
                <a:latin typeface="Arial"/>
                <a:ea typeface="+mn-ea"/>
                <a:cs typeface="+mn-cs"/>
              </a:rPr>
              <a:t>Löschen des Group Runners</a:t>
            </a:r>
          </a:p>
          <a:p>
            <a:pPr marL="857250" lvl="1" indent="-457200">
              <a:buFont typeface="Arial" panose="020B0604020202020204" pitchFamily="34" charset="0"/>
              <a:buChar char="•"/>
              <a:defRPr/>
            </a:pPr>
            <a:r>
              <a:rPr kumimoji="0" lang="de-DE" b="0" i="0" u="none" strike="noStrike" kern="0" cap="none" spc="0" normalizeH="0" baseline="0" noProof="0" dirty="0">
                <a:ln>
                  <a:noFill/>
                </a:ln>
                <a:solidFill>
                  <a:srgbClr val="000000"/>
                </a:solidFill>
                <a:effectLst/>
                <a:uLnTx/>
                <a:uFillTx/>
                <a:latin typeface="Arial"/>
                <a:ea typeface="+mn-ea"/>
                <a:cs typeface="+mn-cs"/>
              </a:rPr>
              <a:t>Um einen einzelnen Runner zu löschen </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„Delete </a:t>
            </a:r>
            <a:r>
              <a:rPr kumimoji="0" lang="de-DE" b="0" i="0" u="none" strike="noStrike" kern="0" cap="none" spc="0" normalizeH="0" baseline="0" noProof="0" dirty="0" err="1">
                <a:ln>
                  <a:noFill/>
                </a:ln>
                <a:solidFill>
                  <a:srgbClr val="000000"/>
                </a:solidFill>
                <a:effectLst/>
                <a:uLnTx/>
                <a:uFillTx/>
                <a:latin typeface="Arial"/>
                <a:ea typeface="+mn-ea"/>
                <a:cs typeface="+mn-cs"/>
                <a:sym typeface="Wingdings" panose="05000000000000000000" pitchFamily="2" charset="2"/>
              </a:rPr>
              <a:t>runner</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(Lösch-Symbol)</a:t>
            </a:r>
          </a:p>
          <a:p>
            <a:pPr marL="857250" lvl="1" indent="-457200">
              <a:buFont typeface="Arial" panose="020B0604020202020204" pitchFamily="34" charset="0"/>
              <a:buChar char="•"/>
              <a:defRPr/>
            </a:pPr>
            <a:r>
              <a:rPr lang="de-DE" dirty="0">
                <a:solidFill>
                  <a:srgbClr val="000000"/>
                </a:solidFill>
                <a:latin typeface="Arial"/>
                <a:ea typeface="+mn-ea"/>
                <a:cs typeface="+mn-cs"/>
                <a:sym typeface="Wingdings" panose="05000000000000000000" pitchFamily="2" charset="2"/>
              </a:rPr>
              <a:t>Um mehrere Runner zu löschen  Checkbox selektieren neben dem Runner und „Delete </a:t>
            </a:r>
            <a:r>
              <a:rPr lang="de-DE" dirty="0" err="1">
                <a:solidFill>
                  <a:srgbClr val="000000"/>
                </a:solidFill>
                <a:latin typeface="Arial"/>
                <a:ea typeface="+mn-ea"/>
                <a:cs typeface="+mn-cs"/>
                <a:sym typeface="Wingdings" panose="05000000000000000000" pitchFamily="2" charset="2"/>
              </a:rPr>
              <a:t>selected</a:t>
            </a:r>
            <a:r>
              <a:rPr lang="de-DE" dirty="0">
                <a:solidFill>
                  <a:srgbClr val="000000"/>
                </a:solidFill>
                <a:latin typeface="Arial"/>
                <a:ea typeface="+mn-ea"/>
                <a:cs typeface="+mn-cs"/>
                <a:sym typeface="Wingdings" panose="05000000000000000000" pitchFamily="2" charset="2"/>
              </a:rPr>
              <a:t>“ auswählen</a:t>
            </a:r>
          </a:p>
          <a:p>
            <a:pPr marL="857250" lvl="1" indent="-457200">
              <a:buFont typeface="Arial" panose="020B0604020202020204" pitchFamily="34" charset="0"/>
              <a:buChar char="•"/>
              <a:defRPr/>
            </a:pP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Um alle Runner zu löschen  Die Checkbox für alle Runner auswählen und „Delete </a:t>
            </a:r>
            <a:r>
              <a:rPr kumimoji="0" lang="de-DE" b="0" i="0" u="none" strike="noStrike" kern="0" cap="none" spc="0" normalizeH="0" baseline="0" noProof="0" dirty="0" err="1">
                <a:ln>
                  <a:noFill/>
                </a:ln>
                <a:solidFill>
                  <a:srgbClr val="000000"/>
                </a:solidFill>
                <a:effectLst/>
                <a:uLnTx/>
                <a:uFillTx/>
                <a:latin typeface="Arial"/>
                <a:ea typeface="+mn-ea"/>
                <a:cs typeface="+mn-cs"/>
                <a:sym typeface="Wingdings" panose="05000000000000000000" pitchFamily="2" charset="2"/>
              </a:rPr>
              <a:t>selected</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auswählen</a:t>
            </a:r>
          </a:p>
          <a:p>
            <a:pPr marL="457200" indent="-457200">
              <a:buFont typeface="+mj-lt"/>
              <a:buAutoNum type="arabicPeriod"/>
              <a:defRPr/>
            </a:pPr>
            <a:r>
              <a:rPr lang="de-DE" dirty="0">
                <a:solidFill>
                  <a:srgbClr val="000000"/>
                </a:solidFill>
                <a:latin typeface="Arial"/>
                <a:sym typeface="Wingdings" panose="05000000000000000000" pitchFamily="2" charset="2"/>
              </a:rPr>
              <a:t>„</a:t>
            </a:r>
            <a:r>
              <a:rPr lang="de-DE" dirty="0" err="1">
                <a:solidFill>
                  <a:srgbClr val="000000"/>
                </a:solidFill>
                <a:latin typeface="Arial"/>
                <a:sym typeface="Wingdings" panose="05000000000000000000" pitchFamily="2" charset="2"/>
              </a:rPr>
              <a:t>Permanently</a:t>
            </a:r>
            <a:r>
              <a:rPr lang="de-DE" dirty="0">
                <a:solidFill>
                  <a:srgbClr val="000000"/>
                </a:solidFill>
                <a:latin typeface="Arial"/>
                <a:sym typeface="Wingdings" panose="05000000000000000000" pitchFamily="2" charset="2"/>
              </a:rPr>
              <a:t> </a:t>
            </a:r>
            <a:r>
              <a:rPr lang="de-DE" dirty="0" err="1">
                <a:solidFill>
                  <a:srgbClr val="000000"/>
                </a:solidFill>
                <a:latin typeface="Arial"/>
                <a:sym typeface="Wingdings" panose="05000000000000000000" pitchFamily="2" charset="2"/>
              </a:rPr>
              <a:t>delete</a:t>
            </a:r>
            <a:r>
              <a:rPr lang="de-DE" dirty="0">
                <a:solidFill>
                  <a:srgbClr val="000000"/>
                </a:solidFill>
                <a:latin typeface="Arial"/>
                <a:sym typeface="Wingdings" panose="05000000000000000000" pitchFamily="2" charset="2"/>
              </a:rPr>
              <a:t> </a:t>
            </a:r>
            <a:r>
              <a:rPr lang="de-DE" dirty="0" err="1">
                <a:solidFill>
                  <a:srgbClr val="000000"/>
                </a:solidFill>
                <a:latin typeface="Arial"/>
                <a:sym typeface="Wingdings" panose="05000000000000000000" pitchFamily="2" charset="2"/>
              </a:rPr>
              <a:t>runner</a:t>
            </a:r>
            <a:r>
              <a:rPr lang="de-DE" dirty="0">
                <a:solidFill>
                  <a:srgbClr val="000000"/>
                </a:solidFill>
                <a:latin typeface="Arial"/>
                <a:sym typeface="Wingdings" panose="05000000000000000000" pitchFamily="2" charset="2"/>
              </a:rPr>
              <a:t>“ auswählen</a:t>
            </a:r>
            <a:endParaRPr kumimoji="0" lang="de-DE" b="0" i="0" u="none" strike="noStrike" kern="0" cap="none" spc="0" normalizeH="0" baseline="0" noProof="0" dirty="0">
              <a:ln>
                <a:noFill/>
              </a:ln>
              <a:solidFill>
                <a:srgbClr val="000000"/>
              </a:solidFill>
              <a:effectLst/>
              <a:uLnTx/>
              <a:uFillTx/>
              <a:latin typeface="Arial"/>
              <a:ea typeface="+mn-ea"/>
              <a:cs typeface="+mn-cs"/>
            </a:endParaRPr>
          </a:p>
          <a:p>
            <a:pPr marL="0" indent="0">
              <a:buNone/>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33479220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a:t>
            </a:r>
          </a:p>
          <a:p>
            <a:pPr>
              <a:buFont typeface="Arial" panose="020B0604020202020204" pitchFamily="34" charset="0"/>
              <a:buChar char="•"/>
            </a:pPr>
            <a:r>
              <a:rPr lang="de-DE" dirty="0"/>
              <a:t>Einen Group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Group Runners anzeigen lassen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Group Runner löschen</a:t>
            </a:r>
          </a:p>
          <a:p>
            <a:pPr>
              <a:buFont typeface="Arial" panose="020B0604020202020204" pitchFamily="34" charset="0"/>
              <a:buChar char="•"/>
            </a:pPr>
            <a:r>
              <a:rPr lang="de-DE" u="sng" dirty="0"/>
              <a:t>Alte/“abgestandene“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53927245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Alte/“abgestandene“ Group Runners bereinigen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t>
            </a:r>
            <a:r>
              <a:rPr kumimoji="0" lang="de-DE" sz="2000" b="0" i="0" u="none" strike="noStrike" kern="0" cap="none" spc="0" normalizeH="0" baseline="0" noProof="0" dirty="0" err="1">
                <a:ln>
                  <a:noFill/>
                </a:ln>
                <a:solidFill>
                  <a:srgbClr val="000000"/>
                </a:solidFill>
                <a:effectLst/>
                <a:uLnTx/>
                <a:uFillTx/>
                <a:latin typeface="Arial"/>
                <a:ea typeface="+mn-ea"/>
                <a:cs typeface="+mn-cs"/>
              </a:rPr>
              <a:t>Owner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die Gruppe</a:t>
            </a:r>
            <a:endParaRPr kumimoji="0" lang="de-DE" sz="2400" b="0" i="0" u="none" strike="noStrike" kern="0" cap="none" spc="0" normalizeH="0" baseline="0" noProof="0" dirty="0">
              <a:ln>
                <a:noFill/>
              </a:ln>
              <a:solidFill>
                <a:srgbClr val="000000"/>
              </a:solidFill>
              <a:effectLst/>
              <a:uLnTx/>
              <a:uFillTx/>
              <a:latin typeface="Arial"/>
              <a:ea typeface="+mn-ea"/>
              <a:cs typeface="+mn-cs"/>
            </a:endParaRPr>
          </a:p>
          <a:p>
            <a:pPr>
              <a:buFont typeface="Arial" panose="020B0604020202020204" pitchFamily="34" charset="0"/>
              <a:buChar char="•"/>
            </a:pPr>
            <a:endParaRPr lang="de-DE" dirty="0"/>
          </a:p>
          <a:p>
            <a:pPr>
              <a:buFont typeface="Arial" panose="020B0604020202020204" pitchFamily="34" charset="0"/>
              <a:buChar char="•"/>
            </a:pPr>
            <a:r>
              <a:rPr lang="de-DE" dirty="0"/>
              <a:t>Inaktive (&gt; 3 Monate) Group Runner (= „</a:t>
            </a:r>
            <a:r>
              <a:rPr lang="de-DE" dirty="0" err="1"/>
              <a:t>stale</a:t>
            </a:r>
            <a:r>
              <a:rPr lang="de-DE" dirty="0"/>
              <a:t>“) können automatisch bereinigt werden</a:t>
            </a:r>
          </a:p>
          <a:p>
            <a:pPr>
              <a:buFont typeface="Arial" panose="020B0604020202020204" pitchFamily="34" charset="0"/>
              <a:buChar char="•"/>
            </a:pPr>
            <a:r>
              <a:rPr lang="de-DE" dirty="0"/>
              <a:t>Group Runners = erstellt auf Gruppenebene</a:t>
            </a:r>
          </a:p>
          <a:p>
            <a:pPr>
              <a:buFont typeface="Arial" panose="020B0604020202020204" pitchFamily="34" charset="0"/>
              <a:buChar char="•"/>
            </a:pPr>
            <a:endParaRPr lang="de-DE" dirty="0"/>
          </a:p>
          <a:p>
            <a:pPr marL="457200" indent="-457200">
              <a:buFont typeface="+mj-lt"/>
              <a:buAutoNum type="arabicPeriod"/>
            </a:pPr>
            <a:r>
              <a:rPr lang="de-DE" dirty="0"/>
              <a:t>Gewünschte Gruppe in </a:t>
            </a:r>
            <a:r>
              <a:rPr lang="de-DE" dirty="0" err="1"/>
              <a:t>GitLab</a:t>
            </a:r>
            <a:r>
              <a:rPr lang="de-DE" dirty="0"/>
              <a:t> auswählen</a:t>
            </a:r>
          </a:p>
          <a:p>
            <a:pPr marL="457200" indent="-457200">
              <a:buFont typeface="+mj-lt"/>
              <a:buAutoNum type="arabicPeriod"/>
            </a:pPr>
            <a:r>
              <a:rPr lang="de-DE" dirty="0"/>
              <a:t>„Settings“ </a:t>
            </a:r>
            <a:r>
              <a:rPr lang="de-DE" dirty="0">
                <a:sym typeface="Wingdings" panose="05000000000000000000" pitchFamily="2" charset="2"/>
              </a:rPr>
              <a:t> „CI/CD“ auswählen</a:t>
            </a:r>
          </a:p>
          <a:p>
            <a:pPr marL="457200" indent="-457200">
              <a:buFont typeface="+mj-lt"/>
              <a:buAutoNum type="arabicPeriod"/>
            </a:pPr>
            <a:r>
              <a:rPr lang="de-DE" dirty="0">
                <a:sym typeface="Wingdings" panose="05000000000000000000" pitchFamily="2" charset="2"/>
              </a:rPr>
              <a:t>„Runners“ aufklappen</a:t>
            </a:r>
          </a:p>
          <a:p>
            <a:pPr marL="457200" indent="-457200">
              <a:buFont typeface="+mj-lt"/>
              <a:buAutoNum type="arabicPeriod"/>
            </a:pPr>
            <a:r>
              <a:rPr lang="de-DE" dirty="0">
                <a:sym typeface="Wingdings" panose="05000000000000000000" pitchFamily="2" charset="2"/>
              </a:rPr>
              <a:t>„</a:t>
            </a:r>
            <a:r>
              <a:rPr lang="de-DE" dirty="0" err="1">
                <a:sym typeface="Wingdings" panose="05000000000000000000" pitchFamily="2" charset="2"/>
              </a:rPr>
              <a:t>Enable</a:t>
            </a:r>
            <a:r>
              <a:rPr lang="de-DE" dirty="0">
                <a:sym typeface="Wingdings" panose="05000000000000000000" pitchFamily="2" charset="2"/>
              </a:rPr>
              <a:t> </a:t>
            </a:r>
            <a:r>
              <a:rPr lang="de-DE" dirty="0" err="1">
                <a:sym typeface="Wingdings" panose="05000000000000000000" pitchFamily="2" charset="2"/>
              </a:rPr>
              <a:t>stale</a:t>
            </a:r>
            <a:r>
              <a:rPr lang="de-DE" dirty="0">
                <a:sym typeface="Wingdings" panose="05000000000000000000" pitchFamily="2" charset="2"/>
              </a:rPr>
              <a:t> </a:t>
            </a:r>
            <a:r>
              <a:rPr lang="de-DE" dirty="0" err="1">
                <a:sym typeface="Wingdings" panose="05000000000000000000" pitchFamily="2" charset="2"/>
              </a:rPr>
              <a:t>runner</a:t>
            </a:r>
            <a:r>
              <a:rPr lang="de-DE" dirty="0">
                <a:sym typeface="Wingdings" panose="05000000000000000000" pitchFamily="2" charset="2"/>
              </a:rPr>
              <a:t> </a:t>
            </a:r>
            <a:r>
              <a:rPr lang="de-DE" dirty="0" err="1">
                <a:sym typeface="Wingdings" panose="05000000000000000000" pitchFamily="2" charset="2"/>
              </a:rPr>
              <a:t>cleanup</a:t>
            </a:r>
            <a:r>
              <a:rPr lang="de-DE" dirty="0">
                <a:sym typeface="Wingdings" panose="05000000000000000000" pitchFamily="2" charset="2"/>
              </a:rPr>
              <a:t>“ </a:t>
            </a:r>
            <a:r>
              <a:rPr lang="de-DE" dirty="0" err="1">
                <a:sym typeface="Wingdings" panose="05000000000000000000" pitchFamily="2" charset="2"/>
              </a:rPr>
              <a:t>toggeln</a:t>
            </a: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52914712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Übungsaufgabe</a:t>
            </a:r>
          </a:p>
          <a:p>
            <a:pPr marL="0" indent="0">
              <a:buNone/>
            </a:pPr>
            <a:endParaRPr lang="de-DE" b="1" dirty="0"/>
          </a:p>
          <a:p>
            <a:pPr marL="0" indent="0">
              <a:buNone/>
            </a:pPr>
            <a:r>
              <a:rPr lang="de-DE" dirty="0"/>
              <a:t>Nun sind Sie dran!</a:t>
            </a:r>
          </a:p>
          <a:p>
            <a:pPr marL="0" indent="0">
              <a:buNone/>
            </a:pPr>
            <a:r>
              <a:rPr lang="de-DE" dirty="0"/>
              <a:t>Erstellen Sie ihren ersten eigenen Group Runner.</a:t>
            </a:r>
          </a:p>
          <a:p>
            <a:pPr marL="0" indent="0">
              <a:buNone/>
            </a:pPr>
            <a:r>
              <a:rPr lang="de-DE" dirty="0"/>
              <a:t>Beachten Sie dabei die benötigten Schritte.</a:t>
            </a:r>
          </a:p>
        </p:txBody>
      </p:sp>
    </p:spTree>
    <p:extLst>
      <p:ext uri="{BB962C8B-B14F-4D97-AF65-F5344CB8AC3E}">
        <p14:creationId xmlns:p14="http://schemas.microsoft.com/office/powerpoint/2010/main" val="305360162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a:t>
            </a:r>
          </a:p>
          <a:p>
            <a:pPr>
              <a:buFont typeface="Arial" panose="020B0604020202020204" pitchFamily="34" charset="0"/>
              <a:buChar char="•"/>
            </a:pPr>
            <a:r>
              <a:rPr lang="de-DE" dirty="0"/>
              <a:t>Einen Project Runner mit </a:t>
            </a:r>
            <a:r>
              <a:rPr lang="de-DE" dirty="0" err="1"/>
              <a:t>authentication</a:t>
            </a:r>
            <a:r>
              <a:rPr lang="de-DE" dirty="0"/>
              <a:t> </a:t>
            </a:r>
            <a:r>
              <a:rPr lang="de-DE" dirty="0" err="1"/>
              <a:t>token</a:t>
            </a:r>
            <a:r>
              <a:rPr lang="de-DE" dirty="0"/>
              <a:t> erstellen (Zur Erinnerung </a:t>
            </a:r>
            <a:r>
              <a:rPr lang="de-DE" dirty="0">
                <a:sym typeface="Wingdings" panose="05000000000000000000" pitchFamily="2" charset="2"/>
              </a:rPr>
              <a:t>)</a:t>
            </a:r>
            <a:endParaRPr lang="de-DE" dirty="0"/>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Project Runner löschen</a:t>
            </a:r>
          </a:p>
          <a:p>
            <a:pPr>
              <a:buFont typeface="Arial" panose="020B0604020202020204" pitchFamily="34" charset="0"/>
              <a:buChar char="•"/>
            </a:pPr>
            <a:r>
              <a:rPr lang="de-DE" dirty="0"/>
              <a:t>Project Runners für ein anderes Projekt aktivieren</a:t>
            </a:r>
          </a:p>
          <a:p>
            <a:pPr>
              <a:buFont typeface="Arial" panose="020B0604020202020204" pitchFamily="34" charset="0"/>
              <a:buChar char="•"/>
            </a:pPr>
            <a:r>
              <a:rPr lang="de-DE" dirty="0"/>
              <a:t>Project Runners für andere Projekte sperren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92928323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a:t>
            </a:r>
          </a:p>
          <a:p>
            <a:pPr>
              <a:buFont typeface="Arial" panose="020B0604020202020204" pitchFamily="34" charset="0"/>
              <a:buChar char="•"/>
            </a:pPr>
            <a:r>
              <a:rPr lang="de-DE" u="sng" dirty="0"/>
              <a:t>Einen Project Runner mit </a:t>
            </a:r>
            <a:r>
              <a:rPr lang="de-DE" u="sng" dirty="0" err="1"/>
              <a:t>authentication</a:t>
            </a:r>
            <a:r>
              <a:rPr lang="de-DE" u="sng" dirty="0"/>
              <a:t> </a:t>
            </a:r>
            <a:r>
              <a:rPr lang="de-DE" u="sng" dirty="0" err="1"/>
              <a:t>token</a:t>
            </a:r>
            <a:r>
              <a:rPr lang="de-DE" u="sng"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Project Runner löschen</a:t>
            </a:r>
          </a:p>
          <a:p>
            <a:pPr>
              <a:buFont typeface="Arial" panose="020B0604020202020204" pitchFamily="34" charset="0"/>
              <a:buChar char="•"/>
            </a:pPr>
            <a:r>
              <a:rPr lang="de-DE" dirty="0"/>
              <a:t>Project Runners für ein anderes Projekt aktivieren</a:t>
            </a:r>
          </a:p>
          <a:p>
            <a:pPr>
              <a:buFont typeface="Arial" panose="020B0604020202020204" pitchFamily="34" charset="0"/>
              <a:buChar char="•"/>
            </a:pPr>
            <a:r>
              <a:rPr lang="de-DE" dirty="0"/>
              <a:t>Project Runners für andere Projekte sperren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409267088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Einen Project Runner mit </a:t>
            </a:r>
            <a:r>
              <a:rPr lang="de-DE" b="1" dirty="0" err="1"/>
              <a:t>authentication</a:t>
            </a:r>
            <a:r>
              <a:rPr lang="de-DE" b="1" dirty="0"/>
              <a:t> </a:t>
            </a:r>
            <a:r>
              <a:rPr lang="de-DE" b="1" dirty="0" err="1"/>
              <a:t>token</a:t>
            </a:r>
            <a:r>
              <a:rPr lang="de-DE" b="1" dirty="0"/>
              <a:t> erstellen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lang="de-DE" sz="2000" dirty="0">
                <a:solidFill>
                  <a:srgbClr val="000000"/>
                </a:solidFill>
                <a:latin typeface="Arial"/>
              </a:rPr>
              <a:t>-Rechte</a:t>
            </a:r>
            <a:r>
              <a:rPr kumimoji="0" lang="de-DE" sz="2000" b="0" i="0" u="none" strike="noStrike" kern="0" cap="none" spc="0" normalizeH="0" baseline="0" noProof="0" dirty="0">
                <a:ln>
                  <a:noFill/>
                </a:ln>
                <a:solidFill>
                  <a:srgbClr val="000000"/>
                </a:solidFill>
                <a:effectLst/>
                <a:uLnTx/>
                <a:uFillTx/>
                <a:latin typeface="Arial"/>
                <a:ea typeface="+mn-ea"/>
                <a:cs typeface="+mn-cs"/>
              </a:rPr>
              <a:t> für das Projekt</a:t>
            </a:r>
            <a:endParaRPr lang="de-DE" b="1" dirty="0"/>
          </a:p>
          <a:p>
            <a:pPr marL="457200" indent="-457200">
              <a:buFont typeface="+mj-lt"/>
              <a:buAutoNum type="arabicPeriod"/>
            </a:pPr>
            <a:r>
              <a:rPr lang="de-DE" dirty="0"/>
              <a:t>Eignes Projekt auswählen</a:t>
            </a:r>
          </a:p>
          <a:p>
            <a:pPr marL="457200" indent="-457200">
              <a:buFont typeface="+mj-lt"/>
              <a:buAutoNum type="arabicPeriod"/>
            </a:pPr>
            <a:r>
              <a:rPr lang="de-DE" dirty="0"/>
              <a:t>„Settings“ </a:t>
            </a:r>
            <a:r>
              <a:rPr lang="de-DE" dirty="0">
                <a:sym typeface="Wingdings" panose="05000000000000000000" pitchFamily="2" charset="2"/>
              </a:rPr>
              <a:t> „CI/CD“</a:t>
            </a:r>
          </a:p>
          <a:p>
            <a:pPr marL="457200" indent="-457200">
              <a:buFont typeface="+mj-lt"/>
              <a:buAutoNum type="arabicPeriod"/>
            </a:pPr>
            <a:r>
              <a:rPr lang="de-DE" dirty="0">
                <a:sym typeface="Wingdings" panose="05000000000000000000" pitchFamily="2" charset="2"/>
              </a:rPr>
              <a:t>Runners-Sektion aufklappen (</a:t>
            </a:r>
            <a:r>
              <a:rPr lang="de-DE" dirty="0" err="1">
                <a:sym typeface="Wingdings" panose="05000000000000000000" pitchFamily="2" charset="2"/>
              </a:rPr>
              <a:t>Expand</a:t>
            </a:r>
            <a:r>
              <a:rPr lang="de-DE" dirty="0">
                <a:sym typeface="Wingdings" panose="05000000000000000000" pitchFamily="2" charset="2"/>
              </a:rPr>
              <a:t>)</a:t>
            </a:r>
          </a:p>
          <a:p>
            <a:pPr marL="457200" indent="-457200">
              <a:buFont typeface="+mj-lt"/>
              <a:buAutoNum type="arabicPeriod"/>
            </a:pPr>
            <a:r>
              <a:rPr lang="de-DE" dirty="0"/>
              <a:t>„Project </a:t>
            </a:r>
            <a:r>
              <a:rPr lang="de-DE" dirty="0" err="1"/>
              <a:t>runners</a:t>
            </a:r>
            <a:r>
              <a:rPr lang="de-DE" dirty="0"/>
              <a:t>“ </a:t>
            </a:r>
            <a:r>
              <a:rPr lang="de-DE" dirty="0">
                <a:sym typeface="Wingdings" panose="05000000000000000000" pitchFamily="2" charset="2"/>
              </a:rPr>
              <a:t> „New </a:t>
            </a:r>
            <a:r>
              <a:rPr lang="de-DE" dirty="0" err="1">
                <a:sym typeface="Wingdings" panose="05000000000000000000" pitchFamily="2" charset="2"/>
              </a:rPr>
              <a:t>project</a:t>
            </a:r>
            <a:r>
              <a:rPr lang="de-DE" dirty="0">
                <a:sym typeface="Wingdings" panose="05000000000000000000" pitchFamily="2" charset="2"/>
              </a:rPr>
              <a:t> </a:t>
            </a:r>
            <a:r>
              <a:rPr lang="de-DE" dirty="0" err="1">
                <a:sym typeface="Wingdings" panose="05000000000000000000" pitchFamily="2" charset="2"/>
              </a:rPr>
              <a:t>runner</a:t>
            </a:r>
            <a:r>
              <a:rPr lang="de-DE" dirty="0">
                <a:sym typeface="Wingdings" panose="05000000000000000000" pitchFamily="2" charset="2"/>
              </a:rPr>
              <a:t>“</a:t>
            </a:r>
          </a:p>
          <a:p>
            <a:pPr marL="457200" indent="-457200">
              <a:buFont typeface="+mj-lt"/>
              <a:buAutoNum type="arabicPeriod"/>
            </a:pPr>
            <a:r>
              <a:rPr lang="de-DE" dirty="0">
                <a:sym typeface="Wingdings" panose="05000000000000000000" pitchFamily="2" charset="2"/>
              </a:rPr>
              <a:t>„Tags“  „Run </a:t>
            </a:r>
            <a:r>
              <a:rPr lang="de-DE" dirty="0" err="1">
                <a:sym typeface="Wingdings" panose="05000000000000000000" pitchFamily="2" charset="2"/>
              </a:rPr>
              <a:t>untagged</a:t>
            </a:r>
            <a:r>
              <a:rPr lang="de-DE" dirty="0">
                <a:sym typeface="Wingdings" panose="05000000000000000000" pitchFamily="2" charset="2"/>
              </a:rPr>
              <a:t> </a:t>
            </a:r>
            <a:r>
              <a:rPr lang="de-DE" dirty="0" err="1">
                <a:sym typeface="Wingdings" panose="05000000000000000000" pitchFamily="2" charset="2"/>
              </a:rPr>
              <a:t>jobs</a:t>
            </a:r>
            <a:r>
              <a:rPr lang="de-DE" dirty="0">
                <a:sym typeface="Wingdings" panose="05000000000000000000" pitchFamily="2" charset="2"/>
              </a:rPr>
              <a:t>“ auswählen</a:t>
            </a:r>
          </a:p>
          <a:p>
            <a:pPr marL="457200" indent="-457200">
              <a:buFont typeface="+mj-lt"/>
              <a:buAutoNum type="arabicPeriod"/>
            </a:pPr>
            <a:r>
              <a:rPr lang="de-DE" dirty="0">
                <a:sym typeface="Wingdings" panose="05000000000000000000" pitchFamily="2" charset="2"/>
              </a:rPr>
              <a:t>„Create </a:t>
            </a:r>
            <a:r>
              <a:rPr lang="de-DE" dirty="0" err="1">
                <a:sym typeface="Wingdings" panose="05000000000000000000" pitchFamily="2" charset="2"/>
              </a:rPr>
              <a:t>runner</a:t>
            </a:r>
            <a:r>
              <a:rPr lang="de-DE" dirty="0">
                <a:sym typeface="Wingdings" panose="05000000000000000000" pitchFamily="2" charset="2"/>
              </a:rPr>
              <a:t>“</a:t>
            </a:r>
          </a:p>
          <a:p>
            <a:pPr marL="457200" indent="-457200">
              <a:buFont typeface="+mj-lt"/>
              <a:buAutoNum type="arabicPeriod"/>
            </a:pPr>
            <a:r>
              <a:rPr lang="de-DE" dirty="0">
                <a:sym typeface="Wingdings" panose="05000000000000000000" pitchFamily="2" charset="2"/>
              </a:rPr>
              <a:t>Die on-screen Anweisungen befolgen für das OS, auf dem der Runner läuft (lokaler Rechner)</a:t>
            </a:r>
          </a:p>
          <a:p>
            <a:pPr marL="857250" lvl="1" indent="-457200">
              <a:buFont typeface="+mj-lt"/>
              <a:buAutoNum type="arabicPeriod"/>
            </a:pPr>
            <a:r>
              <a:rPr lang="de-DE" dirty="0">
                <a:sym typeface="Wingdings" panose="05000000000000000000" pitchFamily="2" charset="2"/>
              </a:rPr>
              <a:t>Runner registrieren</a:t>
            </a:r>
          </a:p>
          <a:p>
            <a:pPr marL="857250" lvl="1" indent="-457200">
              <a:buFont typeface="+mj-lt"/>
              <a:buAutoNum type="arabicPeriod"/>
            </a:pPr>
            <a:r>
              <a:rPr lang="de-DE" dirty="0" err="1">
                <a:sym typeface="Wingdings" panose="05000000000000000000" pitchFamily="2" charset="2"/>
              </a:rPr>
              <a:t>Executor</a:t>
            </a:r>
            <a:r>
              <a:rPr lang="de-DE" dirty="0">
                <a:sym typeface="Wingdings" panose="05000000000000000000" pitchFamily="2" charset="2"/>
              </a:rPr>
              <a:t> auswählen (</a:t>
            </a:r>
            <a:r>
              <a:rPr lang="de-DE" dirty="0" err="1">
                <a:sym typeface="Wingdings" panose="05000000000000000000" pitchFamily="2" charset="2"/>
              </a:rPr>
              <a:t>shell</a:t>
            </a:r>
            <a:r>
              <a:rPr lang="de-DE" dirty="0">
                <a:sym typeface="Wingdings" panose="05000000000000000000" pitchFamily="2" charset="2"/>
              </a:rPr>
              <a:t>)</a:t>
            </a:r>
          </a:p>
          <a:p>
            <a:pPr marL="857250" lvl="1" indent="-457200">
              <a:buFont typeface="+mj-lt"/>
              <a:buAutoNum type="arabicPeriod"/>
            </a:pPr>
            <a:r>
              <a:rPr lang="de-DE" dirty="0">
                <a:sym typeface="Wingdings" panose="05000000000000000000" pitchFamily="2" charset="2"/>
              </a:rPr>
              <a:t>Runner starten</a:t>
            </a:r>
          </a:p>
          <a:p>
            <a:pPr marL="457200" indent="-457200">
              <a:buFont typeface="+mj-lt"/>
              <a:buAutoNum type="arabicPeriod"/>
            </a:pPr>
            <a:endParaRPr lang="de-DE" dirty="0">
              <a:sym typeface="Wingdings" panose="05000000000000000000" pitchFamily="2" charset="2"/>
            </a:endParaRPr>
          </a:p>
        </p:txBody>
      </p:sp>
    </p:spTree>
    <p:extLst>
      <p:ext uri="{BB962C8B-B14F-4D97-AF65-F5344CB8AC3E}">
        <p14:creationId xmlns:p14="http://schemas.microsoft.com/office/powerpoint/2010/main" val="220226902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a:t>
            </a:r>
          </a:p>
          <a:p>
            <a:pPr>
              <a:buFont typeface="Arial" panose="020B0604020202020204" pitchFamily="34" charset="0"/>
              <a:buChar char="•"/>
            </a:pPr>
            <a:r>
              <a:rPr lang="de-DE" dirty="0"/>
              <a:t>Einen Project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u="sng" dirty="0"/>
              <a:t>Anhalten und Fortsetzen eines Runners</a:t>
            </a:r>
          </a:p>
          <a:p>
            <a:pPr>
              <a:buFont typeface="Arial" panose="020B0604020202020204" pitchFamily="34" charset="0"/>
              <a:buChar char="•"/>
            </a:pPr>
            <a:r>
              <a:rPr lang="de-DE" dirty="0"/>
              <a:t>Einen Project Runner löschen</a:t>
            </a:r>
          </a:p>
          <a:p>
            <a:pPr>
              <a:buFont typeface="Arial" panose="020B0604020202020204" pitchFamily="34" charset="0"/>
              <a:buChar char="•"/>
            </a:pPr>
            <a:r>
              <a:rPr lang="de-DE" dirty="0"/>
              <a:t>Project Runners für ein anderes Projekt aktivieren</a:t>
            </a:r>
          </a:p>
          <a:p>
            <a:pPr>
              <a:buFont typeface="Arial" panose="020B0604020202020204" pitchFamily="34" charset="0"/>
              <a:buChar char="•"/>
            </a:pPr>
            <a:r>
              <a:rPr lang="de-DE" dirty="0"/>
              <a:t>Project Runners für andere Projekte sperren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90773497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Anhalten und Fortsetzen eines Runners</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Administrator oder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das Projekt</a:t>
            </a:r>
            <a:endParaRPr kumimoji="0" lang="de-DE" sz="2400" b="1" i="0" u="none" strike="noStrike" kern="0" cap="none" spc="0" normalizeH="0" baseline="0" noProof="0" dirty="0">
              <a:ln>
                <a:noFill/>
              </a:ln>
              <a:solidFill>
                <a:srgbClr val="000000"/>
              </a:solidFill>
              <a:effectLst/>
              <a:uLnTx/>
              <a:uFillTx/>
              <a:latin typeface="Arial"/>
              <a:ea typeface="+mn-ea"/>
              <a:cs typeface="+mn-cs"/>
            </a:endParaRPr>
          </a:p>
          <a:p>
            <a:pPr marL="457200" indent="-457200">
              <a:buFont typeface="+mj-lt"/>
              <a:buAutoNum type="arabicPeriod"/>
            </a:pPr>
            <a:r>
              <a:rPr lang="de-DE" dirty="0"/>
              <a:t>Gewünschtes Projekt in </a:t>
            </a:r>
            <a:r>
              <a:rPr lang="de-DE" dirty="0" err="1"/>
              <a:t>GitLab</a:t>
            </a:r>
            <a:r>
              <a:rPr lang="de-DE" dirty="0"/>
              <a:t> auswählen</a:t>
            </a:r>
          </a:p>
          <a:p>
            <a:pPr marL="457200" indent="-457200">
              <a:buFont typeface="+mj-lt"/>
              <a:buAutoNum type="arabicPeriod"/>
            </a:pPr>
            <a:r>
              <a:rPr lang="de-DE" dirty="0"/>
              <a:t>„Settings“ </a:t>
            </a:r>
            <a:r>
              <a:rPr lang="de-DE" dirty="0">
                <a:sym typeface="Wingdings" panose="05000000000000000000" pitchFamily="2" charset="2"/>
              </a:rPr>
              <a:t> „CI/CD“</a:t>
            </a:r>
          </a:p>
          <a:p>
            <a:pPr marL="457200" indent="-457200">
              <a:buFont typeface="+mj-lt"/>
              <a:buAutoNum type="arabicPeriod"/>
            </a:pPr>
            <a:r>
              <a:rPr lang="de-DE" dirty="0">
                <a:sym typeface="Wingdings" panose="05000000000000000000" pitchFamily="2" charset="2"/>
              </a:rPr>
              <a:t>„Runners“ aufklappen</a:t>
            </a:r>
          </a:p>
          <a:p>
            <a:pPr marL="457200" indent="-457200">
              <a:buFont typeface="+mj-lt"/>
              <a:buAutoNum type="arabicPeriod"/>
            </a:pPr>
            <a:r>
              <a:rPr lang="de-DE" dirty="0">
                <a:sym typeface="Wingdings" panose="05000000000000000000" pitchFamily="2" charset="2"/>
              </a:rPr>
              <a:t>Unter „</a:t>
            </a:r>
            <a:r>
              <a:rPr lang="de-DE" dirty="0" err="1">
                <a:sym typeface="Wingdings" panose="05000000000000000000" pitchFamily="2" charset="2"/>
              </a:rPr>
              <a:t>Assigned</a:t>
            </a:r>
            <a:r>
              <a:rPr lang="de-DE" dirty="0">
                <a:sym typeface="Wingdings" panose="05000000000000000000" pitchFamily="2" charset="2"/>
              </a:rPr>
              <a:t> </a:t>
            </a:r>
            <a:r>
              <a:rPr lang="de-DE" dirty="0" err="1">
                <a:sym typeface="Wingdings" panose="05000000000000000000" pitchFamily="2" charset="2"/>
              </a:rPr>
              <a:t>project</a:t>
            </a:r>
            <a:r>
              <a:rPr lang="de-DE" dirty="0">
                <a:sym typeface="Wingdings" panose="05000000000000000000" pitchFamily="2" charset="2"/>
              </a:rPr>
              <a:t> </a:t>
            </a:r>
            <a:r>
              <a:rPr lang="de-DE" dirty="0" err="1">
                <a:sym typeface="Wingdings" panose="05000000000000000000" pitchFamily="2" charset="2"/>
              </a:rPr>
              <a:t>runners</a:t>
            </a:r>
            <a:r>
              <a:rPr lang="de-DE" dirty="0">
                <a:sym typeface="Wingdings" panose="05000000000000000000" pitchFamily="2" charset="2"/>
              </a:rPr>
              <a:t>“ den Runner finden</a:t>
            </a:r>
          </a:p>
          <a:p>
            <a:pPr marL="857250" lvl="1" indent="-457200">
              <a:buFont typeface="Arial" panose="020B0604020202020204" pitchFamily="34" charset="0"/>
              <a:buChar char="•"/>
            </a:pPr>
            <a:r>
              <a:rPr lang="de-DE" dirty="0"/>
              <a:t>Pause-Symbol zum Pausieren</a:t>
            </a:r>
          </a:p>
          <a:p>
            <a:pPr marL="857250" lvl="1" indent="-457200">
              <a:buFont typeface="Arial" panose="020B0604020202020204" pitchFamily="34" charset="0"/>
              <a:buChar char="•"/>
            </a:pPr>
            <a:r>
              <a:rPr lang="de-DE" dirty="0"/>
              <a:t>Play-Symbol zum Fortsetzen</a:t>
            </a:r>
          </a:p>
          <a:p>
            <a:pPr marL="400050" lvl="1" indent="0">
              <a:buNone/>
            </a:pPr>
            <a:endParaRPr lang="de-DE" dirty="0">
              <a:sym typeface="Wingdings" panose="05000000000000000000" pitchFamily="2" charset="2"/>
            </a:endParaRPr>
          </a:p>
          <a:p>
            <a:pPr marL="457200" indent="-457200">
              <a:buFont typeface="+mj-lt"/>
              <a:buAutoNum type="arabicPeriod"/>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30725484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a:t>
            </a:r>
          </a:p>
          <a:p>
            <a:pPr>
              <a:buFont typeface="Arial" panose="020B0604020202020204" pitchFamily="34" charset="0"/>
              <a:buChar char="•"/>
            </a:pPr>
            <a:r>
              <a:rPr lang="de-DE" dirty="0"/>
              <a:t>Einen Project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u="sng" dirty="0"/>
              <a:t>Einen Project Runner löschen</a:t>
            </a:r>
          </a:p>
          <a:p>
            <a:pPr>
              <a:buFont typeface="Arial" panose="020B0604020202020204" pitchFamily="34" charset="0"/>
              <a:buChar char="•"/>
            </a:pPr>
            <a:r>
              <a:rPr lang="de-DE" dirty="0"/>
              <a:t>Project Runners für ein anderes Projekt aktivieren</a:t>
            </a:r>
          </a:p>
          <a:p>
            <a:pPr>
              <a:buFont typeface="Arial" panose="020B0604020202020204" pitchFamily="34" charset="0"/>
              <a:buChar char="•"/>
            </a:pPr>
            <a:r>
              <a:rPr lang="de-DE" dirty="0"/>
              <a:t>Project Runners für andere Projekte sperren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1560944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9CC4AEF-6EFA-0D2D-E2CE-E34316F96359}"/>
              </a:ext>
            </a:extLst>
          </p:cNvPr>
          <p:cNvSpPr>
            <a:spLocks noGrp="1"/>
          </p:cNvSpPr>
          <p:nvPr>
            <p:ph type="title"/>
          </p:nvPr>
        </p:nvSpPr>
        <p:spPr/>
        <p:txBody>
          <a:bodyPr/>
          <a:lstStyle/>
          <a:p>
            <a:endParaRPr lang="de-DE"/>
          </a:p>
        </p:txBody>
      </p:sp>
      <p:pic>
        <p:nvPicPr>
          <p:cNvPr id="5" name="Inhaltsplatzhalter 4">
            <a:extLst>
              <a:ext uri="{FF2B5EF4-FFF2-40B4-BE49-F238E27FC236}">
                <a16:creationId xmlns:a16="http://schemas.microsoft.com/office/drawing/2014/main" id="{4DEFD6B5-72E4-6F84-C719-8B7182930DA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19260" y="981075"/>
            <a:ext cx="8084842" cy="5400675"/>
          </a:xfrm>
        </p:spPr>
      </p:pic>
    </p:spTree>
    <p:extLst>
      <p:ext uri="{BB962C8B-B14F-4D97-AF65-F5344CB8AC3E}">
        <p14:creationId xmlns:p14="http://schemas.microsoft.com/office/powerpoint/2010/main" val="299346465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Einen Project Runner löschen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Administrator oder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das Projekt</a:t>
            </a:r>
            <a:endParaRPr kumimoji="0" lang="de-DE" sz="2400" b="1" i="0" u="none" strike="noStrike" kern="0" cap="none" spc="0" normalizeH="0" baseline="0" noProof="0" dirty="0">
              <a:ln>
                <a:noFill/>
              </a:ln>
              <a:solidFill>
                <a:srgbClr val="000000"/>
              </a:solidFill>
              <a:effectLst/>
              <a:uLnTx/>
              <a:uFillTx/>
              <a:latin typeface="Arial"/>
              <a:ea typeface="+mn-ea"/>
              <a:cs typeface="+mn-cs"/>
            </a:endParaRP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kumimoji="0" lang="de-DE" b="0" i="0" u="none" strike="noStrike" kern="0" cap="none" spc="0" normalizeH="0" baseline="0" noProof="0" dirty="0">
                <a:ln>
                  <a:noFill/>
                </a:ln>
                <a:solidFill>
                  <a:srgbClr val="000000"/>
                </a:solidFill>
                <a:effectLst/>
                <a:uLnTx/>
                <a:uFillTx/>
                <a:latin typeface="Arial"/>
                <a:ea typeface="+mn-ea"/>
                <a:cs typeface="+mn-cs"/>
              </a:rPr>
              <a:t>Achtung: Der Runner wird permanent gelöscht!</a:t>
            </a:r>
          </a:p>
          <a:p>
            <a:pPr marL="457200" indent="-457200">
              <a:buFont typeface="+mj-lt"/>
              <a:buAutoNum type="arabicPeriod"/>
            </a:pPr>
            <a:r>
              <a:rPr lang="de-DE" dirty="0">
                <a:sym typeface="Wingdings" panose="05000000000000000000" pitchFamily="2" charset="2"/>
              </a:rPr>
              <a:t>Gewünschtes Projekt in </a:t>
            </a:r>
            <a:r>
              <a:rPr lang="de-DE" dirty="0" err="1">
                <a:sym typeface="Wingdings" panose="05000000000000000000" pitchFamily="2" charset="2"/>
              </a:rPr>
              <a:t>GitLab</a:t>
            </a:r>
            <a:r>
              <a:rPr lang="de-DE" dirty="0">
                <a:sym typeface="Wingdings" panose="05000000000000000000" pitchFamily="2" charset="2"/>
              </a:rPr>
              <a:t> auswählen</a:t>
            </a:r>
          </a:p>
          <a:p>
            <a:pPr marL="457200" indent="-457200">
              <a:buFont typeface="+mj-lt"/>
              <a:buAutoNum type="arabicPeriod"/>
            </a:pPr>
            <a:r>
              <a:rPr lang="de-DE" dirty="0"/>
              <a:t>„Settings“ </a:t>
            </a:r>
            <a:r>
              <a:rPr lang="de-DE" dirty="0">
                <a:sym typeface="Wingdings" panose="05000000000000000000" pitchFamily="2" charset="2"/>
              </a:rPr>
              <a:t> „CI/CD“ auswählen</a:t>
            </a:r>
          </a:p>
          <a:p>
            <a:pPr marL="457200" indent="-457200">
              <a:buFont typeface="+mj-lt"/>
              <a:buAutoNum type="arabicPeriod"/>
            </a:pPr>
            <a:r>
              <a:rPr lang="de-DE" dirty="0">
                <a:sym typeface="Wingdings" panose="05000000000000000000" pitchFamily="2" charset="2"/>
              </a:rPr>
              <a:t>„Runners“ aufklappen</a:t>
            </a:r>
          </a:p>
          <a:p>
            <a:pPr marL="457200" indent="-457200">
              <a:buFont typeface="+mj-lt"/>
              <a:buAutoNum type="arabicPeriod"/>
            </a:pPr>
            <a:r>
              <a:rPr lang="de-DE" dirty="0">
                <a:sym typeface="Wingdings" panose="05000000000000000000" pitchFamily="2" charset="2"/>
              </a:rPr>
              <a:t>Unter „</a:t>
            </a:r>
            <a:r>
              <a:rPr lang="de-DE" dirty="0" err="1">
                <a:sym typeface="Wingdings" panose="05000000000000000000" pitchFamily="2" charset="2"/>
              </a:rPr>
              <a:t>Assigned</a:t>
            </a:r>
            <a:r>
              <a:rPr lang="de-DE" dirty="0">
                <a:sym typeface="Wingdings" panose="05000000000000000000" pitchFamily="2" charset="2"/>
              </a:rPr>
              <a:t> </a:t>
            </a:r>
            <a:r>
              <a:rPr lang="de-DE" dirty="0" err="1">
                <a:sym typeface="Wingdings" panose="05000000000000000000" pitchFamily="2" charset="2"/>
              </a:rPr>
              <a:t>project</a:t>
            </a:r>
            <a:r>
              <a:rPr lang="de-DE" dirty="0">
                <a:sym typeface="Wingdings" panose="05000000000000000000" pitchFamily="2" charset="2"/>
              </a:rPr>
              <a:t> </a:t>
            </a:r>
            <a:r>
              <a:rPr lang="de-DE" dirty="0" err="1">
                <a:sym typeface="Wingdings" panose="05000000000000000000" pitchFamily="2" charset="2"/>
              </a:rPr>
              <a:t>runners</a:t>
            </a:r>
            <a:r>
              <a:rPr lang="de-DE" dirty="0">
                <a:sym typeface="Wingdings" panose="05000000000000000000" pitchFamily="2" charset="2"/>
              </a:rPr>
              <a:t>“ den Runner finden</a:t>
            </a:r>
          </a:p>
          <a:p>
            <a:pPr marL="457200" indent="-457200">
              <a:buFont typeface="+mj-lt"/>
              <a:buAutoNum type="arabicPeriod"/>
            </a:pPr>
            <a:r>
              <a:rPr lang="de-DE" dirty="0">
                <a:sym typeface="Wingdings" panose="05000000000000000000" pitchFamily="2" charset="2"/>
              </a:rPr>
              <a:t>„Remove </a:t>
            </a:r>
            <a:r>
              <a:rPr lang="de-DE" dirty="0" err="1">
                <a:sym typeface="Wingdings" panose="05000000000000000000" pitchFamily="2" charset="2"/>
              </a:rPr>
              <a:t>runner</a:t>
            </a:r>
            <a:r>
              <a:rPr lang="de-DE" dirty="0">
                <a:sym typeface="Wingdings" panose="05000000000000000000" pitchFamily="2" charset="2"/>
              </a:rPr>
              <a:t>“ auswählen</a:t>
            </a:r>
          </a:p>
          <a:p>
            <a:pPr marL="457200" indent="-457200">
              <a:buFont typeface="+mj-lt"/>
              <a:buAutoNum type="arabicPeriod"/>
            </a:pPr>
            <a:r>
              <a:rPr lang="de-DE" dirty="0">
                <a:sym typeface="Wingdings" panose="05000000000000000000" pitchFamily="2" charset="2"/>
              </a:rPr>
              <a:t>Mit „Remove“ das Löschen bestätigen</a:t>
            </a:r>
          </a:p>
          <a:p>
            <a:pPr marL="457200" indent="-457200">
              <a:buFont typeface="+mj-lt"/>
              <a:buAutoNum type="arabicPeriod"/>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416075204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a:t>
            </a:r>
          </a:p>
          <a:p>
            <a:pPr>
              <a:buFont typeface="Arial" panose="020B0604020202020204" pitchFamily="34" charset="0"/>
              <a:buChar char="•"/>
            </a:pPr>
            <a:r>
              <a:rPr lang="de-DE" dirty="0"/>
              <a:t>Einen Project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Project Runner löschen</a:t>
            </a:r>
          </a:p>
          <a:p>
            <a:pPr>
              <a:buFont typeface="Arial" panose="020B0604020202020204" pitchFamily="34" charset="0"/>
              <a:buChar char="•"/>
            </a:pPr>
            <a:r>
              <a:rPr lang="de-DE" u="sng" dirty="0"/>
              <a:t>Project Runners für ein anderes Projekt aktivieren</a:t>
            </a:r>
          </a:p>
          <a:p>
            <a:pPr>
              <a:buFont typeface="Arial" panose="020B0604020202020204" pitchFamily="34" charset="0"/>
              <a:buChar char="•"/>
            </a:pPr>
            <a:r>
              <a:rPr lang="de-DE" dirty="0"/>
              <a:t>Project Runners für andere Projekte sperren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89478103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 für ein anderes Projekt aktivieren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Mindestens die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a:t>
            </a: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lang="de-DE" sz="2000" dirty="0">
                <a:solidFill>
                  <a:srgbClr val="000000"/>
                </a:solidFill>
                <a:latin typeface="Arial"/>
              </a:rPr>
              <a:t>Das Projekt, in dem der Runner bereits aktiviert ist</a:t>
            </a: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lang="de-DE" sz="2000" dirty="0">
                <a:solidFill>
                  <a:srgbClr val="000000"/>
                </a:solidFill>
                <a:latin typeface="Arial"/>
              </a:rPr>
              <a:t>Das Projekt, in dem der Runner aktiviert werden soll</a:t>
            </a: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kumimoji="0" lang="de-DE" sz="2000" i="0" u="none" strike="noStrike" kern="0" cap="none" spc="0" normalizeH="0" baseline="0" noProof="0" dirty="0">
                <a:ln>
                  <a:noFill/>
                </a:ln>
                <a:solidFill>
                  <a:srgbClr val="000000"/>
                </a:solidFill>
                <a:effectLst/>
                <a:uLnTx/>
                <a:uFillTx/>
                <a:latin typeface="Arial"/>
                <a:ea typeface="+mn-ea"/>
                <a:cs typeface="+mn-cs"/>
              </a:rPr>
              <a:t>Der Project Runner darf nicht gesperrt sein</a:t>
            </a: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endParaRPr lang="de-DE" sz="2000" dirty="0">
              <a:solidFill>
                <a:srgbClr val="000000"/>
              </a:solidFill>
              <a:latin typeface="Arial"/>
            </a:endParaRP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lang="de-DE" dirty="0">
                <a:solidFill>
                  <a:srgbClr val="000000"/>
                </a:solidFill>
                <a:latin typeface="Arial"/>
              </a:rPr>
              <a:t>Gewünschtes Projekt auswählen</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sz="2400" i="0" u="none" strike="noStrike" kern="0" cap="none" spc="0" normalizeH="0" baseline="0" noProof="0" dirty="0">
                <a:ln>
                  <a:noFill/>
                </a:ln>
                <a:solidFill>
                  <a:srgbClr val="000000"/>
                </a:solidFill>
                <a:effectLst/>
                <a:uLnTx/>
                <a:uFillTx/>
                <a:latin typeface="Arial"/>
                <a:ea typeface="+mn-ea"/>
                <a:cs typeface="+mn-cs"/>
              </a:rPr>
              <a:t>„Settings“ </a:t>
            </a:r>
            <a:r>
              <a:rPr kumimoji="0" lang="de-DE" sz="240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„CI/CD“</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sz="2400" i="0" u="none" strike="noStrike" kern="0" cap="none" spc="0" normalizeH="0" baseline="0" noProof="0" dirty="0">
                <a:ln>
                  <a:noFill/>
                </a:ln>
                <a:solidFill>
                  <a:srgbClr val="000000"/>
                </a:solidFill>
                <a:effectLst/>
                <a:uLnTx/>
                <a:uFillTx/>
                <a:latin typeface="Arial"/>
                <a:ea typeface="+mn-ea"/>
                <a:cs typeface="+mn-cs"/>
              </a:rPr>
              <a:t>„Runners“ aufklappen</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lang="de-DE" dirty="0">
                <a:solidFill>
                  <a:srgbClr val="000000"/>
                </a:solidFill>
                <a:latin typeface="Arial"/>
              </a:rPr>
              <a:t>Im Bereich „Project </a:t>
            </a:r>
            <a:r>
              <a:rPr lang="de-DE" dirty="0" err="1">
                <a:solidFill>
                  <a:srgbClr val="000000"/>
                </a:solidFill>
                <a:latin typeface="Arial"/>
              </a:rPr>
              <a:t>runners</a:t>
            </a:r>
            <a:r>
              <a:rPr lang="de-DE" dirty="0">
                <a:solidFill>
                  <a:srgbClr val="000000"/>
                </a:solidFill>
                <a:latin typeface="Arial"/>
              </a:rPr>
              <a:t>“</a:t>
            </a:r>
          </a:p>
          <a:p>
            <a:pPr marL="857250" lvl="1" indent="-457200">
              <a:buFont typeface="+mj-lt"/>
              <a:buAutoNum type="arabicPeriod"/>
              <a:defRPr/>
            </a:pPr>
            <a:r>
              <a:rPr lang="de-DE" dirty="0">
                <a:solidFill>
                  <a:srgbClr val="000000"/>
                </a:solidFill>
                <a:latin typeface="Arial"/>
                <a:ea typeface="+mn-ea"/>
                <a:cs typeface="+mn-cs"/>
              </a:rPr>
              <a:t>Gewünschten Runner auswählen und</a:t>
            </a:r>
          </a:p>
          <a:p>
            <a:pPr marL="857250" lvl="1" indent="-457200">
              <a:buFont typeface="+mj-lt"/>
              <a:buAutoNum type="arabicPeriod"/>
              <a:defRPr/>
            </a:pPr>
            <a:r>
              <a:rPr kumimoji="0" lang="de-DE" i="0" u="none" strike="noStrike" kern="0" cap="none" spc="0" normalizeH="0" baseline="0" noProof="0" dirty="0">
                <a:ln>
                  <a:noFill/>
                </a:ln>
                <a:solidFill>
                  <a:srgbClr val="000000"/>
                </a:solidFill>
                <a:effectLst/>
                <a:uLnTx/>
                <a:uFillTx/>
                <a:latin typeface="Arial"/>
                <a:ea typeface="+mn-ea"/>
                <a:cs typeface="+mn-cs"/>
              </a:rPr>
              <a:t>„</a:t>
            </a:r>
            <a:r>
              <a:rPr kumimoji="0" lang="de-DE" i="0" u="none" strike="noStrike" kern="0" cap="none" spc="0" normalizeH="0" baseline="0" noProof="0" dirty="0" err="1">
                <a:ln>
                  <a:noFill/>
                </a:ln>
                <a:solidFill>
                  <a:srgbClr val="000000"/>
                </a:solidFill>
                <a:effectLst/>
                <a:uLnTx/>
                <a:uFillTx/>
                <a:latin typeface="Arial"/>
                <a:ea typeface="+mn-ea"/>
                <a:cs typeface="+mn-cs"/>
              </a:rPr>
              <a:t>Enable</a:t>
            </a:r>
            <a:r>
              <a:rPr kumimoji="0" lang="de-DE" i="0" u="none" strike="noStrike" kern="0" cap="none" spc="0" normalizeH="0" baseline="0" noProof="0" dirty="0">
                <a:ln>
                  <a:noFill/>
                </a:ln>
                <a:solidFill>
                  <a:srgbClr val="000000"/>
                </a:solidFill>
                <a:effectLst/>
                <a:uLnTx/>
                <a:uFillTx/>
                <a:latin typeface="Arial"/>
                <a:ea typeface="+mn-ea"/>
                <a:cs typeface="+mn-cs"/>
              </a:rPr>
              <a:t> </a:t>
            </a:r>
            <a:r>
              <a:rPr kumimoji="0" lang="de-DE" i="0" u="none" strike="noStrike" kern="0" cap="none" spc="0" normalizeH="0" baseline="0" noProof="0" dirty="0" err="1">
                <a:ln>
                  <a:noFill/>
                </a:ln>
                <a:solidFill>
                  <a:srgbClr val="000000"/>
                </a:solidFill>
                <a:effectLst/>
                <a:uLnTx/>
                <a:uFillTx/>
                <a:latin typeface="Arial"/>
                <a:ea typeface="+mn-ea"/>
                <a:cs typeface="+mn-cs"/>
              </a:rPr>
              <a:t>for</a:t>
            </a:r>
            <a:r>
              <a:rPr kumimoji="0" lang="de-DE" i="0" u="none" strike="noStrike" kern="0" cap="none" spc="0" normalizeH="0" baseline="0" noProof="0" dirty="0">
                <a:ln>
                  <a:noFill/>
                </a:ln>
                <a:solidFill>
                  <a:srgbClr val="000000"/>
                </a:solidFill>
                <a:effectLst/>
                <a:uLnTx/>
                <a:uFillTx/>
                <a:latin typeface="Arial"/>
                <a:ea typeface="+mn-ea"/>
                <a:cs typeface="+mn-cs"/>
              </a:rPr>
              <a:t> </a:t>
            </a:r>
            <a:r>
              <a:rPr kumimoji="0" lang="de-DE" i="0" u="none" strike="noStrike" kern="0" cap="none" spc="0" normalizeH="0" baseline="0" noProof="0" dirty="0" err="1">
                <a:ln>
                  <a:noFill/>
                </a:ln>
                <a:solidFill>
                  <a:srgbClr val="000000"/>
                </a:solidFill>
                <a:effectLst/>
                <a:uLnTx/>
                <a:uFillTx/>
                <a:latin typeface="Arial"/>
                <a:ea typeface="+mn-ea"/>
                <a:cs typeface="+mn-cs"/>
              </a:rPr>
              <a:t>this</a:t>
            </a:r>
            <a:r>
              <a:rPr kumimoji="0" lang="de-DE" i="0" u="none" strike="noStrike" kern="0" cap="none" spc="0" normalizeH="0" baseline="0" noProof="0" dirty="0">
                <a:ln>
                  <a:noFill/>
                </a:ln>
                <a:solidFill>
                  <a:srgbClr val="000000"/>
                </a:solidFill>
                <a:effectLst/>
                <a:uLnTx/>
                <a:uFillTx/>
                <a:latin typeface="Arial"/>
                <a:ea typeface="+mn-ea"/>
                <a:cs typeface="+mn-cs"/>
              </a:rPr>
              <a:t> </a:t>
            </a:r>
            <a:r>
              <a:rPr kumimoji="0" lang="de-DE" i="0" u="none" strike="noStrike" kern="0" cap="none" spc="0" normalizeH="0" baseline="0" noProof="0" dirty="0" err="1">
                <a:ln>
                  <a:noFill/>
                </a:ln>
                <a:solidFill>
                  <a:srgbClr val="000000"/>
                </a:solidFill>
                <a:effectLst/>
                <a:uLnTx/>
                <a:uFillTx/>
                <a:latin typeface="Arial"/>
                <a:ea typeface="+mn-ea"/>
                <a:cs typeface="+mn-cs"/>
              </a:rPr>
              <a:t>project</a:t>
            </a:r>
            <a:r>
              <a:rPr kumimoji="0" lang="de-DE" i="0" u="none" strike="noStrike" kern="0" cap="none" spc="0" normalizeH="0" baseline="0" noProof="0" dirty="0">
                <a:ln>
                  <a:noFill/>
                </a:ln>
                <a:solidFill>
                  <a:srgbClr val="000000"/>
                </a:solidFill>
                <a:effectLst/>
                <a:uLnTx/>
                <a:uFillTx/>
                <a:latin typeface="Arial"/>
                <a:ea typeface="+mn-ea"/>
                <a:cs typeface="+mn-cs"/>
              </a:rPr>
              <a:t>“ selektieren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23454183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a:t>
            </a:r>
          </a:p>
          <a:p>
            <a:pPr>
              <a:buFont typeface="Arial" panose="020B0604020202020204" pitchFamily="34" charset="0"/>
              <a:buChar char="•"/>
            </a:pPr>
            <a:r>
              <a:rPr lang="de-DE" dirty="0"/>
              <a:t>Einen Project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Project Runner löschen</a:t>
            </a:r>
          </a:p>
          <a:p>
            <a:pPr>
              <a:buFont typeface="Arial" panose="020B0604020202020204" pitchFamily="34" charset="0"/>
              <a:buChar char="•"/>
            </a:pPr>
            <a:r>
              <a:rPr lang="de-DE" dirty="0"/>
              <a:t>Project Runners für ein anderes Projekt aktivieren</a:t>
            </a:r>
          </a:p>
          <a:p>
            <a:pPr>
              <a:buFont typeface="Arial" panose="020B0604020202020204" pitchFamily="34" charset="0"/>
              <a:buChar char="•"/>
            </a:pPr>
            <a:r>
              <a:rPr lang="de-DE" u="sng" dirty="0"/>
              <a:t>Project Runners für andere Projekte sperren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25223185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 für andere Projekte sperren</a:t>
            </a:r>
          </a:p>
          <a:p>
            <a:pPr>
              <a:buFont typeface="Arial" panose="020B0604020202020204" pitchFamily="34" charset="0"/>
              <a:buChar char="•"/>
            </a:pPr>
            <a:r>
              <a:rPr lang="de-DE" dirty="0"/>
              <a:t>Project Runner können für andere Projekte gesperrt werden</a:t>
            </a:r>
          </a:p>
          <a:p>
            <a:pPr marL="457200" indent="-457200">
              <a:buFont typeface="+mj-lt"/>
              <a:buAutoNum type="arabicPeriod"/>
            </a:pPr>
            <a:r>
              <a:rPr lang="de-DE" dirty="0"/>
              <a:t>Gewünschtes Projekt auswählen</a:t>
            </a:r>
          </a:p>
          <a:p>
            <a:pPr marL="457200" indent="-457200">
              <a:buFont typeface="+mj-lt"/>
              <a:buAutoNum type="arabicPeriod"/>
            </a:pPr>
            <a:r>
              <a:rPr lang="de-DE" dirty="0"/>
              <a:t>„Settings“ </a:t>
            </a:r>
            <a:r>
              <a:rPr lang="de-DE" dirty="0">
                <a:sym typeface="Wingdings" panose="05000000000000000000" pitchFamily="2" charset="2"/>
              </a:rPr>
              <a:t> „CI/CD“</a:t>
            </a:r>
          </a:p>
          <a:p>
            <a:pPr marL="457200" indent="-457200">
              <a:buFont typeface="+mj-lt"/>
              <a:buAutoNum type="arabicPeriod"/>
            </a:pPr>
            <a:r>
              <a:rPr lang="de-DE" dirty="0">
                <a:sym typeface="Wingdings" panose="05000000000000000000" pitchFamily="2" charset="2"/>
              </a:rPr>
              <a:t>„Runners“ aufklappen</a:t>
            </a:r>
          </a:p>
          <a:p>
            <a:pPr marL="457200" indent="-457200">
              <a:buFont typeface="+mj-lt"/>
              <a:buAutoNum type="arabicPeriod"/>
            </a:pPr>
            <a:r>
              <a:rPr lang="de-DE" dirty="0">
                <a:sym typeface="Wingdings" panose="05000000000000000000" pitchFamily="2" charset="2"/>
              </a:rPr>
              <a:t>Den zu (</a:t>
            </a:r>
            <a:r>
              <a:rPr lang="de-DE" dirty="0" err="1">
                <a:sym typeface="Wingdings" panose="05000000000000000000" pitchFamily="2" charset="2"/>
              </a:rPr>
              <a:t>ent</a:t>
            </a:r>
            <a:r>
              <a:rPr lang="de-DE" dirty="0">
                <a:sym typeface="Wingdings" panose="05000000000000000000" pitchFamily="2" charset="2"/>
              </a:rPr>
              <a:t>)sperrenden Project Runner auswählen</a:t>
            </a:r>
          </a:p>
          <a:p>
            <a:pPr marL="457200" indent="-457200">
              <a:buFont typeface="+mj-lt"/>
              <a:buAutoNum type="arabicPeriod"/>
            </a:pPr>
            <a:r>
              <a:rPr lang="de-DE" dirty="0"/>
              <a:t>„Edit“ (Stift-Icon) anklicken</a:t>
            </a:r>
          </a:p>
          <a:p>
            <a:pPr marL="457200" indent="-457200">
              <a:buFont typeface="+mj-lt"/>
              <a:buAutoNum type="arabicPeriod"/>
            </a:pPr>
            <a:r>
              <a:rPr lang="de-DE" dirty="0"/>
              <a:t>„Lock </a:t>
            </a:r>
            <a:r>
              <a:rPr lang="de-DE" dirty="0" err="1"/>
              <a:t>to</a:t>
            </a:r>
            <a:r>
              <a:rPr lang="de-DE" dirty="0"/>
              <a:t> </a:t>
            </a:r>
            <a:r>
              <a:rPr lang="de-DE" dirty="0" err="1"/>
              <a:t>current</a:t>
            </a:r>
            <a:r>
              <a:rPr lang="de-DE" dirty="0"/>
              <a:t> </a:t>
            </a:r>
            <a:r>
              <a:rPr lang="de-DE" dirty="0" err="1"/>
              <a:t>projects</a:t>
            </a:r>
            <a:r>
              <a:rPr lang="de-DE" dirty="0"/>
              <a:t>“ auswählen</a:t>
            </a:r>
          </a:p>
          <a:p>
            <a:pPr marL="457200" indent="-457200">
              <a:buFont typeface="+mj-lt"/>
              <a:buAutoNum type="arabicPeriod"/>
            </a:pPr>
            <a:r>
              <a:rPr lang="de-DE" dirty="0"/>
              <a:t>Mit „Save </a:t>
            </a:r>
            <a:r>
              <a:rPr lang="de-DE" dirty="0" err="1"/>
              <a:t>changes</a:t>
            </a:r>
            <a:r>
              <a:rPr lang="de-DE" dirty="0"/>
              <a:t>“ bestätigen</a:t>
            </a:r>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71478016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4A949B8-26D1-19B9-D54B-0FE0C1A24ECC}"/>
              </a:ext>
            </a:extLst>
          </p:cNvPr>
          <p:cNvSpPr>
            <a:spLocks noGrp="1"/>
          </p:cNvSpPr>
          <p:nvPr>
            <p:ph type="title"/>
          </p:nvPr>
        </p:nvSpPr>
        <p:spPr/>
        <p:txBody>
          <a:bodyPr/>
          <a:lstStyle/>
          <a:p>
            <a:r>
              <a:rPr lang="de-DE" dirty="0" err="1"/>
              <a:t>GitLab</a:t>
            </a:r>
            <a:endParaRPr lang="de-DE" dirty="0"/>
          </a:p>
        </p:txBody>
      </p:sp>
      <p:sp>
        <p:nvSpPr>
          <p:cNvPr id="3" name="Inhaltsplatzhalter 2">
            <a:extLst>
              <a:ext uri="{FF2B5EF4-FFF2-40B4-BE49-F238E27FC236}">
                <a16:creationId xmlns:a16="http://schemas.microsoft.com/office/drawing/2014/main" id="{7777310B-D224-1049-81F4-4E85820CA39D}"/>
              </a:ext>
            </a:extLst>
          </p:cNvPr>
          <p:cNvSpPr>
            <a:spLocks noGrp="1"/>
          </p:cNvSpPr>
          <p:nvPr>
            <p:ph idx="1"/>
          </p:nvPr>
        </p:nvSpPr>
        <p:spPr/>
        <p:txBody>
          <a:bodyPr/>
          <a:lstStyle/>
          <a:p>
            <a:pPr marL="0" indent="0">
              <a:buNone/>
            </a:pPr>
            <a:r>
              <a:rPr lang="de-DE" b="1" dirty="0"/>
              <a:t>Runner Status</a:t>
            </a:r>
          </a:p>
        </p:txBody>
      </p:sp>
      <p:graphicFrame>
        <p:nvGraphicFramePr>
          <p:cNvPr id="4" name="Tabelle 4">
            <a:extLst>
              <a:ext uri="{FF2B5EF4-FFF2-40B4-BE49-F238E27FC236}">
                <a16:creationId xmlns:a16="http://schemas.microsoft.com/office/drawing/2014/main" id="{0F1A54FA-1882-4C50-6E9D-11CD3557A19F}"/>
              </a:ext>
            </a:extLst>
          </p:cNvPr>
          <p:cNvGraphicFramePr>
            <a:graphicFrameLocks noGrp="1"/>
          </p:cNvGraphicFramePr>
          <p:nvPr>
            <p:extLst>
              <p:ext uri="{D42A27DB-BD31-4B8C-83A1-F6EECF244321}">
                <p14:modId xmlns:p14="http://schemas.microsoft.com/office/powerpoint/2010/main" val="2914567038"/>
              </p:ext>
            </p:extLst>
          </p:nvPr>
        </p:nvGraphicFramePr>
        <p:xfrm>
          <a:off x="285720" y="874712"/>
          <a:ext cx="8516938" cy="5613400"/>
        </p:xfrm>
        <a:graphic>
          <a:graphicData uri="http://schemas.openxmlformats.org/drawingml/2006/table">
            <a:tbl>
              <a:tblPr firstRow="1" bandRow="1">
                <a:tableStyleId>{21E4AEA4-8DFA-4A89-87EB-49C32662AFE0}</a:tableStyleId>
              </a:tblPr>
              <a:tblGrid>
                <a:gridCol w="4258469">
                  <a:extLst>
                    <a:ext uri="{9D8B030D-6E8A-4147-A177-3AD203B41FA5}">
                      <a16:colId xmlns:a16="http://schemas.microsoft.com/office/drawing/2014/main" val="1535218891"/>
                    </a:ext>
                  </a:extLst>
                </a:gridCol>
                <a:gridCol w="4258469">
                  <a:extLst>
                    <a:ext uri="{9D8B030D-6E8A-4147-A177-3AD203B41FA5}">
                      <a16:colId xmlns:a16="http://schemas.microsoft.com/office/drawing/2014/main" val="1793090123"/>
                    </a:ext>
                  </a:extLst>
                </a:gridCol>
              </a:tblGrid>
              <a:tr h="370840">
                <a:tc>
                  <a:txBody>
                    <a:bodyPr/>
                    <a:lstStyle/>
                    <a:p>
                      <a:r>
                        <a:rPr lang="de-DE" dirty="0"/>
                        <a:t>Runner Status</a:t>
                      </a:r>
                    </a:p>
                  </a:txBody>
                  <a:tcPr>
                    <a:solidFill>
                      <a:srgbClr val="008C5A"/>
                    </a:solidFill>
                  </a:tcPr>
                </a:tc>
                <a:tc>
                  <a:txBody>
                    <a:bodyPr/>
                    <a:lstStyle/>
                    <a:p>
                      <a:r>
                        <a:rPr lang="de-DE" dirty="0"/>
                        <a:t>Beschreibung</a:t>
                      </a:r>
                    </a:p>
                  </a:txBody>
                  <a:tcPr>
                    <a:solidFill>
                      <a:srgbClr val="008C5A"/>
                    </a:solidFill>
                  </a:tcPr>
                </a:tc>
                <a:extLst>
                  <a:ext uri="{0D108BD9-81ED-4DB2-BD59-A6C34878D82A}">
                    <a16:rowId xmlns:a16="http://schemas.microsoft.com/office/drawing/2014/main" val="431683746"/>
                  </a:ext>
                </a:extLst>
              </a:tr>
              <a:tr h="370840">
                <a:tc>
                  <a:txBody>
                    <a:bodyPr/>
                    <a:lstStyle/>
                    <a:p>
                      <a:r>
                        <a:rPr lang="de-DE" dirty="0"/>
                        <a:t>online</a:t>
                      </a:r>
                    </a:p>
                  </a:txBody>
                  <a:tcPr/>
                </a:tc>
                <a:tc>
                  <a:txBody>
                    <a:bodyPr/>
                    <a:lstStyle/>
                    <a:p>
                      <a:pPr rtl="0"/>
                      <a:r>
                        <a:rPr lang="de-DE" sz="1600" b="0" i="0" kern="1200" dirty="0">
                          <a:solidFill>
                            <a:schemeClr val="dk1"/>
                          </a:solidFill>
                          <a:effectLst/>
                          <a:latin typeface="+mn-lt"/>
                          <a:ea typeface="+mn-ea"/>
                          <a:cs typeface="+mn-cs"/>
                        </a:rPr>
                        <a:t>Der Runner hat sich innerhalb der letzten 2 Stunden mit </a:t>
                      </a:r>
                      <a:r>
                        <a:rPr lang="de-DE" sz="1600" b="0" i="0" kern="1200" dirty="0" err="1">
                          <a:solidFill>
                            <a:schemeClr val="dk1"/>
                          </a:solidFill>
                          <a:effectLst/>
                          <a:latin typeface="+mn-lt"/>
                          <a:ea typeface="+mn-ea"/>
                          <a:cs typeface="+mn-cs"/>
                        </a:rPr>
                        <a:t>GitLab</a:t>
                      </a:r>
                      <a:r>
                        <a:rPr lang="de-DE" sz="1600" b="0" i="0" kern="1200" dirty="0">
                          <a:solidFill>
                            <a:schemeClr val="dk1"/>
                          </a:solidFill>
                          <a:effectLst/>
                          <a:latin typeface="+mn-lt"/>
                          <a:ea typeface="+mn-ea"/>
                          <a:cs typeface="+mn-cs"/>
                        </a:rPr>
                        <a:t> in Verbindung gesetzt und ist für die Ausführung von Jobs verfügbar.</a:t>
                      </a:r>
                    </a:p>
                  </a:txBody>
                  <a:tcPr/>
                </a:tc>
                <a:extLst>
                  <a:ext uri="{0D108BD9-81ED-4DB2-BD59-A6C34878D82A}">
                    <a16:rowId xmlns:a16="http://schemas.microsoft.com/office/drawing/2014/main" val="4084393259"/>
                  </a:ext>
                </a:extLst>
              </a:tr>
              <a:tr h="370840">
                <a:tc>
                  <a:txBody>
                    <a:bodyPr/>
                    <a:lstStyle/>
                    <a:p>
                      <a:r>
                        <a:rPr lang="de-DE" dirty="0"/>
                        <a:t>offline</a:t>
                      </a:r>
                    </a:p>
                  </a:txBody>
                  <a:tcPr/>
                </a:tc>
                <a:tc>
                  <a:txBody>
                    <a:bodyPr/>
                    <a:lstStyle/>
                    <a:p>
                      <a:pPr rtl="0"/>
                      <a:r>
                        <a:rPr lang="de-DE" sz="1600" b="0" i="0" kern="1200" dirty="0">
                          <a:solidFill>
                            <a:schemeClr val="dk1"/>
                          </a:solidFill>
                          <a:effectLst/>
                          <a:latin typeface="+mn-lt"/>
                          <a:ea typeface="+mn-ea"/>
                          <a:cs typeface="+mn-cs"/>
                        </a:rPr>
                        <a:t>Der Runner hat sich seit mehr als 2 Stunden nicht mehr mit </a:t>
                      </a:r>
                      <a:r>
                        <a:rPr lang="de-DE" sz="1600" b="0" i="0" kern="1200" dirty="0" err="1">
                          <a:solidFill>
                            <a:schemeClr val="dk1"/>
                          </a:solidFill>
                          <a:effectLst/>
                          <a:latin typeface="+mn-lt"/>
                          <a:ea typeface="+mn-ea"/>
                          <a:cs typeface="+mn-cs"/>
                        </a:rPr>
                        <a:t>GitLab</a:t>
                      </a:r>
                      <a:r>
                        <a:rPr lang="de-DE" sz="1600" b="0" i="0" kern="1200" dirty="0">
                          <a:solidFill>
                            <a:schemeClr val="dk1"/>
                          </a:solidFill>
                          <a:effectLst/>
                          <a:latin typeface="+mn-lt"/>
                          <a:ea typeface="+mn-ea"/>
                          <a:cs typeface="+mn-cs"/>
                        </a:rPr>
                        <a:t> in Verbindung gesetzt und ist nicht verfügbar, um Jobs auszuführen. Überprüfen Sie den Runner, um zu sehen, ob Sie ihn online bringen können.</a:t>
                      </a:r>
                    </a:p>
                  </a:txBody>
                  <a:tcPr/>
                </a:tc>
                <a:extLst>
                  <a:ext uri="{0D108BD9-81ED-4DB2-BD59-A6C34878D82A}">
                    <a16:rowId xmlns:a16="http://schemas.microsoft.com/office/drawing/2014/main" val="2607581212"/>
                  </a:ext>
                </a:extLst>
              </a:tr>
              <a:tr h="370840">
                <a:tc>
                  <a:txBody>
                    <a:bodyPr/>
                    <a:lstStyle/>
                    <a:p>
                      <a:r>
                        <a:rPr lang="de-DE" dirty="0" err="1"/>
                        <a:t>stale</a:t>
                      </a:r>
                      <a:endParaRPr lang="de-DE" dirty="0"/>
                    </a:p>
                  </a:txBody>
                  <a:tcPr/>
                </a:tc>
                <a:tc>
                  <a:txBody>
                    <a:bodyPr/>
                    <a:lstStyle/>
                    <a:p>
                      <a:pPr rtl="0"/>
                      <a:r>
                        <a:rPr lang="de-DE" sz="1600" b="0" i="0" kern="1200" dirty="0">
                          <a:solidFill>
                            <a:schemeClr val="dk1"/>
                          </a:solidFill>
                          <a:effectLst/>
                          <a:latin typeface="+mn-lt"/>
                          <a:ea typeface="+mn-ea"/>
                          <a:cs typeface="+mn-cs"/>
                        </a:rPr>
                        <a:t>Der Runner hat seit mehr als 3 Monaten keinen Kontakt zu </a:t>
                      </a:r>
                      <a:r>
                        <a:rPr lang="de-DE" sz="1600" b="0" i="0" kern="1200" dirty="0" err="1">
                          <a:solidFill>
                            <a:schemeClr val="dk1"/>
                          </a:solidFill>
                          <a:effectLst/>
                          <a:latin typeface="+mn-lt"/>
                          <a:ea typeface="+mn-ea"/>
                          <a:cs typeface="+mn-cs"/>
                        </a:rPr>
                        <a:t>GitLab</a:t>
                      </a:r>
                      <a:r>
                        <a:rPr lang="de-DE" sz="1600" b="0" i="0" kern="1200" dirty="0">
                          <a:solidFill>
                            <a:schemeClr val="dk1"/>
                          </a:solidFill>
                          <a:effectLst/>
                          <a:latin typeface="+mn-lt"/>
                          <a:ea typeface="+mn-ea"/>
                          <a:cs typeface="+mn-cs"/>
                        </a:rPr>
                        <a:t> aufgenommen. Wenn der Läufer vor mehr als 3 Monaten erstellt wurde, aber nie mit der Instanz in Kontakt getreten ist, wird er ebenfalls als veraltet betrachtet.</a:t>
                      </a:r>
                    </a:p>
                  </a:txBody>
                  <a:tcPr/>
                </a:tc>
                <a:extLst>
                  <a:ext uri="{0D108BD9-81ED-4DB2-BD59-A6C34878D82A}">
                    <a16:rowId xmlns:a16="http://schemas.microsoft.com/office/drawing/2014/main" val="85763331"/>
                  </a:ext>
                </a:extLst>
              </a:tr>
              <a:tr h="370840">
                <a:tc>
                  <a:txBody>
                    <a:bodyPr/>
                    <a:lstStyle/>
                    <a:p>
                      <a:r>
                        <a:rPr lang="de-DE" dirty="0" err="1"/>
                        <a:t>never_contacted</a:t>
                      </a:r>
                      <a:endParaRPr lang="de-DE" dirty="0"/>
                    </a:p>
                  </a:txBody>
                  <a:tcPr/>
                </a:tc>
                <a:tc>
                  <a:txBody>
                    <a:bodyPr/>
                    <a:lstStyle/>
                    <a:p>
                      <a:pPr rtl="0"/>
                      <a:r>
                        <a:rPr lang="de-DE" sz="1600" b="0" i="0" kern="1200" dirty="0">
                          <a:solidFill>
                            <a:schemeClr val="dk1"/>
                          </a:solidFill>
                          <a:effectLst/>
                          <a:latin typeface="+mn-lt"/>
                          <a:ea typeface="+mn-ea"/>
                          <a:cs typeface="+mn-cs"/>
                        </a:rPr>
                        <a:t>Der Runner hat sich noch nie mit </a:t>
                      </a:r>
                      <a:r>
                        <a:rPr lang="de-DE" sz="1600" b="0" i="0" kern="1200" dirty="0" err="1">
                          <a:solidFill>
                            <a:schemeClr val="dk1"/>
                          </a:solidFill>
                          <a:effectLst/>
                          <a:latin typeface="+mn-lt"/>
                          <a:ea typeface="+mn-ea"/>
                          <a:cs typeface="+mn-cs"/>
                        </a:rPr>
                        <a:t>GitLab</a:t>
                      </a:r>
                      <a:r>
                        <a:rPr lang="de-DE" sz="1600" b="0" i="0" kern="1200" dirty="0">
                          <a:solidFill>
                            <a:schemeClr val="dk1"/>
                          </a:solidFill>
                          <a:effectLst/>
                          <a:latin typeface="+mn-lt"/>
                          <a:ea typeface="+mn-ea"/>
                          <a:cs typeface="+mn-cs"/>
                        </a:rPr>
                        <a:t> in Verbindung gesetzt. Um den Runner mit </a:t>
                      </a:r>
                      <a:r>
                        <a:rPr lang="de-DE" sz="1600" b="0" i="0" kern="1200" dirty="0" err="1">
                          <a:solidFill>
                            <a:schemeClr val="dk1"/>
                          </a:solidFill>
                          <a:effectLst/>
                          <a:latin typeface="+mn-lt"/>
                          <a:ea typeface="+mn-ea"/>
                          <a:cs typeface="+mn-cs"/>
                        </a:rPr>
                        <a:t>GitLab</a:t>
                      </a:r>
                      <a:r>
                        <a:rPr lang="de-DE" sz="1600" b="0" i="0" kern="1200" dirty="0">
                          <a:solidFill>
                            <a:schemeClr val="dk1"/>
                          </a:solidFill>
                          <a:effectLst/>
                          <a:latin typeface="+mn-lt"/>
                          <a:ea typeface="+mn-ea"/>
                          <a:cs typeface="+mn-cs"/>
                        </a:rPr>
                        <a:t> in Kontakt zu bringen, führen Sie </a:t>
                      </a:r>
                      <a:r>
                        <a:rPr lang="de-DE" sz="1600" b="0" i="0" kern="1200" dirty="0" err="1">
                          <a:solidFill>
                            <a:schemeClr val="dk1"/>
                          </a:solidFill>
                          <a:effectLst/>
                          <a:latin typeface="+mn-lt"/>
                          <a:ea typeface="+mn-ea"/>
                          <a:cs typeface="+mn-cs"/>
                        </a:rPr>
                        <a:t>gitlab-runner</a:t>
                      </a:r>
                      <a:r>
                        <a:rPr lang="de-DE" sz="1600" b="0" i="0" kern="1200" dirty="0">
                          <a:solidFill>
                            <a:schemeClr val="dk1"/>
                          </a:solidFill>
                          <a:effectLst/>
                          <a:latin typeface="+mn-lt"/>
                          <a:ea typeface="+mn-ea"/>
                          <a:cs typeface="+mn-cs"/>
                        </a:rPr>
                        <a:t> </a:t>
                      </a:r>
                      <a:r>
                        <a:rPr lang="de-DE" sz="1600" b="0" i="0" kern="1200" dirty="0" err="1">
                          <a:solidFill>
                            <a:schemeClr val="dk1"/>
                          </a:solidFill>
                          <a:effectLst/>
                          <a:latin typeface="+mn-lt"/>
                          <a:ea typeface="+mn-ea"/>
                          <a:cs typeface="+mn-cs"/>
                        </a:rPr>
                        <a:t>run</a:t>
                      </a:r>
                      <a:r>
                        <a:rPr lang="de-DE" sz="1600" b="0" i="0" kern="1200" dirty="0">
                          <a:solidFill>
                            <a:schemeClr val="dk1"/>
                          </a:solidFill>
                          <a:effectLst/>
                          <a:latin typeface="+mn-lt"/>
                          <a:ea typeface="+mn-ea"/>
                          <a:cs typeface="+mn-cs"/>
                        </a:rPr>
                        <a:t> aus.</a:t>
                      </a:r>
                    </a:p>
                  </a:txBody>
                  <a:tcPr/>
                </a:tc>
                <a:extLst>
                  <a:ext uri="{0D108BD9-81ED-4DB2-BD59-A6C34878D82A}">
                    <a16:rowId xmlns:a16="http://schemas.microsoft.com/office/drawing/2014/main" val="2759603019"/>
                  </a:ext>
                </a:extLst>
              </a:tr>
            </a:tbl>
          </a:graphicData>
        </a:graphic>
      </p:graphicFrame>
    </p:spTree>
    <p:extLst>
      <p:ext uri="{BB962C8B-B14F-4D97-AF65-F5344CB8AC3E}">
        <p14:creationId xmlns:p14="http://schemas.microsoft.com/office/powerpoint/2010/main" val="128779010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FD8A572-C586-1EFF-D76E-60131F18297A}"/>
              </a:ext>
            </a:extLst>
          </p:cNvPr>
          <p:cNvSpPr>
            <a:spLocks noGrp="1"/>
          </p:cNvSpPr>
          <p:nvPr>
            <p:ph type="title"/>
          </p:nvPr>
        </p:nvSpPr>
        <p:spPr/>
        <p:txBody>
          <a:bodyPr/>
          <a:lstStyle/>
          <a:p>
            <a:r>
              <a:rPr lang="de-DE" dirty="0"/>
              <a:t>Wollen wir das?</a:t>
            </a:r>
          </a:p>
        </p:txBody>
      </p:sp>
      <p:sp>
        <p:nvSpPr>
          <p:cNvPr id="3" name="Inhaltsplatzhalter 2">
            <a:extLst>
              <a:ext uri="{FF2B5EF4-FFF2-40B4-BE49-F238E27FC236}">
                <a16:creationId xmlns:a16="http://schemas.microsoft.com/office/drawing/2014/main" id="{68A5B177-F931-DD3F-C78D-5D167B7671E2}"/>
              </a:ext>
            </a:extLst>
          </p:cNvPr>
          <p:cNvSpPr>
            <a:spLocks noGrp="1"/>
          </p:cNvSpPr>
          <p:nvPr>
            <p:ph idx="1"/>
          </p:nvPr>
        </p:nvSpPr>
        <p:spPr/>
        <p:txBody>
          <a:bodyPr/>
          <a:lstStyle/>
          <a:p>
            <a:pPr marL="0" indent="0">
              <a:buNone/>
            </a:pPr>
            <a:r>
              <a:rPr lang="en-US" sz="1600" b="1" i="0" dirty="0">
                <a:solidFill>
                  <a:srgbClr val="222261"/>
                </a:solidFill>
                <a:effectLst/>
                <a:latin typeface="gitlab sans"/>
              </a:rPr>
              <a:t>View statistics for runner performance</a:t>
            </a:r>
          </a:p>
          <a:p>
            <a:pPr marL="0" indent="0">
              <a:buNone/>
            </a:pPr>
            <a:r>
              <a:rPr lang="en-US" sz="1600" dirty="0">
                <a:hlinkClick r:id="rId2"/>
              </a:rPr>
              <a:t>https://docs.gitlab.com/ee/ci/runners/runners_scope.html#view-statistics-for-runner-performance</a:t>
            </a:r>
            <a:r>
              <a:rPr lang="en-US" sz="1600" dirty="0"/>
              <a:t> </a:t>
            </a:r>
          </a:p>
          <a:p>
            <a:pPr marL="0" indent="0">
              <a:buNone/>
            </a:pPr>
            <a:r>
              <a:rPr lang="en-US" sz="1600" dirty="0"/>
              <a:t>As an administrator, you can view runner statistics to learn about the performance of your runner fleet.</a:t>
            </a:r>
          </a:p>
          <a:p>
            <a:pPr marL="0" indent="0">
              <a:buNone/>
            </a:pPr>
            <a:endParaRPr lang="en-US" sz="1600" dirty="0"/>
          </a:p>
          <a:p>
            <a:pPr marL="0" indent="0">
              <a:buNone/>
            </a:pPr>
            <a:r>
              <a:rPr lang="en-US" sz="1600" dirty="0"/>
              <a:t>The Median job queued time value is calculated by sampling the queue duration of the most recent 100 jobs that were run by Instance runners. Jobs from only the latest 5000 runners are considered.</a:t>
            </a:r>
          </a:p>
          <a:p>
            <a:pPr marL="0" indent="0">
              <a:buNone/>
            </a:pPr>
            <a:endParaRPr lang="en-US" sz="1600" dirty="0"/>
          </a:p>
          <a:p>
            <a:pPr marL="0" indent="0">
              <a:buNone/>
            </a:pPr>
            <a:r>
              <a:rPr lang="en-US" sz="1600" dirty="0"/>
              <a:t>The median is a value that falls into the 50th percentile: half of the jobs queued for longer than the median value, and half of the jobs queued for less than the median value.</a:t>
            </a:r>
          </a:p>
          <a:p>
            <a:pPr marL="0" indent="0">
              <a:buNone/>
            </a:pPr>
            <a:endParaRPr lang="en-US" sz="1600" dirty="0"/>
          </a:p>
          <a:p>
            <a:pPr marL="0" indent="0">
              <a:buNone/>
            </a:pPr>
            <a:r>
              <a:rPr lang="en-US" sz="1600" dirty="0"/>
              <a:t>To view runner statistics:</a:t>
            </a:r>
          </a:p>
          <a:p>
            <a:pPr marL="0" indent="0">
              <a:buNone/>
            </a:pPr>
            <a:endParaRPr lang="en-US" sz="1600" dirty="0"/>
          </a:p>
          <a:p>
            <a:pPr>
              <a:buFont typeface="+mj-lt"/>
              <a:buAutoNum type="arabicPeriod"/>
            </a:pPr>
            <a:r>
              <a:rPr lang="en-US" sz="1600" dirty="0"/>
              <a:t>On the left sidebar, at the bottom, select Admin Area.</a:t>
            </a:r>
          </a:p>
          <a:p>
            <a:pPr>
              <a:buFont typeface="+mj-lt"/>
              <a:buAutoNum type="arabicPeriod"/>
            </a:pPr>
            <a:r>
              <a:rPr lang="en-US" sz="1600" dirty="0"/>
              <a:t>Select CI/CD &gt; Runners.</a:t>
            </a:r>
          </a:p>
          <a:p>
            <a:pPr>
              <a:buFont typeface="+mj-lt"/>
              <a:buAutoNum type="arabicPeriod"/>
            </a:pPr>
            <a:r>
              <a:rPr lang="en-US" sz="1600" dirty="0"/>
              <a:t>Select View metrics.</a:t>
            </a:r>
            <a:endParaRPr lang="de-DE" sz="1600" dirty="0"/>
          </a:p>
        </p:txBody>
      </p:sp>
    </p:spTree>
    <p:extLst>
      <p:ext uri="{BB962C8B-B14F-4D97-AF65-F5344CB8AC3E}">
        <p14:creationId xmlns:p14="http://schemas.microsoft.com/office/powerpoint/2010/main" val="160149482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0F13BC-8108-19BA-4223-072A23AF3437}"/>
              </a:ext>
            </a:extLst>
          </p:cNvPr>
          <p:cNvSpPr>
            <a:spLocks noGrp="1"/>
          </p:cNvSpPr>
          <p:nvPr>
            <p:ph type="title"/>
          </p:nvPr>
        </p:nvSpPr>
        <p:spPr/>
        <p:txBody>
          <a:bodyPr/>
          <a:lstStyle/>
          <a:p>
            <a:r>
              <a:rPr lang="de-DE" dirty="0"/>
              <a:t>Wollen wir das?</a:t>
            </a:r>
          </a:p>
        </p:txBody>
      </p:sp>
      <p:sp>
        <p:nvSpPr>
          <p:cNvPr id="3" name="Inhaltsplatzhalter 2">
            <a:extLst>
              <a:ext uri="{FF2B5EF4-FFF2-40B4-BE49-F238E27FC236}">
                <a16:creationId xmlns:a16="http://schemas.microsoft.com/office/drawing/2014/main" id="{3B8A68ED-466D-F7C4-4563-B9735AAA13DF}"/>
              </a:ext>
            </a:extLst>
          </p:cNvPr>
          <p:cNvSpPr>
            <a:spLocks noGrp="1"/>
          </p:cNvSpPr>
          <p:nvPr>
            <p:ph idx="1"/>
          </p:nvPr>
        </p:nvSpPr>
        <p:spPr/>
        <p:txBody>
          <a:bodyPr/>
          <a:lstStyle/>
          <a:p>
            <a:pPr marL="0" indent="0">
              <a:buNone/>
            </a:pPr>
            <a:r>
              <a:rPr lang="en-US" sz="1400" b="1" i="0" dirty="0">
                <a:solidFill>
                  <a:srgbClr val="222261"/>
                </a:solidFill>
                <a:effectLst/>
                <a:latin typeface="gitlab sans"/>
              </a:rPr>
              <a:t>Determine which runners need to be upgraded</a:t>
            </a:r>
          </a:p>
          <a:p>
            <a:pPr marL="0" indent="0">
              <a:buNone/>
            </a:pPr>
            <a:r>
              <a:rPr lang="de-DE" sz="1400" dirty="0">
                <a:hlinkClick r:id="rId2"/>
              </a:rPr>
              <a:t>https://docs.gitlab.com/ee/ci/runners/runners_scope.html#determine-which-runners-need-to-be-upgraded</a:t>
            </a:r>
            <a:r>
              <a:rPr lang="de-DE" sz="1400" dirty="0"/>
              <a:t> </a:t>
            </a:r>
          </a:p>
          <a:p>
            <a:pPr marL="0" indent="0">
              <a:buNone/>
            </a:pPr>
            <a:r>
              <a:rPr lang="en-US" sz="1400" dirty="0"/>
              <a:t>The version of GitLab Runner used by your runners should be kept up-to-date.</a:t>
            </a:r>
          </a:p>
          <a:p>
            <a:pPr marL="0" indent="0">
              <a:buNone/>
            </a:pPr>
            <a:endParaRPr lang="en-US" sz="1400" dirty="0"/>
          </a:p>
          <a:p>
            <a:pPr marL="0" indent="0">
              <a:buNone/>
            </a:pPr>
            <a:r>
              <a:rPr lang="en-US" sz="1400" dirty="0"/>
              <a:t>To determine which runners need to be upgraded:</a:t>
            </a:r>
          </a:p>
          <a:p>
            <a:pPr marL="0" indent="0">
              <a:buNone/>
            </a:pPr>
            <a:endParaRPr lang="en-US" sz="1400" dirty="0"/>
          </a:p>
          <a:p>
            <a:pPr>
              <a:buFont typeface="+mj-lt"/>
              <a:buAutoNum type="arabicPeriod"/>
            </a:pPr>
            <a:r>
              <a:rPr lang="en-US" sz="1400" dirty="0"/>
              <a:t>View the list of runners:</a:t>
            </a:r>
          </a:p>
          <a:p>
            <a:pPr lvl="1">
              <a:buFont typeface="Arial" panose="020B0604020202020204" pitchFamily="34" charset="0"/>
              <a:buChar char="•"/>
            </a:pPr>
            <a:r>
              <a:rPr lang="en-US" sz="1400" dirty="0"/>
              <a:t>For a group:</a:t>
            </a:r>
          </a:p>
          <a:p>
            <a:pPr marL="1257300" lvl="2" indent="-342900">
              <a:buFont typeface="+mj-lt"/>
              <a:buAutoNum type="arabicPeriod"/>
            </a:pPr>
            <a:r>
              <a:rPr lang="en-US" sz="1400" dirty="0"/>
              <a:t>On the left sidebar, select Search or go to and find your group.</a:t>
            </a:r>
          </a:p>
          <a:p>
            <a:pPr marL="1257300" lvl="2" indent="-342900">
              <a:buFont typeface="+mj-lt"/>
              <a:buAutoNum type="arabicPeriod"/>
            </a:pPr>
            <a:r>
              <a:rPr lang="en-US" sz="1400" dirty="0"/>
              <a:t>Select Build &gt; Runners.</a:t>
            </a:r>
          </a:p>
          <a:p>
            <a:pPr lvl="1">
              <a:buFont typeface="Arial" panose="020B0604020202020204" pitchFamily="34" charset="0"/>
              <a:buChar char="•"/>
            </a:pPr>
            <a:r>
              <a:rPr lang="en-US" sz="1400" dirty="0"/>
              <a:t>For the instance:</a:t>
            </a:r>
          </a:p>
          <a:p>
            <a:pPr marL="1257300" lvl="2" indent="-342900">
              <a:buFont typeface="+mj-lt"/>
              <a:buAutoNum type="arabicPeriod"/>
            </a:pPr>
            <a:r>
              <a:rPr lang="en-US" sz="1400" dirty="0"/>
              <a:t>On the left sidebar, at the bottom, select Admin Area.</a:t>
            </a:r>
          </a:p>
          <a:p>
            <a:pPr marL="1257300" lvl="2" indent="-342900">
              <a:buFont typeface="+mj-lt"/>
              <a:buAutoNum type="arabicPeriod"/>
            </a:pPr>
            <a:r>
              <a:rPr lang="en-US" sz="1400" dirty="0"/>
              <a:t>Select CI/CD &gt; Runners.</a:t>
            </a:r>
          </a:p>
          <a:p>
            <a:pPr>
              <a:buFont typeface="+mj-lt"/>
              <a:buAutoNum type="arabicPeriod"/>
            </a:pPr>
            <a:r>
              <a:rPr lang="en-US" sz="1400" dirty="0"/>
              <a:t>Above the list of runners, view the status:</a:t>
            </a:r>
          </a:p>
          <a:p>
            <a:pPr lvl="1">
              <a:buFont typeface="Arial" panose="020B0604020202020204" pitchFamily="34" charset="0"/>
              <a:buChar char="•"/>
            </a:pPr>
            <a:r>
              <a:rPr lang="en-US" sz="1400" dirty="0"/>
              <a:t>Outdated - recommended: The runner does not have the latest PATCH version, which may make it vulnerable to security or high severity bugs. Or, the runner is one or more MAJOR versions behind your GitLab instance, so some features may not be available or work properly.</a:t>
            </a:r>
          </a:p>
          <a:p>
            <a:pPr lvl="1">
              <a:buFont typeface="Arial" panose="020B0604020202020204" pitchFamily="34" charset="0"/>
              <a:buChar char="•"/>
            </a:pPr>
            <a:r>
              <a:rPr lang="en-US" sz="1400" dirty="0"/>
              <a:t>Outdated - available: Newer versions are available but upgrading is not critical.</a:t>
            </a:r>
          </a:p>
          <a:p>
            <a:pPr>
              <a:buFont typeface="+mj-lt"/>
              <a:buAutoNum type="arabicPeriod"/>
            </a:pPr>
            <a:r>
              <a:rPr lang="en-US" sz="1400" dirty="0"/>
              <a:t>Filter the list by status to view which individual runners need to be upgraded.</a:t>
            </a:r>
            <a:endParaRPr lang="de-DE" sz="1400" dirty="0"/>
          </a:p>
        </p:txBody>
      </p:sp>
    </p:spTree>
    <p:extLst>
      <p:ext uri="{BB962C8B-B14F-4D97-AF65-F5344CB8AC3E}">
        <p14:creationId xmlns:p14="http://schemas.microsoft.com/office/powerpoint/2010/main" val="275893721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5E3AFA-0458-C497-D9D7-15F0BDB24297}"/>
              </a:ext>
            </a:extLst>
          </p:cNvPr>
          <p:cNvSpPr>
            <a:spLocks noGrp="1"/>
          </p:cNvSpPr>
          <p:nvPr>
            <p:ph type="title"/>
          </p:nvPr>
        </p:nvSpPr>
        <p:spPr/>
        <p:txBody>
          <a:bodyPr/>
          <a:lstStyle/>
          <a:p>
            <a:r>
              <a:rPr lang="de-DE" dirty="0"/>
              <a:t>Wollen wir das?</a:t>
            </a:r>
          </a:p>
        </p:txBody>
      </p:sp>
      <p:sp>
        <p:nvSpPr>
          <p:cNvPr id="3" name="Inhaltsplatzhalter 2">
            <a:extLst>
              <a:ext uri="{FF2B5EF4-FFF2-40B4-BE49-F238E27FC236}">
                <a16:creationId xmlns:a16="http://schemas.microsoft.com/office/drawing/2014/main" id="{A0925B80-D309-F6B7-9EA9-4A5A21D5DB61}"/>
              </a:ext>
            </a:extLst>
          </p:cNvPr>
          <p:cNvSpPr>
            <a:spLocks noGrp="1"/>
          </p:cNvSpPr>
          <p:nvPr>
            <p:ph idx="1"/>
          </p:nvPr>
        </p:nvSpPr>
        <p:spPr/>
        <p:txBody>
          <a:bodyPr/>
          <a:lstStyle/>
          <a:p>
            <a:pPr marL="0" indent="0">
              <a:buNone/>
            </a:pPr>
            <a:r>
              <a:rPr lang="en-US" b="1" i="0" dirty="0">
                <a:solidFill>
                  <a:srgbClr val="222261"/>
                </a:solidFill>
                <a:effectLst/>
                <a:latin typeface="gitlab sans"/>
              </a:rPr>
              <a:t>Determine the IP address of a runner</a:t>
            </a:r>
          </a:p>
          <a:p>
            <a:pPr marL="0" indent="0">
              <a:buNone/>
            </a:pPr>
            <a:r>
              <a:rPr lang="de-DE" dirty="0"/>
              <a:t>Viel.</a:t>
            </a:r>
          </a:p>
          <a:p>
            <a:pPr marL="0" indent="0">
              <a:buNone/>
            </a:pPr>
            <a:r>
              <a:rPr lang="de-DE" dirty="0"/>
              <a:t>Hier: </a:t>
            </a:r>
            <a:r>
              <a:rPr lang="de-DE" dirty="0">
                <a:hlinkClick r:id="rId3"/>
              </a:rPr>
              <a:t>https://docs.gitlab.com/ee/ci/runners/runners_scope.html#determine-the-ip-address-of-a-runner</a:t>
            </a:r>
            <a:r>
              <a:rPr lang="de-DE" dirty="0"/>
              <a:t> </a:t>
            </a:r>
          </a:p>
        </p:txBody>
      </p:sp>
    </p:spTree>
    <p:extLst>
      <p:ext uri="{BB962C8B-B14F-4D97-AF65-F5344CB8AC3E}">
        <p14:creationId xmlns:p14="http://schemas.microsoft.com/office/powerpoint/2010/main" val="330843072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Runner registrieren</a:t>
            </a:r>
          </a:p>
          <a:p>
            <a:pPr marL="0" indent="0">
              <a:buNone/>
            </a:pPr>
            <a:r>
              <a:rPr lang="de-DE" dirty="0"/>
              <a:t>Ist schon am Anfang beschrieben.</a:t>
            </a:r>
          </a:p>
          <a:p>
            <a:pPr marL="0" indent="0">
              <a:buNone/>
            </a:pPr>
            <a:r>
              <a:rPr lang="de-DE" dirty="0">
                <a:hlinkClick r:id="rId3"/>
              </a:rPr>
              <a:t>https://docs.gitlab.com/runner/register/?tab=Linux</a:t>
            </a:r>
            <a:r>
              <a:rPr lang="de-DE" dirty="0"/>
              <a:t> </a:t>
            </a:r>
          </a:p>
          <a:p>
            <a:pPr marL="0" indent="0">
              <a:buNone/>
            </a:pPr>
            <a:endParaRPr lang="de-DE" b="1" dirty="0"/>
          </a:p>
          <a:p>
            <a:pPr marL="0" indent="0">
              <a:buNone/>
            </a:pPr>
            <a:endParaRPr lang="de-DE" b="1" dirty="0"/>
          </a:p>
        </p:txBody>
      </p:sp>
    </p:spTree>
    <p:extLst>
      <p:ext uri="{BB962C8B-B14F-4D97-AF65-F5344CB8AC3E}">
        <p14:creationId xmlns:p14="http://schemas.microsoft.com/office/powerpoint/2010/main" val="2238531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Basics</a:t>
            </a:r>
          </a:p>
          <a:p>
            <a:pPr>
              <a:buFont typeface="Arial" panose="020B0604020202020204" pitchFamily="34" charset="0"/>
              <a:buChar char="•"/>
            </a:pPr>
            <a:r>
              <a:rPr lang="de-DE" dirty="0" err="1"/>
              <a:t>GitLab</a:t>
            </a:r>
            <a:r>
              <a:rPr lang="de-DE" dirty="0"/>
              <a:t> Runner arbeiten mit </a:t>
            </a:r>
            <a:r>
              <a:rPr lang="de-DE" dirty="0" err="1"/>
              <a:t>GitLab</a:t>
            </a:r>
            <a:r>
              <a:rPr lang="de-DE" dirty="0"/>
              <a:t> CI/CD zusammen</a:t>
            </a:r>
          </a:p>
          <a:p>
            <a:pPr lvl="1">
              <a:buFont typeface="Arial" panose="020B0604020202020204" pitchFamily="34" charset="0"/>
              <a:buChar char="•"/>
            </a:pPr>
            <a:r>
              <a:rPr lang="de-DE" dirty="0"/>
              <a:t>… um Aufträge (</a:t>
            </a:r>
            <a:r>
              <a:rPr lang="de-DE" dirty="0" err="1"/>
              <a:t>jobs</a:t>
            </a:r>
            <a:r>
              <a:rPr lang="de-DE" dirty="0"/>
              <a:t>) in einer Pipeline auszuführen</a:t>
            </a:r>
          </a:p>
          <a:p>
            <a:pPr>
              <a:buFont typeface="Arial" panose="020B0604020202020204" pitchFamily="34" charset="0"/>
              <a:buChar char="•"/>
            </a:pPr>
            <a:r>
              <a:rPr lang="de-DE" dirty="0"/>
              <a:t>Zwei Varianten</a:t>
            </a:r>
          </a:p>
          <a:p>
            <a:pPr marL="857250" lvl="1" indent="-457200">
              <a:buFont typeface="+mj-lt"/>
              <a:buAutoNum type="arabicPeriod"/>
            </a:pPr>
            <a:r>
              <a:rPr lang="de-DE" dirty="0" err="1"/>
              <a:t>GitLab-hosted</a:t>
            </a:r>
            <a:r>
              <a:rPr lang="de-DE" dirty="0"/>
              <a:t> Runners</a:t>
            </a:r>
          </a:p>
          <a:p>
            <a:pPr marL="857250" lvl="1" indent="-457200">
              <a:buFont typeface="+mj-lt"/>
              <a:buAutoNum type="arabicPeriod"/>
            </a:pPr>
            <a:r>
              <a:rPr lang="de-DE" dirty="0"/>
              <a:t>Self-</a:t>
            </a:r>
            <a:r>
              <a:rPr lang="de-DE" dirty="0" err="1"/>
              <a:t>managed</a:t>
            </a:r>
            <a:r>
              <a:rPr lang="de-DE" dirty="0"/>
              <a:t> Runners</a:t>
            </a:r>
          </a:p>
          <a:p>
            <a:pPr marL="400050" lvl="1" indent="0">
              <a:buNone/>
            </a:pPr>
            <a:endParaRPr lang="de-DE" dirty="0"/>
          </a:p>
          <a:p>
            <a:pPr>
              <a:buFont typeface="Arial" panose="020B0604020202020204" pitchFamily="34" charset="0"/>
              <a:buChar char="•"/>
            </a:pPr>
            <a:r>
              <a:rPr lang="de-DE" dirty="0" err="1"/>
              <a:t>GitLab-hosted</a:t>
            </a:r>
            <a:r>
              <a:rPr lang="de-DE" dirty="0"/>
              <a:t> Runners</a:t>
            </a:r>
          </a:p>
          <a:p>
            <a:pPr lvl="1">
              <a:buFont typeface="Arial" panose="020B0604020202020204" pitchFamily="34" charset="0"/>
              <a:buChar char="•"/>
            </a:pPr>
            <a:r>
              <a:rPr lang="de-DE" dirty="0"/>
              <a:t>GitLab.com oder „</a:t>
            </a:r>
            <a:r>
              <a:rPr lang="de-DE" dirty="0" err="1"/>
              <a:t>GitLab</a:t>
            </a:r>
            <a:r>
              <a:rPr lang="de-DE" dirty="0"/>
              <a:t> Dedicated“* </a:t>
            </a:r>
            <a:r>
              <a:rPr lang="de-DE" dirty="0">
                <a:sym typeface="Wingdings" panose="05000000000000000000" pitchFamily="2" charset="2"/>
              </a:rPr>
              <a:t> verwaltet durch </a:t>
            </a:r>
            <a:r>
              <a:rPr lang="de-DE" dirty="0" err="1">
                <a:sym typeface="Wingdings" panose="05000000000000000000" pitchFamily="2" charset="2"/>
              </a:rPr>
              <a:t>GitLab</a:t>
            </a:r>
            <a:endParaRPr lang="de-DE" dirty="0">
              <a:sym typeface="Wingdings" panose="05000000000000000000" pitchFamily="2" charset="2"/>
            </a:endParaRPr>
          </a:p>
          <a:p>
            <a:pPr lvl="1">
              <a:buFont typeface="Arial" panose="020B0604020202020204" pitchFamily="34" charset="0"/>
              <a:buChar char="•"/>
            </a:pPr>
            <a:r>
              <a:rPr lang="de-DE" dirty="0"/>
              <a:t>Bei </a:t>
            </a:r>
            <a:r>
              <a:rPr lang="de-DE" dirty="0" err="1"/>
              <a:t>default</a:t>
            </a:r>
            <a:r>
              <a:rPr lang="de-DE" dirty="0"/>
              <a:t> für alle Projekte </a:t>
            </a:r>
            <a:r>
              <a:rPr lang="de-DE" dirty="0" err="1"/>
              <a:t>enabled</a:t>
            </a:r>
            <a:endParaRPr lang="de-DE" dirty="0"/>
          </a:p>
          <a:p>
            <a:pPr>
              <a:buFont typeface="Arial" panose="020B0604020202020204" pitchFamily="34" charset="0"/>
              <a:buChar char="•"/>
            </a:pPr>
            <a:r>
              <a:rPr lang="de-DE" b="1" dirty="0"/>
              <a:t>Self-</a:t>
            </a:r>
            <a:r>
              <a:rPr lang="de-DE" b="1" dirty="0" err="1"/>
              <a:t>managed</a:t>
            </a:r>
            <a:r>
              <a:rPr lang="de-DE" b="1" dirty="0"/>
              <a:t> Runners</a:t>
            </a:r>
          </a:p>
          <a:p>
            <a:pPr lvl="1">
              <a:buFont typeface="Arial" panose="020B0604020202020204" pitchFamily="34" charset="0"/>
              <a:buChar char="•"/>
            </a:pPr>
            <a:r>
              <a:rPr lang="de-DE" dirty="0" err="1"/>
              <a:t>GitLab</a:t>
            </a:r>
            <a:r>
              <a:rPr lang="de-DE" dirty="0"/>
              <a:t> Runner auf Infrastruktur installieren</a:t>
            </a:r>
          </a:p>
          <a:p>
            <a:pPr lvl="1">
              <a:buFont typeface="Arial" panose="020B0604020202020204" pitchFamily="34" charset="0"/>
              <a:buChar char="•"/>
            </a:pPr>
            <a:r>
              <a:rPr lang="de-DE" dirty="0"/>
              <a:t>Im Anschluss im </a:t>
            </a:r>
            <a:r>
              <a:rPr lang="de-DE" dirty="0" err="1"/>
              <a:t>GitLab</a:t>
            </a:r>
            <a:r>
              <a:rPr lang="de-DE" dirty="0"/>
              <a:t> registrieren</a:t>
            </a:r>
          </a:p>
          <a:p>
            <a:pPr marL="0" indent="0" algn="l">
              <a:buNone/>
            </a:pPr>
            <a:r>
              <a:rPr lang="de-DE" sz="1400" dirty="0">
                <a:latin typeface="+mj-lt"/>
              </a:rPr>
              <a:t>*</a:t>
            </a:r>
            <a:r>
              <a:rPr lang="en-US" sz="1400" b="0" i="0" dirty="0">
                <a:solidFill>
                  <a:srgbClr val="171321"/>
                </a:solidFill>
                <a:effectLst/>
                <a:latin typeface="+mj-lt"/>
              </a:rPr>
              <a:t>GitLab Enterprise </a:t>
            </a:r>
            <a:r>
              <a:rPr lang="en-US" sz="1400" b="0" i="0" dirty="0" err="1">
                <a:solidFill>
                  <a:srgbClr val="171321"/>
                </a:solidFill>
                <a:effectLst/>
                <a:latin typeface="+mj-lt"/>
              </a:rPr>
              <a:t>DevSecOps</a:t>
            </a:r>
            <a:r>
              <a:rPr lang="en-US" sz="1400" b="0" i="0" dirty="0">
                <a:solidFill>
                  <a:srgbClr val="171321"/>
                </a:solidFill>
                <a:effectLst/>
                <a:latin typeface="+mj-lt"/>
              </a:rPr>
              <a:t> Platform as a single-tenant SaaS deployment</a:t>
            </a:r>
          </a:p>
          <a:p>
            <a:pPr marL="0" indent="0">
              <a:buNone/>
            </a:pPr>
            <a:br>
              <a:rPr lang="en-US" b="0" i="0" dirty="0">
                <a:solidFill>
                  <a:srgbClr val="171321"/>
                </a:solidFill>
                <a:effectLst/>
                <a:latin typeface="Inter"/>
              </a:rPr>
            </a:br>
            <a:endParaRPr lang="de-DE" dirty="0"/>
          </a:p>
          <a:p>
            <a:pPr marL="457200" indent="-457200">
              <a:buFont typeface="+mj-lt"/>
              <a:buAutoNum type="arabicPeriod"/>
            </a:pPr>
            <a:endParaRPr lang="de-DE" dirty="0"/>
          </a:p>
        </p:txBody>
      </p:sp>
    </p:spTree>
    <p:extLst>
      <p:ext uri="{BB962C8B-B14F-4D97-AF65-F5344CB8AC3E}">
        <p14:creationId xmlns:p14="http://schemas.microsoft.com/office/powerpoint/2010/main" val="126212406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err="1"/>
              <a:t>Executors</a:t>
            </a:r>
            <a:endParaRPr lang="de-DE" b="1" dirty="0"/>
          </a:p>
        </p:txBody>
      </p:sp>
    </p:spTree>
    <p:extLst>
      <p:ext uri="{BB962C8B-B14F-4D97-AF65-F5344CB8AC3E}">
        <p14:creationId xmlns:p14="http://schemas.microsoft.com/office/powerpoint/2010/main" val="94973009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Runner konfigurieren</a:t>
            </a:r>
          </a:p>
          <a:p>
            <a:pPr marL="0" indent="0">
              <a:buNone/>
            </a:pPr>
            <a:r>
              <a:rPr lang="de-DE" dirty="0"/>
              <a:t>Wird durch das vorherige abgefrühstückt.</a:t>
            </a:r>
          </a:p>
          <a:p>
            <a:pPr marL="0" indent="0">
              <a:buNone/>
            </a:pPr>
            <a:endParaRPr lang="de-DE" dirty="0"/>
          </a:p>
          <a:p>
            <a:pPr marL="0" indent="0">
              <a:buNone/>
            </a:pPr>
            <a:r>
              <a:rPr lang="de-DE" dirty="0"/>
              <a:t>Die Doku von </a:t>
            </a:r>
            <a:r>
              <a:rPr lang="de-DE" dirty="0" err="1"/>
              <a:t>GitLab</a:t>
            </a:r>
            <a:r>
              <a:rPr lang="de-DE" dirty="0"/>
              <a:t> selbst ist super lang:</a:t>
            </a:r>
          </a:p>
          <a:p>
            <a:pPr marL="0" indent="0">
              <a:buNone/>
            </a:pPr>
            <a:r>
              <a:rPr lang="de-DE">
                <a:hlinkClick r:id="rId3"/>
              </a:rPr>
              <a:t>https://docs.gitlab.com/ee/ci/runners/configure_runners.html</a:t>
            </a:r>
            <a:r>
              <a:rPr lang="de-DE"/>
              <a:t> </a:t>
            </a:r>
            <a:endParaRPr lang="de-DE" dirty="0"/>
          </a:p>
          <a:p>
            <a:pPr marL="0" indent="0">
              <a:buNone/>
            </a:pPr>
            <a:endParaRPr lang="de-DE" b="1" dirty="0"/>
          </a:p>
        </p:txBody>
      </p:sp>
    </p:spTree>
    <p:extLst>
      <p:ext uri="{BB962C8B-B14F-4D97-AF65-F5344CB8AC3E}">
        <p14:creationId xmlns:p14="http://schemas.microsoft.com/office/powerpoint/2010/main" val="218581007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cap="none" dirty="0"/>
              <a:t>Container/Docker Registry</a:t>
            </a:r>
          </a:p>
        </p:txBody>
      </p:sp>
      <p:sp>
        <p:nvSpPr>
          <p:cNvPr id="3" name="Untertitel 2"/>
          <p:cNvSpPr>
            <a:spLocks noGrp="1"/>
          </p:cNvSpPr>
          <p:nvPr>
            <p:ph type="body" idx="1"/>
          </p:nvPr>
        </p:nvSpPr>
        <p:spPr/>
        <p:txBody>
          <a:bodyPr/>
          <a:lstStyle/>
          <a:p>
            <a:r>
              <a:rPr lang="de-DE" dirty="0"/>
              <a:t>Grundlagen von</a:t>
            </a:r>
          </a:p>
        </p:txBody>
      </p:sp>
    </p:spTree>
    <p:extLst>
      <p:ext uri="{BB962C8B-B14F-4D97-AF65-F5344CB8AC3E}">
        <p14:creationId xmlns:p14="http://schemas.microsoft.com/office/powerpoint/2010/main" val="280902155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5E7C6E1-B055-3AFC-5E69-1173C8DA414C}"/>
              </a:ext>
            </a:extLst>
          </p:cNvPr>
          <p:cNvSpPr>
            <a:spLocks noGrp="1"/>
          </p:cNvSpPr>
          <p:nvPr>
            <p:ph type="title"/>
          </p:nvPr>
        </p:nvSpPr>
        <p:spPr/>
        <p:txBody>
          <a:bodyPr/>
          <a:lstStyle/>
          <a:p>
            <a:r>
              <a:rPr lang="de-DE" dirty="0"/>
              <a:t>Container Registry</a:t>
            </a:r>
          </a:p>
        </p:txBody>
      </p:sp>
      <p:sp>
        <p:nvSpPr>
          <p:cNvPr id="3" name="Inhaltsplatzhalter 2">
            <a:extLst>
              <a:ext uri="{FF2B5EF4-FFF2-40B4-BE49-F238E27FC236}">
                <a16:creationId xmlns:a16="http://schemas.microsoft.com/office/drawing/2014/main" id="{2F072594-2447-5EB7-7AAF-47596D7C1121}"/>
              </a:ext>
            </a:extLst>
          </p:cNvPr>
          <p:cNvSpPr>
            <a:spLocks noGrp="1"/>
          </p:cNvSpPr>
          <p:nvPr>
            <p:ph idx="1"/>
          </p:nvPr>
        </p:nvSpPr>
        <p:spPr/>
        <p:txBody>
          <a:bodyPr/>
          <a:lstStyle/>
          <a:p>
            <a:pPr marL="0" indent="0">
              <a:buNone/>
            </a:pPr>
            <a:endParaRPr lang="de-DE" dirty="0"/>
          </a:p>
        </p:txBody>
      </p:sp>
    </p:spTree>
    <p:extLst>
      <p:ext uri="{BB962C8B-B14F-4D97-AF65-F5344CB8AC3E}">
        <p14:creationId xmlns:p14="http://schemas.microsoft.com/office/powerpoint/2010/main" val="815456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2146DD8-05B8-7584-3FBF-08CA507E3A90}"/>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C06FAB7F-F7B8-5D04-9D0E-03CE22DABD2F}"/>
              </a:ext>
            </a:extLst>
          </p:cNvPr>
          <p:cNvSpPr>
            <a:spLocks noGrp="1"/>
          </p:cNvSpPr>
          <p:nvPr>
            <p:ph idx="1"/>
          </p:nvPr>
        </p:nvSpPr>
        <p:spPr/>
        <p:txBody>
          <a:bodyPr/>
          <a:lstStyle/>
          <a:p>
            <a:pPr marL="0" indent="0">
              <a:buNone/>
            </a:pPr>
            <a:r>
              <a:rPr lang="de-DE" b="1" dirty="0" err="1"/>
              <a:t>GitLab</a:t>
            </a:r>
            <a:r>
              <a:rPr lang="de-DE" b="1" dirty="0"/>
              <a:t> Architektur</a:t>
            </a:r>
          </a:p>
          <a:p>
            <a:pPr>
              <a:buFont typeface="Arial" panose="020B0604020202020204" pitchFamily="34" charset="0"/>
              <a:buChar char="•"/>
            </a:pPr>
            <a:r>
              <a:rPr lang="de-DE" dirty="0" err="1"/>
              <a:t>GitLab</a:t>
            </a:r>
            <a:endParaRPr lang="de-DE" dirty="0"/>
          </a:p>
          <a:p>
            <a:pPr lvl="1">
              <a:buFont typeface="Arial" panose="020B0604020202020204" pitchFamily="34" charset="0"/>
              <a:buChar char="•"/>
            </a:pPr>
            <a:r>
              <a:rPr lang="de-DE" dirty="0"/>
              <a:t>Enthält Anwendungscode und Pipeline-Konfiguration</a:t>
            </a:r>
          </a:p>
          <a:p>
            <a:pPr lvl="1">
              <a:buFont typeface="Arial" panose="020B0604020202020204" pitchFamily="34" charset="0"/>
              <a:buChar char="•"/>
            </a:pPr>
            <a:r>
              <a:rPr lang="de-DE" dirty="0"/>
              <a:t>Weitere </a:t>
            </a:r>
            <a:r>
              <a:rPr lang="de-DE" dirty="0" err="1"/>
              <a:t>GitLab</a:t>
            </a:r>
            <a:r>
              <a:rPr lang="de-DE" dirty="0"/>
              <a:t>-Konfigurationen</a:t>
            </a:r>
          </a:p>
          <a:p>
            <a:pPr lvl="1">
              <a:buFont typeface="Arial" panose="020B0604020202020204" pitchFamily="34" charset="0"/>
              <a:buChar char="•"/>
            </a:pPr>
            <a:r>
              <a:rPr lang="de-DE" dirty="0"/>
              <a:t>Verwaltet die Pipeline-Ausführungen</a:t>
            </a:r>
          </a:p>
          <a:p>
            <a:pPr marL="0" indent="0">
              <a:buNone/>
            </a:pPr>
            <a:endParaRPr lang="de-DE" b="1" dirty="0"/>
          </a:p>
        </p:txBody>
      </p:sp>
      <p:pic>
        <p:nvPicPr>
          <p:cNvPr id="8" name="Grafik 7">
            <a:extLst>
              <a:ext uri="{FF2B5EF4-FFF2-40B4-BE49-F238E27FC236}">
                <a16:creationId xmlns:a16="http://schemas.microsoft.com/office/drawing/2014/main" id="{019C0BDB-642A-52C5-8539-B607EF7572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0952" y="3365566"/>
            <a:ext cx="936104" cy="936104"/>
          </a:xfrm>
          <a:prstGeom prst="rect">
            <a:avLst/>
          </a:prstGeom>
        </p:spPr>
      </p:pic>
      <p:sp>
        <p:nvSpPr>
          <p:cNvPr id="15" name="Rechteck: abgerundete Ecken 14">
            <a:extLst>
              <a:ext uri="{FF2B5EF4-FFF2-40B4-BE49-F238E27FC236}">
                <a16:creationId xmlns:a16="http://schemas.microsoft.com/office/drawing/2014/main" id="{C6617535-758C-F024-85E5-42C74A244E58}"/>
              </a:ext>
            </a:extLst>
          </p:cNvPr>
          <p:cNvSpPr/>
          <p:nvPr/>
        </p:nvSpPr>
        <p:spPr bwMode="auto">
          <a:xfrm>
            <a:off x="3923928" y="3671141"/>
            <a:ext cx="4434759" cy="2233648"/>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pic>
        <p:nvPicPr>
          <p:cNvPr id="10" name="Grafik 9">
            <a:extLst>
              <a:ext uri="{FF2B5EF4-FFF2-40B4-BE49-F238E27FC236}">
                <a16:creationId xmlns:a16="http://schemas.microsoft.com/office/drawing/2014/main" id="{61695C43-420B-66D8-BA51-5F8A1A063E0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1352" y="4263598"/>
            <a:ext cx="468052" cy="468052"/>
          </a:xfrm>
          <a:prstGeom prst="rect">
            <a:avLst/>
          </a:prstGeom>
        </p:spPr>
      </p:pic>
      <p:sp>
        <p:nvSpPr>
          <p:cNvPr id="12" name="Textfeld 11">
            <a:extLst>
              <a:ext uri="{FF2B5EF4-FFF2-40B4-BE49-F238E27FC236}">
                <a16:creationId xmlns:a16="http://schemas.microsoft.com/office/drawing/2014/main" id="{A0FA8DC1-D0E5-3A35-D9AA-6CA9E6205DCC}"/>
              </a:ext>
            </a:extLst>
          </p:cNvPr>
          <p:cNvSpPr txBox="1"/>
          <p:nvPr/>
        </p:nvSpPr>
        <p:spPr bwMode="auto">
          <a:xfrm>
            <a:off x="4551421" y="4328347"/>
            <a:ext cx="1512168" cy="338554"/>
          </a:xfrm>
          <a:prstGeom prst="rect">
            <a:avLst/>
          </a:prstGeom>
          <a:noFill/>
          <a:ln w="9525">
            <a:noFill/>
            <a:miter lim="800000"/>
            <a:headEnd/>
            <a:tailEnd/>
          </a:ln>
        </p:spPr>
        <p:txBody>
          <a:bodyPr wrap="square" rtlCol="0" anchor="ctr">
            <a:spAutoFit/>
          </a:bodyPr>
          <a:lstStyle/>
          <a:p>
            <a:pPr eaLnBrk="1" hangingPunct="1"/>
            <a:r>
              <a:rPr lang="de-DE" sz="1600" dirty="0">
                <a:latin typeface="Arial" charset="0"/>
              </a:rPr>
              <a:t>Anwendung-1</a:t>
            </a:r>
          </a:p>
        </p:txBody>
      </p:sp>
      <p:pic>
        <p:nvPicPr>
          <p:cNvPr id="13" name="Grafik 12">
            <a:extLst>
              <a:ext uri="{FF2B5EF4-FFF2-40B4-BE49-F238E27FC236}">
                <a16:creationId xmlns:a16="http://schemas.microsoft.com/office/drawing/2014/main" id="{E9DB59A8-0D36-3BA6-84A6-2CB950522C0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7948" y="4963703"/>
            <a:ext cx="468052" cy="468052"/>
          </a:xfrm>
          <a:prstGeom prst="rect">
            <a:avLst/>
          </a:prstGeom>
        </p:spPr>
      </p:pic>
      <p:sp>
        <p:nvSpPr>
          <p:cNvPr id="14" name="Textfeld 13">
            <a:extLst>
              <a:ext uri="{FF2B5EF4-FFF2-40B4-BE49-F238E27FC236}">
                <a16:creationId xmlns:a16="http://schemas.microsoft.com/office/drawing/2014/main" id="{76ECE4A2-B43C-6136-38D9-967B46870BAA}"/>
              </a:ext>
            </a:extLst>
          </p:cNvPr>
          <p:cNvSpPr txBox="1"/>
          <p:nvPr/>
        </p:nvSpPr>
        <p:spPr bwMode="auto">
          <a:xfrm>
            <a:off x="4568017" y="5028452"/>
            <a:ext cx="1512168" cy="338554"/>
          </a:xfrm>
          <a:prstGeom prst="rect">
            <a:avLst/>
          </a:prstGeom>
          <a:noFill/>
          <a:ln w="9525">
            <a:noFill/>
            <a:miter lim="800000"/>
            <a:headEnd/>
            <a:tailEnd/>
          </a:ln>
        </p:spPr>
        <p:txBody>
          <a:bodyPr wrap="square" rtlCol="0" anchor="ctr">
            <a:spAutoFit/>
          </a:bodyPr>
          <a:lstStyle/>
          <a:p>
            <a:pPr eaLnBrk="1" hangingPunct="1"/>
            <a:r>
              <a:rPr lang="de-DE" sz="1600" dirty="0">
                <a:latin typeface="Arial" charset="0"/>
              </a:rPr>
              <a:t>Anwendung-2</a:t>
            </a:r>
          </a:p>
        </p:txBody>
      </p:sp>
      <p:sp>
        <p:nvSpPr>
          <p:cNvPr id="16" name="Textfeld 15">
            <a:extLst>
              <a:ext uri="{FF2B5EF4-FFF2-40B4-BE49-F238E27FC236}">
                <a16:creationId xmlns:a16="http://schemas.microsoft.com/office/drawing/2014/main" id="{84010A23-2FE2-5D96-4895-3C796E9605CE}"/>
              </a:ext>
            </a:extLst>
          </p:cNvPr>
          <p:cNvSpPr txBox="1"/>
          <p:nvPr/>
        </p:nvSpPr>
        <p:spPr bwMode="auto">
          <a:xfrm>
            <a:off x="5256074" y="3747612"/>
            <a:ext cx="1770466" cy="369332"/>
          </a:xfrm>
          <a:prstGeom prst="rect">
            <a:avLst/>
          </a:prstGeom>
          <a:noFill/>
          <a:ln w="9525">
            <a:noFill/>
            <a:miter lim="800000"/>
            <a:headEnd/>
            <a:tailEnd/>
          </a:ln>
        </p:spPr>
        <p:txBody>
          <a:bodyPr wrap="square" rtlCol="0" anchor="ctr">
            <a:spAutoFit/>
          </a:bodyPr>
          <a:lstStyle/>
          <a:p>
            <a:pPr eaLnBrk="1" hangingPunct="1"/>
            <a:r>
              <a:rPr lang="de-DE" sz="1800" b="1" dirty="0" err="1">
                <a:latin typeface="Arial" charset="0"/>
              </a:rPr>
              <a:t>GitLab</a:t>
            </a:r>
            <a:r>
              <a:rPr lang="de-DE" sz="1800" b="1" dirty="0">
                <a:latin typeface="Arial" charset="0"/>
              </a:rPr>
              <a:t> Server</a:t>
            </a:r>
          </a:p>
        </p:txBody>
      </p:sp>
      <p:sp>
        <p:nvSpPr>
          <p:cNvPr id="17" name="Rechteck: abgerundete Ecken 16">
            <a:extLst>
              <a:ext uri="{FF2B5EF4-FFF2-40B4-BE49-F238E27FC236}">
                <a16:creationId xmlns:a16="http://schemas.microsoft.com/office/drawing/2014/main" id="{BF9E5223-B915-6EF1-32EA-36AB5A4FB297}"/>
              </a:ext>
            </a:extLst>
          </p:cNvPr>
          <p:cNvSpPr/>
          <p:nvPr/>
        </p:nvSpPr>
        <p:spPr bwMode="auto">
          <a:xfrm>
            <a:off x="1085080" y="4527122"/>
            <a:ext cx="1650022" cy="409056"/>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1400" dirty="0" err="1">
                <a:latin typeface="+mj-lt"/>
              </a:rPr>
              <a:t>GitLab</a:t>
            </a:r>
            <a:r>
              <a:rPr lang="de-DE" sz="1400" dirty="0">
                <a:latin typeface="+mj-lt"/>
              </a:rPr>
              <a:t> Instanz</a:t>
            </a:r>
          </a:p>
        </p:txBody>
      </p:sp>
      <p:sp>
        <p:nvSpPr>
          <p:cNvPr id="18" name="Rechteck: abgerundete Ecken 17">
            <a:extLst>
              <a:ext uri="{FF2B5EF4-FFF2-40B4-BE49-F238E27FC236}">
                <a16:creationId xmlns:a16="http://schemas.microsoft.com/office/drawing/2014/main" id="{A5844D8F-98A2-2467-7257-410C68D7B4AC}"/>
              </a:ext>
            </a:extLst>
          </p:cNvPr>
          <p:cNvSpPr/>
          <p:nvPr/>
        </p:nvSpPr>
        <p:spPr bwMode="auto">
          <a:xfrm>
            <a:off x="1085080" y="5214207"/>
            <a:ext cx="1650022" cy="409056"/>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1400" dirty="0" err="1">
                <a:latin typeface="+mj-lt"/>
              </a:rPr>
              <a:t>GitLab</a:t>
            </a:r>
            <a:r>
              <a:rPr lang="de-DE" sz="1400" dirty="0">
                <a:latin typeface="+mj-lt"/>
              </a:rPr>
              <a:t> Server</a:t>
            </a:r>
          </a:p>
        </p:txBody>
      </p:sp>
      <p:sp>
        <p:nvSpPr>
          <p:cNvPr id="19" name="Textfeld 18">
            <a:extLst>
              <a:ext uri="{FF2B5EF4-FFF2-40B4-BE49-F238E27FC236}">
                <a16:creationId xmlns:a16="http://schemas.microsoft.com/office/drawing/2014/main" id="{3D1C0843-79CD-AFD2-A581-3C749749746E}"/>
              </a:ext>
            </a:extLst>
          </p:cNvPr>
          <p:cNvSpPr txBox="1"/>
          <p:nvPr/>
        </p:nvSpPr>
        <p:spPr bwMode="auto">
          <a:xfrm>
            <a:off x="1132920" y="4905916"/>
            <a:ext cx="1512168" cy="338554"/>
          </a:xfrm>
          <a:prstGeom prst="rect">
            <a:avLst/>
          </a:prstGeom>
          <a:noFill/>
          <a:ln w="9525">
            <a:noFill/>
            <a:miter lim="800000"/>
            <a:headEnd/>
            <a:tailEnd/>
          </a:ln>
        </p:spPr>
        <p:txBody>
          <a:bodyPr wrap="square" rtlCol="0" anchor="ctr">
            <a:spAutoFit/>
          </a:bodyPr>
          <a:lstStyle/>
          <a:p>
            <a:pPr algn="ctr" eaLnBrk="1" hangingPunct="1"/>
            <a:r>
              <a:rPr lang="de-DE" sz="1600" dirty="0">
                <a:latin typeface="Arial" charset="0"/>
              </a:rPr>
              <a:t>oder</a:t>
            </a:r>
          </a:p>
        </p:txBody>
      </p:sp>
      <p:sp>
        <p:nvSpPr>
          <p:cNvPr id="20" name="Rechteck 19">
            <a:extLst>
              <a:ext uri="{FF2B5EF4-FFF2-40B4-BE49-F238E27FC236}">
                <a16:creationId xmlns:a16="http://schemas.microsoft.com/office/drawing/2014/main" id="{D8A8A501-4B3B-5ACE-6974-2BD8351BE49A}"/>
              </a:ext>
            </a:extLst>
          </p:cNvPr>
          <p:cNvSpPr/>
          <p:nvPr/>
        </p:nvSpPr>
        <p:spPr bwMode="auto">
          <a:xfrm>
            <a:off x="6095606" y="4240787"/>
            <a:ext cx="2071233" cy="490863"/>
          </a:xfrm>
          <a:prstGeom prst="rect">
            <a:avLst/>
          </a:prstGeom>
          <a:solidFill>
            <a:srgbClr val="0D4F3C"/>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22" name="Rechteck 21">
            <a:extLst>
              <a:ext uri="{FF2B5EF4-FFF2-40B4-BE49-F238E27FC236}">
                <a16:creationId xmlns:a16="http://schemas.microsoft.com/office/drawing/2014/main" id="{343B6479-920D-57F4-4B7A-973BCEE1E6DC}"/>
              </a:ext>
            </a:extLst>
          </p:cNvPr>
          <p:cNvSpPr/>
          <p:nvPr/>
        </p:nvSpPr>
        <p:spPr bwMode="auto">
          <a:xfrm>
            <a:off x="6231384" y="4366576"/>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23" name="Rechteck 22">
            <a:extLst>
              <a:ext uri="{FF2B5EF4-FFF2-40B4-BE49-F238E27FC236}">
                <a16:creationId xmlns:a16="http://schemas.microsoft.com/office/drawing/2014/main" id="{1A18C71D-8C8F-3EC7-A199-D5A6BD38BC8D}"/>
              </a:ext>
            </a:extLst>
          </p:cNvPr>
          <p:cNvSpPr/>
          <p:nvPr/>
        </p:nvSpPr>
        <p:spPr bwMode="auto">
          <a:xfrm>
            <a:off x="6967835" y="4366576"/>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24" name="Rechteck 23">
            <a:extLst>
              <a:ext uri="{FF2B5EF4-FFF2-40B4-BE49-F238E27FC236}">
                <a16:creationId xmlns:a16="http://schemas.microsoft.com/office/drawing/2014/main" id="{625CDB59-6E74-EDD5-9D63-340C798F0CB6}"/>
              </a:ext>
            </a:extLst>
          </p:cNvPr>
          <p:cNvSpPr/>
          <p:nvPr/>
        </p:nvSpPr>
        <p:spPr bwMode="auto">
          <a:xfrm>
            <a:off x="7704286" y="4351522"/>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25" name="Pfeil: nach rechts 24">
            <a:extLst>
              <a:ext uri="{FF2B5EF4-FFF2-40B4-BE49-F238E27FC236}">
                <a16:creationId xmlns:a16="http://schemas.microsoft.com/office/drawing/2014/main" id="{6F970202-F47C-531E-B407-1F498B5FB539}"/>
              </a:ext>
            </a:extLst>
          </p:cNvPr>
          <p:cNvSpPr/>
          <p:nvPr/>
        </p:nvSpPr>
        <p:spPr bwMode="auto">
          <a:xfrm>
            <a:off x="6600238" y="4406851"/>
            <a:ext cx="322911" cy="175834"/>
          </a:xfrm>
          <a:prstGeom prst="rightArrow">
            <a:avLst/>
          </a:prstGeom>
          <a:solidFill>
            <a:srgbClr val="FFFF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pic>
        <p:nvPicPr>
          <p:cNvPr id="29" name="Grafik 28">
            <a:extLst>
              <a:ext uri="{FF2B5EF4-FFF2-40B4-BE49-F238E27FC236}">
                <a16:creationId xmlns:a16="http://schemas.microsoft.com/office/drawing/2014/main" id="{B6F37FF9-442B-B20E-1394-259F9A18591A}"/>
              </a:ext>
            </a:extLst>
          </p:cNvPr>
          <p:cNvPicPr>
            <a:picLocks noChangeAspect="1"/>
          </p:cNvPicPr>
          <p:nvPr/>
        </p:nvPicPr>
        <p:blipFill>
          <a:blip r:embed="rId5"/>
          <a:stretch>
            <a:fillRect/>
          </a:stretch>
        </p:blipFill>
        <p:spPr>
          <a:xfrm>
            <a:off x="7324021" y="4388079"/>
            <a:ext cx="341406" cy="213378"/>
          </a:xfrm>
          <a:prstGeom prst="rect">
            <a:avLst/>
          </a:prstGeom>
        </p:spPr>
      </p:pic>
      <p:sp>
        <p:nvSpPr>
          <p:cNvPr id="30" name="Rechteck 29">
            <a:extLst>
              <a:ext uri="{FF2B5EF4-FFF2-40B4-BE49-F238E27FC236}">
                <a16:creationId xmlns:a16="http://schemas.microsoft.com/office/drawing/2014/main" id="{41AFC96F-C923-AAFC-51DA-2FB01AFE94FE}"/>
              </a:ext>
            </a:extLst>
          </p:cNvPr>
          <p:cNvSpPr/>
          <p:nvPr/>
        </p:nvSpPr>
        <p:spPr bwMode="auto">
          <a:xfrm>
            <a:off x="6063589" y="4963703"/>
            <a:ext cx="2071233" cy="490863"/>
          </a:xfrm>
          <a:prstGeom prst="rect">
            <a:avLst/>
          </a:prstGeom>
          <a:solidFill>
            <a:srgbClr val="0D4F3C"/>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31" name="Rechteck 30">
            <a:extLst>
              <a:ext uri="{FF2B5EF4-FFF2-40B4-BE49-F238E27FC236}">
                <a16:creationId xmlns:a16="http://schemas.microsoft.com/office/drawing/2014/main" id="{5A396DFE-DE17-629B-1F15-28B337067DF2}"/>
              </a:ext>
            </a:extLst>
          </p:cNvPr>
          <p:cNvSpPr/>
          <p:nvPr/>
        </p:nvSpPr>
        <p:spPr bwMode="auto">
          <a:xfrm>
            <a:off x="6199367" y="5089492"/>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32" name="Rechteck 31">
            <a:extLst>
              <a:ext uri="{FF2B5EF4-FFF2-40B4-BE49-F238E27FC236}">
                <a16:creationId xmlns:a16="http://schemas.microsoft.com/office/drawing/2014/main" id="{4CF6ECA8-986B-6FE3-4283-A644D3E53163}"/>
              </a:ext>
            </a:extLst>
          </p:cNvPr>
          <p:cNvSpPr/>
          <p:nvPr/>
        </p:nvSpPr>
        <p:spPr bwMode="auto">
          <a:xfrm>
            <a:off x="6935818" y="5089492"/>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33" name="Rechteck 32">
            <a:extLst>
              <a:ext uri="{FF2B5EF4-FFF2-40B4-BE49-F238E27FC236}">
                <a16:creationId xmlns:a16="http://schemas.microsoft.com/office/drawing/2014/main" id="{69CBF67A-A857-1464-E0B6-369D5E629B57}"/>
              </a:ext>
            </a:extLst>
          </p:cNvPr>
          <p:cNvSpPr/>
          <p:nvPr/>
        </p:nvSpPr>
        <p:spPr bwMode="auto">
          <a:xfrm>
            <a:off x="7672269" y="5074438"/>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34" name="Pfeil: nach rechts 33">
            <a:extLst>
              <a:ext uri="{FF2B5EF4-FFF2-40B4-BE49-F238E27FC236}">
                <a16:creationId xmlns:a16="http://schemas.microsoft.com/office/drawing/2014/main" id="{EA93EF32-6F56-B0E7-9B21-E7ADABD7F877}"/>
              </a:ext>
            </a:extLst>
          </p:cNvPr>
          <p:cNvSpPr/>
          <p:nvPr/>
        </p:nvSpPr>
        <p:spPr bwMode="auto">
          <a:xfrm>
            <a:off x="6568221" y="5129767"/>
            <a:ext cx="322911" cy="175834"/>
          </a:xfrm>
          <a:prstGeom prst="rightArrow">
            <a:avLst/>
          </a:prstGeom>
          <a:solidFill>
            <a:srgbClr val="FFFF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pic>
        <p:nvPicPr>
          <p:cNvPr id="35" name="Grafik 34">
            <a:extLst>
              <a:ext uri="{FF2B5EF4-FFF2-40B4-BE49-F238E27FC236}">
                <a16:creationId xmlns:a16="http://schemas.microsoft.com/office/drawing/2014/main" id="{9748FBAA-E07D-7C23-2E35-1F69D80019B5}"/>
              </a:ext>
            </a:extLst>
          </p:cNvPr>
          <p:cNvPicPr>
            <a:picLocks noChangeAspect="1"/>
          </p:cNvPicPr>
          <p:nvPr/>
        </p:nvPicPr>
        <p:blipFill>
          <a:blip r:embed="rId5"/>
          <a:stretch>
            <a:fillRect/>
          </a:stretch>
        </p:blipFill>
        <p:spPr>
          <a:xfrm>
            <a:off x="7292004" y="5110995"/>
            <a:ext cx="341406" cy="213378"/>
          </a:xfrm>
          <a:prstGeom prst="rect">
            <a:avLst/>
          </a:prstGeom>
        </p:spPr>
      </p:pic>
      <p:pic>
        <p:nvPicPr>
          <p:cNvPr id="37" name="Grafik 36">
            <a:extLst>
              <a:ext uri="{FF2B5EF4-FFF2-40B4-BE49-F238E27FC236}">
                <a16:creationId xmlns:a16="http://schemas.microsoft.com/office/drawing/2014/main" id="{24DD71B8-339A-3F34-D012-F5AF370457B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74191" y="5656288"/>
            <a:ext cx="671800" cy="703046"/>
          </a:xfrm>
          <a:prstGeom prst="rect">
            <a:avLst/>
          </a:prstGeom>
        </p:spPr>
      </p:pic>
    </p:spTree>
    <p:extLst>
      <p:ext uri="{BB962C8B-B14F-4D97-AF65-F5344CB8AC3E}">
        <p14:creationId xmlns:p14="http://schemas.microsoft.com/office/powerpoint/2010/main" val="1942976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P spid="18" grpId="0" animBg="1"/>
    </p:bldLst>
  </p:timing>
</p:sld>
</file>

<file path=ppt/theme/theme1.xml><?xml version="1.0" encoding="utf-8"?>
<a:theme xmlns:a="http://schemas.openxmlformats.org/drawingml/2006/main" name="vorlneu">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lnDef>
    <a:txDef>
      <a:spPr bwMode="auto">
        <a:noFill/>
        <a:ln w="9525">
          <a:noFill/>
          <a:miter lim="800000"/>
          <a:headEnd/>
          <a:tailEnd/>
        </a:ln>
      </a:spPr>
      <a:bodyPr anchor="ctr">
        <a:spAutoFit/>
      </a:bodyPr>
      <a:lstStyle>
        <a:defPPr eaLnBrk="1" hangingPunct="1">
          <a:defRPr sz="1800" dirty="0">
            <a:latin typeface="Arial" charset="0"/>
          </a:defRPr>
        </a:defPPr>
      </a:lstStyle>
    </a:txDef>
  </a:objectDefaults>
  <a:extraClrSchemeLst>
    <a:extraClrScheme>
      <a:clrScheme name="vorlneu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vorlneu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vorlneu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vorlneu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vorlneu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vorlneu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vorlneu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Benutzerdefiniertes Design">
  <a:themeElements>
    <a:clrScheme name="Benutzerdefiniertes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lnDef>
    <a:txDef>
      <a:spPr>
        <a:noFill/>
      </a:spPr>
      <a:bodyPr wrap="square" rtlCol="0">
        <a:spAutoFit/>
      </a:bodyPr>
      <a:lstStyle>
        <a:defPPr>
          <a:defRPr dirty="0">
            <a:latin typeface="Arial" pitchFamily="34" charset="0"/>
            <a:cs typeface="Arial" pitchFamily="34" charset="0"/>
          </a:defRPr>
        </a:defPPr>
      </a:lstStyle>
    </a:txDef>
  </a:objectDefaults>
  <a:extraClrSchemeLst>
    <a:extraClrScheme>
      <a:clrScheme name="Benutzerdefiniertes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enutzerdefiniertes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enutzerdefiniertes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enutzerdefiniertes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enutzerdefiniertes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enutzerdefiniertes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enutzerdefiniertes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enutzerdefiniertes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enutzerdefiniertes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enutzerdefiniertes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enutzerdefiniertes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enutzerdefiniertes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Larissa-Desig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PPT7</Template>
  <TotalTime>0</TotalTime>
  <Pages>1</Pages>
  <Words>6881</Words>
  <Application>Microsoft Office PowerPoint</Application>
  <PresentationFormat>Bildschirmpräsentation (4:3)</PresentationFormat>
  <Paragraphs>1044</Paragraphs>
  <Slides>83</Slides>
  <Notes>69</Notes>
  <HiddenSlides>0</HiddenSlides>
  <MMClips>0</MMClips>
  <ScaleCrop>false</ScaleCrop>
  <HeadingPairs>
    <vt:vector size="6" baseType="variant">
      <vt:variant>
        <vt:lpstr>Verwendete Schriftarten</vt:lpstr>
      </vt:variant>
      <vt:variant>
        <vt:i4>8</vt:i4>
      </vt:variant>
      <vt:variant>
        <vt:lpstr>Design</vt:lpstr>
      </vt:variant>
      <vt:variant>
        <vt:i4>2</vt:i4>
      </vt:variant>
      <vt:variant>
        <vt:lpstr>Folientitel</vt:lpstr>
      </vt:variant>
      <vt:variant>
        <vt:i4>83</vt:i4>
      </vt:variant>
    </vt:vector>
  </HeadingPairs>
  <TitlesOfParts>
    <vt:vector size="93" baseType="lpstr">
      <vt:lpstr>Arial</vt:lpstr>
      <vt:lpstr>Avenir</vt:lpstr>
      <vt:lpstr>Consolas</vt:lpstr>
      <vt:lpstr>GitLab Mono</vt:lpstr>
      <vt:lpstr>gitlab sans</vt:lpstr>
      <vt:lpstr>Inter</vt:lpstr>
      <vt:lpstr>Monotype Sorts</vt:lpstr>
      <vt:lpstr>Times New Roman</vt:lpstr>
      <vt:lpstr>vorlneu</vt:lpstr>
      <vt:lpstr>Benutzerdefiniertes Design</vt:lpstr>
      <vt:lpstr>Tag 3: Docker, GitLab CI &amp; Deployment-Strategien</vt:lpstr>
      <vt:lpstr>Agenda</vt:lpstr>
      <vt:lpstr>Agenda</vt:lpstr>
      <vt:lpstr>GitLab Runner &amp; Container/Docker Registry</vt:lpstr>
      <vt:lpstr>GitLab Runner</vt:lpstr>
      <vt:lpstr>PowerPoint-Präsentation</vt:lpstr>
      <vt:lpstr>PowerPoint-Präsentation</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vt:lpstr>
      <vt:lpstr>Wollen wir das?</vt:lpstr>
      <vt:lpstr>Wollen wir das?</vt:lpstr>
      <vt:lpstr>Wollen wir das?</vt:lpstr>
      <vt:lpstr>GitLab Runner</vt:lpstr>
      <vt:lpstr>GitLab Runner</vt:lpstr>
      <vt:lpstr>GitLab Runner</vt:lpstr>
      <vt:lpstr>Container/Docker Registry</vt:lpstr>
      <vt:lpstr>Container Registry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&lt;Titel&gt;</dc:title>
  <dc:creator>anderScore User4</dc:creator>
  <cp:lastModifiedBy>Patrick Moebius</cp:lastModifiedBy>
  <cp:revision>295</cp:revision>
  <cp:lastPrinted>1996-08-01T16:36:58Z</cp:lastPrinted>
  <dcterms:created xsi:type="dcterms:W3CDTF">2024-05-03T10:07:43Z</dcterms:created>
  <dcterms:modified xsi:type="dcterms:W3CDTF">2024-05-28T16:04:20Z</dcterms:modified>
</cp:coreProperties>
</file>